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110D3A-1100-4E49-A997-6C770232D8C1}">
          <p14:sldIdLst>
            <p14:sldId id="256"/>
            <p14:sldId id="257"/>
            <p14:sldId id="261"/>
            <p14:sldId id="262"/>
            <p14:sldId id="263"/>
            <p14:sldId id="264"/>
            <p14:sldId id="265"/>
            <p14:sldId id="266"/>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658C"/>
    <a:srgbClr val="3DE0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91" autoAdjust="0"/>
  </p:normalViewPr>
  <p:slideViewPr>
    <p:cSldViewPr snapToGrid="0">
      <p:cViewPr varScale="1">
        <p:scale>
          <a:sx n="72" d="100"/>
          <a:sy n="72" d="100"/>
        </p:scale>
        <p:origin x="20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2A9D67-D309-4A3B-AF50-004D03403AAF}" type="doc">
      <dgm:prSet loTypeId="urn:microsoft.com/office/officeart/2005/8/layout/hierarchy1" loCatId="hierarchy" qsTypeId="urn:microsoft.com/office/officeart/2005/8/quickstyle/simple2" qsCatId="simple" csTypeId="urn:microsoft.com/office/officeart/2005/8/colors/colorful5" csCatId="colorful" phldr="1"/>
      <dgm:spPr/>
      <dgm:t>
        <a:bodyPr/>
        <a:lstStyle/>
        <a:p>
          <a:endParaRPr lang="en-US"/>
        </a:p>
      </dgm:t>
    </dgm:pt>
    <dgm:pt modelId="{D447436F-8E9B-4B3F-8EE9-CEAAB5F0D7AE}">
      <dgm:prSet/>
      <dgm:spPr/>
      <dgm:t>
        <a:bodyPr/>
        <a:lstStyle/>
        <a:p>
          <a:r>
            <a:rPr lang="en-US"/>
            <a:t>MQTT Client running in Raspberry Pi (Linux OS)</a:t>
          </a:r>
        </a:p>
      </dgm:t>
    </dgm:pt>
    <dgm:pt modelId="{9848BB20-2497-4E86-81BB-D851CCCDB81D}" type="parTrans" cxnId="{E75F7989-761F-4C7F-8E20-474D7C825FF6}">
      <dgm:prSet/>
      <dgm:spPr/>
      <dgm:t>
        <a:bodyPr/>
        <a:lstStyle/>
        <a:p>
          <a:endParaRPr lang="en-US"/>
        </a:p>
      </dgm:t>
    </dgm:pt>
    <dgm:pt modelId="{0C7D73C9-FE0C-4617-A325-03A16515B6EB}" type="sibTrans" cxnId="{E75F7989-761F-4C7F-8E20-474D7C825FF6}">
      <dgm:prSet/>
      <dgm:spPr/>
      <dgm:t>
        <a:bodyPr/>
        <a:lstStyle/>
        <a:p>
          <a:endParaRPr lang="en-US"/>
        </a:p>
      </dgm:t>
    </dgm:pt>
    <dgm:pt modelId="{C4EF4A98-0A89-4324-B647-B27D39D16600}">
      <dgm:prSet/>
      <dgm:spPr/>
      <dgm:t>
        <a:bodyPr/>
        <a:lstStyle/>
        <a:p>
          <a:r>
            <a:rPr lang="en-US"/>
            <a:t>Using a Script of  Python to Sub &amp; Pub message</a:t>
          </a:r>
        </a:p>
      </dgm:t>
    </dgm:pt>
    <dgm:pt modelId="{CD5A5B39-2416-4891-9DA8-0BFE851EF250}" type="parTrans" cxnId="{DBCD58D0-6C1A-488F-849A-0DF90E31C667}">
      <dgm:prSet/>
      <dgm:spPr/>
      <dgm:t>
        <a:bodyPr/>
        <a:lstStyle/>
        <a:p>
          <a:endParaRPr lang="en-US"/>
        </a:p>
      </dgm:t>
    </dgm:pt>
    <dgm:pt modelId="{9798B7A1-E7D6-48F2-A084-F192000904FA}" type="sibTrans" cxnId="{DBCD58D0-6C1A-488F-849A-0DF90E31C667}">
      <dgm:prSet/>
      <dgm:spPr/>
      <dgm:t>
        <a:bodyPr/>
        <a:lstStyle/>
        <a:p>
          <a:endParaRPr lang="en-US"/>
        </a:p>
      </dgm:t>
    </dgm:pt>
    <dgm:pt modelId="{2E79B239-C6CF-4C66-B161-551A74900F51}">
      <dgm:prSet/>
      <dgm:spPr/>
      <dgm:t>
        <a:bodyPr/>
        <a:lstStyle/>
        <a:p>
          <a:r>
            <a:rPr lang="en-US"/>
            <a:t>Retrieve and Send data from or to Teensy by BT</a:t>
          </a:r>
        </a:p>
      </dgm:t>
    </dgm:pt>
    <dgm:pt modelId="{14C1E8DA-1051-407A-9FFB-0DBE78F869A1}" type="parTrans" cxnId="{BF468885-3332-4EBE-A10D-74BCA17007C2}">
      <dgm:prSet/>
      <dgm:spPr/>
      <dgm:t>
        <a:bodyPr/>
        <a:lstStyle/>
        <a:p>
          <a:endParaRPr lang="en-US"/>
        </a:p>
      </dgm:t>
    </dgm:pt>
    <dgm:pt modelId="{D1D10E6A-5656-4C82-9FE5-7C2EF9A38570}" type="sibTrans" cxnId="{BF468885-3332-4EBE-A10D-74BCA17007C2}">
      <dgm:prSet/>
      <dgm:spPr/>
      <dgm:t>
        <a:bodyPr/>
        <a:lstStyle/>
        <a:p>
          <a:endParaRPr lang="en-US"/>
        </a:p>
      </dgm:t>
    </dgm:pt>
    <dgm:pt modelId="{F1E61F62-6B22-4857-9208-5B50F6427156}" type="pres">
      <dgm:prSet presAssocID="{432A9D67-D309-4A3B-AF50-004D03403AAF}" presName="hierChild1" presStyleCnt="0">
        <dgm:presLayoutVars>
          <dgm:chPref val="1"/>
          <dgm:dir/>
          <dgm:animOne val="branch"/>
          <dgm:animLvl val="lvl"/>
          <dgm:resizeHandles/>
        </dgm:presLayoutVars>
      </dgm:prSet>
      <dgm:spPr/>
    </dgm:pt>
    <dgm:pt modelId="{6B8FC61D-B6B2-4B4B-9A8F-0769D0199622}" type="pres">
      <dgm:prSet presAssocID="{D447436F-8E9B-4B3F-8EE9-CEAAB5F0D7AE}" presName="hierRoot1" presStyleCnt="0"/>
      <dgm:spPr/>
    </dgm:pt>
    <dgm:pt modelId="{0E0BB0E4-5D2E-4D4E-BEAE-994B65592875}" type="pres">
      <dgm:prSet presAssocID="{D447436F-8E9B-4B3F-8EE9-CEAAB5F0D7AE}" presName="composite" presStyleCnt="0"/>
      <dgm:spPr/>
    </dgm:pt>
    <dgm:pt modelId="{B8CDA2D8-D727-4593-8DA6-F9253C082C94}" type="pres">
      <dgm:prSet presAssocID="{D447436F-8E9B-4B3F-8EE9-CEAAB5F0D7AE}" presName="background" presStyleLbl="node0" presStyleIdx="0" presStyleCnt="3"/>
      <dgm:spPr/>
    </dgm:pt>
    <dgm:pt modelId="{B77A2E07-5B3E-4DBE-908F-6B78476C3443}" type="pres">
      <dgm:prSet presAssocID="{D447436F-8E9B-4B3F-8EE9-CEAAB5F0D7AE}" presName="text" presStyleLbl="fgAcc0" presStyleIdx="0" presStyleCnt="3">
        <dgm:presLayoutVars>
          <dgm:chPref val="3"/>
        </dgm:presLayoutVars>
      </dgm:prSet>
      <dgm:spPr/>
    </dgm:pt>
    <dgm:pt modelId="{565A6EEE-8629-49CC-A894-56FF8DC74080}" type="pres">
      <dgm:prSet presAssocID="{D447436F-8E9B-4B3F-8EE9-CEAAB5F0D7AE}" presName="hierChild2" presStyleCnt="0"/>
      <dgm:spPr/>
    </dgm:pt>
    <dgm:pt modelId="{4E17F86C-9173-48CE-A706-A69D48C027B2}" type="pres">
      <dgm:prSet presAssocID="{C4EF4A98-0A89-4324-B647-B27D39D16600}" presName="hierRoot1" presStyleCnt="0"/>
      <dgm:spPr/>
    </dgm:pt>
    <dgm:pt modelId="{C107AA18-9C93-4759-9DE6-803DA4DD5C52}" type="pres">
      <dgm:prSet presAssocID="{C4EF4A98-0A89-4324-B647-B27D39D16600}" presName="composite" presStyleCnt="0"/>
      <dgm:spPr/>
    </dgm:pt>
    <dgm:pt modelId="{4CD0FD90-B497-4211-8071-5C025C147373}" type="pres">
      <dgm:prSet presAssocID="{C4EF4A98-0A89-4324-B647-B27D39D16600}" presName="background" presStyleLbl="node0" presStyleIdx="1" presStyleCnt="3"/>
      <dgm:spPr/>
    </dgm:pt>
    <dgm:pt modelId="{1E6C4C67-D3BD-431E-B5A1-AC432D5B31A9}" type="pres">
      <dgm:prSet presAssocID="{C4EF4A98-0A89-4324-B647-B27D39D16600}" presName="text" presStyleLbl="fgAcc0" presStyleIdx="1" presStyleCnt="3">
        <dgm:presLayoutVars>
          <dgm:chPref val="3"/>
        </dgm:presLayoutVars>
      </dgm:prSet>
      <dgm:spPr/>
    </dgm:pt>
    <dgm:pt modelId="{207440DB-D3D2-487E-9129-035C6C4A98A2}" type="pres">
      <dgm:prSet presAssocID="{C4EF4A98-0A89-4324-B647-B27D39D16600}" presName="hierChild2" presStyleCnt="0"/>
      <dgm:spPr/>
    </dgm:pt>
    <dgm:pt modelId="{8E24027A-9AEA-4EE4-ADE2-7FC99FD091FE}" type="pres">
      <dgm:prSet presAssocID="{2E79B239-C6CF-4C66-B161-551A74900F51}" presName="hierRoot1" presStyleCnt="0"/>
      <dgm:spPr/>
    </dgm:pt>
    <dgm:pt modelId="{27B36FCE-8298-41E4-A579-A61628951131}" type="pres">
      <dgm:prSet presAssocID="{2E79B239-C6CF-4C66-B161-551A74900F51}" presName="composite" presStyleCnt="0"/>
      <dgm:spPr/>
    </dgm:pt>
    <dgm:pt modelId="{4BDAA879-2FBD-4B32-9B89-08FB524DA7FF}" type="pres">
      <dgm:prSet presAssocID="{2E79B239-C6CF-4C66-B161-551A74900F51}" presName="background" presStyleLbl="node0" presStyleIdx="2" presStyleCnt="3"/>
      <dgm:spPr/>
    </dgm:pt>
    <dgm:pt modelId="{49BD1B0A-5179-4F26-8126-A689EDBF159A}" type="pres">
      <dgm:prSet presAssocID="{2E79B239-C6CF-4C66-B161-551A74900F51}" presName="text" presStyleLbl="fgAcc0" presStyleIdx="2" presStyleCnt="3">
        <dgm:presLayoutVars>
          <dgm:chPref val="3"/>
        </dgm:presLayoutVars>
      </dgm:prSet>
      <dgm:spPr/>
    </dgm:pt>
    <dgm:pt modelId="{AC69E8CF-37C8-4AF2-947F-E25AE2A00974}" type="pres">
      <dgm:prSet presAssocID="{2E79B239-C6CF-4C66-B161-551A74900F51}" presName="hierChild2" presStyleCnt="0"/>
      <dgm:spPr/>
    </dgm:pt>
  </dgm:ptLst>
  <dgm:cxnLst>
    <dgm:cxn modelId="{AA7A6644-F28F-4B17-8A47-5548C3AC72B1}" type="presOf" srcId="{432A9D67-D309-4A3B-AF50-004D03403AAF}" destId="{F1E61F62-6B22-4857-9208-5B50F6427156}" srcOrd="0" destOrd="0" presId="urn:microsoft.com/office/officeart/2005/8/layout/hierarchy1"/>
    <dgm:cxn modelId="{A3495257-F568-425A-A8E0-F6E5DC67A7FD}" type="presOf" srcId="{D447436F-8E9B-4B3F-8EE9-CEAAB5F0D7AE}" destId="{B77A2E07-5B3E-4DBE-908F-6B78476C3443}" srcOrd="0" destOrd="0" presId="urn:microsoft.com/office/officeart/2005/8/layout/hierarchy1"/>
    <dgm:cxn modelId="{32044F78-0535-42A2-9B11-3E541B7CF10A}" type="presOf" srcId="{C4EF4A98-0A89-4324-B647-B27D39D16600}" destId="{1E6C4C67-D3BD-431E-B5A1-AC432D5B31A9}" srcOrd="0" destOrd="0" presId="urn:microsoft.com/office/officeart/2005/8/layout/hierarchy1"/>
    <dgm:cxn modelId="{BF468885-3332-4EBE-A10D-74BCA17007C2}" srcId="{432A9D67-D309-4A3B-AF50-004D03403AAF}" destId="{2E79B239-C6CF-4C66-B161-551A74900F51}" srcOrd="2" destOrd="0" parTransId="{14C1E8DA-1051-407A-9FFB-0DBE78F869A1}" sibTransId="{D1D10E6A-5656-4C82-9FE5-7C2EF9A38570}"/>
    <dgm:cxn modelId="{E75F7989-761F-4C7F-8E20-474D7C825FF6}" srcId="{432A9D67-D309-4A3B-AF50-004D03403AAF}" destId="{D447436F-8E9B-4B3F-8EE9-CEAAB5F0D7AE}" srcOrd="0" destOrd="0" parTransId="{9848BB20-2497-4E86-81BB-D851CCCDB81D}" sibTransId="{0C7D73C9-FE0C-4617-A325-03A16515B6EB}"/>
    <dgm:cxn modelId="{CD64F18C-4AC5-406C-ACCD-2769224FBAD9}" type="presOf" srcId="{2E79B239-C6CF-4C66-B161-551A74900F51}" destId="{49BD1B0A-5179-4F26-8126-A689EDBF159A}" srcOrd="0" destOrd="0" presId="urn:microsoft.com/office/officeart/2005/8/layout/hierarchy1"/>
    <dgm:cxn modelId="{DBCD58D0-6C1A-488F-849A-0DF90E31C667}" srcId="{432A9D67-D309-4A3B-AF50-004D03403AAF}" destId="{C4EF4A98-0A89-4324-B647-B27D39D16600}" srcOrd="1" destOrd="0" parTransId="{CD5A5B39-2416-4891-9DA8-0BFE851EF250}" sibTransId="{9798B7A1-E7D6-48F2-A084-F192000904FA}"/>
    <dgm:cxn modelId="{21CDB102-AF54-4590-ABAB-2D17B357AFCC}" type="presParOf" srcId="{F1E61F62-6B22-4857-9208-5B50F6427156}" destId="{6B8FC61D-B6B2-4B4B-9A8F-0769D0199622}" srcOrd="0" destOrd="0" presId="urn:microsoft.com/office/officeart/2005/8/layout/hierarchy1"/>
    <dgm:cxn modelId="{3283D85A-BC55-4813-923A-2D0790B96D7C}" type="presParOf" srcId="{6B8FC61D-B6B2-4B4B-9A8F-0769D0199622}" destId="{0E0BB0E4-5D2E-4D4E-BEAE-994B65592875}" srcOrd="0" destOrd="0" presId="urn:microsoft.com/office/officeart/2005/8/layout/hierarchy1"/>
    <dgm:cxn modelId="{A93176A8-5C2A-49EC-9C89-3473CBFA6749}" type="presParOf" srcId="{0E0BB0E4-5D2E-4D4E-BEAE-994B65592875}" destId="{B8CDA2D8-D727-4593-8DA6-F9253C082C94}" srcOrd="0" destOrd="0" presId="urn:microsoft.com/office/officeart/2005/8/layout/hierarchy1"/>
    <dgm:cxn modelId="{77FB1100-2FF6-4DE4-A35A-7F967B91D622}" type="presParOf" srcId="{0E0BB0E4-5D2E-4D4E-BEAE-994B65592875}" destId="{B77A2E07-5B3E-4DBE-908F-6B78476C3443}" srcOrd="1" destOrd="0" presId="urn:microsoft.com/office/officeart/2005/8/layout/hierarchy1"/>
    <dgm:cxn modelId="{DB60EB67-6085-488F-9818-7CAC0349D971}" type="presParOf" srcId="{6B8FC61D-B6B2-4B4B-9A8F-0769D0199622}" destId="{565A6EEE-8629-49CC-A894-56FF8DC74080}" srcOrd="1" destOrd="0" presId="urn:microsoft.com/office/officeart/2005/8/layout/hierarchy1"/>
    <dgm:cxn modelId="{232375BC-AE3D-465B-BFC7-78B09F9B0C0E}" type="presParOf" srcId="{F1E61F62-6B22-4857-9208-5B50F6427156}" destId="{4E17F86C-9173-48CE-A706-A69D48C027B2}" srcOrd="1" destOrd="0" presId="urn:microsoft.com/office/officeart/2005/8/layout/hierarchy1"/>
    <dgm:cxn modelId="{CC545CE4-159A-4B6C-9B4C-D164355452F3}" type="presParOf" srcId="{4E17F86C-9173-48CE-A706-A69D48C027B2}" destId="{C107AA18-9C93-4759-9DE6-803DA4DD5C52}" srcOrd="0" destOrd="0" presId="urn:microsoft.com/office/officeart/2005/8/layout/hierarchy1"/>
    <dgm:cxn modelId="{2621B039-C058-4210-9FE3-96C661A3FDF2}" type="presParOf" srcId="{C107AA18-9C93-4759-9DE6-803DA4DD5C52}" destId="{4CD0FD90-B497-4211-8071-5C025C147373}" srcOrd="0" destOrd="0" presId="urn:microsoft.com/office/officeart/2005/8/layout/hierarchy1"/>
    <dgm:cxn modelId="{71D372FB-36F7-45A4-95FF-6FFA8A2CEEC8}" type="presParOf" srcId="{C107AA18-9C93-4759-9DE6-803DA4DD5C52}" destId="{1E6C4C67-D3BD-431E-B5A1-AC432D5B31A9}" srcOrd="1" destOrd="0" presId="urn:microsoft.com/office/officeart/2005/8/layout/hierarchy1"/>
    <dgm:cxn modelId="{02DEE274-FC89-45F9-9A74-C1C49E670BB0}" type="presParOf" srcId="{4E17F86C-9173-48CE-A706-A69D48C027B2}" destId="{207440DB-D3D2-487E-9129-035C6C4A98A2}" srcOrd="1" destOrd="0" presId="urn:microsoft.com/office/officeart/2005/8/layout/hierarchy1"/>
    <dgm:cxn modelId="{5B953AD4-716B-418D-87A0-5A543BB2CBDA}" type="presParOf" srcId="{F1E61F62-6B22-4857-9208-5B50F6427156}" destId="{8E24027A-9AEA-4EE4-ADE2-7FC99FD091FE}" srcOrd="2" destOrd="0" presId="urn:microsoft.com/office/officeart/2005/8/layout/hierarchy1"/>
    <dgm:cxn modelId="{6D92E179-C7D1-4418-ADBB-AE486AD4F335}" type="presParOf" srcId="{8E24027A-9AEA-4EE4-ADE2-7FC99FD091FE}" destId="{27B36FCE-8298-41E4-A579-A61628951131}" srcOrd="0" destOrd="0" presId="urn:microsoft.com/office/officeart/2005/8/layout/hierarchy1"/>
    <dgm:cxn modelId="{0488BAC5-71F4-4A4B-9F57-65C0844C0F51}" type="presParOf" srcId="{27B36FCE-8298-41E4-A579-A61628951131}" destId="{4BDAA879-2FBD-4B32-9B89-08FB524DA7FF}" srcOrd="0" destOrd="0" presId="urn:microsoft.com/office/officeart/2005/8/layout/hierarchy1"/>
    <dgm:cxn modelId="{73A39499-0D1F-4547-82AC-2EB7B906B49C}" type="presParOf" srcId="{27B36FCE-8298-41E4-A579-A61628951131}" destId="{49BD1B0A-5179-4F26-8126-A689EDBF159A}" srcOrd="1" destOrd="0" presId="urn:microsoft.com/office/officeart/2005/8/layout/hierarchy1"/>
    <dgm:cxn modelId="{E798A4E8-7EBC-49D4-BECF-4D1B720B50B7}" type="presParOf" srcId="{8E24027A-9AEA-4EE4-ADE2-7FC99FD091FE}" destId="{AC69E8CF-37C8-4AF2-947F-E25AE2A0097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DA2D8-D727-4593-8DA6-F9253C082C94}">
      <dsp:nvSpPr>
        <dsp:cNvPr id="0" name=""/>
        <dsp:cNvSpPr/>
      </dsp:nvSpPr>
      <dsp:spPr>
        <a:xfrm>
          <a:off x="0" y="1360432"/>
          <a:ext cx="1888186" cy="1198998"/>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77A2E07-5B3E-4DBE-908F-6B78476C3443}">
      <dsp:nvSpPr>
        <dsp:cNvPr id="0" name=""/>
        <dsp:cNvSpPr/>
      </dsp:nvSpPr>
      <dsp:spPr>
        <a:xfrm>
          <a:off x="209798" y="1559741"/>
          <a:ext cx="1888186" cy="119899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MQTT Client running in Raspberry Pi (Linux OS)</a:t>
          </a:r>
        </a:p>
      </dsp:txBody>
      <dsp:txXfrm>
        <a:off x="244915" y="1594858"/>
        <a:ext cx="1817952" cy="1128764"/>
      </dsp:txXfrm>
    </dsp:sp>
    <dsp:sp modelId="{4CD0FD90-B497-4211-8071-5C025C147373}">
      <dsp:nvSpPr>
        <dsp:cNvPr id="0" name=""/>
        <dsp:cNvSpPr/>
      </dsp:nvSpPr>
      <dsp:spPr>
        <a:xfrm>
          <a:off x="2307783" y="1360432"/>
          <a:ext cx="1888186" cy="1198998"/>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E6C4C67-D3BD-431E-B5A1-AC432D5B31A9}">
      <dsp:nvSpPr>
        <dsp:cNvPr id="0" name=""/>
        <dsp:cNvSpPr/>
      </dsp:nvSpPr>
      <dsp:spPr>
        <a:xfrm>
          <a:off x="2517582" y="1559741"/>
          <a:ext cx="1888186" cy="119899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Using a Script of  Python to Sub &amp; Pub message</a:t>
          </a:r>
        </a:p>
      </dsp:txBody>
      <dsp:txXfrm>
        <a:off x="2552699" y="1594858"/>
        <a:ext cx="1817952" cy="1128764"/>
      </dsp:txXfrm>
    </dsp:sp>
    <dsp:sp modelId="{4BDAA879-2FBD-4B32-9B89-08FB524DA7FF}">
      <dsp:nvSpPr>
        <dsp:cNvPr id="0" name=""/>
        <dsp:cNvSpPr/>
      </dsp:nvSpPr>
      <dsp:spPr>
        <a:xfrm>
          <a:off x="4615566" y="1360432"/>
          <a:ext cx="1888186" cy="1198998"/>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9BD1B0A-5179-4F26-8126-A689EDBF159A}">
      <dsp:nvSpPr>
        <dsp:cNvPr id="0" name=""/>
        <dsp:cNvSpPr/>
      </dsp:nvSpPr>
      <dsp:spPr>
        <a:xfrm>
          <a:off x="4825365" y="1559741"/>
          <a:ext cx="1888186" cy="119899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Retrieve and Send data from or to Teensy by BT</a:t>
          </a:r>
        </a:p>
      </dsp:txBody>
      <dsp:txXfrm>
        <a:off x="4860482" y="1594858"/>
        <a:ext cx="1817952" cy="1128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0AD62-852F-48BA-B03F-EBC6C1BD7BAE}" type="datetimeFigureOut">
              <a:rPr lang="en-AU" smtClean="0"/>
              <a:t>19/09/2022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64B00-5AE2-4F00-AE42-A966AA5CF85A}" type="slidenum">
              <a:rPr lang="en-AU" smtClean="0"/>
              <a:t>‹#›</a:t>
            </a:fld>
            <a:endParaRPr lang="en-AU"/>
          </a:p>
        </p:txBody>
      </p:sp>
    </p:spTree>
    <p:extLst>
      <p:ext uri="{BB962C8B-B14F-4D97-AF65-F5344CB8AC3E}">
        <p14:creationId xmlns:p14="http://schemas.microsoft.com/office/powerpoint/2010/main" val="48435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i="0" dirty="0">
              <a:solidFill>
                <a:srgbClr val="101214"/>
              </a:solidFill>
              <a:effectLst/>
              <a:latin typeface="PingFang SC"/>
            </a:endParaRPr>
          </a:p>
          <a:p>
            <a:r>
              <a:rPr lang="en-AU" b="0" i="0" dirty="0">
                <a:solidFill>
                  <a:srgbClr val="101214"/>
                </a:solidFill>
                <a:effectLst/>
                <a:latin typeface="PingFang SC"/>
              </a:rPr>
              <a:t>For the project I‘m going  talk about </a:t>
            </a:r>
            <a:r>
              <a:rPr lang="en-US" altLang="zh-CN" b="0" i="0" dirty="0">
                <a:solidFill>
                  <a:srgbClr val="101214"/>
                </a:solidFill>
                <a:effectLst/>
                <a:latin typeface="PingFang SC"/>
              </a:rPr>
              <a:t>smart</a:t>
            </a:r>
            <a:r>
              <a:rPr lang="en-AU" b="0" i="0" dirty="0">
                <a:solidFill>
                  <a:srgbClr val="101214"/>
                </a:solidFill>
                <a:effectLst/>
                <a:latin typeface="PingFang SC"/>
              </a:rPr>
              <a:t> watering system</a:t>
            </a:r>
            <a:endParaRPr lang="en-AU" dirty="0"/>
          </a:p>
        </p:txBody>
      </p:sp>
      <p:sp>
        <p:nvSpPr>
          <p:cNvPr id="4" name="Slide Number Placeholder 3"/>
          <p:cNvSpPr>
            <a:spLocks noGrp="1"/>
          </p:cNvSpPr>
          <p:nvPr>
            <p:ph type="sldNum" sz="quarter" idx="5"/>
          </p:nvPr>
        </p:nvSpPr>
        <p:spPr/>
        <p:txBody>
          <a:bodyPr/>
          <a:lstStyle/>
          <a:p>
            <a:fld id="{92564B00-5AE2-4F00-AE42-A966AA5CF85A}" type="slidenum">
              <a:rPr lang="en-AU" smtClean="0"/>
              <a:t>1</a:t>
            </a:fld>
            <a:endParaRPr lang="en-AU"/>
          </a:p>
        </p:txBody>
      </p:sp>
    </p:spTree>
    <p:extLst>
      <p:ext uri="{BB962C8B-B14F-4D97-AF65-F5344CB8AC3E}">
        <p14:creationId xmlns:p14="http://schemas.microsoft.com/office/powerpoint/2010/main" val="219874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101214"/>
                </a:solidFill>
                <a:effectLst/>
              </a:rPr>
              <a:t>This project is mainly to </a:t>
            </a:r>
            <a:r>
              <a:rPr lang="en-US" altLang="zh-CN" b="0" i="0" dirty="0">
                <a:solidFill>
                  <a:srgbClr val="101214"/>
                </a:solidFill>
                <a:effectLst/>
              </a:rPr>
              <a:t>address</a:t>
            </a:r>
            <a:r>
              <a:rPr lang="en-AU" b="0" i="0" dirty="0">
                <a:solidFill>
                  <a:srgbClr val="101214"/>
                </a:solidFill>
                <a:effectLst/>
              </a:rPr>
              <a:t> </a:t>
            </a:r>
            <a:r>
              <a:rPr lang="en-US" altLang="zh-CN" b="0" i="0" dirty="0">
                <a:solidFill>
                  <a:srgbClr val="101214"/>
                </a:solidFill>
                <a:effectLst/>
              </a:rPr>
              <a:t>a</a:t>
            </a:r>
            <a:r>
              <a:rPr lang="en-AU" b="0" i="0" dirty="0">
                <a:solidFill>
                  <a:srgbClr val="101214"/>
                </a:solidFill>
                <a:effectLst/>
              </a:rPr>
              <a:t> problem of watering plants.</a:t>
            </a:r>
            <a:endParaRPr lang="en-AU" dirty="0">
              <a:solidFill>
                <a:srgbClr val="2A2B2E"/>
              </a:solidFill>
              <a:effectLst/>
            </a:endParaRPr>
          </a:p>
          <a:p>
            <a:r>
              <a:rPr lang="en-AU" b="0" i="0" dirty="0">
                <a:solidFill>
                  <a:srgbClr val="101214"/>
                </a:solidFill>
                <a:effectLst/>
              </a:rPr>
              <a:t>Different plants have different water requirements, and either leaving the water or overwatering will lead to the death of the plant.</a:t>
            </a:r>
            <a:endParaRPr lang="en-AU" dirty="0">
              <a:solidFill>
                <a:srgbClr val="2A2B2E"/>
              </a:solidFill>
              <a:effectLst/>
            </a:endParaRPr>
          </a:p>
          <a:p>
            <a:r>
              <a:rPr lang="en-AU" b="0" i="0" dirty="0">
                <a:solidFill>
                  <a:srgbClr val="101214"/>
                </a:solidFill>
                <a:effectLst/>
              </a:rPr>
              <a:t>And watering plants in hot or cold weather could lead to unhealthy for</a:t>
            </a:r>
            <a:r>
              <a:rPr lang="zh-CN" altLang="en-US" b="0" i="0" dirty="0">
                <a:solidFill>
                  <a:srgbClr val="101214"/>
                </a:solidFill>
                <a:effectLst/>
              </a:rPr>
              <a:t> </a:t>
            </a:r>
            <a:r>
              <a:rPr lang="en-AU" altLang="zh-CN" b="0" i="0" dirty="0">
                <a:solidFill>
                  <a:srgbClr val="101214"/>
                </a:solidFill>
                <a:effectLst/>
              </a:rPr>
              <a:t>them</a:t>
            </a:r>
            <a:endParaRPr lang="en-AU" b="0" i="0" dirty="0">
              <a:solidFill>
                <a:srgbClr val="101214"/>
              </a:solidFill>
              <a:effectLst/>
            </a:endParaRPr>
          </a:p>
          <a:p>
            <a:r>
              <a:rPr lang="en-AU" altLang="zh-CN" b="0" i="0" dirty="0">
                <a:solidFill>
                  <a:srgbClr val="939599"/>
                </a:solidFill>
                <a:effectLst/>
              </a:rPr>
              <a:t>So using this system can help us to water the plants automatically.</a:t>
            </a:r>
            <a:endParaRPr lang="zh-CN" altLang="en-US" dirty="0">
              <a:solidFill>
                <a:srgbClr val="2A2B2E"/>
              </a:solidFill>
              <a:effectLst/>
            </a:endParaRPr>
          </a:p>
          <a:p>
            <a:r>
              <a:rPr lang="en-AU" b="0" i="0" dirty="0">
                <a:solidFill>
                  <a:srgbClr val="101214"/>
                </a:solidFill>
                <a:effectLst/>
              </a:rPr>
              <a:t>As this diagram, the system include 3 layers.</a:t>
            </a:r>
            <a:endParaRPr lang="en-AU" dirty="0">
              <a:solidFill>
                <a:srgbClr val="2A2B2E"/>
              </a:solidFill>
              <a:effectLst/>
            </a:endParaRPr>
          </a:p>
          <a:p>
            <a:r>
              <a:rPr lang="en-AU" b="0" i="0" dirty="0">
                <a:solidFill>
                  <a:srgbClr val="101214"/>
                </a:solidFill>
                <a:effectLst/>
              </a:rPr>
              <a:t>Firstly, MCU is used to control some sensors in the first layer.</a:t>
            </a:r>
            <a:endParaRPr lang="en-AU" dirty="0">
              <a:solidFill>
                <a:srgbClr val="2A2B2E"/>
              </a:solidFill>
              <a:effectLst/>
            </a:endParaRPr>
          </a:p>
          <a:p>
            <a:r>
              <a:rPr lang="en-AU" b="0" i="0" dirty="0">
                <a:solidFill>
                  <a:srgbClr val="101214"/>
                </a:solidFill>
                <a:effectLst/>
              </a:rPr>
              <a:t>these sensors are mainly responsible for collect moisture data of soil, monitor the temperature of the environment and detect whether when it is raining. </a:t>
            </a:r>
          </a:p>
          <a:p>
            <a:endParaRPr lang="en-AU" b="0" i="0" dirty="0">
              <a:solidFill>
                <a:srgbClr val="101214"/>
              </a:solidFill>
              <a:effectLst/>
            </a:endParaRPr>
          </a:p>
          <a:p>
            <a:r>
              <a:rPr lang="en-AU" b="0" i="0" dirty="0">
                <a:solidFill>
                  <a:srgbClr val="101214"/>
                </a:solidFill>
                <a:effectLst/>
              </a:rPr>
              <a:t>the MCU is responsible for forwarding data to the second layer,  or receiving order from the Raspberry PI to control the watering pump.</a:t>
            </a:r>
            <a:endParaRPr lang="en-AU" dirty="0">
              <a:solidFill>
                <a:srgbClr val="2A2B2E"/>
              </a:solidFill>
              <a:effectLst/>
            </a:endParaRPr>
          </a:p>
          <a:p>
            <a:endParaRPr lang="zh-CN" altLang="en-US" dirty="0">
              <a:solidFill>
                <a:srgbClr val="2A2B2E"/>
              </a:solidFill>
              <a:effectLst/>
            </a:endParaRPr>
          </a:p>
          <a:p>
            <a:r>
              <a:rPr lang="en-US" altLang="zh-CN" b="0" i="0" dirty="0">
                <a:solidFill>
                  <a:srgbClr val="101214"/>
                </a:solidFill>
                <a:effectLst/>
              </a:rPr>
              <a:t>Next talk about </a:t>
            </a:r>
            <a:r>
              <a:rPr lang="en-AU" b="0" i="0" dirty="0">
                <a:solidFill>
                  <a:srgbClr val="101214"/>
                </a:solidFill>
                <a:effectLst/>
              </a:rPr>
              <a:t>the second layer, Raspberry PI exchanges data with first layer via Bluetooth.</a:t>
            </a:r>
            <a:endParaRPr lang="en-AU" dirty="0">
              <a:solidFill>
                <a:srgbClr val="2A2B2E"/>
              </a:solidFill>
              <a:effectLst/>
            </a:endParaRPr>
          </a:p>
          <a:p>
            <a:r>
              <a:rPr lang="en-AU" b="0" i="0" dirty="0">
                <a:solidFill>
                  <a:srgbClr val="101214"/>
                </a:solidFill>
                <a:effectLst/>
              </a:rPr>
              <a:t>At the here, I consider using </a:t>
            </a:r>
            <a:r>
              <a:rPr lang="en-AU" b="0" i="0" dirty="0" err="1">
                <a:solidFill>
                  <a:srgbClr val="101214"/>
                </a:solidFill>
                <a:effectLst/>
              </a:rPr>
              <a:t>wifi</a:t>
            </a:r>
            <a:r>
              <a:rPr lang="en-AU" b="0" i="0" dirty="0">
                <a:solidFill>
                  <a:srgbClr val="101214"/>
                </a:solidFill>
                <a:effectLst/>
              </a:rPr>
              <a:t> to replace Bluetooth, because WIFI can increase the distance and improve stability for transmission .</a:t>
            </a:r>
            <a:endParaRPr lang="en-AU" dirty="0">
              <a:solidFill>
                <a:srgbClr val="2A2B2E"/>
              </a:solidFill>
              <a:effectLst/>
            </a:endParaRPr>
          </a:p>
          <a:p>
            <a:r>
              <a:rPr lang="en-AU" b="0" i="0" dirty="0">
                <a:solidFill>
                  <a:srgbClr val="101214"/>
                </a:solidFill>
                <a:effectLst/>
              </a:rPr>
              <a:t>MQTT service will be used in this system . It is responsible to subscribe and publish data for Raspberry PI.</a:t>
            </a:r>
            <a:endParaRPr lang="en-AU" dirty="0">
              <a:solidFill>
                <a:srgbClr val="2A2B2E"/>
              </a:solidFill>
              <a:effectLst/>
            </a:endParaRPr>
          </a:p>
          <a:p>
            <a:r>
              <a:rPr lang="en-AU" b="0" i="0" dirty="0">
                <a:solidFill>
                  <a:srgbClr val="101214"/>
                </a:solidFill>
                <a:effectLst/>
              </a:rPr>
              <a:t>In addition, if I have enough time, I will build  a web service based Nodejs to display the data on the web.</a:t>
            </a:r>
            <a:endParaRPr lang="en-AU" dirty="0">
              <a:solidFill>
                <a:srgbClr val="2A2B2E"/>
              </a:solidFill>
              <a:effectLst/>
            </a:endParaRPr>
          </a:p>
          <a:p>
            <a:r>
              <a:rPr lang="en-AU" b="0" i="0" dirty="0">
                <a:solidFill>
                  <a:srgbClr val="101214"/>
                </a:solidFill>
                <a:effectLst/>
              </a:rPr>
              <a:t>The detailed working principle of each layer will be introduced later.</a:t>
            </a:r>
            <a:endParaRPr lang="en-AU" dirty="0">
              <a:solidFill>
                <a:srgbClr val="2A2B2E"/>
              </a:solidFill>
              <a:effectLst/>
            </a:endParaRPr>
          </a:p>
          <a:p>
            <a:r>
              <a:rPr lang="zh-CN" altLang="en-US" b="0" i="0" dirty="0">
                <a:solidFill>
                  <a:srgbClr val="939599"/>
                </a:solidFill>
                <a:effectLst/>
              </a:rPr>
              <a:t>。</a:t>
            </a:r>
            <a:endParaRPr lang="zh-CN" altLang="en-US" dirty="0">
              <a:solidFill>
                <a:srgbClr val="2A2B2E"/>
              </a:solidFill>
              <a:effectLst/>
            </a:endParaRPr>
          </a:p>
          <a:p>
            <a:r>
              <a:rPr lang="en-AU" b="0" i="0" dirty="0">
                <a:solidFill>
                  <a:srgbClr val="101214"/>
                </a:solidFill>
                <a:effectLst/>
              </a:rPr>
              <a:t>The system can be used  in many scenarios . For example,  it can help farmers to water farm automatic.</a:t>
            </a:r>
            <a:endParaRPr lang="en-AU" dirty="0">
              <a:solidFill>
                <a:srgbClr val="2A2B2E"/>
              </a:solidFill>
              <a:effectLst/>
            </a:endParaRPr>
          </a:p>
          <a:p>
            <a:r>
              <a:rPr lang="en-AU" b="0" i="0" dirty="0">
                <a:solidFill>
                  <a:srgbClr val="101214"/>
                </a:solidFill>
                <a:effectLst/>
              </a:rPr>
              <a:t>Or  at home  it also can be used to water plant in the yard.</a:t>
            </a:r>
            <a:endParaRPr lang="en-AU" dirty="0">
              <a:solidFill>
                <a:srgbClr val="2A2B2E"/>
              </a:solidFill>
              <a:effectLst/>
            </a:endParaRPr>
          </a:p>
          <a:p>
            <a:r>
              <a:rPr lang="en-AU" altLang="zh-CN" b="0" i="0" dirty="0">
                <a:solidFill>
                  <a:srgbClr val="939599"/>
                </a:solidFill>
                <a:effectLst/>
              </a:rPr>
              <a:t>It can help people to save time and save water. The important is that it can keep the plants living healthy</a:t>
            </a:r>
          </a:p>
          <a:p>
            <a:r>
              <a:rPr lang="en-AU" altLang="zh-CN" dirty="0">
                <a:effectLst/>
              </a:rPr>
              <a:t>Next, I will talk about each layer how does it work </a:t>
            </a:r>
            <a:br>
              <a:rPr lang="zh-CN" altLang="en-US" dirty="0">
                <a:effectLst/>
              </a:rPr>
            </a:br>
            <a:endParaRPr lang="en-AU" dirty="0"/>
          </a:p>
          <a:p>
            <a:endParaRPr lang="en-AU" dirty="0"/>
          </a:p>
        </p:txBody>
      </p:sp>
      <p:sp>
        <p:nvSpPr>
          <p:cNvPr id="4" name="Slide Number Placeholder 3"/>
          <p:cNvSpPr>
            <a:spLocks noGrp="1"/>
          </p:cNvSpPr>
          <p:nvPr>
            <p:ph type="sldNum" sz="quarter" idx="5"/>
          </p:nvPr>
        </p:nvSpPr>
        <p:spPr/>
        <p:txBody>
          <a:bodyPr/>
          <a:lstStyle/>
          <a:p>
            <a:fld id="{92564B00-5AE2-4F00-AE42-A966AA5CF85A}" type="slidenum">
              <a:rPr lang="en-AU" smtClean="0"/>
              <a:t>2</a:t>
            </a:fld>
            <a:endParaRPr lang="en-AU"/>
          </a:p>
        </p:txBody>
      </p:sp>
    </p:spTree>
    <p:extLst>
      <p:ext uri="{BB962C8B-B14F-4D97-AF65-F5344CB8AC3E}">
        <p14:creationId xmlns:p14="http://schemas.microsoft.com/office/powerpoint/2010/main" val="3769782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101214"/>
                </a:solidFill>
                <a:effectLst/>
                <a:latin typeface="PingFang SC"/>
              </a:rPr>
              <a:t>The first layer is sensor layer</a:t>
            </a:r>
            <a:endParaRPr lang="en-AU" b="0" i="0" dirty="0">
              <a:solidFill>
                <a:srgbClr val="2A2B2E"/>
              </a:solidFill>
              <a:effectLst/>
              <a:latin typeface="PingFang SC"/>
            </a:endParaRPr>
          </a:p>
          <a:p>
            <a:pPr algn="l"/>
            <a:r>
              <a:rPr lang="en-AU" b="0" i="0" dirty="0">
                <a:solidFill>
                  <a:srgbClr val="101214"/>
                </a:solidFill>
                <a:effectLst/>
                <a:latin typeface="PingFang SC"/>
              </a:rPr>
              <a:t>There are three sensors used here and a water pump</a:t>
            </a:r>
            <a:endParaRPr lang="en-AU" b="0" i="0" dirty="0">
              <a:solidFill>
                <a:srgbClr val="2A2B2E"/>
              </a:solidFill>
              <a:effectLst/>
              <a:latin typeface="PingFang SC"/>
            </a:endParaRPr>
          </a:p>
          <a:p>
            <a:pPr algn="l"/>
            <a:r>
              <a:rPr lang="en-AU" b="0" i="0" dirty="0">
                <a:solidFill>
                  <a:srgbClr val="101214"/>
                </a:solidFill>
                <a:effectLst/>
                <a:latin typeface="PingFang SC"/>
              </a:rPr>
              <a:t>The value of moisture </a:t>
            </a:r>
            <a:r>
              <a:rPr lang="en-US" altLang="zh-CN" b="0" i="0" dirty="0">
                <a:solidFill>
                  <a:srgbClr val="101214"/>
                </a:solidFill>
                <a:effectLst/>
                <a:latin typeface="PingFang SC"/>
              </a:rPr>
              <a:t>will be </a:t>
            </a:r>
            <a:r>
              <a:rPr lang="en-AU" altLang="zh-CN" b="0" i="0" dirty="0">
                <a:solidFill>
                  <a:srgbClr val="101214"/>
                </a:solidFill>
                <a:effectLst/>
                <a:latin typeface="PingFang SC"/>
              </a:rPr>
              <a:t>got</a:t>
            </a:r>
            <a:r>
              <a:rPr lang="en-AU" b="0" i="0" dirty="0">
                <a:solidFill>
                  <a:srgbClr val="101214"/>
                </a:solidFill>
                <a:effectLst/>
                <a:latin typeface="PingFang SC"/>
              </a:rPr>
              <a:t> through the soil sensor</a:t>
            </a:r>
            <a:endParaRPr lang="en-AU" b="0" i="0" dirty="0">
              <a:solidFill>
                <a:srgbClr val="2A2B2E"/>
              </a:solidFill>
              <a:effectLst/>
              <a:latin typeface="PingFang SC"/>
            </a:endParaRPr>
          </a:p>
          <a:p>
            <a:pPr algn="l"/>
            <a:r>
              <a:rPr lang="en-AU" b="0" i="0" dirty="0">
                <a:solidFill>
                  <a:srgbClr val="101214"/>
                </a:solidFill>
                <a:effectLst/>
                <a:latin typeface="PingFang SC"/>
              </a:rPr>
              <a:t>The rain sensor detects if it’s raining</a:t>
            </a:r>
            <a:endParaRPr lang="en-AU" b="0" i="0" dirty="0">
              <a:solidFill>
                <a:srgbClr val="2A2B2E"/>
              </a:solidFill>
              <a:effectLst/>
              <a:latin typeface="PingFang SC"/>
            </a:endParaRPr>
          </a:p>
          <a:p>
            <a:pPr algn="l"/>
            <a:r>
              <a:rPr lang="en-AU" b="0" i="0" dirty="0">
                <a:solidFill>
                  <a:srgbClr val="101214"/>
                </a:solidFill>
                <a:effectLst/>
                <a:latin typeface="PingFang SC"/>
              </a:rPr>
              <a:t>The temperature sensor </a:t>
            </a:r>
            <a:r>
              <a:rPr lang="en-US" altLang="zh-CN" b="0" i="0" dirty="0">
                <a:solidFill>
                  <a:srgbClr val="101214"/>
                </a:solidFill>
                <a:effectLst/>
                <a:latin typeface="PingFang SC"/>
              </a:rPr>
              <a:t>get</a:t>
            </a:r>
            <a:r>
              <a:rPr lang="en-AU" b="0" i="0" dirty="0">
                <a:solidFill>
                  <a:srgbClr val="101214"/>
                </a:solidFill>
                <a:effectLst/>
                <a:latin typeface="PingFang SC"/>
              </a:rPr>
              <a:t> the temperature from the environment</a:t>
            </a:r>
            <a:endParaRPr lang="en-AU" b="0" i="0" dirty="0">
              <a:solidFill>
                <a:srgbClr val="2A2B2E"/>
              </a:solidFill>
              <a:effectLst/>
              <a:latin typeface="PingFang SC"/>
            </a:endParaRPr>
          </a:p>
          <a:p>
            <a:pPr algn="l"/>
            <a:r>
              <a:rPr lang="en-AU" b="0" i="0" dirty="0">
                <a:solidFill>
                  <a:srgbClr val="101214"/>
                </a:solidFill>
                <a:effectLst/>
                <a:latin typeface="PingFang SC"/>
              </a:rPr>
              <a:t>Digital tube </a:t>
            </a:r>
            <a:r>
              <a:rPr lang="en-US" altLang="zh-CN" b="0" i="0" dirty="0">
                <a:solidFill>
                  <a:srgbClr val="101214"/>
                </a:solidFill>
                <a:effectLst/>
                <a:latin typeface="PingFang SC"/>
              </a:rPr>
              <a:t>display </a:t>
            </a:r>
            <a:r>
              <a:rPr lang="en-AU" altLang="zh-CN" b="0" i="0" dirty="0">
                <a:solidFill>
                  <a:srgbClr val="101214"/>
                </a:solidFill>
                <a:effectLst/>
                <a:latin typeface="PingFang SC"/>
              </a:rPr>
              <a:t>the</a:t>
            </a:r>
            <a:r>
              <a:rPr lang="zh-CN" altLang="en-US" b="0" i="0" dirty="0">
                <a:solidFill>
                  <a:srgbClr val="101214"/>
                </a:solidFill>
                <a:effectLst/>
                <a:latin typeface="PingFang SC"/>
              </a:rPr>
              <a:t> </a:t>
            </a:r>
            <a:r>
              <a:rPr lang="en-AU" altLang="zh-CN" b="0" i="0" dirty="0">
                <a:solidFill>
                  <a:srgbClr val="101214"/>
                </a:solidFill>
                <a:effectLst/>
                <a:latin typeface="PingFang SC"/>
              </a:rPr>
              <a:t>value</a:t>
            </a:r>
            <a:r>
              <a:rPr lang="zh-CN" altLang="en-US" b="0" i="0" dirty="0">
                <a:solidFill>
                  <a:srgbClr val="101214"/>
                </a:solidFill>
                <a:effectLst/>
                <a:latin typeface="PingFang SC"/>
              </a:rPr>
              <a:t> </a:t>
            </a:r>
            <a:r>
              <a:rPr lang="en-AU" altLang="zh-CN" b="0" i="0" dirty="0">
                <a:solidFill>
                  <a:srgbClr val="101214"/>
                </a:solidFill>
                <a:effectLst/>
                <a:latin typeface="PingFang SC"/>
              </a:rPr>
              <a:t>of</a:t>
            </a:r>
            <a:r>
              <a:rPr lang="zh-CN" altLang="en-US" b="0" i="0" dirty="0">
                <a:solidFill>
                  <a:srgbClr val="101214"/>
                </a:solidFill>
                <a:effectLst/>
                <a:latin typeface="PingFang SC"/>
              </a:rPr>
              <a:t> </a:t>
            </a:r>
            <a:r>
              <a:rPr lang="en-AU" b="0" i="0" dirty="0">
                <a:solidFill>
                  <a:srgbClr val="101214"/>
                </a:solidFill>
                <a:effectLst/>
                <a:latin typeface="PingFang SC"/>
              </a:rPr>
              <a:t> soil moisture </a:t>
            </a:r>
          </a:p>
          <a:p>
            <a:pPr algn="l"/>
            <a:r>
              <a:rPr lang="en-AU" b="0" i="0" dirty="0" err="1">
                <a:solidFill>
                  <a:srgbClr val="101214"/>
                </a:solidFill>
                <a:effectLst/>
                <a:latin typeface="PingFang SC"/>
              </a:rPr>
              <a:t>Mcu</a:t>
            </a:r>
            <a:r>
              <a:rPr lang="en-AU" b="0" i="0" dirty="0">
                <a:solidFill>
                  <a:srgbClr val="101214"/>
                </a:solidFill>
                <a:effectLst/>
                <a:latin typeface="PingFang SC"/>
              </a:rPr>
              <a:t> can be used to send these data to the second layer or get the order from that to control the water pump</a:t>
            </a:r>
            <a:endParaRPr lang="en-AU" b="0" i="0" dirty="0">
              <a:solidFill>
                <a:srgbClr val="2A2B2E"/>
              </a:solidFill>
              <a:effectLst/>
              <a:latin typeface="PingFang SC"/>
            </a:endParaRPr>
          </a:p>
          <a:p>
            <a:pPr algn="l"/>
            <a:endParaRPr lang="zh-CN" altLang="en-US" b="0" i="0" dirty="0">
              <a:solidFill>
                <a:srgbClr val="2A2B2E"/>
              </a:solidFill>
              <a:effectLst/>
              <a:latin typeface="PingFang SC"/>
            </a:endParaRPr>
          </a:p>
          <a:p>
            <a:pPr algn="l"/>
            <a:r>
              <a:rPr lang="en-AU" b="0" i="0" dirty="0">
                <a:solidFill>
                  <a:srgbClr val="101214"/>
                </a:solidFill>
                <a:effectLst/>
                <a:latin typeface="PingFang SC"/>
              </a:rPr>
              <a:t>Temperature level will be considered</a:t>
            </a:r>
            <a:endParaRPr lang="en-AU" b="0" i="0" dirty="0">
              <a:solidFill>
                <a:srgbClr val="2A2B2E"/>
              </a:solidFill>
              <a:effectLst/>
              <a:latin typeface="PingFang SC"/>
            </a:endParaRPr>
          </a:p>
          <a:p>
            <a:pPr algn="l"/>
            <a:r>
              <a:rPr lang="en-AU" b="0" i="0" dirty="0">
                <a:solidFill>
                  <a:srgbClr val="101214"/>
                </a:solidFill>
                <a:effectLst/>
                <a:latin typeface="PingFang SC"/>
              </a:rPr>
              <a:t>That means when the temperature is too high or too low, no water command is sent</a:t>
            </a:r>
            <a:endParaRPr lang="en-AU" b="0" i="0" dirty="0">
              <a:solidFill>
                <a:srgbClr val="2A2B2E"/>
              </a:solidFill>
              <a:effectLst/>
              <a:latin typeface="PingFang SC"/>
            </a:endParaRPr>
          </a:p>
          <a:p>
            <a:pPr algn="l"/>
            <a:r>
              <a:rPr lang="en-AU" b="0" i="0" dirty="0">
                <a:solidFill>
                  <a:srgbClr val="101214"/>
                </a:solidFill>
                <a:effectLst/>
                <a:latin typeface="PingFang SC"/>
              </a:rPr>
              <a:t>Because it's bad for the health of the plant, when water a plant in the hot or cold </a:t>
            </a:r>
            <a:r>
              <a:rPr lang="en-AU" b="0" i="0" dirty="0" err="1">
                <a:solidFill>
                  <a:srgbClr val="101214"/>
                </a:solidFill>
                <a:effectLst/>
                <a:latin typeface="PingFang SC"/>
              </a:rPr>
              <a:t>wether</a:t>
            </a:r>
            <a:endParaRPr lang="en-AU" b="0" i="0" dirty="0">
              <a:solidFill>
                <a:srgbClr val="2A2B2E"/>
              </a:solidFill>
              <a:effectLst/>
              <a:latin typeface="PingFang SC"/>
            </a:endParaRPr>
          </a:p>
          <a:p>
            <a:pPr algn="l"/>
            <a:r>
              <a:rPr lang="en-AU" b="0" i="0" dirty="0">
                <a:solidFill>
                  <a:srgbClr val="101214"/>
                </a:solidFill>
                <a:effectLst/>
                <a:latin typeface="PingFang SC"/>
              </a:rPr>
              <a:t>And When the raining, it will be stopped to monitor the soil sensors.</a:t>
            </a:r>
            <a:endParaRPr lang="en-AU" b="0" i="0" dirty="0">
              <a:solidFill>
                <a:srgbClr val="2A2B2E"/>
              </a:solidFill>
              <a:effectLst/>
              <a:latin typeface="PingFang SC"/>
            </a:endParaRPr>
          </a:p>
          <a:p>
            <a:pPr algn="l"/>
            <a:endParaRPr lang="en-AU" altLang="zh-CN" b="0" i="0" dirty="0">
              <a:solidFill>
                <a:srgbClr val="939599"/>
              </a:solidFill>
              <a:effectLst/>
              <a:latin typeface="PingFang SC"/>
            </a:endParaRPr>
          </a:p>
          <a:p>
            <a:pPr algn="l"/>
            <a:endParaRPr lang="zh-CN" altLang="en-US" b="0" i="0" dirty="0">
              <a:solidFill>
                <a:srgbClr val="2A2B2E"/>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ltLang="zh-CN" dirty="0"/>
          </a:p>
          <a:p>
            <a:endParaRPr lang="en-AU" dirty="0"/>
          </a:p>
        </p:txBody>
      </p:sp>
      <p:sp>
        <p:nvSpPr>
          <p:cNvPr id="4" name="Slide Number Placeholder 3"/>
          <p:cNvSpPr>
            <a:spLocks noGrp="1"/>
          </p:cNvSpPr>
          <p:nvPr>
            <p:ph type="sldNum" sz="quarter" idx="5"/>
          </p:nvPr>
        </p:nvSpPr>
        <p:spPr/>
        <p:txBody>
          <a:bodyPr/>
          <a:lstStyle/>
          <a:p>
            <a:fld id="{92564B00-5AE2-4F00-AE42-A966AA5CF85A}" type="slidenum">
              <a:rPr lang="en-AU" smtClean="0"/>
              <a:t>3</a:t>
            </a:fld>
            <a:endParaRPr lang="en-AU"/>
          </a:p>
        </p:txBody>
      </p:sp>
    </p:spTree>
    <p:extLst>
      <p:ext uri="{BB962C8B-B14F-4D97-AF65-F5344CB8AC3E}">
        <p14:creationId xmlns:p14="http://schemas.microsoft.com/office/powerpoint/2010/main" val="309368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101214"/>
                </a:solidFill>
                <a:effectLst/>
                <a:latin typeface="PingFang SC"/>
              </a:rPr>
              <a:t>The second layer is edge layer</a:t>
            </a:r>
            <a:endParaRPr lang="en-AU" b="0" i="0" dirty="0">
              <a:solidFill>
                <a:srgbClr val="2A2B2E"/>
              </a:solidFill>
              <a:effectLst/>
              <a:latin typeface="PingFang SC"/>
            </a:endParaRPr>
          </a:p>
          <a:p>
            <a:pPr algn="l"/>
            <a:r>
              <a:rPr lang="en-US" altLang="zh-CN" b="0" i="0" dirty="0">
                <a:solidFill>
                  <a:srgbClr val="101214"/>
                </a:solidFill>
                <a:effectLst/>
                <a:latin typeface="PingFang SC"/>
              </a:rPr>
              <a:t>Because </a:t>
            </a:r>
            <a:r>
              <a:rPr lang="en-AU" b="0" i="0" dirty="0">
                <a:solidFill>
                  <a:srgbClr val="101214"/>
                </a:solidFill>
                <a:effectLst/>
                <a:latin typeface="PingFang SC"/>
              </a:rPr>
              <a:t> there is a Linux operation system </a:t>
            </a:r>
            <a:r>
              <a:rPr lang="en-US" altLang="zh-CN" b="0" i="0" dirty="0">
                <a:solidFill>
                  <a:srgbClr val="101214"/>
                </a:solidFill>
                <a:effectLst/>
                <a:latin typeface="PingFang SC"/>
              </a:rPr>
              <a:t>will be  </a:t>
            </a:r>
            <a:r>
              <a:rPr lang="en-AU" b="0" i="0" dirty="0" err="1">
                <a:solidFill>
                  <a:srgbClr val="101214"/>
                </a:solidFill>
                <a:effectLst/>
                <a:latin typeface="PingFang SC"/>
              </a:rPr>
              <a:t>ru</a:t>
            </a:r>
            <a:r>
              <a:rPr lang="en-US" altLang="zh-CN" b="0" i="0" dirty="0" err="1">
                <a:solidFill>
                  <a:srgbClr val="101214"/>
                </a:solidFill>
                <a:effectLst/>
                <a:latin typeface="PingFang SC"/>
              </a:rPr>
              <a:t>ning</a:t>
            </a:r>
            <a:r>
              <a:rPr lang="en-AU" b="0" i="0" dirty="0">
                <a:solidFill>
                  <a:srgbClr val="101214"/>
                </a:solidFill>
                <a:effectLst/>
                <a:latin typeface="PingFang SC"/>
              </a:rPr>
              <a:t> on Raspberry PI, we can do a lot of things</a:t>
            </a:r>
            <a:endParaRPr lang="en-AU" b="0" i="0" dirty="0">
              <a:solidFill>
                <a:srgbClr val="2A2B2E"/>
              </a:solidFill>
              <a:effectLst/>
              <a:latin typeface="PingFang SC"/>
            </a:endParaRPr>
          </a:p>
          <a:p>
            <a:pPr algn="l"/>
            <a:r>
              <a:rPr lang="en-AU" b="0" i="0" dirty="0">
                <a:solidFill>
                  <a:srgbClr val="101214"/>
                </a:solidFill>
                <a:effectLst/>
                <a:latin typeface="PingFang SC"/>
              </a:rPr>
              <a:t>Firstly, the second layer mainly response to process the data of first layer and give an order to first layer </a:t>
            </a:r>
            <a:endParaRPr lang="en-AU" b="0" i="0" dirty="0">
              <a:solidFill>
                <a:srgbClr val="2A2B2E"/>
              </a:solidFill>
              <a:effectLst/>
              <a:latin typeface="PingFang SC"/>
            </a:endParaRPr>
          </a:p>
          <a:p>
            <a:pPr algn="l"/>
            <a:r>
              <a:rPr lang="en-AU" b="0" i="0" dirty="0">
                <a:solidFill>
                  <a:srgbClr val="101214"/>
                </a:solidFill>
                <a:effectLst/>
                <a:latin typeface="PingFang SC"/>
              </a:rPr>
              <a:t>Then, it will publish the data to the cloud</a:t>
            </a:r>
            <a:endParaRPr lang="en-AU" b="0" i="0" dirty="0">
              <a:solidFill>
                <a:srgbClr val="2A2B2E"/>
              </a:solidFill>
              <a:effectLst/>
              <a:latin typeface="PingFang SC"/>
            </a:endParaRPr>
          </a:p>
          <a:p>
            <a:pPr algn="l"/>
            <a:r>
              <a:rPr lang="en-AU" b="0" i="0" dirty="0">
                <a:solidFill>
                  <a:srgbClr val="101214"/>
                </a:solidFill>
                <a:effectLst/>
                <a:latin typeface="PingFang SC"/>
              </a:rPr>
              <a:t>In this case, publishing data to the cloud will use MQTT or Socket</a:t>
            </a:r>
            <a:endParaRPr lang="en-AU" b="0" i="0" dirty="0">
              <a:solidFill>
                <a:srgbClr val="2A2B2E"/>
              </a:solidFill>
              <a:effectLst/>
              <a:latin typeface="PingFang SC"/>
            </a:endParaRPr>
          </a:p>
          <a:p>
            <a:pPr algn="l"/>
            <a:r>
              <a:rPr lang="en-AU" b="0" i="0" dirty="0">
                <a:solidFill>
                  <a:srgbClr val="101214"/>
                </a:solidFill>
                <a:effectLst/>
                <a:latin typeface="PingFang SC"/>
              </a:rPr>
              <a:t>The connection to the first layer could use  Bluetooth or </a:t>
            </a:r>
            <a:r>
              <a:rPr lang="en-AU" b="0" i="0" dirty="0" err="1">
                <a:solidFill>
                  <a:srgbClr val="101214"/>
                </a:solidFill>
                <a:effectLst/>
                <a:latin typeface="PingFang SC"/>
              </a:rPr>
              <a:t>wifi</a:t>
            </a:r>
            <a:r>
              <a:rPr lang="en-AU" b="0" i="0" dirty="0">
                <a:solidFill>
                  <a:srgbClr val="101214"/>
                </a:solidFill>
                <a:effectLst/>
                <a:latin typeface="PingFang SC"/>
              </a:rPr>
              <a:t> for data transmission</a:t>
            </a:r>
            <a:endParaRPr lang="en-AU" b="0" i="0" dirty="0">
              <a:solidFill>
                <a:srgbClr val="2A2B2E"/>
              </a:solidFill>
              <a:effectLst/>
              <a:latin typeface="PingFang SC"/>
            </a:endParaRPr>
          </a:p>
          <a:p>
            <a:pPr algn="l"/>
            <a:r>
              <a:rPr lang="en-AU" b="0" i="0" dirty="0">
                <a:solidFill>
                  <a:srgbClr val="101214"/>
                </a:solidFill>
                <a:effectLst/>
                <a:latin typeface="PingFang SC"/>
              </a:rPr>
              <a:t>using Python to program a application to process the data </a:t>
            </a:r>
            <a:endParaRPr lang="en-AU" b="0" i="0" dirty="0">
              <a:solidFill>
                <a:srgbClr val="2A2B2E"/>
              </a:solidFill>
              <a:effectLst/>
              <a:latin typeface="PingFang SC"/>
            </a:endParaRPr>
          </a:p>
          <a:p>
            <a:pPr algn="l"/>
            <a:r>
              <a:rPr lang="en-AU" b="0" i="0" dirty="0">
                <a:solidFill>
                  <a:srgbClr val="101214"/>
                </a:solidFill>
                <a:effectLst/>
                <a:latin typeface="PingFang SC"/>
              </a:rPr>
              <a:t>For Examples  temperature determination, rain detection, and soil moisture detection.</a:t>
            </a:r>
            <a:endParaRPr lang="en-AU" b="0" i="0" dirty="0">
              <a:solidFill>
                <a:srgbClr val="2A2B2E"/>
              </a:solidFill>
              <a:effectLst/>
              <a:latin typeface="PingFang SC"/>
            </a:endParaRPr>
          </a:p>
          <a:p>
            <a:pPr algn="l"/>
            <a:r>
              <a:rPr lang="en-AU" b="0" i="0" dirty="0">
                <a:solidFill>
                  <a:srgbClr val="101214"/>
                </a:solidFill>
                <a:effectLst/>
                <a:latin typeface="PingFang SC"/>
              </a:rPr>
              <a:t>The application also needs to give orders to the pump when the plant needs to be watered.</a:t>
            </a:r>
            <a:r>
              <a:rPr lang="zh-CN" altLang="en-US" b="0" i="0" dirty="0">
                <a:solidFill>
                  <a:srgbClr val="939599"/>
                </a:solidFill>
                <a:effectLst/>
                <a:latin typeface="PingFang SC"/>
              </a:rPr>
              <a:t>同时还要判断是否达到浇水的条件给水泵的控制器下发指令。</a:t>
            </a:r>
            <a:endParaRPr lang="zh-CN" altLang="en-US" b="0" i="0" dirty="0">
              <a:solidFill>
                <a:srgbClr val="2A2B2E"/>
              </a:solidFill>
              <a:effectLst/>
              <a:latin typeface="PingFang SC"/>
            </a:endParaRPr>
          </a:p>
        </p:txBody>
      </p:sp>
      <p:sp>
        <p:nvSpPr>
          <p:cNvPr id="4" name="Slide Number Placeholder 3"/>
          <p:cNvSpPr>
            <a:spLocks noGrp="1"/>
          </p:cNvSpPr>
          <p:nvPr>
            <p:ph type="sldNum" sz="quarter" idx="5"/>
          </p:nvPr>
        </p:nvSpPr>
        <p:spPr/>
        <p:txBody>
          <a:bodyPr/>
          <a:lstStyle/>
          <a:p>
            <a:fld id="{92564B00-5AE2-4F00-AE42-A966AA5CF85A}" type="slidenum">
              <a:rPr lang="en-AU" smtClean="0"/>
              <a:t>4</a:t>
            </a:fld>
            <a:endParaRPr lang="en-AU"/>
          </a:p>
        </p:txBody>
      </p:sp>
    </p:spTree>
    <p:extLst>
      <p:ext uri="{BB962C8B-B14F-4D97-AF65-F5344CB8AC3E}">
        <p14:creationId xmlns:p14="http://schemas.microsoft.com/office/powerpoint/2010/main" val="9537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101214"/>
                </a:solidFill>
                <a:effectLst/>
                <a:latin typeface="PingFang SC"/>
              </a:rPr>
              <a:t>In the third layer of cloud,</a:t>
            </a:r>
          </a:p>
          <a:p>
            <a:pPr algn="l"/>
            <a:r>
              <a:rPr lang="en-AU" b="0" i="0" dirty="0">
                <a:solidFill>
                  <a:srgbClr val="101214"/>
                </a:solidFill>
                <a:effectLst/>
                <a:latin typeface="PingFang SC"/>
              </a:rPr>
              <a:t> it is mainly to provide some persistent services</a:t>
            </a:r>
            <a:endParaRPr lang="en-AU" b="0" i="0" dirty="0">
              <a:solidFill>
                <a:srgbClr val="2A2B2E"/>
              </a:solidFill>
              <a:effectLst/>
              <a:latin typeface="PingFang SC"/>
            </a:endParaRPr>
          </a:p>
          <a:p>
            <a:pPr algn="l"/>
            <a:r>
              <a:rPr lang="en-AU" b="0" i="0" dirty="0">
                <a:solidFill>
                  <a:srgbClr val="101214"/>
                </a:solidFill>
                <a:effectLst/>
                <a:latin typeface="PingFang SC"/>
              </a:rPr>
              <a:t>First of all, it is necessary to deploy the MQTT server. The MQTT server is developed based on Socket and uses TCP/IP protocol for data transmission, </a:t>
            </a:r>
          </a:p>
          <a:p>
            <a:pPr algn="l"/>
            <a:r>
              <a:rPr lang="en-AU" b="0" i="0" dirty="0">
                <a:solidFill>
                  <a:srgbClr val="101214"/>
                </a:solidFill>
                <a:effectLst/>
                <a:latin typeface="PingFang SC"/>
              </a:rPr>
              <a:t>so that it has a the reliability for transmission data</a:t>
            </a:r>
            <a:endParaRPr lang="en-AU" b="0" i="0" dirty="0">
              <a:solidFill>
                <a:srgbClr val="2A2B2E"/>
              </a:solidFill>
              <a:effectLst/>
              <a:latin typeface="PingFang SC"/>
            </a:endParaRPr>
          </a:p>
          <a:p>
            <a:pPr algn="l"/>
            <a:endParaRPr lang="zh-CN" altLang="en-US" b="0" i="0" dirty="0">
              <a:solidFill>
                <a:srgbClr val="2A2B2E"/>
              </a:solidFill>
              <a:effectLst/>
              <a:latin typeface="PingFang SC"/>
            </a:endParaRPr>
          </a:p>
          <a:p>
            <a:pPr algn="l"/>
            <a:r>
              <a:rPr lang="en-AU" b="0" i="0" dirty="0">
                <a:solidFill>
                  <a:srgbClr val="101214"/>
                </a:solidFill>
                <a:effectLst/>
                <a:latin typeface="PingFang SC"/>
              </a:rPr>
              <a:t>Then I could use Express to build a server that can visualize the data to the user.</a:t>
            </a:r>
            <a:endParaRPr lang="en-AU" b="0" i="0" dirty="0">
              <a:solidFill>
                <a:srgbClr val="2A2B2E"/>
              </a:solidFill>
              <a:effectLst/>
              <a:latin typeface="PingFang SC"/>
            </a:endParaRPr>
          </a:p>
          <a:p>
            <a:pPr algn="l"/>
            <a:r>
              <a:rPr lang="en-AU" b="0" i="0" dirty="0">
                <a:solidFill>
                  <a:srgbClr val="101214"/>
                </a:solidFill>
                <a:effectLst/>
                <a:latin typeface="PingFang SC"/>
              </a:rPr>
              <a:t>Users can use mobile phones or laptops to access websites to browser data, or click a button to control the sensor.</a:t>
            </a:r>
            <a:endParaRPr lang="en-AU" b="0" i="0" dirty="0">
              <a:solidFill>
                <a:srgbClr val="2A2B2E"/>
              </a:solidFill>
              <a:effectLst/>
              <a:latin typeface="PingFang SC"/>
            </a:endParaRPr>
          </a:p>
          <a:p>
            <a:endParaRPr lang="en-AU" dirty="0"/>
          </a:p>
        </p:txBody>
      </p:sp>
      <p:sp>
        <p:nvSpPr>
          <p:cNvPr id="4" name="Slide Number Placeholder 3"/>
          <p:cNvSpPr>
            <a:spLocks noGrp="1"/>
          </p:cNvSpPr>
          <p:nvPr>
            <p:ph type="sldNum" sz="quarter" idx="5"/>
          </p:nvPr>
        </p:nvSpPr>
        <p:spPr/>
        <p:txBody>
          <a:bodyPr/>
          <a:lstStyle/>
          <a:p>
            <a:fld id="{92564B00-5AE2-4F00-AE42-A966AA5CF85A}" type="slidenum">
              <a:rPr lang="en-AU" smtClean="0"/>
              <a:t>5</a:t>
            </a:fld>
            <a:endParaRPr lang="en-AU"/>
          </a:p>
        </p:txBody>
      </p:sp>
    </p:spTree>
    <p:extLst>
      <p:ext uri="{BB962C8B-B14F-4D97-AF65-F5344CB8AC3E}">
        <p14:creationId xmlns:p14="http://schemas.microsoft.com/office/powerpoint/2010/main" val="4058768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this section, I mainly consider the power and security , because some devices I borrowed from Uni, that means I couldn‘t put them into a sealed plastic box. </a:t>
            </a:r>
          </a:p>
          <a:p>
            <a:endParaRPr lang="en-AU" dirty="0"/>
          </a:p>
          <a:p>
            <a:r>
              <a:rPr lang="en-AU" dirty="0"/>
              <a:t>For the power ,In this case. I will use the socket for the raspberry pi. Because it need </a:t>
            </a:r>
            <a:r>
              <a:rPr lang="en-AU" b="0" i="0" dirty="0">
                <a:solidFill>
                  <a:srgbClr val="2A2B2E"/>
                </a:solidFill>
                <a:effectLst/>
                <a:latin typeface="PingFang SC"/>
              </a:rPr>
              <a:t>15 watts of power. But I will use the salary energy to supply the power to first layer. </a:t>
            </a:r>
          </a:p>
          <a:p>
            <a:r>
              <a:rPr lang="en-AU" b="0" i="0" dirty="0">
                <a:solidFill>
                  <a:srgbClr val="2A2B2E"/>
                </a:solidFill>
                <a:effectLst/>
                <a:latin typeface="PingFang SC"/>
              </a:rPr>
              <a:t> </a:t>
            </a:r>
            <a:r>
              <a:rPr lang="en-US" altLang="zh-CN" b="0" i="0" dirty="0">
                <a:solidFill>
                  <a:srgbClr val="2A2B2E"/>
                </a:solidFill>
                <a:effectLst/>
                <a:latin typeface="PingFang SC"/>
              </a:rPr>
              <a:t>I </a:t>
            </a:r>
            <a:r>
              <a:rPr lang="zh-CN" altLang="en-US" b="0" i="0" dirty="0">
                <a:solidFill>
                  <a:srgbClr val="2A2B2E"/>
                </a:solidFill>
                <a:effectLst/>
                <a:latin typeface="PingFang SC"/>
              </a:rPr>
              <a:t> </a:t>
            </a:r>
            <a:r>
              <a:rPr lang="en-AU" altLang="zh-CN" b="0" i="0" dirty="0">
                <a:solidFill>
                  <a:srgbClr val="2A2B2E"/>
                </a:solidFill>
                <a:effectLst/>
                <a:latin typeface="PingFang SC"/>
              </a:rPr>
              <a:t>am</a:t>
            </a:r>
            <a:r>
              <a:rPr lang="zh-CN" altLang="en-US" b="0" i="0" dirty="0">
                <a:solidFill>
                  <a:srgbClr val="2A2B2E"/>
                </a:solidFill>
                <a:effectLst/>
                <a:latin typeface="PingFang SC"/>
              </a:rPr>
              <a:t> </a:t>
            </a:r>
            <a:r>
              <a:rPr lang="en-AU" altLang="zh-CN" b="0" i="0" dirty="0">
                <a:solidFill>
                  <a:srgbClr val="2A2B2E"/>
                </a:solidFill>
                <a:effectLst/>
                <a:latin typeface="PingFang SC"/>
              </a:rPr>
              <a:t>very</a:t>
            </a:r>
            <a:r>
              <a:rPr lang="zh-CN" altLang="en-US" b="0" i="0" dirty="0">
                <a:solidFill>
                  <a:srgbClr val="2A2B2E"/>
                </a:solidFill>
                <a:effectLst/>
                <a:latin typeface="PingFang SC"/>
              </a:rPr>
              <a:t> </a:t>
            </a:r>
            <a:r>
              <a:rPr lang="en-AU" altLang="zh-CN" b="0" i="0" dirty="0">
                <a:solidFill>
                  <a:srgbClr val="2A2B2E"/>
                </a:solidFill>
                <a:effectLst/>
                <a:latin typeface="PingFang SC"/>
              </a:rPr>
              <a:t>luck</a:t>
            </a:r>
            <a:r>
              <a:rPr lang="zh-CN" altLang="en-US" b="0" i="0" dirty="0">
                <a:solidFill>
                  <a:srgbClr val="2A2B2E"/>
                </a:solidFill>
                <a:effectLst/>
                <a:latin typeface="PingFang SC"/>
              </a:rPr>
              <a:t> </a:t>
            </a:r>
            <a:r>
              <a:rPr lang="en-AU" altLang="zh-CN" b="0" i="0" dirty="0">
                <a:solidFill>
                  <a:srgbClr val="2A2B2E"/>
                </a:solidFill>
                <a:effectLst/>
                <a:latin typeface="PingFang SC"/>
              </a:rPr>
              <a:t>,</a:t>
            </a:r>
            <a:r>
              <a:rPr lang="zh-CN" altLang="en-US" b="0" i="0" dirty="0">
                <a:solidFill>
                  <a:srgbClr val="2A2B2E"/>
                </a:solidFill>
                <a:effectLst/>
                <a:latin typeface="PingFang SC"/>
              </a:rPr>
              <a:t> </a:t>
            </a:r>
            <a:r>
              <a:rPr lang="en-AU" altLang="zh-CN" b="0" i="0" dirty="0">
                <a:solidFill>
                  <a:srgbClr val="2A2B2E"/>
                </a:solidFill>
                <a:effectLst/>
                <a:latin typeface="PingFang SC"/>
              </a:rPr>
              <a:t>I</a:t>
            </a:r>
            <a:r>
              <a:rPr lang="zh-CN" altLang="en-US" b="0" i="0" dirty="0">
                <a:solidFill>
                  <a:srgbClr val="2A2B2E"/>
                </a:solidFill>
                <a:effectLst/>
                <a:latin typeface="PingFang SC"/>
              </a:rPr>
              <a:t> </a:t>
            </a:r>
            <a:r>
              <a:rPr lang="en-AU" altLang="zh-CN" b="0" i="0" dirty="0">
                <a:solidFill>
                  <a:srgbClr val="2A2B2E"/>
                </a:solidFill>
                <a:effectLst/>
                <a:latin typeface="PingFang SC"/>
              </a:rPr>
              <a:t>found one Salary panel from rubbish-bin and it does work,</a:t>
            </a:r>
          </a:p>
          <a:p>
            <a:r>
              <a:rPr lang="en-AU" altLang="zh-CN" b="0" i="0" dirty="0">
                <a:solidFill>
                  <a:srgbClr val="2A2B2E"/>
                </a:solidFill>
                <a:effectLst/>
                <a:latin typeface="PingFang SC"/>
              </a:rPr>
              <a:t> then I get a voltage regulator from the Uni , it can change the voltage from 12 to 5 </a:t>
            </a:r>
          </a:p>
          <a:p>
            <a:r>
              <a:rPr lang="en-AU" b="0" i="0" dirty="0">
                <a:solidFill>
                  <a:srgbClr val="2A2B2E"/>
                </a:solidFill>
                <a:effectLst/>
                <a:latin typeface="PingFang SC"/>
              </a:rPr>
              <a:t>And </a:t>
            </a:r>
            <a:r>
              <a:rPr lang="en-AU" b="0" i="0" dirty="0">
                <a:solidFill>
                  <a:srgbClr val="101214"/>
                </a:solidFill>
                <a:effectLst/>
                <a:latin typeface="PingFang SC"/>
              </a:rPr>
              <a:t>I have measured the power consumption of all the devices</a:t>
            </a:r>
          </a:p>
          <a:p>
            <a:r>
              <a:rPr lang="en-AU" b="0" i="0" dirty="0">
                <a:solidFill>
                  <a:srgbClr val="101214"/>
                </a:solidFill>
                <a:effectLst/>
                <a:latin typeface="PingFang SC"/>
              </a:rPr>
              <a:t>After calculation, use a battery to private the power can ensure the sensors with teensy working more than 20 hours.</a:t>
            </a:r>
          </a:p>
          <a:p>
            <a:r>
              <a:rPr lang="en-AU" b="0" i="0" dirty="0">
                <a:solidFill>
                  <a:srgbClr val="101214"/>
                </a:solidFill>
                <a:effectLst/>
                <a:latin typeface="PingFang SC"/>
              </a:rPr>
              <a:t>And if I have 4 salary panels ,just need 5-8 hours ,the battery can be charged completely.</a:t>
            </a:r>
          </a:p>
          <a:p>
            <a:r>
              <a:rPr lang="en-AU" b="0" i="0" dirty="0">
                <a:solidFill>
                  <a:srgbClr val="101214"/>
                </a:solidFill>
                <a:effectLst/>
                <a:latin typeface="PingFang SC"/>
              </a:rPr>
              <a:t>Even though I only have one solar panel, the whole system also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101214"/>
                </a:solidFill>
                <a:effectLst/>
                <a:latin typeface="PingFang SC"/>
              </a:rPr>
              <a:t>Therefor the power problem has been addressed, the system can be portable</a:t>
            </a:r>
          </a:p>
          <a:p>
            <a:endParaRPr lang="en-AU" dirty="0"/>
          </a:p>
          <a:p>
            <a:endParaRPr lang="en-AU" dirty="0"/>
          </a:p>
        </p:txBody>
      </p:sp>
      <p:sp>
        <p:nvSpPr>
          <p:cNvPr id="4" name="Slide Number Placeholder 3"/>
          <p:cNvSpPr>
            <a:spLocks noGrp="1"/>
          </p:cNvSpPr>
          <p:nvPr>
            <p:ph type="sldNum" sz="quarter" idx="5"/>
          </p:nvPr>
        </p:nvSpPr>
        <p:spPr/>
        <p:txBody>
          <a:bodyPr/>
          <a:lstStyle/>
          <a:p>
            <a:fld id="{92564B00-5AE2-4F00-AE42-A966AA5CF85A}" type="slidenum">
              <a:rPr lang="en-AU" smtClean="0"/>
              <a:t>6</a:t>
            </a:fld>
            <a:endParaRPr lang="en-AU"/>
          </a:p>
        </p:txBody>
      </p:sp>
    </p:spTree>
    <p:extLst>
      <p:ext uri="{BB962C8B-B14F-4D97-AF65-F5344CB8AC3E}">
        <p14:creationId xmlns:p14="http://schemas.microsoft.com/office/powerpoint/2010/main" val="386538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Security section, I can set a key when I program the code for Arduino ,and  the sensors only can be turned on or off by getting correct message </a:t>
            </a:r>
          </a:p>
          <a:p>
            <a:r>
              <a:rPr lang="en-AU" dirty="0"/>
              <a:t>After that ,I have to disable no useful port of Linux on raspberry pi and  config the </a:t>
            </a:r>
            <a:r>
              <a:rPr lang="en-AU" dirty="0" err="1"/>
              <a:t>ssh</a:t>
            </a:r>
            <a:r>
              <a:rPr lang="en-AU" dirty="0"/>
              <a:t> connection module must be used the private key</a:t>
            </a:r>
          </a:p>
          <a:p>
            <a:r>
              <a:rPr lang="en-AU" dirty="0"/>
              <a:t>	and config the MQTT service to verify the username and password </a:t>
            </a:r>
          </a:p>
          <a:p>
            <a:r>
              <a:rPr lang="en-AU" dirty="0"/>
              <a:t>	Lastly for the data parts I could use the MySQL with AWS to storage the sensitive data</a:t>
            </a:r>
          </a:p>
          <a:p>
            <a:r>
              <a:rPr lang="en-AU" dirty="0"/>
              <a:t>For the totally cost ,I have spent 90 dollar to buy these devices </a:t>
            </a:r>
            <a:r>
              <a:rPr lang="en-US" altLang="zh-CN" dirty="0"/>
              <a:t>from </a:t>
            </a:r>
            <a:r>
              <a:rPr lang="en-US" altLang="zh-CN" dirty="0" err="1"/>
              <a:t>jaycar.It’s</a:t>
            </a:r>
            <a:r>
              <a:rPr lang="en-US" altLang="zh-CN" dirty="0"/>
              <a:t> so expensive</a:t>
            </a:r>
          </a:p>
          <a:p>
            <a:r>
              <a:rPr lang="en-AU" dirty="0"/>
              <a:t>Because  if I buy them on Chinese online markets ,only less than 20 dollar is enough . </a:t>
            </a:r>
          </a:p>
          <a:p>
            <a:r>
              <a:rPr lang="en-AU" dirty="0"/>
              <a:t>And for Raspberry pi , I don’t consider this device</a:t>
            </a:r>
          </a:p>
          <a:p>
            <a:r>
              <a:rPr lang="en-AU" dirty="0"/>
              <a:t> because a </a:t>
            </a:r>
            <a:r>
              <a:rPr lang="en-AU" b="0" i="0" dirty="0">
                <a:solidFill>
                  <a:srgbClr val="101214"/>
                </a:solidFill>
                <a:effectLst/>
                <a:latin typeface="PingFang SC"/>
              </a:rPr>
              <a:t>chip that can run Linux could replace the Raspberry PI, Such as </a:t>
            </a:r>
            <a:r>
              <a:rPr lang="en-US" altLang="zh-CN" b="0" i="0" dirty="0">
                <a:solidFill>
                  <a:srgbClr val="101214"/>
                </a:solidFill>
                <a:effectLst/>
                <a:latin typeface="PingFang SC"/>
              </a:rPr>
              <a:t>Orange Pi</a:t>
            </a:r>
            <a:r>
              <a:rPr lang="zh-CN" altLang="en-US" b="0" i="0" dirty="0">
                <a:solidFill>
                  <a:srgbClr val="101214"/>
                </a:solidFill>
                <a:effectLst/>
                <a:latin typeface="PingFang SC"/>
              </a:rPr>
              <a:t>，</a:t>
            </a:r>
            <a:r>
              <a:rPr lang="en-US" altLang="zh-CN" b="0" i="0" dirty="0">
                <a:solidFill>
                  <a:srgbClr val="101214"/>
                </a:solidFill>
                <a:effectLst/>
                <a:latin typeface="PingFang SC"/>
              </a:rPr>
              <a:t>I often </a:t>
            </a:r>
            <a:r>
              <a:rPr lang="en-AU" altLang="zh-CN" b="0" i="0" dirty="0">
                <a:solidFill>
                  <a:srgbClr val="101214"/>
                </a:solidFill>
                <a:effectLst/>
                <a:latin typeface="PingFang SC"/>
              </a:rPr>
              <a:t>use</a:t>
            </a:r>
            <a:r>
              <a:rPr lang="zh-CN" altLang="en-US" b="0" i="0" dirty="0">
                <a:solidFill>
                  <a:srgbClr val="101214"/>
                </a:solidFill>
                <a:effectLst/>
                <a:latin typeface="PingFang SC"/>
              </a:rPr>
              <a:t> </a:t>
            </a:r>
            <a:r>
              <a:rPr lang="en-AU" altLang="zh-CN" b="0" i="0" dirty="0">
                <a:solidFill>
                  <a:srgbClr val="101214"/>
                </a:solidFill>
                <a:effectLst/>
                <a:latin typeface="PingFang SC"/>
              </a:rPr>
              <a:t>it</a:t>
            </a:r>
            <a:r>
              <a:rPr lang="zh-CN" altLang="en-US" b="0" i="0" dirty="0">
                <a:solidFill>
                  <a:srgbClr val="101214"/>
                </a:solidFill>
                <a:effectLst/>
                <a:latin typeface="PingFang SC"/>
              </a:rPr>
              <a:t> </a:t>
            </a:r>
            <a:r>
              <a:rPr lang="en-AU" altLang="zh-CN" b="0" i="0" dirty="0">
                <a:solidFill>
                  <a:srgbClr val="101214"/>
                </a:solidFill>
                <a:effectLst/>
                <a:latin typeface="PingFang SC"/>
              </a:rPr>
              <a:t>as</a:t>
            </a:r>
            <a:r>
              <a:rPr lang="zh-CN" altLang="en-US" b="0" i="0" dirty="0">
                <a:solidFill>
                  <a:srgbClr val="101214"/>
                </a:solidFill>
                <a:effectLst/>
                <a:latin typeface="PingFang SC"/>
              </a:rPr>
              <a:t> </a:t>
            </a:r>
            <a:r>
              <a:rPr lang="en-AU" altLang="zh-CN" b="0" i="0" dirty="0">
                <a:solidFill>
                  <a:srgbClr val="101214"/>
                </a:solidFill>
                <a:effectLst/>
                <a:latin typeface="PingFang SC"/>
              </a:rPr>
              <a:t>a</a:t>
            </a:r>
            <a:r>
              <a:rPr lang="zh-CN" altLang="en-US" b="0" i="0" dirty="0">
                <a:solidFill>
                  <a:srgbClr val="101214"/>
                </a:solidFill>
                <a:effectLst/>
                <a:latin typeface="PingFang SC"/>
              </a:rPr>
              <a:t> </a:t>
            </a:r>
            <a:r>
              <a:rPr lang="en-AU" altLang="zh-CN" b="0" i="0" dirty="0">
                <a:solidFill>
                  <a:srgbClr val="101214"/>
                </a:solidFill>
                <a:effectLst/>
                <a:latin typeface="PingFang SC"/>
              </a:rPr>
              <a:t>Linux</a:t>
            </a:r>
            <a:r>
              <a:rPr lang="zh-CN" altLang="en-US" b="0" i="0" dirty="0">
                <a:solidFill>
                  <a:srgbClr val="101214"/>
                </a:solidFill>
                <a:effectLst/>
                <a:latin typeface="PingFang SC"/>
              </a:rPr>
              <a:t> </a:t>
            </a:r>
            <a:r>
              <a:rPr lang="en-AU" altLang="zh-CN" b="0" i="0" dirty="0">
                <a:solidFill>
                  <a:srgbClr val="101214"/>
                </a:solidFill>
                <a:effectLst/>
                <a:latin typeface="PingFang SC"/>
              </a:rPr>
              <a:t>platform</a:t>
            </a:r>
            <a:r>
              <a:rPr lang="zh-CN" altLang="en-US" b="0" i="0" dirty="0">
                <a:solidFill>
                  <a:srgbClr val="101214"/>
                </a:solidFill>
                <a:effectLst/>
                <a:latin typeface="PingFang SC"/>
              </a:rPr>
              <a:t> </a:t>
            </a:r>
            <a:r>
              <a:rPr lang="en-AU" altLang="zh-CN" b="0" i="0" dirty="0">
                <a:solidFill>
                  <a:srgbClr val="101214"/>
                </a:solidFill>
                <a:effectLst/>
                <a:latin typeface="PingFang SC"/>
              </a:rPr>
              <a:t>to</a:t>
            </a:r>
            <a:r>
              <a:rPr lang="zh-CN" altLang="en-US" b="0" i="0" dirty="0">
                <a:solidFill>
                  <a:srgbClr val="101214"/>
                </a:solidFill>
                <a:effectLst/>
                <a:latin typeface="PingFang SC"/>
              </a:rPr>
              <a:t> </a:t>
            </a:r>
            <a:r>
              <a:rPr lang="en-AU" altLang="zh-CN" b="0" i="0" dirty="0">
                <a:solidFill>
                  <a:srgbClr val="101214"/>
                </a:solidFill>
                <a:effectLst/>
                <a:latin typeface="PingFang SC"/>
              </a:rPr>
              <a:t>develop</a:t>
            </a:r>
            <a:r>
              <a:rPr lang="zh-CN" altLang="en-US" b="0" i="0" dirty="0">
                <a:solidFill>
                  <a:srgbClr val="101214"/>
                </a:solidFill>
                <a:effectLst/>
                <a:latin typeface="PingFang SC"/>
              </a:rPr>
              <a:t> </a:t>
            </a:r>
            <a:r>
              <a:rPr lang="en-AU" altLang="zh-CN" b="0" i="0" dirty="0">
                <a:solidFill>
                  <a:srgbClr val="101214"/>
                </a:solidFill>
                <a:effectLst/>
                <a:latin typeface="PingFang SC"/>
              </a:rPr>
              <a:t>some</a:t>
            </a:r>
            <a:r>
              <a:rPr lang="zh-CN" altLang="en-US" b="0" i="0" dirty="0">
                <a:solidFill>
                  <a:srgbClr val="101214"/>
                </a:solidFill>
                <a:effectLst/>
                <a:latin typeface="PingFang SC"/>
              </a:rPr>
              <a:t> </a:t>
            </a:r>
            <a:r>
              <a:rPr lang="en-AU" altLang="zh-CN" b="0" i="0" dirty="0">
                <a:solidFill>
                  <a:srgbClr val="101214"/>
                </a:solidFill>
                <a:effectLst/>
                <a:latin typeface="PingFang SC"/>
              </a:rPr>
              <a:t>application</a:t>
            </a:r>
            <a:r>
              <a:rPr lang="zh-CN" altLang="en-US" b="0" i="0" dirty="0">
                <a:solidFill>
                  <a:srgbClr val="101214"/>
                </a:solidFill>
                <a:effectLst/>
                <a:latin typeface="PingFang SC"/>
              </a:rPr>
              <a:t> </a:t>
            </a:r>
            <a:r>
              <a:rPr lang="en-AU" altLang="zh-CN" b="0" i="0" dirty="0">
                <a:solidFill>
                  <a:srgbClr val="101214"/>
                </a:solidFill>
                <a:effectLst/>
                <a:latin typeface="PingFang SC"/>
              </a:rPr>
              <a:t>. </a:t>
            </a:r>
            <a:r>
              <a:rPr lang="en-AU" b="0" i="0" dirty="0">
                <a:solidFill>
                  <a:srgbClr val="101214"/>
                </a:solidFill>
                <a:effectLst/>
                <a:latin typeface="PingFang SC"/>
              </a:rPr>
              <a:t>It offers the same functionality as Raspberry PI, but cheaper than that.</a:t>
            </a:r>
            <a:endParaRPr lang="en-AU" dirty="0"/>
          </a:p>
        </p:txBody>
      </p:sp>
      <p:sp>
        <p:nvSpPr>
          <p:cNvPr id="4" name="Slide Number Placeholder 3"/>
          <p:cNvSpPr>
            <a:spLocks noGrp="1"/>
          </p:cNvSpPr>
          <p:nvPr>
            <p:ph type="sldNum" sz="quarter" idx="5"/>
          </p:nvPr>
        </p:nvSpPr>
        <p:spPr/>
        <p:txBody>
          <a:bodyPr/>
          <a:lstStyle/>
          <a:p>
            <a:fld id="{92564B00-5AE2-4F00-AE42-A966AA5CF85A}" type="slidenum">
              <a:rPr lang="en-AU" smtClean="0"/>
              <a:t>7</a:t>
            </a:fld>
            <a:endParaRPr lang="en-AU"/>
          </a:p>
        </p:txBody>
      </p:sp>
    </p:spTree>
    <p:extLst>
      <p:ext uri="{BB962C8B-B14F-4D97-AF65-F5344CB8AC3E}">
        <p14:creationId xmlns:p14="http://schemas.microsoft.com/office/powerpoint/2010/main" val="95459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b="0" i="0" dirty="0">
                <a:solidFill>
                  <a:srgbClr val="101214"/>
                </a:solidFill>
                <a:effectLst/>
                <a:latin typeface="PingFang SC"/>
              </a:rPr>
              <a:t>this is my schedule for this project. </a:t>
            </a:r>
          </a:p>
          <a:p>
            <a:r>
              <a:rPr lang="en-AU" dirty="0"/>
              <a:t>Because I have already done the first three parts so I will try to connect the devices like sensors from this week and programming in the next week  . </a:t>
            </a:r>
          </a:p>
          <a:p>
            <a:r>
              <a:rPr lang="en-AU" dirty="0"/>
              <a:t>So I think I can complete the whole project before the due date.</a:t>
            </a:r>
          </a:p>
        </p:txBody>
      </p:sp>
      <p:sp>
        <p:nvSpPr>
          <p:cNvPr id="4" name="Slide Number Placeholder 3"/>
          <p:cNvSpPr>
            <a:spLocks noGrp="1"/>
          </p:cNvSpPr>
          <p:nvPr>
            <p:ph type="sldNum" sz="quarter" idx="5"/>
          </p:nvPr>
        </p:nvSpPr>
        <p:spPr/>
        <p:txBody>
          <a:bodyPr/>
          <a:lstStyle/>
          <a:p>
            <a:fld id="{92564B00-5AE2-4F00-AE42-A966AA5CF85A}" type="slidenum">
              <a:rPr lang="en-AU" smtClean="0"/>
              <a:t>8</a:t>
            </a:fld>
            <a:endParaRPr lang="en-AU"/>
          </a:p>
        </p:txBody>
      </p:sp>
    </p:spTree>
    <p:extLst>
      <p:ext uri="{BB962C8B-B14F-4D97-AF65-F5344CB8AC3E}">
        <p14:creationId xmlns:p14="http://schemas.microsoft.com/office/powerpoint/2010/main" val="139859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That’s </a:t>
            </a:r>
            <a:r>
              <a:rPr lang="en-AU" dirty="0"/>
              <a:t>all</a:t>
            </a:r>
          </a:p>
          <a:p>
            <a:r>
              <a:rPr lang="en-AU" dirty="0"/>
              <a:t>Thank you!</a:t>
            </a:r>
          </a:p>
        </p:txBody>
      </p:sp>
      <p:sp>
        <p:nvSpPr>
          <p:cNvPr id="4" name="Slide Number Placeholder 3"/>
          <p:cNvSpPr>
            <a:spLocks noGrp="1"/>
          </p:cNvSpPr>
          <p:nvPr>
            <p:ph type="sldNum" sz="quarter" idx="5"/>
          </p:nvPr>
        </p:nvSpPr>
        <p:spPr/>
        <p:txBody>
          <a:bodyPr/>
          <a:lstStyle/>
          <a:p>
            <a:fld id="{92564B00-5AE2-4F00-AE42-A966AA5CF85A}" type="slidenum">
              <a:rPr lang="en-AU" smtClean="0"/>
              <a:t>9</a:t>
            </a:fld>
            <a:endParaRPr lang="en-AU"/>
          </a:p>
        </p:txBody>
      </p:sp>
    </p:spTree>
    <p:extLst>
      <p:ext uri="{BB962C8B-B14F-4D97-AF65-F5344CB8AC3E}">
        <p14:creationId xmlns:p14="http://schemas.microsoft.com/office/powerpoint/2010/main" val="406785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9C0D-A91F-D782-2F3D-8FA3CC8BA8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6574D986-678D-A6AC-A189-BE8CDAB7E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9DCD3BBC-AFD5-4E01-B23C-95D16C43966B}"/>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5" name="Footer Placeholder 4">
            <a:extLst>
              <a:ext uri="{FF2B5EF4-FFF2-40B4-BE49-F238E27FC236}">
                <a16:creationId xmlns:a16="http://schemas.microsoft.com/office/drawing/2014/main" id="{CD7E1EF7-ECD7-E761-F8C5-5610980F69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DFDD104-1C2B-8711-FA72-346A38D3D045}"/>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80981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8FB7-3C48-128A-253E-E95A1CE5BE4D}"/>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BCFC5317-23E3-6080-C378-09168F0B2A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A5AF0BF9-0082-86EF-F895-573B2439F871}"/>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5" name="Footer Placeholder 4">
            <a:extLst>
              <a:ext uri="{FF2B5EF4-FFF2-40B4-BE49-F238E27FC236}">
                <a16:creationId xmlns:a16="http://schemas.microsoft.com/office/drawing/2014/main" id="{D29C8D53-4DFD-06CB-0C9B-951C948811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85A54E8-4DB8-CB22-0A2B-2F1D8EECDC4E}"/>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288797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9F773C-1601-7072-6596-69AF746B649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3E6C8227-7916-AC11-16C5-26156F20B7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5E457EA8-ECBA-9B0C-3556-44C75A06AD4B}"/>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5" name="Footer Placeholder 4">
            <a:extLst>
              <a:ext uri="{FF2B5EF4-FFF2-40B4-BE49-F238E27FC236}">
                <a16:creationId xmlns:a16="http://schemas.microsoft.com/office/drawing/2014/main" id="{69E37B10-7B8F-E3EF-D869-563B4841FC3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4E1F95-3873-34CC-D7F5-B610AE33B4D7}"/>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3191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3D8F-AB62-C683-EB63-B06AFCD4B910}"/>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99963AE4-C562-8758-A02E-3DC33D92B8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28E6A115-AC26-99D5-9573-057D77BBC62A}"/>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5" name="Footer Placeholder 4">
            <a:extLst>
              <a:ext uri="{FF2B5EF4-FFF2-40B4-BE49-F238E27FC236}">
                <a16:creationId xmlns:a16="http://schemas.microsoft.com/office/drawing/2014/main" id="{0ECD2641-4765-1892-29FB-7DE12E66CB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EE37E4-4470-109B-A3BA-3CE5E21ED22E}"/>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251157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768E-BE56-8E2A-0CA7-6116A1BD3E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1498BDCF-56AC-32E2-5CA5-B4083AC83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31731C1-ED10-8CE2-0C8F-86F583D5E8C4}"/>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5" name="Footer Placeholder 4">
            <a:extLst>
              <a:ext uri="{FF2B5EF4-FFF2-40B4-BE49-F238E27FC236}">
                <a16:creationId xmlns:a16="http://schemas.microsoft.com/office/drawing/2014/main" id="{65E995D6-CD8D-194E-1426-3AD8B30186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823B43-D0E2-F56B-7894-8A3DBE352F7D}"/>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427010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3F47-3BD1-4B67-7411-EF6E91EAF4FD}"/>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AF9C2E86-B0C7-7D58-1AD8-494DF6BC8C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27DBC205-284B-410E-EB09-BD29C03ED7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DC914F59-0F5C-3411-D517-972CDD17EB05}"/>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6" name="Footer Placeholder 5">
            <a:extLst>
              <a:ext uri="{FF2B5EF4-FFF2-40B4-BE49-F238E27FC236}">
                <a16:creationId xmlns:a16="http://schemas.microsoft.com/office/drawing/2014/main" id="{079E3003-20B8-AF47-BEDE-69E7FEA16F3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AF6EB35-5F1F-5250-039B-20BFFA8DCFD2}"/>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279397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0A7B-6634-A3A6-9428-D2427145FA33}"/>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BA542EAD-F027-98CE-79DD-80D1F8242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5198B1-B9AB-2D8B-BE45-51EFD7781C2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C8AD63BA-08F9-6403-E8FC-21A71E49A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D0CF8B-ED02-2304-7CAB-1FCBD7F52E1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920AE34-2363-3488-D3E2-E1442642D102}"/>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8" name="Footer Placeholder 7">
            <a:extLst>
              <a:ext uri="{FF2B5EF4-FFF2-40B4-BE49-F238E27FC236}">
                <a16:creationId xmlns:a16="http://schemas.microsoft.com/office/drawing/2014/main" id="{1F6737CD-A6A3-562B-60D8-4EBA1260F48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80F556F-9A48-14AA-562D-98FB76EA2369}"/>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8989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C038-B8C6-3338-B5BD-564840E4A672}"/>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427440CA-17F5-EA94-8CF8-EA65EABB2D21}"/>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4" name="Footer Placeholder 3">
            <a:extLst>
              <a:ext uri="{FF2B5EF4-FFF2-40B4-BE49-F238E27FC236}">
                <a16:creationId xmlns:a16="http://schemas.microsoft.com/office/drawing/2014/main" id="{06A79469-72A8-9135-CFE8-BB8037E24FF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B87B526-3FA0-3CE0-3F5C-463712DF63E0}"/>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264824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D73164-4258-3343-0E32-F2ED7D60B6CD}"/>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3" name="Footer Placeholder 2">
            <a:extLst>
              <a:ext uri="{FF2B5EF4-FFF2-40B4-BE49-F238E27FC236}">
                <a16:creationId xmlns:a16="http://schemas.microsoft.com/office/drawing/2014/main" id="{BC9DF3A0-C51D-2F21-E1F0-9EF2D1B4429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D3D176B-90EE-1490-2F61-B369F0B8F5AF}"/>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40598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110A-3F90-FC13-C2C3-8CE6FD7659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75F51386-B3E6-80D0-F1A0-4BD3DBEEC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78E27618-D759-2317-9D7A-EA5D7C23C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74D52F-7450-4D46-48DD-49D4A6D47382}"/>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6" name="Footer Placeholder 5">
            <a:extLst>
              <a:ext uri="{FF2B5EF4-FFF2-40B4-BE49-F238E27FC236}">
                <a16:creationId xmlns:a16="http://schemas.microsoft.com/office/drawing/2014/main" id="{6105A270-8D56-4FBA-9A48-3309AE4F57B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FE8EA31-796E-4E78-2655-F23FFEE13053}"/>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246484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6734-155F-B04D-66D7-D97A46FEC9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558EFED1-C6DA-9BDA-BE24-8BBDC6BFE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D953A87-6753-ABC2-AC48-76091607E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AE2A98-0E15-4BF2-510B-E7ECB556B5C4}"/>
              </a:ext>
            </a:extLst>
          </p:cNvPr>
          <p:cNvSpPr>
            <a:spLocks noGrp="1"/>
          </p:cNvSpPr>
          <p:nvPr>
            <p:ph type="dt" sz="half" idx="10"/>
          </p:nvPr>
        </p:nvSpPr>
        <p:spPr/>
        <p:txBody>
          <a:bodyPr/>
          <a:lstStyle/>
          <a:p>
            <a:fld id="{549AC77F-A6E3-4206-86AC-46FD05AB0C00}" type="datetimeFigureOut">
              <a:rPr lang="en-AU" smtClean="0"/>
              <a:t>19/09/2022</a:t>
            </a:fld>
            <a:endParaRPr lang="en-AU"/>
          </a:p>
        </p:txBody>
      </p:sp>
      <p:sp>
        <p:nvSpPr>
          <p:cNvPr id="6" name="Footer Placeholder 5">
            <a:extLst>
              <a:ext uri="{FF2B5EF4-FFF2-40B4-BE49-F238E27FC236}">
                <a16:creationId xmlns:a16="http://schemas.microsoft.com/office/drawing/2014/main" id="{349AF95A-C7E5-0A23-9E9F-C46555168B6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6375A69-147A-FFD7-8271-2F4247E9C539}"/>
              </a:ext>
            </a:extLst>
          </p:cNvPr>
          <p:cNvSpPr>
            <a:spLocks noGrp="1"/>
          </p:cNvSpPr>
          <p:nvPr>
            <p:ph type="sldNum" sz="quarter" idx="12"/>
          </p:nvPr>
        </p:nvSpPr>
        <p:spPr/>
        <p:txBody>
          <a:bodyPr/>
          <a:lstStyle/>
          <a:p>
            <a:fld id="{6E359C67-9728-4875-9CFC-0441EF450F33}" type="slidenum">
              <a:rPr lang="en-AU" smtClean="0"/>
              <a:t>‹#›</a:t>
            </a:fld>
            <a:endParaRPr lang="en-AU"/>
          </a:p>
        </p:txBody>
      </p:sp>
    </p:spTree>
    <p:extLst>
      <p:ext uri="{BB962C8B-B14F-4D97-AF65-F5344CB8AC3E}">
        <p14:creationId xmlns:p14="http://schemas.microsoft.com/office/powerpoint/2010/main" val="62585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3E9F0C-8060-EA2D-1AFA-22F4F3787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1EB52957-BA65-8550-6FA5-68BBE6474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46C430AF-0B49-4CCD-A6F6-71D42A97E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AC77F-A6E3-4206-86AC-46FD05AB0C00}" type="datetimeFigureOut">
              <a:rPr lang="en-AU" smtClean="0"/>
              <a:t>19/09/2022</a:t>
            </a:fld>
            <a:endParaRPr lang="en-AU"/>
          </a:p>
        </p:txBody>
      </p:sp>
      <p:sp>
        <p:nvSpPr>
          <p:cNvPr id="5" name="Footer Placeholder 4">
            <a:extLst>
              <a:ext uri="{FF2B5EF4-FFF2-40B4-BE49-F238E27FC236}">
                <a16:creationId xmlns:a16="http://schemas.microsoft.com/office/drawing/2014/main" id="{D3785A50-E93F-7189-AABC-7EFDF5A26A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4CA72BB-EE85-A215-2014-DEF644F4C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59C67-9728-4875-9CFC-0441EF450F33}" type="slidenum">
              <a:rPr lang="en-AU" smtClean="0"/>
              <a:t>‹#›</a:t>
            </a:fld>
            <a:endParaRPr lang="en-AU"/>
          </a:p>
        </p:txBody>
      </p:sp>
    </p:spTree>
    <p:extLst>
      <p:ext uri="{BB962C8B-B14F-4D97-AF65-F5344CB8AC3E}">
        <p14:creationId xmlns:p14="http://schemas.microsoft.com/office/powerpoint/2010/main" val="164087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diagramColors" Target="../diagrams/colors1.xml"/><Relationship Id="rId12"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24.png"/><Relationship Id="rId5" Type="http://schemas.openxmlformats.org/officeDocument/2006/relationships/diagramLayout" Target="../diagrams/layout1.xml"/><Relationship Id="rId10" Type="http://schemas.openxmlformats.org/officeDocument/2006/relationships/image" Target="../media/image23.png"/><Relationship Id="rId4" Type="http://schemas.openxmlformats.org/officeDocument/2006/relationships/diagramData" Target="../diagrams/data1.xml"/><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3.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and spraying sanitiser">
            <a:extLst>
              <a:ext uri="{FF2B5EF4-FFF2-40B4-BE49-F238E27FC236}">
                <a16:creationId xmlns:a16="http://schemas.microsoft.com/office/drawing/2014/main" id="{35AD5FFC-7855-E101-2EBE-CAA23170E675}"/>
              </a:ext>
            </a:extLst>
          </p:cNvPr>
          <p:cNvPicPr>
            <a:picLocks noChangeAspect="1"/>
          </p:cNvPicPr>
          <p:nvPr/>
        </p:nvPicPr>
        <p:blipFill rotWithShape="1">
          <a:blip r:embed="rId3"/>
          <a:srcRect t="9091" r="23298"/>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F9F6C8-BFB2-082C-BFFC-5CACB331D44F}"/>
              </a:ext>
            </a:extLst>
          </p:cNvPr>
          <p:cNvSpPr>
            <a:spLocks noGrp="1"/>
          </p:cNvSpPr>
          <p:nvPr>
            <p:ph type="ctrTitle"/>
          </p:nvPr>
        </p:nvSpPr>
        <p:spPr>
          <a:xfrm>
            <a:off x="477981" y="1122363"/>
            <a:ext cx="4023360" cy="3204134"/>
          </a:xfrm>
        </p:spPr>
        <p:txBody>
          <a:bodyPr anchor="b">
            <a:normAutofit/>
          </a:bodyPr>
          <a:lstStyle/>
          <a:p>
            <a:pPr algn="l"/>
            <a:r>
              <a:rPr lang="en-US" altLang="zh-CN" sz="4100" kern="1200" dirty="0">
                <a:ln w="0"/>
                <a:effectLst>
                  <a:outerShdw blurRad="38100" dist="19050" dir="2700000" algn="tl" rotWithShape="0">
                    <a:schemeClr val="dk1">
                      <a:alpha val="40000"/>
                    </a:schemeClr>
                  </a:outerShdw>
                </a:effectLst>
                <a:latin typeface="+mj-lt"/>
                <a:ea typeface="+mj-ea"/>
                <a:cs typeface="+mj-cs"/>
              </a:rPr>
              <a:t>IFN 649 Advanced Networks</a:t>
            </a:r>
            <a:br>
              <a:rPr lang="en-US" altLang="zh-CN" sz="4100" kern="1200" dirty="0">
                <a:ln w="0"/>
                <a:effectLst>
                  <a:outerShdw blurRad="38100" dist="19050" dir="2700000" algn="tl" rotWithShape="0">
                    <a:schemeClr val="dk1">
                      <a:alpha val="40000"/>
                    </a:schemeClr>
                  </a:outerShdw>
                </a:effectLst>
                <a:latin typeface="+mj-lt"/>
                <a:ea typeface="+mj-ea"/>
                <a:cs typeface="+mj-cs"/>
              </a:rPr>
            </a:br>
            <a:r>
              <a:rPr lang="en-US" altLang="zh-CN" sz="4100" kern="1200" dirty="0">
                <a:ln w="0"/>
                <a:effectLst>
                  <a:outerShdw blurRad="38100" dist="19050" dir="2700000" algn="tl" rotWithShape="0">
                    <a:schemeClr val="dk1">
                      <a:alpha val="40000"/>
                    </a:schemeClr>
                  </a:outerShdw>
                </a:effectLst>
                <a:latin typeface="+mj-lt"/>
                <a:ea typeface="+mj-ea"/>
                <a:cs typeface="+mj-cs"/>
              </a:rPr>
              <a:t>Assessment2</a:t>
            </a:r>
            <a:br>
              <a:rPr lang="en-US" altLang="zh-CN" sz="4100" kern="1200" dirty="0">
                <a:ln w="0"/>
                <a:effectLst>
                  <a:outerShdw blurRad="38100" dist="19050" dir="2700000" algn="tl" rotWithShape="0">
                    <a:schemeClr val="dk1">
                      <a:alpha val="40000"/>
                    </a:schemeClr>
                  </a:outerShdw>
                </a:effectLst>
                <a:latin typeface="+mj-lt"/>
                <a:ea typeface="+mj-ea"/>
                <a:cs typeface="+mj-cs"/>
              </a:rPr>
            </a:br>
            <a:r>
              <a:rPr lang="en-US" altLang="zh-CN" sz="4100" kern="1200" dirty="0">
                <a:ln w="0"/>
                <a:effectLst>
                  <a:outerShdw blurRad="38100" dist="19050" dir="2700000" algn="tl" rotWithShape="0">
                    <a:schemeClr val="dk1">
                      <a:alpha val="40000"/>
                    </a:schemeClr>
                  </a:outerShdw>
                </a:effectLst>
                <a:latin typeface="+mj-lt"/>
                <a:ea typeface="+mj-ea"/>
                <a:cs typeface="+mj-cs"/>
              </a:rPr>
              <a:t>Smart watering system</a:t>
            </a:r>
            <a:endParaRPr lang="en-AU" sz="4100" dirty="0">
              <a:ln w="0"/>
              <a:effectLst>
                <a:outerShdw blurRad="38100" dist="19050" dir="2700000" algn="tl" rotWithShape="0">
                  <a:schemeClr val="dk1">
                    <a:alpha val="40000"/>
                  </a:schemeClr>
                </a:outerShdw>
              </a:effectLst>
            </a:endParaRPr>
          </a:p>
        </p:txBody>
      </p:sp>
      <p:sp>
        <p:nvSpPr>
          <p:cNvPr id="6" name="Subtitle 5">
            <a:extLst>
              <a:ext uri="{FF2B5EF4-FFF2-40B4-BE49-F238E27FC236}">
                <a16:creationId xmlns:a16="http://schemas.microsoft.com/office/drawing/2014/main" id="{B90E3B6A-BF38-C982-E6A4-D70995F80131}"/>
              </a:ext>
            </a:extLst>
          </p:cNvPr>
          <p:cNvSpPr>
            <a:spLocks noGrp="1"/>
          </p:cNvSpPr>
          <p:nvPr>
            <p:ph type="subTitle" idx="1"/>
          </p:nvPr>
        </p:nvSpPr>
        <p:spPr>
          <a:xfrm>
            <a:off x="422563" y="4733044"/>
            <a:ext cx="4078778" cy="1208141"/>
          </a:xfrm>
        </p:spPr>
        <p:txBody>
          <a:bodyPr>
            <a:noAutofit/>
          </a:bodyPr>
          <a:lstStyle/>
          <a:p>
            <a:pPr algn="l"/>
            <a:r>
              <a:rPr lang="en-US" altLang="zh-CN" sz="1600"/>
              <a:t>Lecturers: 		Prof Raja Jurdak   </a:t>
            </a:r>
          </a:p>
          <a:p>
            <a:pPr algn="l"/>
            <a:r>
              <a:rPr lang="en-US" altLang="zh-CN" sz="1600"/>
              <a:t>		Dr. Gowri Ramachandran</a:t>
            </a:r>
          </a:p>
          <a:p>
            <a:pPr algn="l"/>
            <a:r>
              <a:rPr lang="en-US" altLang="zh-CN" sz="1600"/>
              <a:t>Tutor name:  	Jun Wook Heo </a:t>
            </a:r>
          </a:p>
          <a:p>
            <a:pPr algn="l"/>
            <a:r>
              <a:rPr lang="en-US" altLang="zh-CN" sz="1600"/>
              <a:t>Student ID</a:t>
            </a:r>
            <a:r>
              <a:rPr lang="zh-CN" altLang="en-US" sz="1600"/>
              <a:t>：</a:t>
            </a:r>
            <a:r>
              <a:rPr lang="en-AU" altLang="zh-CN" sz="1600"/>
              <a:t>	</a:t>
            </a:r>
            <a:r>
              <a:rPr lang="en-US" altLang="zh-CN" sz="1600"/>
              <a:t>N10629297</a:t>
            </a:r>
          </a:p>
          <a:p>
            <a:pPr algn="l"/>
            <a:r>
              <a:rPr lang="en-US" altLang="zh-CN" sz="1600"/>
              <a:t>Student Name</a:t>
            </a:r>
            <a:r>
              <a:rPr lang="zh-CN" altLang="en-US" sz="1600"/>
              <a:t>：</a:t>
            </a:r>
            <a:r>
              <a:rPr lang="en-AU" altLang="zh-CN" sz="1600"/>
              <a:t>	</a:t>
            </a:r>
            <a:r>
              <a:rPr lang="en-US" altLang="zh-CN" sz="1600"/>
              <a:t>Chen Yun</a:t>
            </a:r>
            <a:r>
              <a:rPr lang="zh-CN" altLang="en-US" sz="1600"/>
              <a:t>（</a:t>
            </a:r>
            <a:r>
              <a:rPr lang="en-US" altLang="zh-CN" sz="1600"/>
              <a:t>Michael</a:t>
            </a:r>
            <a:r>
              <a:rPr lang="zh-CN" altLang="en-US" sz="1600"/>
              <a:t>）</a:t>
            </a:r>
            <a:endParaRPr lang="en-US" sz="1600"/>
          </a:p>
          <a:p>
            <a:pPr algn="l"/>
            <a:endParaRPr lang="en-AU" sz="16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0B9E2048-7EB7-F49C-282E-15B17682DBC4}"/>
              </a:ext>
            </a:extLst>
          </p:cNvPr>
          <p:cNvSpPr txBox="1">
            <a:spLocks/>
          </p:cNvSpPr>
          <p:nvPr/>
        </p:nvSpPr>
        <p:spPr>
          <a:xfrm>
            <a:off x="422563" y="3544353"/>
            <a:ext cx="5082309" cy="38401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endParaRPr lang="en-US" dirty="0"/>
          </a:p>
        </p:txBody>
      </p:sp>
    </p:spTree>
    <p:extLst>
      <p:ext uri="{BB962C8B-B14F-4D97-AF65-F5344CB8AC3E}">
        <p14:creationId xmlns:p14="http://schemas.microsoft.com/office/powerpoint/2010/main" val="175609814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EA39EBD-33DE-659E-EBD3-7799963193DB}"/>
              </a:ext>
            </a:extLst>
          </p:cNvPr>
          <p:cNvSpPr/>
          <p:nvPr/>
        </p:nvSpPr>
        <p:spPr>
          <a:xfrm>
            <a:off x="4426143" y="2380366"/>
            <a:ext cx="3588152" cy="43753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ectangle: Rounded Corners 10">
            <a:extLst>
              <a:ext uri="{FF2B5EF4-FFF2-40B4-BE49-F238E27FC236}">
                <a16:creationId xmlns:a16="http://schemas.microsoft.com/office/drawing/2014/main" id="{24C51581-B5BE-7BA6-66A1-453A96DC7DF9}"/>
              </a:ext>
            </a:extLst>
          </p:cNvPr>
          <p:cNvSpPr/>
          <p:nvPr/>
        </p:nvSpPr>
        <p:spPr>
          <a:xfrm>
            <a:off x="407652" y="833377"/>
            <a:ext cx="3877519" cy="59262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p>
        </p:txBody>
      </p:sp>
      <p:sp>
        <p:nvSpPr>
          <p:cNvPr id="2" name="Title 1">
            <a:extLst>
              <a:ext uri="{FF2B5EF4-FFF2-40B4-BE49-F238E27FC236}">
                <a16:creationId xmlns:a16="http://schemas.microsoft.com/office/drawing/2014/main" id="{EB2C6357-40B7-4FBF-945D-A6F49AB58C0C}"/>
              </a:ext>
            </a:extLst>
          </p:cNvPr>
          <p:cNvSpPr>
            <a:spLocks noGrp="1"/>
          </p:cNvSpPr>
          <p:nvPr>
            <p:ph type="title"/>
          </p:nvPr>
        </p:nvSpPr>
        <p:spPr>
          <a:xfrm>
            <a:off x="0" y="0"/>
            <a:ext cx="10515600" cy="706056"/>
          </a:xfrm>
        </p:spPr>
        <p:txBody>
          <a:bodyPr/>
          <a:lstStyle/>
          <a:p>
            <a:r>
              <a:rPr lang="en-AU" i="0" dirty="0">
                <a:ln w="0"/>
                <a:effectLst>
                  <a:outerShdw blurRad="38100" dist="19050" dir="2700000" algn="tl" rotWithShape="0">
                    <a:schemeClr val="dk1">
                      <a:alpha val="40000"/>
                    </a:schemeClr>
                  </a:outerShdw>
                </a:effectLst>
                <a:latin typeface="PingFang SC"/>
              </a:rPr>
              <a:t>Description of project</a:t>
            </a:r>
            <a:endParaRPr lang="en-AU" dirty="0">
              <a:ln w="0"/>
              <a:effectLst>
                <a:outerShdw blurRad="38100" dist="19050" dir="2700000" algn="tl" rotWithShape="0">
                  <a:schemeClr val="dk1">
                    <a:alpha val="40000"/>
                  </a:schemeClr>
                </a:outerShdw>
              </a:effectLst>
            </a:endParaRPr>
          </a:p>
        </p:txBody>
      </p:sp>
      <p:sp>
        <p:nvSpPr>
          <p:cNvPr id="4" name="Rectangle: Rounded Corners 3">
            <a:extLst>
              <a:ext uri="{FF2B5EF4-FFF2-40B4-BE49-F238E27FC236}">
                <a16:creationId xmlns:a16="http://schemas.microsoft.com/office/drawing/2014/main" id="{78533E4E-6067-0A53-BFF2-455615C76BD8}"/>
              </a:ext>
            </a:extLst>
          </p:cNvPr>
          <p:cNvSpPr/>
          <p:nvPr/>
        </p:nvSpPr>
        <p:spPr>
          <a:xfrm>
            <a:off x="612803" y="5861277"/>
            <a:ext cx="1746537" cy="70605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Soil moisture sensor</a:t>
            </a:r>
            <a:endParaRPr lang="en-AU" dirty="0"/>
          </a:p>
        </p:txBody>
      </p:sp>
      <p:sp>
        <p:nvSpPr>
          <p:cNvPr id="8" name="Oval 7">
            <a:extLst>
              <a:ext uri="{FF2B5EF4-FFF2-40B4-BE49-F238E27FC236}">
                <a16:creationId xmlns:a16="http://schemas.microsoft.com/office/drawing/2014/main" id="{730BCB14-5F8E-8A11-41B2-3CF639DB0E45}"/>
              </a:ext>
            </a:extLst>
          </p:cNvPr>
          <p:cNvSpPr/>
          <p:nvPr/>
        </p:nvSpPr>
        <p:spPr>
          <a:xfrm>
            <a:off x="2930046" y="4903056"/>
            <a:ext cx="1169043" cy="70605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a:t>MCU</a:t>
            </a:r>
            <a:endParaRPr lang="en-AU" dirty="0"/>
          </a:p>
        </p:txBody>
      </p:sp>
      <p:sp>
        <p:nvSpPr>
          <p:cNvPr id="12" name="TextBox 11">
            <a:extLst>
              <a:ext uri="{FF2B5EF4-FFF2-40B4-BE49-F238E27FC236}">
                <a16:creationId xmlns:a16="http://schemas.microsoft.com/office/drawing/2014/main" id="{86B56162-F36C-5135-38CD-E4CA8A763EC9}"/>
              </a:ext>
            </a:extLst>
          </p:cNvPr>
          <p:cNvSpPr txBox="1"/>
          <p:nvPr/>
        </p:nvSpPr>
        <p:spPr>
          <a:xfrm>
            <a:off x="682914" y="1072501"/>
            <a:ext cx="1762662" cy="369332"/>
          </a:xfrm>
          <a:prstGeom prst="rect">
            <a:avLst/>
          </a:prstGeom>
          <a:noFill/>
        </p:spPr>
        <p:txBody>
          <a:bodyPr wrap="none" rtlCol="0">
            <a:spAutoFit/>
          </a:bodyPr>
          <a:lstStyle/>
          <a:p>
            <a:r>
              <a:rPr lang="en-US" altLang="zh-CN" dirty="0"/>
              <a:t>Tier </a:t>
            </a:r>
            <a:r>
              <a:rPr lang="en-AU" altLang="zh-CN" dirty="0"/>
              <a:t>1</a:t>
            </a:r>
            <a:r>
              <a:rPr lang="zh-CN" altLang="en-US" dirty="0"/>
              <a:t>：</a:t>
            </a:r>
            <a:r>
              <a:rPr lang="en-AU" dirty="0"/>
              <a:t> outdoor</a:t>
            </a:r>
          </a:p>
        </p:txBody>
      </p:sp>
      <p:sp>
        <p:nvSpPr>
          <p:cNvPr id="17" name="Rectangle: Rounded Corners 16">
            <a:extLst>
              <a:ext uri="{FF2B5EF4-FFF2-40B4-BE49-F238E27FC236}">
                <a16:creationId xmlns:a16="http://schemas.microsoft.com/office/drawing/2014/main" id="{471052F6-172A-E65D-5F4E-06A8C1FCE110}"/>
              </a:ext>
            </a:extLst>
          </p:cNvPr>
          <p:cNvSpPr/>
          <p:nvPr/>
        </p:nvSpPr>
        <p:spPr>
          <a:xfrm>
            <a:off x="612803" y="3970625"/>
            <a:ext cx="1746537" cy="70605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Rain sensor</a:t>
            </a:r>
            <a:endParaRPr lang="en-AU" dirty="0"/>
          </a:p>
        </p:txBody>
      </p:sp>
      <p:sp>
        <p:nvSpPr>
          <p:cNvPr id="18" name="Rectangle: Rounded Corners 17">
            <a:extLst>
              <a:ext uri="{FF2B5EF4-FFF2-40B4-BE49-F238E27FC236}">
                <a16:creationId xmlns:a16="http://schemas.microsoft.com/office/drawing/2014/main" id="{4F15B394-A21E-E14E-7FF7-2C1FD6812E23}"/>
              </a:ext>
            </a:extLst>
          </p:cNvPr>
          <p:cNvSpPr/>
          <p:nvPr/>
        </p:nvSpPr>
        <p:spPr>
          <a:xfrm>
            <a:off x="612804" y="4914631"/>
            <a:ext cx="1733608" cy="70605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Temperature sensor</a:t>
            </a:r>
            <a:endParaRPr lang="en-AU" dirty="0"/>
          </a:p>
        </p:txBody>
      </p:sp>
      <p:sp>
        <p:nvSpPr>
          <p:cNvPr id="28" name="Arrow: Striped Right 27">
            <a:extLst>
              <a:ext uri="{FF2B5EF4-FFF2-40B4-BE49-F238E27FC236}">
                <a16:creationId xmlns:a16="http://schemas.microsoft.com/office/drawing/2014/main" id="{CBB5E2A5-BDF1-A2C1-EFA5-39FB18944105}"/>
              </a:ext>
            </a:extLst>
          </p:cNvPr>
          <p:cNvSpPr/>
          <p:nvPr/>
        </p:nvSpPr>
        <p:spPr>
          <a:xfrm rot="12443349">
            <a:off x="2489586" y="3206995"/>
            <a:ext cx="610797" cy="370390"/>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AU"/>
          </a:p>
        </p:txBody>
      </p:sp>
      <p:pic>
        <p:nvPicPr>
          <p:cNvPr id="30" name="Picture 29">
            <a:extLst>
              <a:ext uri="{FF2B5EF4-FFF2-40B4-BE49-F238E27FC236}">
                <a16:creationId xmlns:a16="http://schemas.microsoft.com/office/drawing/2014/main" id="{CBE77756-0C0C-0753-71F4-B796F40E0100}"/>
              </a:ext>
            </a:extLst>
          </p:cNvPr>
          <p:cNvPicPr>
            <a:picLocks noChangeAspect="1"/>
          </p:cNvPicPr>
          <p:nvPr/>
        </p:nvPicPr>
        <p:blipFill>
          <a:blip r:embed="rId3"/>
          <a:stretch>
            <a:fillRect/>
          </a:stretch>
        </p:blipFill>
        <p:spPr>
          <a:xfrm>
            <a:off x="998659" y="2734252"/>
            <a:ext cx="1131172" cy="869386"/>
          </a:xfrm>
          <a:prstGeom prst="rect">
            <a:avLst/>
          </a:prstGeom>
        </p:spPr>
      </p:pic>
      <p:pic>
        <p:nvPicPr>
          <p:cNvPr id="32" name="Picture 31">
            <a:extLst>
              <a:ext uri="{FF2B5EF4-FFF2-40B4-BE49-F238E27FC236}">
                <a16:creationId xmlns:a16="http://schemas.microsoft.com/office/drawing/2014/main" id="{E656212D-5040-48EA-DD7E-B5E668B82DB4}"/>
              </a:ext>
            </a:extLst>
          </p:cNvPr>
          <p:cNvPicPr>
            <a:picLocks noChangeAspect="1"/>
          </p:cNvPicPr>
          <p:nvPr/>
        </p:nvPicPr>
        <p:blipFill>
          <a:blip r:embed="rId4"/>
          <a:stretch>
            <a:fillRect/>
          </a:stretch>
        </p:blipFill>
        <p:spPr>
          <a:xfrm>
            <a:off x="2721405" y="2256417"/>
            <a:ext cx="1127124" cy="782484"/>
          </a:xfrm>
          <a:prstGeom prst="rect">
            <a:avLst/>
          </a:prstGeom>
        </p:spPr>
      </p:pic>
      <p:cxnSp>
        <p:nvCxnSpPr>
          <p:cNvPr id="35" name="Connector: Elbow 34">
            <a:extLst>
              <a:ext uri="{FF2B5EF4-FFF2-40B4-BE49-F238E27FC236}">
                <a16:creationId xmlns:a16="http://schemas.microsoft.com/office/drawing/2014/main" id="{4331365D-3360-DC7A-106D-772D41FB3491}"/>
              </a:ext>
            </a:extLst>
          </p:cNvPr>
          <p:cNvCxnSpPr>
            <a:cxnSpLocks/>
            <a:stCxn id="4" idx="3"/>
            <a:endCxn id="8" idx="4"/>
          </p:cNvCxnSpPr>
          <p:nvPr/>
        </p:nvCxnSpPr>
        <p:spPr>
          <a:xfrm flipV="1">
            <a:off x="2359340" y="5609111"/>
            <a:ext cx="1155228" cy="605194"/>
          </a:xfrm>
          <a:prstGeom prst="bentConnector2">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42" name="Picture 41">
            <a:extLst>
              <a:ext uri="{FF2B5EF4-FFF2-40B4-BE49-F238E27FC236}">
                <a16:creationId xmlns:a16="http://schemas.microsoft.com/office/drawing/2014/main" id="{3639F3DB-57C6-4476-2507-F4A470F50591}"/>
              </a:ext>
            </a:extLst>
          </p:cNvPr>
          <p:cNvPicPr>
            <a:picLocks noChangeAspect="1"/>
          </p:cNvPicPr>
          <p:nvPr/>
        </p:nvPicPr>
        <p:blipFill>
          <a:blip r:embed="rId5"/>
          <a:stretch>
            <a:fillRect/>
          </a:stretch>
        </p:blipFill>
        <p:spPr>
          <a:xfrm>
            <a:off x="476364" y="1522573"/>
            <a:ext cx="1829055" cy="1352739"/>
          </a:xfrm>
          <a:prstGeom prst="ellipse">
            <a:avLst/>
          </a:prstGeom>
          <a:ln>
            <a:noFill/>
          </a:ln>
          <a:effectLst>
            <a:softEdge rad="112500"/>
          </a:effectLst>
        </p:spPr>
      </p:pic>
      <p:pic>
        <p:nvPicPr>
          <p:cNvPr id="44" name="Picture 43">
            <a:extLst>
              <a:ext uri="{FF2B5EF4-FFF2-40B4-BE49-F238E27FC236}">
                <a16:creationId xmlns:a16="http://schemas.microsoft.com/office/drawing/2014/main" id="{3BE307FC-52AC-BA05-B445-36392A2D6CED}"/>
              </a:ext>
            </a:extLst>
          </p:cNvPr>
          <p:cNvPicPr>
            <a:picLocks noChangeAspect="1"/>
          </p:cNvPicPr>
          <p:nvPr/>
        </p:nvPicPr>
        <p:blipFill>
          <a:blip r:embed="rId6"/>
          <a:stretch>
            <a:fillRect/>
          </a:stretch>
        </p:blipFill>
        <p:spPr>
          <a:xfrm>
            <a:off x="2629042" y="954136"/>
            <a:ext cx="1562514" cy="1426230"/>
          </a:xfrm>
          <a:prstGeom prst="ellipse">
            <a:avLst/>
          </a:prstGeom>
          <a:ln>
            <a:noFill/>
          </a:ln>
          <a:effectLst>
            <a:softEdge rad="112500"/>
          </a:effectLst>
        </p:spPr>
      </p:pic>
      <p:cxnSp>
        <p:nvCxnSpPr>
          <p:cNvPr id="56" name="Connector: Elbow 55">
            <a:extLst>
              <a:ext uri="{FF2B5EF4-FFF2-40B4-BE49-F238E27FC236}">
                <a16:creationId xmlns:a16="http://schemas.microsoft.com/office/drawing/2014/main" id="{6C4FD594-E14C-F95F-762D-3A46D3C64486}"/>
              </a:ext>
            </a:extLst>
          </p:cNvPr>
          <p:cNvCxnSpPr>
            <a:cxnSpLocks/>
            <a:stCxn id="17" idx="3"/>
            <a:endCxn id="8" idx="0"/>
          </p:cNvCxnSpPr>
          <p:nvPr/>
        </p:nvCxnSpPr>
        <p:spPr>
          <a:xfrm>
            <a:off x="2359340" y="4323653"/>
            <a:ext cx="1155228" cy="579403"/>
          </a:xfrm>
          <a:prstGeom prst="bentConnector2">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Connector: Elbow 58">
            <a:extLst>
              <a:ext uri="{FF2B5EF4-FFF2-40B4-BE49-F238E27FC236}">
                <a16:creationId xmlns:a16="http://schemas.microsoft.com/office/drawing/2014/main" id="{E68C4516-CF81-27B6-87E3-DA96183383E0}"/>
              </a:ext>
            </a:extLst>
          </p:cNvPr>
          <p:cNvCxnSpPr>
            <a:cxnSpLocks/>
            <a:stCxn id="18" idx="3"/>
            <a:endCxn id="8" idx="2"/>
          </p:cNvCxnSpPr>
          <p:nvPr/>
        </p:nvCxnSpPr>
        <p:spPr>
          <a:xfrm flipV="1">
            <a:off x="2346412" y="5256084"/>
            <a:ext cx="583634" cy="1157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3AC3E025-99C1-6604-4552-57C4B6A4993C}"/>
              </a:ext>
            </a:extLst>
          </p:cNvPr>
          <p:cNvSpPr txBox="1"/>
          <p:nvPr/>
        </p:nvSpPr>
        <p:spPr>
          <a:xfrm>
            <a:off x="4900170" y="2520352"/>
            <a:ext cx="715260" cy="369332"/>
          </a:xfrm>
          <a:prstGeom prst="rect">
            <a:avLst/>
          </a:prstGeom>
          <a:noFill/>
        </p:spPr>
        <p:txBody>
          <a:bodyPr wrap="none" rtlCol="0">
            <a:spAutoFit/>
          </a:bodyPr>
          <a:lstStyle/>
          <a:p>
            <a:r>
              <a:rPr lang="en-US" altLang="zh-CN" dirty="0"/>
              <a:t>Tier 2</a:t>
            </a:r>
            <a:endParaRPr lang="en-AU" dirty="0"/>
          </a:p>
        </p:txBody>
      </p:sp>
      <p:sp>
        <p:nvSpPr>
          <p:cNvPr id="67" name="Oval 66">
            <a:extLst>
              <a:ext uri="{FF2B5EF4-FFF2-40B4-BE49-F238E27FC236}">
                <a16:creationId xmlns:a16="http://schemas.microsoft.com/office/drawing/2014/main" id="{727BCC8E-A04D-78F5-9F9A-BC9CB8BF7862}"/>
              </a:ext>
            </a:extLst>
          </p:cNvPr>
          <p:cNvSpPr/>
          <p:nvPr/>
        </p:nvSpPr>
        <p:spPr>
          <a:xfrm>
            <a:off x="3026865" y="3524930"/>
            <a:ext cx="975405" cy="58910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a:t>MCU</a:t>
            </a:r>
            <a:endParaRPr lang="en-AU" dirty="0"/>
          </a:p>
        </p:txBody>
      </p:sp>
      <p:pic>
        <p:nvPicPr>
          <p:cNvPr id="69" name="Picture 14" descr="Bluetooth Icons - Download 63 Free Bluetooth icons here">
            <a:extLst>
              <a:ext uri="{FF2B5EF4-FFF2-40B4-BE49-F238E27FC236}">
                <a16:creationId xmlns:a16="http://schemas.microsoft.com/office/drawing/2014/main" id="{92652811-1704-7C1B-538C-E6FB5AFE9F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4664" y="3828954"/>
            <a:ext cx="437833" cy="4378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4D012A4D-E545-FD7F-5B66-3DA6497F0201}"/>
              </a:ext>
            </a:extLst>
          </p:cNvPr>
          <p:cNvPicPr>
            <a:picLocks noChangeAspect="1"/>
          </p:cNvPicPr>
          <p:nvPr/>
        </p:nvPicPr>
        <p:blipFill>
          <a:blip r:embed="rId8"/>
          <a:stretch>
            <a:fillRect/>
          </a:stretch>
        </p:blipFill>
        <p:spPr>
          <a:xfrm>
            <a:off x="4961018" y="3658365"/>
            <a:ext cx="2448267" cy="1657581"/>
          </a:xfrm>
          <a:prstGeom prst="rect">
            <a:avLst/>
          </a:prstGeom>
        </p:spPr>
      </p:pic>
      <p:pic>
        <p:nvPicPr>
          <p:cNvPr id="73" name="Picture 14" descr="Bluetooth Icons - Download 63 Free Bluetooth icons here">
            <a:extLst>
              <a:ext uri="{FF2B5EF4-FFF2-40B4-BE49-F238E27FC236}">
                <a16:creationId xmlns:a16="http://schemas.microsoft.com/office/drawing/2014/main" id="{36359A68-962A-8C43-72DD-53CA400DEA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1129" y="5182854"/>
            <a:ext cx="437833" cy="4378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4" name="Rectangle: Rounded Corners 73">
            <a:extLst>
              <a:ext uri="{FF2B5EF4-FFF2-40B4-BE49-F238E27FC236}">
                <a16:creationId xmlns:a16="http://schemas.microsoft.com/office/drawing/2014/main" id="{E0B9A3D0-5467-4A32-9801-AAF647347D1C}"/>
              </a:ext>
            </a:extLst>
          </p:cNvPr>
          <p:cNvSpPr/>
          <p:nvPr/>
        </p:nvSpPr>
        <p:spPr>
          <a:xfrm>
            <a:off x="8185582" y="2380365"/>
            <a:ext cx="3588152" cy="28024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5" name="Cloud 74">
            <a:extLst>
              <a:ext uri="{FF2B5EF4-FFF2-40B4-BE49-F238E27FC236}">
                <a16:creationId xmlns:a16="http://schemas.microsoft.com/office/drawing/2014/main" id="{EF6E02F6-CCE2-8BED-E364-7C0B6B918BC1}"/>
              </a:ext>
            </a:extLst>
          </p:cNvPr>
          <p:cNvSpPr/>
          <p:nvPr/>
        </p:nvSpPr>
        <p:spPr>
          <a:xfrm>
            <a:off x="7152920" y="629498"/>
            <a:ext cx="2349661" cy="125533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n w="0"/>
                <a:solidFill>
                  <a:schemeClr val="tx1"/>
                </a:solidFill>
                <a:effectLst>
                  <a:outerShdw blurRad="38100" dist="19050" dir="2700000" algn="tl" rotWithShape="0">
                    <a:schemeClr val="dk1">
                      <a:alpha val="40000"/>
                    </a:schemeClr>
                  </a:outerShdw>
                </a:effectLst>
              </a:rPr>
              <a:t>Internet</a:t>
            </a:r>
            <a:endParaRPr lang="en-AU" sz="2800" dirty="0">
              <a:ln w="0"/>
              <a:solidFill>
                <a:schemeClr val="tx1"/>
              </a:solidFill>
              <a:effectLst>
                <a:outerShdw blurRad="38100" dist="19050" dir="2700000" algn="tl" rotWithShape="0">
                  <a:schemeClr val="dk1">
                    <a:alpha val="40000"/>
                  </a:schemeClr>
                </a:outerShdw>
              </a:effectLst>
            </a:endParaRPr>
          </a:p>
        </p:txBody>
      </p:sp>
      <p:pic>
        <p:nvPicPr>
          <p:cNvPr id="76" name="Picture 75" descr="A picture containing text, clipart&#10;&#10;Description automatically generated">
            <a:extLst>
              <a:ext uri="{FF2B5EF4-FFF2-40B4-BE49-F238E27FC236}">
                <a16:creationId xmlns:a16="http://schemas.microsoft.com/office/drawing/2014/main" id="{D5460B69-8A2F-B76D-E28F-ECD3B2C7C3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90969" y="2981616"/>
            <a:ext cx="1280343" cy="811428"/>
          </a:xfrm>
          <a:prstGeom prst="rect">
            <a:avLst/>
          </a:prstGeom>
        </p:spPr>
      </p:pic>
      <p:grpSp>
        <p:nvGrpSpPr>
          <p:cNvPr id="78" name="Group 77">
            <a:extLst>
              <a:ext uri="{FF2B5EF4-FFF2-40B4-BE49-F238E27FC236}">
                <a16:creationId xmlns:a16="http://schemas.microsoft.com/office/drawing/2014/main" id="{F58833F7-48C7-B86B-4ED7-3DCF49997781}"/>
              </a:ext>
            </a:extLst>
          </p:cNvPr>
          <p:cNvGrpSpPr/>
          <p:nvPr/>
        </p:nvGrpSpPr>
        <p:grpSpPr>
          <a:xfrm>
            <a:off x="7361014" y="2981083"/>
            <a:ext cx="499445" cy="499445"/>
            <a:chOff x="5468783" y="2341405"/>
            <a:chExt cx="1119072" cy="1119072"/>
          </a:xfrm>
        </p:grpSpPr>
        <p:sp>
          <p:nvSpPr>
            <p:cNvPr id="79" name="Oval 78">
              <a:extLst>
                <a:ext uri="{FF2B5EF4-FFF2-40B4-BE49-F238E27FC236}">
                  <a16:creationId xmlns:a16="http://schemas.microsoft.com/office/drawing/2014/main" id="{278A3752-3D90-B3D2-B5CC-461A7F7E653F}"/>
                </a:ext>
              </a:extLst>
            </p:cNvPr>
            <p:cNvSpPr/>
            <p:nvPr/>
          </p:nvSpPr>
          <p:spPr>
            <a:xfrm>
              <a:off x="5468783" y="2341405"/>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80" name="Picture 18" descr="Wifi icon - Free download on Iconfinder">
              <a:extLst>
                <a:ext uri="{FF2B5EF4-FFF2-40B4-BE49-F238E27FC236}">
                  <a16:creationId xmlns:a16="http://schemas.microsoft.com/office/drawing/2014/main" id="{3921477A-70DD-0903-C4FB-2BD121BED2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2695" y="2495317"/>
              <a:ext cx="811247" cy="811247"/>
            </a:xfrm>
            <a:prstGeom prst="rect">
              <a:avLst/>
            </a:prstGeom>
            <a:noFill/>
            <a:extLst>
              <a:ext uri="{909E8E84-426E-40DD-AFC4-6F175D3DCCD1}">
                <a14:hiddenFill xmlns:a14="http://schemas.microsoft.com/office/drawing/2010/main">
                  <a:solidFill>
                    <a:srgbClr val="FFFFFF"/>
                  </a:solidFill>
                </a14:hiddenFill>
              </a:ext>
            </a:extLst>
          </p:spPr>
        </p:pic>
      </p:grpSp>
      <p:sp>
        <p:nvSpPr>
          <p:cNvPr id="81" name="TextBox 80">
            <a:extLst>
              <a:ext uri="{FF2B5EF4-FFF2-40B4-BE49-F238E27FC236}">
                <a16:creationId xmlns:a16="http://schemas.microsoft.com/office/drawing/2014/main" id="{D4690276-F895-F13A-C02D-8BB55DCB05D1}"/>
              </a:ext>
            </a:extLst>
          </p:cNvPr>
          <p:cNvSpPr txBox="1"/>
          <p:nvPr/>
        </p:nvSpPr>
        <p:spPr>
          <a:xfrm>
            <a:off x="8505391" y="2510875"/>
            <a:ext cx="715260" cy="369332"/>
          </a:xfrm>
          <a:prstGeom prst="rect">
            <a:avLst/>
          </a:prstGeom>
          <a:noFill/>
        </p:spPr>
        <p:txBody>
          <a:bodyPr wrap="none" rtlCol="0">
            <a:spAutoFit/>
          </a:bodyPr>
          <a:lstStyle/>
          <a:p>
            <a:r>
              <a:rPr lang="en-US" altLang="zh-CN" dirty="0"/>
              <a:t>Tier 3</a:t>
            </a:r>
            <a:endParaRPr lang="en-AU" dirty="0"/>
          </a:p>
        </p:txBody>
      </p:sp>
      <p:sp>
        <p:nvSpPr>
          <p:cNvPr id="83" name="Arrow: Left-Right 82">
            <a:extLst>
              <a:ext uri="{FF2B5EF4-FFF2-40B4-BE49-F238E27FC236}">
                <a16:creationId xmlns:a16="http://schemas.microsoft.com/office/drawing/2014/main" id="{026111F9-9905-741E-9062-700D5120789E}"/>
              </a:ext>
            </a:extLst>
          </p:cNvPr>
          <p:cNvSpPr/>
          <p:nvPr/>
        </p:nvSpPr>
        <p:spPr>
          <a:xfrm rot="18778404">
            <a:off x="6788811" y="2591714"/>
            <a:ext cx="1101600" cy="246831"/>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AU"/>
          </a:p>
        </p:txBody>
      </p:sp>
      <p:sp>
        <p:nvSpPr>
          <p:cNvPr id="84" name="Arrow: Left-Right 83">
            <a:extLst>
              <a:ext uri="{FF2B5EF4-FFF2-40B4-BE49-F238E27FC236}">
                <a16:creationId xmlns:a16="http://schemas.microsoft.com/office/drawing/2014/main" id="{BE93F625-9C6A-1040-1AED-64FEC82EBF00}"/>
              </a:ext>
            </a:extLst>
          </p:cNvPr>
          <p:cNvSpPr/>
          <p:nvPr/>
        </p:nvSpPr>
        <p:spPr>
          <a:xfrm rot="1635118">
            <a:off x="3917337" y="4124221"/>
            <a:ext cx="1101600" cy="246831"/>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AU"/>
          </a:p>
        </p:txBody>
      </p:sp>
      <p:sp>
        <p:nvSpPr>
          <p:cNvPr id="85" name="Arrow: Left-Right 84">
            <a:extLst>
              <a:ext uri="{FF2B5EF4-FFF2-40B4-BE49-F238E27FC236}">
                <a16:creationId xmlns:a16="http://schemas.microsoft.com/office/drawing/2014/main" id="{4EE70011-81D2-31C4-0565-1C2254D7E4FF}"/>
              </a:ext>
            </a:extLst>
          </p:cNvPr>
          <p:cNvSpPr/>
          <p:nvPr/>
        </p:nvSpPr>
        <p:spPr>
          <a:xfrm rot="20295043">
            <a:off x="4126940" y="5001125"/>
            <a:ext cx="1101600" cy="246831"/>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AU"/>
          </a:p>
        </p:txBody>
      </p:sp>
      <p:sp>
        <p:nvSpPr>
          <p:cNvPr id="86" name="Arrow: Left-Right 85">
            <a:extLst>
              <a:ext uri="{FF2B5EF4-FFF2-40B4-BE49-F238E27FC236}">
                <a16:creationId xmlns:a16="http://schemas.microsoft.com/office/drawing/2014/main" id="{E67FDFBA-B81D-BC07-E043-29FD9C4623A4}"/>
              </a:ext>
            </a:extLst>
          </p:cNvPr>
          <p:cNvSpPr/>
          <p:nvPr/>
        </p:nvSpPr>
        <p:spPr>
          <a:xfrm rot="14500290">
            <a:off x="8721918" y="2502130"/>
            <a:ext cx="1101600" cy="246831"/>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AU"/>
          </a:p>
        </p:txBody>
      </p:sp>
      <p:sp>
        <p:nvSpPr>
          <p:cNvPr id="87" name="TextBox 86">
            <a:extLst>
              <a:ext uri="{FF2B5EF4-FFF2-40B4-BE49-F238E27FC236}">
                <a16:creationId xmlns:a16="http://schemas.microsoft.com/office/drawing/2014/main" id="{495D6B25-3131-8454-6CA7-2D4196A28F1A}"/>
              </a:ext>
            </a:extLst>
          </p:cNvPr>
          <p:cNvSpPr txBox="1"/>
          <p:nvPr/>
        </p:nvSpPr>
        <p:spPr>
          <a:xfrm>
            <a:off x="8539377" y="3852129"/>
            <a:ext cx="2349105" cy="369332"/>
          </a:xfrm>
          <a:prstGeom prst="rect">
            <a:avLst/>
          </a:prstGeom>
          <a:noFill/>
        </p:spPr>
        <p:txBody>
          <a:bodyPr wrap="none" rtlCol="0">
            <a:spAutoFit/>
          </a:bodyPr>
          <a:lstStyle/>
          <a:p>
            <a:r>
              <a:rPr lang="en-US" altLang="zh-CN" dirty="0"/>
              <a:t>Essential: MQTT Server</a:t>
            </a:r>
            <a:endParaRPr lang="en-AU" dirty="0"/>
          </a:p>
        </p:txBody>
      </p:sp>
      <p:sp>
        <p:nvSpPr>
          <p:cNvPr id="88" name="TextBox 87">
            <a:extLst>
              <a:ext uri="{FF2B5EF4-FFF2-40B4-BE49-F238E27FC236}">
                <a16:creationId xmlns:a16="http://schemas.microsoft.com/office/drawing/2014/main" id="{606BF4DB-8AC8-0E81-B7EC-413EEF5C83C9}"/>
              </a:ext>
            </a:extLst>
          </p:cNvPr>
          <p:cNvSpPr txBox="1"/>
          <p:nvPr/>
        </p:nvSpPr>
        <p:spPr>
          <a:xfrm>
            <a:off x="8591097" y="4238148"/>
            <a:ext cx="2270814" cy="369332"/>
          </a:xfrm>
          <a:prstGeom prst="rect">
            <a:avLst/>
          </a:prstGeom>
          <a:noFill/>
        </p:spPr>
        <p:txBody>
          <a:bodyPr wrap="none" rtlCol="0">
            <a:spAutoFit/>
          </a:bodyPr>
          <a:lstStyle/>
          <a:p>
            <a:r>
              <a:rPr lang="en-US" altLang="zh-CN" dirty="0"/>
              <a:t>Optional: Web Service</a:t>
            </a:r>
            <a:endParaRPr lang="en-AU" dirty="0"/>
          </a:p>
        </p:txBody>
      </p:sp>
      <p:pic>
        <p:nvPicPr>
          <p:cNvPr id="90" name="Picture 89">
            <a:extLst>
              <a:ext uri="{FF2B5EF4-FFF2-40B4-BE49-F238E27FC236}">
                <a16:creationId xmlns:a16="http://schemas.microsoft.com/office/drawing/2014/main" id="{0D4D09D2-C9C9-EF09-8643-4A53A9B324F1}"/>
              </a:ext>
            </a:extLst>
          </p:cNvPr>
          <p:cNvPicPr>
            <a:picLocks noChangeAspect="1"/>
          </p:cNvPicPr>
          <p:nvPr/>
        </p:nvPicPr>
        <p:blipFill>
          <a:blip r:embed="rId11"/>
          <a:stretch>
            <a:fillRect/>
          </a:stretch>
        </p:blipFill>
        <p:spPr>
          <a:xfrm>
            <a:off x="10993721" y="5861277"/>
            <a:ext cx="622436" cy="961596"/>
          </a:xfrm>
          <a:prstGeom prst="rect">
            <a:avLst/>
          </a:prstGeom>
        </p:spPr>
      </p:pic>
      <p:pic>
        <p:nvPicPr>
          <p:cNvPr id="92" name="Picture 91">
            <a:extLst>
              <a:ext uri="{FF2B5EF4-FFF2-40B4-BE49-F238E27FC236}">
                <a16:creationId xmlns:a16="http://schemas.microsoft.com/office/drawing/2014/main" id="{9C8F966D-A578-06D0-5C5A-92131442FA90}"/>
              </a:ext>
            </a:extLst>
          </p:cNvPr>
          <p:cNvPicPr>
            <a:picLocks noChangeAspect="1"/>
          </p:cNvPicPr>
          <p:nvPr/>
        </p:nvPicPr>
        <p:blipFill>
          <a:blip r:embed="rId12"/>
          <a:stretch>
            <a:fillRect/>
          </a:stretch>
        </p:blipFill>
        <p:spPr>
          <a:xfrm flipH="1">
            <a:off x="8800811" y="5901814"/>
            <a:ext cx="841912" cy="834797"/>
          </a:xfrm>
          <a:prstGeom prst="rect">
            <a:avLst/>
          </a:prstGeom>
        </p:spPr>
      </p:pic>
      <p:grpSp>
        <p:nvGrpSpPr>
          <p:cNvPr id="94" name="Group 93">
            <a:extLst>
              <a:ext uri="{FF2B5EF4-FFF2-40B4-BE49-F238E27FC236}">
                <a16:creationId xmlns:a16="http://schemas.microsoft.com/office/drawing/2014/main" id="{F980B3C3-1B84-1D56-6988-419144DDF5E4}"/>
              </a:ext>
            </a:extLst>
          </p:cNvPr>
          <p:cNvGrpSpPr/>
          <p:nvPr/>
        </p:nvGrpSpPr>
        <p:grpSpPr>
          <a:xfrm>
            <a:off x="9713929" y="4805223"/>
            <a:ext cx="1279792" cy="1191434"/>
            <a:chOff x="7941928" y="1615207"/>
            <a:chExt cx="1279792" cy="1191434"/>
          </a:xfrm>
        </p:grpSpPr>
        <p:pic>
          <p:nvPicPr>
            <p:cNvPr id="95" name="Picture 94" descr="Icon&#10;&#10;Description automatically generated">
              <a:extLst>
                <a:ext uri="{FF2B5EF4-FFF2-40B4-BE49-F238E27FC236}">
                  <a16:creationId xmlns:a16="http://schemas.microsoft.com/office/drawing/2014/main" id="{D5C8F092-3978-DD89-EAA6-8E1B71488A7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69534" y="1854651"/>
              <a:ext cx="985908" cy="803256"/>
            </a:xfrm>
            <a:prstGeom prst="ellipse">
              <a:avLst/>
            </a:prstGeom>
            <a:ln>
              <a:noFill/>
            </a:ln>
            <a:effectLst>
              <a:softEdge rad="112500"/>
            </a:effectLst>
          </p:spPr>
        </p:pic>
        <p:sp>
          <p:nvSpPr>
            <p:cNvPr id="96" name="Arrow: Curved Up 95">
              <a:extLst>
                <a:ext uri="{FF2B5EF4-FFF2-40B4-BE49-F238E27FC236}">
                  <a16:creationId xmlns:a16="http://schemas.microsoft.com/office/drawing/2014/main" id="{91F59E81-AF99-B8C0-EF94-EED6DEBA36A7}"/>
                </a:ext>
              </a:extLst>
            </p:cNvPr>
            <p:cNvSpPr/>
            <p:nvPr/>
          </p:nvSpPr>
          <p:spPr>
            <a:xfrm flipH="1">
              <a:off x="7941928" y="2284443"/>
              <a:ext cx="1241120" cy="52219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7" name="Arrow: Curved Down 96">
              <a:extLst>
                <a:ext uri="{FF2B5EF4-FFF2-40B4-BE49-F238E27FC236}">
                  <a16:creationId xmlns:a16="http://schemas.microsoft.com/office/drawing/2014/main" id="{3EDBC881-7686-5528-59EF-A6EA841CE015}"/>
                </a:ext>
              </a:extLst>
            </p:cNvPr>
            <p:cNvSpPr/>
            <p:nvPr/>
          </p:nvSpPr>
          <p:spPr>
            <a:xfrm>
              <a:off x="7992511" y="1615207"/>
              <a:ext cx="1229209" cy="501472"/>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a:ln w="0"/>
                <a:solidFill>
                  <a:schemeClr val="accent1"/>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277238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AF50E202-BB22-93BA-E1AC-35C6AFE90A06}"/>
              </a:ext>
            </a:extLst>
          </p:cNvPr>
          <p:cNvGrpSpPr/>
          <p:nvPr/>
        </p:nvGrpSpPr>
        <p:grpSpPr>
          <a:xfrm>
            <a:off x="9020676" y="-3282023"/>
            <a:ext cx="5474720" cy="5474720"/>
            <a:chOff x="7013275" y="-1431659"/>
            <a:chExt cx="6119925" cy="6119925"/>
          </a:xfrm>
        </p:grpSpPr>
        <p:sp>
          <p:nvSpPr>
            <p:cNvPr id="45" name="Oval 44">
              <a:extLst>
                <a:ext uri="{FF2B5EF4-FFF2-40B4-BE49-F238E27FC236}">
                  <a16:creationId xmlns:a16="http://schemas.microsoft.com/office/drawing/2014/main" id="{5D88ACC1-2713-07F3-99AA-72652527875C}"/>
                </a:ext>
              </a:extLst>
            </p:cNvPr>
            <p:cNvSpPr/>
            <p:nvPr/>
          </p:nvSpPr>
          <p:spPr>
            <a:xfrm>
              <a:off x="7013275" y="-1431659"/>
              <a:ext cx="6119925" cy="611992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a:extLst>
                <a:ext uri="{FF2B5EF4-FFF2-40B4-BE49-F238E27FC236}">
                  <a16:creationId xmlns:a16="http://schemas.microsoft.com/office/drawing/2014/main" id="{7D9543A6-58C2-7E01-2A2F-89E5B335C368}"/>
                </a:ext>
              </a:extLst>
            </p:cNvPr>
            <p:cNvSpPr/>
            <p:nvPr/>
          </p:nvSpPr>
          <p:spPr>
            <a:xfrm>
              <a:off x="7150289" y="-1294645"/>
              <a:ext cx="5845896" cy="5845896"/>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2" name="Title 1">
            <a:extLst>
              <a:ext uri="{FF2B5EF4-FFF2-40B4-BE49-F238E27FC236}">
                <a16:creationId xmlns:a16="http://schemas.microsoft.com/office/drawing/2014/main" id="{10885D98-9ECF-D906-A108-6D1A37BDC578}"/>
              </a:ext>
            </a:extLst>
          </p:cNvPr>
          <p:cNvSpPr>
            <a:spLocks noGrp="1"/>
          </p:cNvSpPr>
          <p:nvPr>
            <p:ph type="title"/>
          </p:nvPr>
        </p:nvSpPr>
        <p:spPr/>
        <p:txBody>
          <a:bodyPr/>
          <a:lstStyle/>
          <a:p>
            <a:r>
              <a:rPr lang="en-AU" dirty="0">
                <a:ln w="0"/>
                <a:effectLst>
                  <a:outerShdw blurRad="38100" dist="19050" dir="2700000" algn="tl" rotWithShape="0">
                    <a:schemeClr val="dk1">
                      <a:alpha val="40000"/>
                    </a:schemeClr>
                  </a:outerShdw>
                </a:effectLst>
              </a:rPr>
              <a:t>Sensor layer</a:t>
            </a:r>
          </a:p>
        </p:txBody>
      </p:sp>
      <p:pic>
        <p:nvPicPr>
          <p:cNvPr id="5" name="Picture 4">
            <a:extLst>
              <a:ext uri="{FF2B5EF4-FFF2-40B4-BE49-F238E27FC236}">
                <a16:creationId xmlns:a16="http://schemas.microsoft.com/office/drawing/2014/main" id="{C8333108-A276-BC2C-18C9-27BB385EEBA3}"/>
              </a:ext>
            </a:extLst>
          </p:cNvPr>
          <p:cNvPicPr>
            <a:picLocks noChangeAspect="1"/>
          </p:cNvPicPr>
          <p:nvPr/>
        </p:nvPicPr>
        <p:blipFill>
          <a:blip r:embed="rId3"/>
          <a:stretch>
            <a:fillRect/>
          </a:stretch>
        </p:blipFill>
        <p:spPr>
          <a:xfrm>
            <a:off x="220750" y="5167312"/>
            <a:ext cx="1571678" cy="1325563"/>
          </a:xfrm>
          <a:prstGeom prst="rect">
            <a:avLst/>
          </a:prstGeom>
        </p:spPr>
      </p:pic>
      <p:pic>
        <p:nvPicPr>
          <p:cNvPr id="7" name="Picture 6">
            <a:extLst>
              <a:ext uri="{FF2B5EF4-FFF2-40B4-BE49-F238E27FC236}">
                <a16:creationId xmlns:a16="http://schemas.microsoft.com/office/drawing/2014/main" id="{8D417E74-F0B1-D20D-41FF-953D944BEC77}"/>
              </a:ext>
            </a:extLst>
          </p:cNvPr>
          <p:cNvPicPr>
            <a:picLocks noChangeAspect="1"/>
          </p:cNvPicPr>
          <p:nvPr/>
        </p:nvPicPr>
        <p:blipFill>
          <a:blip r:embed="rId4"/>
          <a:stretch>
            <a:fillRect/>
          </a:stretch>
        </p:blipFill>
        <p:spPr>
          <a:xfrm>
            <a:off x="2064819" y="4865566"/>
            <a:ext cx="1884329" cy="1652014"/>
          </a:xfrm>
          <a:prstGeom prst="rect">
            <a:avLst/>
          </a:prstGeom>
        </p:spPr>
      </p:pic>
      <p:pic>
        <p:nvPicPr>
          <p:cNvPr id="9" name="Picture 8">
            <a:extLst>
              <a:ext uri="{FF2B5EF4-FFF2-40B4-BE49-F238E27FC236}">
                <a16:creationId xmlns:a16="http://schemas.microsoft.com/office/drawing/2014/main" id="{0BB00BDB-AB29-0FC6-0CA5-F17EB7F22EEF}"/>
              </a:ext>
            </a:extLst>
          </p:cNvPr>
          <p:cNvPicPr>
            <a:picLocks noChangeAspect="1"/>
          </p:cNvPicPr>
          <p:nvPr/>
        </p:nvPicPr>
        <p:blipFill>
          <a:blip r:embed="rId5"/>
          <a:stretch>
            <a:fillRect/>
          </a:stretch>
        </p:blipFill>
        <p:spPr>
          <a:xfrm>
            <a:off x="4426226" y="3452001"/>
            <a:ext cx="1860133" cy="843865"/>
          </a:xfrm>
          <a:prstGeom prst="rect">
            <a:avLst/>
          </a:prstGeom>
        </p:spPr>
      </p:pic>
      <p:pic>
        <p:nvPicPr>
          <p:cNvPr id="11" name="Picture 10">
            <a:extLst>
              <a:ext uri="{FF2B5EF4-FFF2-40B4-BE49-F238E27FC236}">
                <a16:creationId xmlns:a16="http://schemas.microsoft.com/office/drawing/2014/main" id="{0D6C5B67-39C7-D384-614D-0205B7ED8C8E}"/>
              </a:ext>
            </a:extLst>
          </p:cNvPr>
          <p:cNvPicPr>
            <a:picLocks noChangeAspect="1"/>
          </p:cNvPicPr>
          <p:nvPr/>
        </p:nvPicPr>
        <p:blipFill>
          <a:blip r:embed="rId6"/>
          <a:stretch>
            <a:fillRect/>
          </a:stretch>
        </p:blipFill>
        <p:spPr>
          <a:xfrm>
            <a:off x="4221539" y="4967884"/>
            <a:ext cx="1611933" cy="1549696"/>
          </a:xfrm>
          <a:prstGeom prst="rect">
            <a:avLst/>
          </a:prstGeom>
        </p:spPr>
      </p:pic>
      <p:pic>
        <p:nvPicPr>
          <p:cNvPr id="13" name="Picture 12">
            <a:extLst>
              <a:ext uri="{FF2B5EF4-FFF2-40B4-BE49-F238E27FC236}">
                <a16:creationId xmlns:a16="http://schemas.microsoft.com/office/drawing/2014/main" id="{047D6A66-1FEE-B7B6-A5E9-1127342B6015}"/>
              </a:ext>
            </a:extLst>
          </p:cNvPr>
          <p:cNvPicPr>
            <a:picLocks noChangeAspect="1"/>
          </p:cNvPicPr>
          <p:nvPr/>
        </p:nvPicPr>
        <p:blipFill>
          <a:blip r:embed="rId7"/>
          <a:stretch>
            <a:fillRect/>
          </a:stretch>
        </p:blipFill>
        <p:spPr>
          <a:xfrm>
            <a:off x="1006589" y="2675150"/>
            <a:ext cx="3162741" cy="1905266"/>
          </a:xfrm>
          <a:prstGeom prst="rect">
            <a:avLst/>
          </a:prstGeom>
        </p:spPr>
      </p:pic>
      <p:pic>
        <p:nvPicPr>
          <p:cNvPr id="14" name="Picture 13">
            <a:extLst>
              <a:ext uri="{FF2B5EF4-FFF2-40B4-BE49-F238E27FC236}">
                <a16:creationId xmlns:a16="http://schemas.microsoft.com/office/drawing/2014/main" id="{DA1E07CB-B503-523C-E3CE-3611546F28DA}"/>
              </a:ext>
            </a:extLst>
          </p:cNvPr>
          <p:cNvPicPr>
            <a:picLocks noChangeAspect="1"/>
          </p:cNvPicPr>
          <p:nvPr/>
        </p:nvPicPr>
        <p:blipFill>
          <a:blip r:embed="rId7"/>
          <a:stretch>
            <a:fillRect/>
          </a:stretch>
        </p:blipFill>
        <p:spPr>
          <a:xfrm>
            <a:off x="8466296" y="2225175"/>
            <a:ext cx="2519521" cy="1517784"/>
          </a:xfrm>
          <a:prstGeom prst="rect">
            <a:avLst/>
          </a:prstGeom>
        </p:spPr>
      </p:pic>
      <p:pic>
        <p:nvPicPr>
          <p:cNvPr id="16" name="Picture 15">
            <a:extLst>
              <a:ext uri="{FF2B5EF4-FFF2-40B4-BE49-F238E27FC236}">
                <a16:creationId xmlns:a16="http://schemas.microsoft.com/office/drawing/2014/main" id="{0B21D303-82B4-B943-FF05-663FE961213E}"/>
              </a:ext>
            </a:extLst>
          </p:cNvPr>
          <p:cNvPicPr>
            <a:picLocks noChangeAspect="1"/>
          </p:cNvPicPr>
          <p:nvPr/>
        </p:nvPicPr>
        <p:blipFill>
          <a:blip r:embed="rId8"/>
          <a:stretch>
            <a:fillRect/>
          </a:stretch>
        </p:blipFill>
        <p:spPr>
          <a:xfrm>
            <a:off x="9839114" y="4170205"/>
            <a:ext cx="1514686" cy="1390722"/>
          </a:xfrm>
          <a:prstGeom prst="rect">
            <a:avLst/>
          </a:prstGeom>
        </p:spPr>
      </p:pic>
      <p:pic>
        <p:nvPicPr>
          <p:cNvPr id="20" name="Picture 19">
            <a:extLst>
              <a:ext uri="{FF2B5EF4-FFF2-40B4-BE49-F238E27FC236}">
                <a16:creationId xmlns:a16="http://schemas.microsoft.com/office/drawing/2014/main" id="{25F20A79-50DD-52CA-2C74-917219507B27}"/>
              </a:ext>
            </a:extLst>
          </p:cNvPr>
          <p:cNvPicPr>
            <a:picLocks noChangeAspect="1"/>
          </p:cNvPicPr>
          <p:nvPr/>
        </p:nvPicPr>
        <p:blipFill>
          <a:blip r:embed="rId9"/>
          <a:stretch>
            <a:fillRect/>
          </a:stretch>
        </p:blipFill>
        <p:spPr>
          <a:xfrm>
            <a:off x="7854421" y="4598209"/>
            <a:ext cx="1531806" cy="1745453"/>
          </a:xfrm>
          <a:prstGeom prst="rect">
            <a:avLst/>
          </a:prstGeom>
        </p:spPr>
      </p:pic>
      <p:cxnSp>
        <p:nvCxnSpPr>
          <p:cNvPr id="22" name="Straight Connector 21">
            <a:extLst>
              <a:ext uri="{FF2B5EF4-FFF2-40B4-BE49-F238E27FC236}">
                <a16:creationId xmlns:a16="http://schemas.microsoft.com/office/drawing/2014/main" id="{B11166C3-9DBA-44D6-12CB-633452DC23A7}"/>
              </a:ext>
            </a:extLst>
          </p:cNvPr>
          <p:cNvCxnSpPr/>
          <p:nvPr/>
        </p:nvCxnSpPr>
        <p:spPr>
          <a:xfrm>
            <a:off x="10127181" y="3627783"/>
            <a:ext cx="342036" cy="811695"/>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F1260BBF-EF1F-08CC-18AE-53B039298180}"/>
              </a:ext>
            </a:extLst>
          </p:cNvPr>
          <p:cNvCxnSpPr>
            <a:cxnSpLocks/>
          </p:cNvCxnSpPr>
          <p:nvPr/>
        </p:nvCxnSpPr>
        <p:spPr>
          <a:xfrm>
            <a:off x="3829878" y="3452001"/>
            <a:ext cx="596348" cy="290958"/>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8FA1D941-CF53-2C03-88E2-30AF6C5231EF}"/>
              </a:ext>
            </a:extLst>
          </p:cNvPr>
          <p:cNvCxnSpPr/>
          <p:nvPr/>
        </p:nvCxnSpPr>
        <p:spPr>
          <a:xfrm>
            <a:off x="3955742" y="4519124"/>
            <a:ext cx="342036" cy="811695"/>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7B6F5B1A-7C35-4ADE-D8FB-E2F74C3AABCD}"/>
              </a:ext>
            </a:extLst>
          </p:cNvPr>
          <p:cNvCxnSpPr>
            <a:cxnSpLocks/>
          </p:cNvCxnSpPr>
          <p:nvPr/>
        </p:nvCxnSpPr>
        <p:spPr>
          <a:xfrm>
            <a:off x="2832277" y="4439478"/>
            <a:ext cx="0" cy="528406"/>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11166C3-9DBA-44D6-12CB-633452DC23A7}"/>
              </a:ext>
            </a:extLst>
          </p:cNvPr>
          <p:cNvCxnSpPr>
            <a:cxnSpLocks/>
          </p:cNvCxnSpPr>
          <p:nvPr/>
        </p:nvCxnSpPr>
        <p:spPr>
          <a:xfrm flipH="1">
            <a:off x="1283391" y="4468017"/>
            <a:ext cx="651402" cy="783156"/>
          </a:xfrm>
          <a:prstGeom prst="line">
            <a:avLst/>
          </a:prstGeom>
        </p:spPr>
        <p:style>
          <a:lnRef idx="3">
            <a:schemeClr val="dk1"/>
          </a:lnRef>
          <a:fillRef idx="0">
            <a:schemeClr val="dk1"/>
          </a:fillRef>
          <a:effectRef idx="2">
            <a:schemeClr val="dk1"/>
          </a:effectRef>
          <a:fontRef idx="minor">
            <a:schemeClr val="tx1"/>
          </a:fontRef>
        </p:style>
      </p:cxnSp>
      <p:sp>
        <p:nvSpPr>
          <p:cNvPr id="32" name="Rectangle: Rounded Corners 31">
            <a:extLst>
              <a:ext uri="{FF2B5EF4-FFF2-40B4-BE49-F238E27FC236}">
                <a16:creationId xmlns:a16="http://schemas.microsoft.com/office/drawing/2014/main" id="{35FF5879-760D-B486-22AA-AEDF1F867877}"/>
              </a:ext>
            </a:extLst>
          </p:cNvPr>
          <p:cNvSpPr/>
          <p:nvPr/>
        </p:nvSpPr>
        <p:spPr>
          <a:xfrm>
            <a:off x="5833472" y="634182"/>
            <a:ext cx="2093843" cy="11529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sz="2800" dirty="0"/>
              <a:t>Tier 2</a:t>
            </a:r>
          </a:p>
        </p:txBody>
      </p:sp>
      <p:sp>
        <p:nvSpPr>
          <p:cNvPr id="33" name="Arrow: Left-Right 32">
            <a:extLst>
              <a:ext uri="{FF2B5EF4-FFF2-40B4-BE49-F238E27FC236}">
                <a16:creationId xmlns:a16="http://schemas.microsoft.com/office/drawing/2014/main" id="{8C18F35C-B105-F418-5E87-22B7075DC118}"/>
              </a:ext>
            </a:extLst>
          </p:cNvPr>
          <p:cNvSpPr/>
          <p:nvPr/>
        </p:nvSpPr>
        <p:spPr>
          <a:xfrm rot="1777688">
            <a:off x="7176717" y="2212422"/>
            <a:ext cx="1355410" cy="3553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Left-Right 33">
            <a:extLst>
              <a:ext uri="{FF2B5EF4-FFF2-40B4-BE49-F238E27FC236}">
                <a16:creationId xmlns:a16="http://schemas.microsoft.com/office/drawing/2014/main" id="{A0CF9EDC-FD4F-DDA7-CBFE-A55242A61739}"/>
              </a:ext>
            </a:extLst>
          </p:cNvPr>
          <p:cNvSpPr/>
          <p:nvPr/>
        </p:nvSpPr>
        <p:spPr>
          <a:xfrm rot="8464700">
            <a:off x="4020536" y="2154048"/>
            <a:ext cx="1355410" cy="3553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5" name="Group 34">
            <a:extLst>
              <a:ext uri="{FF2B5EF4-FFF2-40B4-BE49-F238E27FC236}">
                <a16:creationId xmlns:a16="http://schemas.microsoft.com/office/drawing/2014/main" id="{A70085E0-BC8B-5194-E967-85DBC09A5C66}"/>
              </a:ext>
            </a:extLst>
          </p:cNvPr>
          <p:cNvGrpSpPr/>
          <p:nvPr/>
        </p:nvGrpSpPr>
        <p:grpSpPr>
          <a:xfrm>
            <a:off x="9692282" y="295877"/>
            <a:ext cx="991234" cy="991234"/>
            <a:chOff x="4199057" y="2739864"/>
            <a:chExt cx="1119072" cy="1119072"/>
          </a:xfrm>
        </p:grpSpPr>
        <p:sp>
          <p:nvSpPr>
            <p:cNvPr id="36" name="Oval 35">
              <a:extLst>
                <a:ext uri="{FF2B5EF4-FFF2-40B4-BE49-F238E27FC236}">
                  <a16:creationId xmlns:a16="http://schemas.microsoft.com/office/drawing/2014/main" id="{493F0F87-01FF-7F58-2088-FDCFA1B946A0}"/>
                </a:ext>
              </a:extLst>
            </p:cNvPr>
            <p:cNvSpPr/>
            <p:nvPr/>
          </p:nvSpPr>
          <p:spPr>
            <a:xfrm>
              <a:off x="4199057" y="2739864"/>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37" name="Picture 4">
              <a:extLst>
                <a:ext uri="{FF2B5EF4-FFF2-40B4-BE49-F238E27FC236}">
                  <a16:creationId xmlns:a16="http://schemas.microsoft.com/office/drawing/2014/main" id="{E9C7AC71-ADCF-09C6-4AAB-86EA86F43F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7875" y="3054853"/>
              <a:ext cx="781436" cy="5317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757220E0-7FBB-6E10-9722-64338C358192}"/>
              </a:ext>
            </a:extLst>
          </p:cNvPr>
          <p:cNvGrpSpPr/>
          <p:nvPr/>
        </p:nvGrpSpPr>
        <p:grpSpPr>
          <a:xfrm>
            <a:off x="10736936" y="0"/>
            <a:ext cx="991234" cy="991234"/>
            <a:chOff x="1536739" y="4735854"/>
            <a:chExt cx="1119072" cy="1119072"/>
          </a:xfrm>
        </p:grpSpPr>
        <p:sp>
          <p:nvSpPr>
            <p:cNvPr id="39" name="Oval 38">
              <a:extLst>
                <a:ext uri="{FF2B5EF4-FFF2-40B4-BE49-F238E27FC236}">
                  <a16:creationId xmlns:a16="http://schemas.microsoft.com/office/drawing/2014/main" id="{9F1F6EDA-E39A-6E8C-93F5-618728EA9766}"/>
                </a:ext>
              </a:extLst>
            </p:cNvPr>
            <p:cNvSpPr/>
            <p:nvPr/>
          </p:nvSpPr>
          <p:spPr>
            <a:xfrm>
              <a:off x="1536739" y="4735854"/>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40" name="Picture 14" descr="Bluetooth Icons - Download 63 Free Bluetooth icons here">
              <a:extLst>
                <a:ext uri="{FF2B5EF4-FFF2-40B4-BE49-F238E27FC236}">
                  <a16:creationId xmlns:a16="http://schemas.microsoft.com/office/drawing/2014/main" id="{E5003D21-15B0-4847-E4D9-4BF156C048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6231" y="4935402"/>
              <a:ext cx="719976" cy="719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oup 40">
            <a:extLst>
              <a:ext uri="{FF2B5EF4-FFF2-40B4-BE49-F238E27FC236}">
                <a16:creationId xmlns:a16="http://schemas.microsoft.com/office/drawing/2014/main" id="{531574FA-8D49-8AD5-A6BD-6AED0FA9DF2C}"/>
              </a:ext>
            </a:extLst>
          </p:cNvPr>
          <p:cNvGrpSpPr/>
          <p:nvPr/>
        </p:nvGrpSpPr>
        <p:grpSpPr>
          <a:xfrm>
            <a:off x="11065659" y="993728"/>
            <a:ext cx="991234" cy="991234"/>
            <a:chOff x="4657190" y="455755"/>
            <a:chExt cx="1119072" cy="1119072"/>
          </a:xfrm>
        </p:grpSpPr>
        <p:sp>
          <p:nvSpPr>
            <p:cNvPr id="42" name="Oval 41">
              <a:extLst>
                <a:ext uri="{FF2B5EF4-FFF2-40B4-BE49-F238E27FC236}">
                  <a16:creationId xmlns:a16="http://schemas.microsoft.com/office/drawing/2014/main" id="{46505813-BC70-E7BE-1FCF-EF8C7A417F0B}"/>
                </a:ext>
              </a:extLst>
            </p:cNvPr>
            <p:cNvSpPr/>
            <p:nvPr/>
          </p:nvSpPr>
          <p:spPr>
            <a:xfrm>
              <a:off x="4657190" y="455755"/>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43" name="Picture 6" descr="Icon request : c-plus-plus · Issue #14021 · FortAwesome/Font-Awesome ·  GitHub">
              <a:extLst>
                <a:ext uri="{FF2B5EF4-FFF2-40B4-BE49-F238E27FC236}">
                  <a16:creationId xmlns:a16="http://schemas.microsoft.com/office/drawing/2014/main" id="{0DB0C616-613B-E08C-C57F-F39A06CDBB4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3167" y="645524"/>
              <a:ext cx="689775" cy="7753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665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F5D14-E21F-7F1A-CD24-EBFD1498B001}"/>
              </a:ext>
            </a:extLst>
          </p:cNvPr>
          <p:cNvSpPr>
            <a:spLocks noGrp="1"/>
          </p:cNvSpPr>
          <p:nvPr>
            <p:ph type="title"/>
          </p:nvPr>
        </p:nvSpPr>
        <p:spPr>
          <a:xfrm>
            <a:off x="572493" y="238539"/>
            <a:ext cx="11018520" cy="1434415"/>
          </a:xfrm>
        </p:spPr>
        <p:txBody>
          <a:bodyPr anchor="b">
            <a:normAutofit/>
          </a:bodyPr>
          <a:lstStyle/>
          <a:p>
            <a:r>
              <a:rPr lang="en-US" sz="5400"/>
              <a:t>Edge Tier</a:t>
            </a:r>
            <a:endParaRPr lang="en-AU" sz="5400"/>
          </a:p>
        </p:txBody>
      </p:sp>
      <p:sp>
        <p:nvSpPr>
          <p:cNvPr id="3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5413275-BBA2-260C-F6F4-50BDC59F6A4C}"/>
              </a:ext>
            </a:extLst>
          </p:cNvPr>
          <p:cNvPicPr>
            <a:picLocks noChangeAspect="1"/>
          </p:cNvPicPr>
          <p:nvPr/>
        </p:nvPicPr>
        <p:blipFill rotWithShape="1">
          <a:blip r:embed="rId3"/>
          <a:srcRect l="13387" r="21477" b="-1"/>
          <a:stretch/>
        </p:blipFill>
        <p:spPr>
          <a:xfrm>
            <a:off x="8261876" y="3262798"/>
            <a:ext cx="3383473" cy="3516928"/>
          </a:xfrm>
          <a:prstGeom prst="ellipse">
            <a:avLst/>
          </a:prstGeom>
          <a:ln>
            <a:noFill/>
          </a:ln>
          <a:effectLst>
            <a:softEdge rad="112500"/>
          </a:effectLst>
        </p:spPr>
        <p:style>
          <a:lnRef idx="0">
            <a:schemeClr val="dk1"/>
          </a:lnRef>
          <a:fillRef idx="3">
            <a:schemeClr val="dk1"/>
          </a:fillRef>
          <a:effectRef idx="3">
            <a:schemeClr val="dk1"/>
          </a:effectRef>
          <a:fontRef idx="minor">
            <a:schemeClr val="lt1"/>
          </a:fontRef>
        </p:style>
      </p:pic>
      <p:graphicFrame>
        <p:nvGraphicFramePr>
          <p:cNvPr id="27" name="Content Placeholder 2">
            <a:extLst>
              <a:ext uri="{FF2B5EF4-FFF2-40B4-BE49-F238E27FC236}">
                <a16:creationId xmlns:a16="http://schemas.microsoft.com/office/drawing/2014/main" id="{73012A70-D30D-0676-5B7A-0C3980154F33}"/>
              </a:ext>
            </a:extLst>
          </p:cNvPr>
          <p:cNvGraphicFramePr>
            <a:graphicFrameLocks noGrp="1"/>
          </p:cNvGraphicFramePr>
          <p:nvPr>
            <p:ph idx="1"/>
            <p:extLst>
              <p:ext uri="{D42A27DB-BD31-4B8C-83A1-F6EECF244321}">
                <p14:modId xmlns:p14="http://schemas.microsoft.com/office/powerpoint/2010/main" val="1213261571"/>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4" name="Group 23">
            <a:extLst>
              <a:ext uri="{FF2B5EF4-FFF2-40B4-BE49-F238E27FC236}">
                <a16:creationId xmlns:a16="http://schemas.microsoft.com/office/drawing/2014/main" id="{A274A731-4428-D5C0-E863-1817841F9DC5}"/>
              </a:ext>
            </a:extLst>
          </p:cNvPr>
          <p:cNvGrpSpPr/>
          <p:nvPr/>
        </p:nvGrpSpPr>
        <p:grpSpPr>
          <a:xfrm>
            <a:off x="8708003" y="-2498821"/>
            <a:ext cx="5474720" cy="5474720"/>
            <a:chOff x="8837916" y="-2659367"/>
            <a:chExt cx="5474720" cy="5474720"/>
          </a:xfrm>
        </p:grpSpPr>
        <p:grpSp>
          <p:nvGrpSpPr>
            <p:cNvPr id="26" name="Group 25">
              <a:extLst>
                <a:ext uri="{FF2B5EF4-FFF2-40B4-BE49-F238E27FC236}">
                  <a16:creationId xmlns:a16="http://schemas.microsoft.com/office/drawing/2014/main" id="{D5A50742-B109-9943-CD90-81598DDEDD9F}"/>
                </a:ext>
              </a:extLst>
            </p:cNvPr>
            <p:cNvGrpSpPr/>
            <p:nvPr/>
          </p:nvGrpSpPr>
          <p:grpSpPr>
            <a:xfrm>
              <a:off x="8837916" y="-2659367"/>
              <a:ext cx="5474720" cy="5474720"/>
              <a:chOff x="7013275" y="-1431659"/>
              <a:chExt cx="6119925" cy="6119925"/>
            </a:xfrm>
          </p:grpSpPr>
          <p:sp>
            <p:nvSpPr>
              <p:cNvPr id="53" name="Oval 52">
                <a:extLst>
                  <a:ext uri="{FF2B5EF4-FFF2-40B4-BE49-F238E27FC236}">
                    <a16:creationId xmlns:a16="http://schemas.microsoft.com/office/drawing/2014/main" id="{3EAE55EC-1D52-5459-E163-2EDE2DC1270B}"/>
                  </a:ext>
                </a:extLst>
              </p:cNvPr>
              <p:cNvSpPr/>
              <p:nvPr/>
            </p:nvSpPr>
            <p:spPr>
              <a:xfrm>
                <a:off x="7013275" y="-1431659"/>
                <a:ext cx="6119925" cy="611992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Oval 53">
                <a:extLst>
                  <a:ext uri="{FF2B5EF4-FFF2-40B4-BE49-F238E27FC236}">
                    <a16:creationId xmlns:a16="http://schemas.microsoft.com/office/drawing/2014/main" id="{B9C02C6C-9B77-F28E-89DF-47643B7EC8A5}"/>
                  </a:ext>
                </a:extLst>
              </p:cNvPr>
              <p:cNvSpPr/>
              <p:nvPr/>
            </p:nvSpPr>
            <p:spPr>
              <a:xfrm>
                <a:off x="7150289" y="-1294645"/>
                <a:ext cx="5845896" cy="5845896"/>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28" name="Group 27">
              <a:extLst>
                <a:ext uri="{FF2B5EF4-FFF2-40B4-BE49-F238E27FC236}">
                  <a16:creationId xmlns:a16="http://schemas.microsoft.com/office/drawing/2014/main" id="{1CF3D8C8-33ED-DA8E-2C51-2D6D60FADE1A}"/>
                </a:ext>
              </a:extLst>
            </p:cNvPr>
            <p:cNvGrpSpPr/>
            <p:nvPr/>
          </p:nvGrpSpPr>
          <p:grpSpPr>
            <a:xfrm>
              <a:off x="9361235" y="751465"/>
              <a:ext cx="1023227" cy="1023227"/>
              <a:chOff x="5911864" y="3243612"/>
              <a:chExt cx="1119072" cy="1119072"/>
            </a:xfrm>
          </p:grpSpPr>
          <p:sp>
            <p:nvSpPr>
              <p:cNvPr id="51" name="Oval 50">
                <a:extLst>
                  <a:ext uri="{FF2B5EF4-FFF2-40B4-BE49-F238E27FC236}">
                    <a16:creationId xmlns:a16="http://schemas.microsoft.com/office/drawing/2014/main" id="{FF6FD584-23BC-4728-91B3-AC261C92212E}"/>
                  </a:ext>
                </a:extLst>
              </p:cNvPr>
              <p:cNvSpPr/>
              <p:nvPr/>
            </p:nvSpPr>
            <p:spPr>
              <a:xfrm>
                <a:off x="5911864" y="3243612"/>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52" name="Picture 24" descr="Programming Icon Png - Python Logo 512, Transparent Png , Transparent Png  Image - PNGitem">
                <a:extLst>
                  <a:ext uri="{FF2B5EF4-FFF2-40B4-BE49-F238E27FC236}">
                    <a16:creationId xmlns:a16="http://schemas.microsoft.com/office/drawing/2014/main" id="{7CA30B83-8FF5-21F7-5051-0248835CF2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5452" y="3455814"/>
                <a:ext cx="833213" cy="694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7477C843-D741-B937-D0A1-536C97155750}"/>
                </a:ext>
              </a:extLst>
            </p:cNvPr>
            <p:cNvGrpSpPr/>
            <p:nvPr/>
          </p:nvGrpSpPr>
          <p:grpSpPr>
            <a:xfrm>
              <a:off x="9636086" y="-212446"/>
              <a:ext cx="1001092" cy="1001092"/>
              <a:chOff x="8365403" y="3092648"/>
              <a:chExt cx="1119072" cy="1119072"/>
            </a:xfrm>
          </p:grpSpPr>
          <p:sp>
            <p:nvSpPr>
              <p:cNvPr id="47" name="Oval 46">
                <a:extLst>
                  <a:ext uri="{FF2B5EF4-FFF2-40B4-BE49-F238E27FC236}">
                    <a16:creationId xmlns:a16="http://schemas.microsoft.com/office/drawing/2014/main" id="{ADF1250D-6578-728F-179E-19A47E1198B9}"/>
                  </a:ext>
                </a:extLst>
              </p:cNvPr>
              <p:cNvSpPr/>
              <p:nvPr/>
            </p:nvSpPr>
            <p:spPr>
              <a:xfrm>
                <a:off x="8365403" y="3092648"/>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50" name="Picture 32" descr="Minimal MQTT: Control And Clients | Hackaday">
                <a:extLst>
                  <a:ext uri="{FF2B5EF4-FFF2-40B4-BE49-F238E27FC236}">
                    <a16:creationId xmlns:a16="http://schemas.microsoft.com/office/drawing/2014/main" id="{F6B92280-EF26-413F-43FF-B8335D6AA9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80696" y="3207941"/>
                <a:ext cx="888486" cy="8884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B94877F5-31E2-F362-62CB-3D21A1ED7F5C}"/>
                </a:ext>
              </a:extLst>
            </p:cNvPr>
            <p:cNvGrpSpPr/>
            <p:nvPr/>
          </p:nvGrpSpPr>
          <p:grpSpPr>
            <a:xfrm>
              <a:off x="11313135" y="970307"/>
              <a:ext cx="1011311" cy="1001092"/>
              <a:chOff x="9190595" y="1748615"/>
              <a:chExt cx="816502" cy="808252"/>
            </a:xfrm>
          </p:grpSpPr>
          <p:sp>
            <p:nvSpPr>
              <p:cNvPr id="43" name="Oval 42">
                <a:extLst>
                  <a:ext uri="{FF2B5EF4-FFF2-40B4-BE49-F238E27FC236}">
                    <a16:creationId xmlns:a16="http://schemas.microsoft.com/office/drawing/2014/main" id="{96CFA231-668C-8A63-5788-BC1DF89FECE8}"/>
                  </a:ext>
                </a:extLst>
              </p:cNvPr>
              <p:cNvSpPr/>
              <p:nvPr/>
            </p:nvSpPr>
            <p:spPr>
              <a:xfrm>
                <a:off x="9190595" y="1748615"/>
                <a:ext cx="816502" cy="8082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45" name="Picture 10" descr="Linux - Free logo icons">
                <a:extLst>
                  <a:ext uri="{FF2B5EF4-FFF2-40B4-BE49-F238E27FC236}">
                    <a16:creationId xmlns:a16="http://schemas.microsoft.com/office/drawing/2014/main" id="{422017CC-BC60-B229-9A6E-DAC3A69968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55836" y="1866461"/>
                <a:ext cx="522773" cy="5227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7009172C-85B4-B8D0-4BF7-7F07548A29AF}"/>
                </a:ext>
              </a:extLst>
            </p:cNvPr>
            <p:cNvGrpSpPr/>
            <p:nvPr/>
          </p:nvGrpSpPr>
          <p:grpSpPr>
            <a:xfrm>
              <a:off x="10219707" y="1317607"/>
              <a:ext cx="1134093" cy="1134093"/>
              <a:chOff x="2783118" y="3553927"/>
              <a:chExt cx="1119072" cy="1119072"/>
            </a:xfrm>
          </p:grpSpPr>
          <p:sp>
            <p:nvSpPr>
              <p:cNvPr id="39" name="Oval 38">
                <a:extLst>
                  <a:ext uri="{FF2B5EF4-FFF2-40B4-BE49-F238E27FC236}">
                    <a16:creationId xmlns:a16="http://schemas.microsoft.com/office/drawing/2014/main" id="{722451D8-6C75-BF7A-7B88-531D10CB4202}"/>
                  </a:ext>
                </a:extLst>
              </p:cNvPr>
              <p:cNvSpPr/>
              <p:nvPr/>
            </p:nvSpPr>
            <p:spPr>
              <a:xfrm>
                <a:off x="2783118" y="3553927"/>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41" name="Picture 2" descr="Raspberry pi - Free technology icons">
                <a:extLst>
                  <a:ext uri="{FF2B5EF4-FFF2-40B4-BE49-F238E27FC236}">
                    <a16:creationId xmlns:a16="http://schemas.microsoft.com/office/drawing/2014/main" id="{7FEB6237-2B0F-8AE7-658B-C4E5FCE877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5691" y="3716500"/>
                <a:ext cx="793925" cy="7939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9CE50AA2-F1C8-3606-2811-E2523F4AE427}"/>
                </a:ext>
              </a:extLst>
            </p:cNvPr>
            <p:cNvGrpSpPr/>
            <p:nvPr/>
          </p:nvGrpSpPr>
          <p:grpSpPr>
            <a:xfrm>
              <a:off x="10547037" y="213404"/>
              <a:ext cx="1011311" cy="1011311"/>
              <a:chOff x="1536739" y="4735854"/>
              <a:chExt cx="1119072" cy="1119072"/>
            </a:xfrm>
          </p:grpSpPr>
          <p:sp>
            <p:nvSpPr>
              <p:cNvPr id="35" name="Oval 34">
                <a:extLst>
                  <a:ext uri="{FF2B5EF4-FFF2-40B4-BE49-F238E27FC236}">
                    <a16:creationId xmlns:a16="http://schemas.microsoft.com/office/drawing/2014/main" id="{437A5143-BF57-0F3D-9CF1-8918A774150A}"/>
                  </a:ext>
                </a:extLst>
              </p:cNvPr>
              <p:cNvSpPr/>
              <p:nvPr/>
            </p:nvSpPr>
            <p:spPr>
              <a:xfrm>
                <a:off x="1536739" y="4735854"/>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37" name="Picture 14" descr="Bluetooth Icons - Download 63 Free Bluetooth icons here">
                <a:extLst>
                  <a:ext uri="{FF2B5EF4-FFF2-40B4-BE49-F238E27FC236}">
                    <a16:creationId xmlns:a16="http://schemas.microsoft.com/office/drawing/2014/main" id="{D8B626B2-6B72-85D1-4D2F-7BED8F4A299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36231" y="4935402"/>
                <a:ext cx="719976" cy="71997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9783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6C21E-DE8D-FA85-656C-E2BC95ADD4F1}"/>
              </a:ext>
            </a:extLst>
          </p:cNvPr>
          <p:cNvSpPr>
            <a:spLocks noGrp="1"/>
          </p:cNvSpPr>
          <p:nvPr>
            <p:ph type="title"/>
          </p:nvPr>
        </p:nvSpPr>
        <p:spPr>
          <a:xfrm>
            <a:off x="4824330" y="243683"/>
            <a:ext cx="3200400" cy="1225976"/>
          </a:xfrm>
        </p:spPr>
        <p:txBody>
          <a:bodyPr vert="horz" lIns="91440" tIns="45720" rIns="91440" bIns="45720" rtlCol="0" anchor="ctr">
            <a:normAutofit/>
          </a:bodyPr>
          <a:lstStyle/>
          <a:p>
            <a:r>
              <a:rPr lang="en-US" kern="1200" dirty="0">
                <a:ln w="0"/>
                <a:effectLst>
                  <a:outerShdw blurRad="38100" dist="19050" dir="2700000" algn="tl" rotWithShape="0">
                    <a:schemeClr val="dk1">
                      <a:alpha val="40000"/>
                    </a:schemeClr>
                  </a:outerShdw>
                </a:effectLst>
                <a:latin typeface="+mj-lt"/>
                <a:ea typeface="+mj-ea"/>
                <a:cs typeface="+mj-cs"/>
              </a:rPr>
              <a:t>Cloud tier	</a:t>
            </a:r>
          </a:p>
        </p:txBody>
      </p:sp>
      <p:sp>
        <p:nvSpPr>
          <p:cNvPr id="98" name="Arc 9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TextBox 40">
            <a:extLst>
              <a:ext uri="{FF2B5EF4-FFF2-40B4-BE49-F238E27FC236}">
                <a16:creationId xmlns:a16="http://schemas.microsoft.com/office/drawing/2014/main" id="{7AD1AB1E-E0CD-E3BA-03E7-B9BED849BFCE}"/>
              </a:ext>
            </a:extLst>
          </p:cNvPr>
          <p:cNvSpPr txBox="1"/>
          <p:nvPr/>
        </p:nvSpPr>
        <p:spPr>
          <a:xfrm>
            <a:off x="8770849" y="319088"/>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p:txBody>
      </p:sp>
      <p:grpSp>
        <p:nvGrpSpPr>
          <p:cNvPr id="45" name="Group 44">
            <a:extLst>
              <a:ext uri="{FF2B5EF4-FFF2-40B4-BE49-F238E27FC236}">
                <a16:creationId xmlns:a16="http://schemas.microsoft.com/office/drawing/2014/main" id="{E43FAA51-559D-1E07-3ECE-6947D94A7991}"/>
              </a:ext>
            </a:extLst>
          </p:cNvPr>
          <p:cNvGrpSpPr/>
          <p:nvPr/>
        </p:nvGrpSpPr>
        <p:grpSpPr>
          <a:xfrm>
            <a:off x="-3764729" y="-607010"/>
            <a:ext cx="8072019" cy="8072019"/>
            <a:chOff x="7904712" y="-1709454"/>
            <a:chExt cx="5474720" cy="5474720"/>
          </a:xfrm>
        </p:grpSpPr>
        <p:grpSp>
          <p:nvGrpSpPr>
            <p:cNvPr id="46" name="Group 45">
              <a:extLst>
                <a:ext uri="{FF2B5EF4-FFF2-40B4-BE49-F238E27FC236}">
                  <a16:creationId xmlns:a16="http://schemas.microsoft.com/office/drawing/2014/main" id="{6CB37014-5E7C-9097-0381-F1683BD127A0}"/>
                </a:ext>
              </a:extLst>
            </p:cNvPr>
            <p:cNvGrpSpPr/>
            <p:nvPr/>
          </p:nvGrpSpPr>
          <p:grpSpPr>
            <a:xfrm>
              <a:off x="7904712" y="-1709454"/>
              <a:ext cx="5474720" cy="5474720"/>
              <a:chOff x="7013275" y="-1431659"/>
              <a:chExt cx="6119925" cy="6119925"/>
            </a:xfrm>
          </p:grpSpPr>
          <p:sp>
            <p:nvSpPr>
              <p:cNvPr id="90" name="Oval 89">
                <a:extLst>
                  <a:ext uri="{FF2B5EF4-FFF2-40B4-BE49-F238E27FC236}">
                    <a16:creationId xmlns:a16="http://schemas.microsoft.com/office/drawing/2014/main" id="{30E6BBD9-52CA-FF57-A115-F958AADC7EF7}"/>
                  </a:ext>
                </a:extLst>
              </p:cNvPr>
              <p:cNvSpPr/>
              <p:nvPr/>
            </p:nvSpPr>
            <p:spPr>
              <a:xfrm>
                <a:off x="7013275" y="-1431659"/>
                <a:ext cx="6119925" cy="611992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Oval 90">
                <a:extLst>
                  <a:ext uri="{FF2B5EF4-FFF2-40B4-BE49-F238E27FC236}">
                    <a16:creationId xmlns:a16="http://schemas.microsoft.com/office/drawing/2014/main" id="{402A1A65-6471-978A-5D9A-0AE456934593}"/>
                  </a:ext>
                </a:extLst>
              </p:cNvPr>
              <p:cNvSpPr/>
              <p:nvPr/>
            </p:nvSpPr>
            <p:spPr>
              <a:xfrm>
                <a:off x="7150289" y="-1294645"/>
                <a:ext cx="5845896" cy="5845896"/>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48" name="Group 47">
              <a:extLst>
                <a:ext uri="{FF2B5EF4-FFF2-40B4-BE49-F238E27FC236}">
                  <a16:creationId xmlns:a16="http://schemas.microsoft.com/office/drawing/2014/main" id="{53C58616-4D7B-D134-D0BF-52F29B44BC4C}"/>
                </a:ext>
              </a:extLst>
            </p:cNvPr>
            <p:cNvGrpSpPr/>
            <p:nvPr/>
          </p:nvGrpSpPr>
          <p:grpSpPr>
            <a:xfrm>
              <a:off x="10290216" y="-1193839"/>
              <a:ext cx="1407991" cy="1407991"/>
              <a:chOff x="9614100" y="-2098816"/>
              <a:chExt cx="1407991" cy="1407991"/>
            </a:xfrm>
          </p:grpSpPr>
          <p:sp>
            <p:nvSpPr>
              <p:cNvPr id="84" name="Oval 83">
                <a:extLst>
                  <a:ext uri="{FF2B5EF4-FFF2-40B4-BE49-F238E27FC236}">
                    <a16:creationId xmlns:a16="http://schemas.microsoft.com/office/drawing/2014/main" id="{197C07F3-29EE-3C65-E523-9E35FDF065E4}"/>
                  </a:ext>
                </a:extLst>
              </p:cNvPr>
              <p:cNvSpPr/>
              <p:nvPr/>
            </p:nvSpPr>
            <p:spPr>
              <a:xfrm>
                <a:off x="9614100" y="-2098816"/>
                <a:ext cx="1407991" cy="14079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86" name="Picture 85">
                <a:extLst>
                  <a:ext uri="{FF2B5EF4-FFF2-40B4-BE49-F238E27FC236}">
                    <a16:creationId xmlns:a16="http://schemas.microsoft.com/office/drawing/2014/main" id="{C3D5A422-5B96-53A8-CEE2-2550F06730FA}"/>
                  </a:ext>
                </a:extLst>
              </p:cNvPr>
              <p:cNvPicPr>
                <a:picLocks noChangeAspect="1"/>
              </p:cNvPicPr>
              <p:nvPr/>
            </p:nvPicPr>
            <p:blipFill>
              <a:blip r:embed="rId3"/>
              <a:stretch>
                <a:fillRect/>
              </a:stretch>
            </p:blipFill>
            <p:spPr>
              <a:xfrm>
                <a:off x="9825788" y="-1902087"/>
                <a:ext cx="961503" cy="1001988"/>
              </a:xfrm>
              <a:prstGeom prst="rect">
                <a:avLst/>
              </a:prstGeom>
            </p:spPr>
          </p:pic>
        </p:grpSp>
        <p:grpSp>
          <p:nvGrpSpPr>
            <p:cNvPr id="50" name="Group 49">
              <a:extLst>
                <a:ext uri="{FF2B5EF4-FFF2-40B4-BE49-F238E27FC236}">
                  <a16:creationId xmlns:a16="http://schemas.microsoft.com/office/drawing/2014/main" id="{124E8F2E-13BD-7DDA-9E73-FA62C6B54ECD}"/>
                </a:ext>
              </a:extLst>
            </p:cNvPr>
            <p:cNvGrpSpPr/>
            <p:nvPr/>
          </p:nvGrpSpPr>
          <p:grpSpPr>
            <a:xfrm>
              <a:off x="12082142" y="460821"/>
              <a:ext cx="1134167" cy="1134167"/>
              <a:chOff x="9376079" y="1611977"/>
              <a:chExt cx="1119072" cy="1119072"/>
            </a:xfrm>
          </p:grpSpPr>
          <p:sp>
            <p:nvSpPr>
              <p:cNvPr id="72" name="Oval 71">
                <a:extLst>
                  <a:ext uri="{FF2B5EF4-FFF2-40B4-BE49-F238E27FC236}">
                    <a16:creationId xmlns:a16="http://schemas.microsoft.com/office/drawing/2014/main" id="{DD4E1E49-D98B-80B2-4DDD-36B325AC0C82}"/>
                  </a:ext>
                </a:extLst>
              </p:cNvPr>
              <p:cNvSpPr/>
              <p:nvPr/>
            </p:nvSpPr>
            <p:spPr>
              <a:xfrm>
                <a:off x="9376079" y="1611977"/>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82" name="Picture 32" descr="Minimal MQTT: Control And Clients | Hackaday">
                <a:extLst>
                  <a:ext uri="{FF2B5EF4-FFF2-40B4-BE49-F238E27FC236}">
                    <a16:creationId xmlns:a16="http://schemas.microsoft.com/office/drawing/2014/main" id="{8F20AA6C-7A4C-5115-0D86-E2313B0BC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1372" y="1727271"/>
                <a:ext cx="888486" cy="8884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a:extLst>
                <a:ext uri="{FF2B5EF4-FFF2-40B4-BE49-F238E27FC236}">
                  <a16:creationId xmlns:a16="http://schemas.microsoft.com/office/drawing/2014/main" id="{C51F6EBD-F7F7-E2D3-5421-F344288EF7E9}"/>
                </a:ext>
              </a:extLst>
            </p:cNvPr>
            <p:cNvGrpSpPr/>
            <p:nvPr/>
          </p:nvGrpSpPr>
          <p:grpSpPr>
            <a:xfrm>
              <a:off x="11280629" y="2449464"/>
              <a:ext cx="805182" cy="805183"/>
              <a:chOff x="9090276" y="4128235"/>
              <a:chExt cx="893157" cy="893157"/>
            </a:xfrm>
          </p:grpSpPr>
          <p:sp>
            <p:nvSpPr>
              <p:cNvPr id="69" name="Oval 68">
                <a:extLst>
                  <a:ext uri="{FF2B5EF4-FFF2-40B4-BE49-F238E27FC236}">
                    <a16:creationId xmlns:a16="http://schemas.microsoft.com/office/drawing/2014/main" id="{026DF2C2-E744-C351-01AB-C96BA6A55152}"/>
                  </a:ext>
                </a:extLst>
              </p:cNvPr>
              <p:cNvSpPr/>
              <p:nvPr/>
            </p:nvSpPr>
            <p:spPr>
              <a:xfrm>
                <a:off x="9090276" y="4128235"/>
                <a:ext cx="893157" cy="8931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71" name="Picture 30" descr="Mosquitto Software - 2022 Reviews, Pricing &amp; Demo">
                <a:extLst>
                  <a:ext uri="{FF2B5EF4-FFF2-40B4-BE49-F238E27FC236}">
                    <a16:creationId xmlns:a16="http://schemas.microsoft.com/office/drawing/2014/main" id="{E245366B-59AA-A25A-252A-D771C06936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0969" y="4264469"/>
                <a:ext cx="653924" cy="5943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a:extLst>
                <a:ext uri="{FF2B5EF4-FFF2-40B4-BE49-F238E27FC236}">
                  <a16:creationId xmlns:a16="http://schemas.microsoft.com/office/drawing/2014/main" id="{FC72A2BD-A5D8-C0F4-D740-26CDAECBD912}"/>
                </a:ext>
              </a:extLst>
            </p:cNvPr>
            <p:cNvGrpSpPr/>
            <p:nvPr/>
          </p:nvGrpSpPr>
          <p:grpSpPr>
            <a:xfrm>
              <a:off x="10555280" y="1347862"/>
              <a:ext cx="1182794" cy="1182794"/>
              <a:chOff x="2786052" y="-575308"/>
              <a:chExt cx="1119072" cy="1119072"/>
            </a:xfrm>
          </p:grpSpPr>
          <p:sp>
            <p:nvSpPr>
              <p:cNvPr id="63" name="Oval 62">
                <a:extLst>
                  <a:ext uri="{FF2B5EF4-FFF2-40B4-BE49-F238E27FC236}">
                    <a16:creationId xmlns:a16="http://schemas.microsoft.com/office/drawing/2014/main" id="{419A324A-365C-2046-D70A-5950B1319B08}"/>
                  </a:ext>
                </a:extLst>
              </p:cNvPr>
              <p:cNvSpPr/>
              <p:nvPr/>
            </p:nvSpPr>
            <p:spPr>
              <a:xfrm>
                <a:off x="2786052" y="-575308"/>
                <a:ext cx="1119072" cy="1119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65" name="Picture 64" descr="A picture containing text, clipart&#10;&#10;Description automatically generated">
                <a:extLst>
                  <a:ext uri="{FF2B5EF4-FFF2-40B4-BE49-F238E27FC236}">
                    <a16:creationId xmlns:a16="http://schemas.microsoft.com/office/drawing/2014/main" id="{6248AA12-1658-5782-631D-E98320C89A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9232" y="-261284"/>
                <a:ext cx="832567" cy="527646"/>
              </a:xfrm>
              <a:prstGeom prst="rect">
                <a:avLst/>
              </a:prstGeom>
            </p:spPr>
          </p:pic>
        </p:grpSp>
        <p:pic>
          <p:nvPicPr>
            <p:cNvPr id="61" name="Picture 60" descr="TCP Socket - Apps on Google Play">
              <a:extLst>
                <a:ext uri="{FF2B5EF4-FFF2-40B4-BE49-F238E27FC236}">
                  <a16:creationId xmlns:a16="http://schemas.microsoft.com/office/drawing/2014/main" id="{D7877B62-0DCA-2159-B13D-CC21E385C5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03088" y="1677478"/>
              <a:ext cx="892912" cy="89291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Nodejs - Free brands and logotypes icons">
              <a:extLst>
                <a:ext uri="{FF2B5EF4-FFF2-40B4-BE49-F238E27FC236}">
                  <a16:creationId xmlns:a16="http://schemas.microsoft.com/office/drawing/2014/main" id="{9E8A5A14-7CD8-857F-45CC-0B08ADF47A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96785" y="232272"/>
              <a:ext cx="1112275" cy="11122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345259C3-5CBF-3301-9C73-26881009172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3681" b="94479" l="8284" r="96450">
                          <a14:foregroundMark x1="39053" y1="3681" x2="16568" y2="19632"/>
                          <a14:foregroundMark x1="16568" y1="19632" x2="8284" y2="41718"/>
                          <a14:foregroundMark x1="8284" y1="41718" x2="10059" y2="65031"/>
                          <a14:foregroundMark x1="10059" y1="65031" x2="18935" y2="84049"/>
                          <a14:foregroundMark x1="18935" y1="84049" x2="39053" y2="96933"/>
                          <a14:foregroundMark x1="39053" y1="96933" x2="60355" y2="96319"/>
                          <a14:foregroundMark x1="60355" y1="96319" x2="76331" y2="91411"/>
                          <a14:foregroundMark x1="76331" y1="91411" x2="90533" y2="66871"/>
                          <a14:foregroundMark x1="90533" y1="66871" x2="91716" y2="47853"/>
                          <a14:foregroundMark x1="91716" y1="47853" x2="81657" y2="21472"/>
                          <a14:foregroundMark x1="81657" y1="21472" x2="56213" y2="9202"/>
                          <a14:foregroundMark x1="56213" y1="9202" x2="37278" y2="5521"/>
                          <a14:foregroundMark x1="33728" y1="46012" x2="62722" y2="71166"/>
                          <a14:foregroundMark x1="62722" y1="71166" x2="55621" y2="50307"/>
                          <a14:foregroundMark x1="55621" y1="50307" x2="46154" y2="52761"/>
                          <a14:foregroundMark x1="66272" y1="41104" x2="38462" y2="79755"/>
                          <a14:foregroundMark x1="38462" y1="79755" x2="47337" y2="96319"/>
                          <a14:foregroundMark x1="47337" y1="96319" x2="64497" y2="94479"/>
                          <a14:foregroundMark x1="64497" y1="94479" x2="73964" y2="72393"/>
                          <a14:foregroundMark x1="73964" y1="72393" x2="66272" y2="48466"/>
                          <a14:foregroundMark x1="66272" y1="48466" x2="59172" y2="46626"/>
                          <a14:foregroundMark x1="57396" y1="25767" x2="60947" y2="54601"/>
                          <a14:foregroundMark x1="60947" y1="54601" x2="69822" y2="31288"/>
                          <a14:foregroundMark x1="56213" y1="30061" x2="43195" y2="39877"/>
                          <a14:foregroundMark x1="43195" y1="39877" x2="53254" y2="50307"/>
                          <a14:foregroundMark x1="73964" y1="33129" x2="81065" y2="47239"/>
                          <a14:foregroundMark x1="81065" y1="47239" x2="72781" y2="33129"/>
                          <a14:foregroundMark x1="72781" y1="33129" x2="71006" y2="33129"/>
                          <a14:foregroundMark x1="46746" y1="60736" x2="59763" y2="82822"/>
                          <a14:foregroundMark x1="59763" y1="82822" x2="71006" y2="67485"/>
                          <a14:foregroundMark x1="71006" y1="67485" x2="64497" y2="63190"/>
                          <a14:foregroundMark x1="56213" y1="11656" x2="44379" y2="22699"/>
                          <a14:foregroundMark x1="44379" y1="22699" x2="46154" y2="27607"/>
                          <a14:foregroundMark x1="41420" y1="23926" x2="23669" y2="36196"/>
                          <a14:foregroundMark x1="35503" y1="19632" x2="21302" y2="34356"/>
                          <a14:foregroundMark x1="22485" y1="72393" x2="31361" y2="77914"/>
                          <a14:foregroundMark x1="23077" y1="58896" x2="27219" y2="63190"/>
                          <a14:foregroundMark x1="38462" y1="57669" x2="41420" y2="59509"/>
                          <a14:foregroundMark x1="38462" y1="51534" x2="38462" y2="61350"/>
                          <a14:foregroundMark x1="35503" y1="48466" x2="31361" y2="66871"/>
                          <a14:foregroundMark x1="23669" y1="42331" x2="24260" y2="62577"/>
                          <a14:foregroundMark x1="17751" y1="42331" x2="21893" y2="69325"/>
                          <a14:foregroundMark x1="57988" y1="37423" x2="59763" y2="63804"/>
                          <a14:foregroundMark x1="83432" y1="34356" x2="85799" y2="58282"/>
                          <a14:foregroundMark x1="91716" y1="49080" x2="95266" y2="56442"/>
                          <a14:foregroundMark x1="87574" y1="39264" x2="90533" y2="43558"/>
                          <a14:foregroundMark x1="97041" y1="49693" x2="97041" y2="49693"/>
                          <a14:foregroundMark x1="81065" y1="15951" x2="81065" y2="15951"/>
                          <a14:foregroundMark x1="73964" y1="9816" x2="75740" y2="10429"/>
                          <a14:foregroundMark x1="73373" y1="9816" x2="73373" y2="9816"/>
                          <a14:foregroundMark x1="72781" y1="9202" x2="63905" y2="5521"/>
                          <a14:foregroundMark x1="49704" y1="4294" x2="49112" y2="4294"/>
                          <a14:foregroundMark x1="49112" y1="4294" x2="49112" y2="4294"/>
                          <a14:foregroundMark x1="8284" y1="49080" x2="8876" y2="52147"/>
                          <a14:foregroundMark x1="91716" y1="68098" x2="91716" y2="68098"/>
                          <a14:foregroundMark x1="96450" y1="38037" x2="96450" y2="38037"/>
                          <a14:foregroundMark x1="92899" y1="28221" x2="92899" y2="28221"/>
                          <a14:foregroundMark x1="87574" y1="22086" x2="87574" y2="22086"/>
                        </a14:backgroundRemoval>
                      </a14:imgEffect>
                    </a14:imgLayer>
                  </a14:imgProps>
                </a:ext>
              </a:extLst>
            </a:blip>
            <a:stretch>
              <a:fillRect/>
            </a:stretch>
          </p:blipFill>
          <p:spPr>
            <a:xfrm>
              <a:off x="11669291" y="-696508"/>
              <a:ext cx="1167363" cy="1125918"/>
            </a:xfrm>
            <a:prstGeom prst="rect">
              <a:avLst/>
            </a:prstGeom>
          </p:spPr>
        </p:pic>
      </p:grpSp>
      <p:sp>
        <p:nvSpPr>
          <p:cNvPr id="95" name="Rectangle: Rounded Corners 94">
            <a:extLst>
              <a:ext uri="{FF2B5EF4-FFF2-40B4-BE49-F238E27FC236}">
                <a16:creationId xmlns:a16="http://schemas.microsoft.com/office/drawing/2014/main" id="{E08E5207-7510-16BB-3D81-E1DE872CCDAC}"/>
              </a:ext>
            </a:extLst>
          </p:cNvPr>
          <p:cNvSpPr/>
          <p:nvPr/>
        </p:nvSpPr>
        <p:spPr>
          <a:xfrm>
            <a:off x="4763187" y="2022240"/>
            <a:ext cx="2512356" cy="378263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228600">
              <a:lnSpc>
                <a:spcPct val="90000"/>
              </a:lnSpc>
              <a:spcAft>
                <a:spcPts val="600"/>
              </a:spcAft>
            </a:pPr>
            <a:r>
              <a:rPr lang="en-US" sz="2400" dirty="0"/>
              <a:t>MQTT Server</a:t>
            </a:r>
          </a:p>
          <a:p>
            <a:pPr marL="228600">
              <a:lnSpc>
                <a:spcPct val="90000"/>
              </a:lnSpc>
              <a:spcAft>
                <a:spcPts val="600"/>
              </a:spcAft>
            </a:pPr>
            <a:endParaRPr lang="en-US" sz="2400" dirty="0"/>
          </a:p>
          <a:p>
            <a:pPr>
              <a:lnSpc>
                <a:spcPct val="90000"/>
              </a:lnSpc>
              <a:spcAft>
                <a:spcPts val="600"/>
              </a:spcAft>
            </a:pPr>
            <a:r>
              <a:rPr lang="en-US" b="0" i="0" dirty="0">
                <a:effectLst/>
              </a:rPr>
              <a:t>An MQTT server is run to provide data forwarding services for the clients in the second layer</a:t>
            </a:r>
          </a:p>
          <a:p>
            <a:endParaRPr lang="en-AU" dirty="0"/>
          </a:p>
        </p:txBody>
      </p:sp>
      <p:sp>
        <p:nvSpPr>
          <p:cNvPr id="97" name="Rectangle: Rounded Corners 96">
            <a:extLst>
              <a:ext uri="{FF2B5EF4-FFF2-40B4-BE49-F238E27FC236}">
                <a16:creationId xmlns:a16="http://schemas.microsoft.com/office/drawing/2014/main" id="{380CD404-5606-7EB5-BE29-BB5B761C187A}"/>
              </a:ext>
            </a:extLst>
          </p:cNvPr>
          <p:cNvSpPr/>
          <p:nvPr/>
        </p:nvSpPr>
        <p:spPr>
          <a:xfrm>
            <a:off x="7751284" y="2076670"/>
            <a:ext cx="2512356" cy="372820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228600">
              <a:lnSpc>
                <a:spcPct val="90000"/>
              </a:lnSpc>
              <a:spcAft>
                <a:spcPts val="600"/>
              </a:spcAft>
            </a:pPr>
            <a:r>
              <a:rPr lang="en-US" altLang="zh-CN" sz="2400" dirty="0"/>
              <a:t>Web Server</a:t>
            </a:r>
          </a:p>
          <a:p>
            <a:pPr marL="228600">
              <a:lnSpc>
                <a:spcPct val="90000"/>
              </a:lnSpc>
              <a:spcAft>
                <a:spcPts val="600"/>
              </a:spcAft>
            </a:pPr>
            <a:endParaRPr lang="en-US" sz="2400" dirty="0"/>
          </a:p>
          <a:p>
            <a:pPr>
              <a:lnSpc>
                <a:spcPct val="90000"/>
              </a:lnSpc>
              <a:spcAft>
                <a:spcPts val="600"/>
              </a:spcAft>
            </a:pPr>
            <a:r>
              <a:rPr lang="en-US" b="0" i="0" dirty="0">
                <a:effectLst/>
              </a:rPr>
              <a:t>Create a Web service and subscribe to the messages published by the tier 2 client and display them on the page</a:t>
            </a:r>
            <a:endParaRPr lang="en-US" altLang="zh-CN" dirty="0"/>
          </a:p>
          <a:p>
            <a:endParaRPr lang="en-AU" dirty="0"/>
          </a:p>
        </p:txBody>
      </p:sp>
    </p:spTree>
    <p:extLst>
      <p:ext uri="{BB962C8B-B14F-4D97-AF65-F5344CB8AC3E}">
        <p14:creationId xmlns:p14="http://schemas.microsoft.com/office/powerpoint/2010/main" val="364581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C3EE-4B7C-F950-D53E-18A6AB021A39}"/>
              </a:ext>
            </a:extLst>
          </p:cNvPr>
          <p:cNvSpPr>
            <a:spLocks noGrp="1"/>
          </p:cNvSpPr>
          <p:nvPr>
            <p:ph type="title"/>
          </p:nvPr>
        </p:nvSpPr>
        <p:spPr>
          <a:xfrm>
            <a:off x="513935" y="132333"/>
            <a:ext cx="10515600" cy="1325563"/>
          </a:xfrm>
        </p:spPr>
        <p:txBody>
          <a:bodyPr/>
          <a:lstStyle/>
          <a:p>
            <a:r>
              <a:rPr lang="en-US" sz="4400" i="0" kern="1200" dirty="0">
                <a:ln w="0"/>
                <a:effectLst>
                  <a:outerShdw blurRad="38100" dist="19050" dir="2700000" algn="tl" rotWithShape="0">
                    <a:schemeClr val="dk1">
                      <a:alpha val="40000"/>
                    </a:schemeClr>
                  </a:outerShdw>
                </a:effectLst>
                <a:latin typeface="+mj-lt"/>
                <a:ea typeface="+mj-ea"/>
                <a:cs typeface="+mj-cs"/>
              </a:rPr>
              <a:t>Consideration</a:t>
            </a:r>
            <a:endParaRPr lang="en-AU" dirty="0"/>
          </a:p>
        </p:txBody>
      </p:sp>
      <p:sp>
        <p:nvSpPr>
          <p:cNvPr id="3" name="Content Placeholder 2">
            <a:extLst>
              <a:ext uri="{FF2B5EF4-FFF2-40B4-BE49-F238E27FC236}">
                <a16:creationId xmlns:a16="http://schemas.microsoft.com/office/drawing/2014/main" id="{2F887225-C19E-957E-C685-3D066C732C28}"/>
              </a:ext>
            </a:extLst>
          </p:cNvPr>
          <p:cNvSpPr>
            <a:spLocks noGrp="1"/>
          </p:cNvSpPr>
          <p:nvPr>
            <p:ph idx="1"/>
          </p:nvPr>
        </p:nvSpPr>
        <p:spPr>
          <a:xfrm>
            <a:off x="838199" y="1513166"/>
            <a:ext cx="1556657" cy="656318"/>
          </a:xfrm>
        </p:spPr>
        <p:txBody>
          <a:bodyPr/>
          <a:lstStyle/>
          <a:p>
            <a:pPr marL="0" indent="0">
              <a:buNone/>
            </a:pPr>
            <a:r>
              <a:rPr lang="en-AU" dirty="0"/>
              <a:t>Power</a:t>
            </a:r>
          </a:p>
          <a:p>
            <a:endParaRPr lang="en-AU" dirty="0"/>
          </a:p>
        </p:txBody>
      </p:sp>
      <p:pic>
        <p:nvPicPr>
          <p:cNvPr id="5" name="Picture 4">
            <a:extLst>
              <a:ext uri="{FF2B5EF4-FFF2-40B4-BE49-F238E27FC236}">
                <a16:creationId xmlns:a16="http://schemas.microsoft.com/office/drawing/2014/main" id="{3D28A70B-4939-5F5E-3C5D-66BDBBD8425E}"/>
              </a:ext>
            </a:extLst>
          </p:cNvPr>
          <p:cNvPicPr>
            <a:picLocks noChangeAspect="1"/>
          </p:cNvPicPr>
          <p:nvPr/>
        </p:nvPicPr>
        <p:blipFill>
          <a:blip r:embed="rId3"/>
          <a:stretch>
            <a:fillRect/>
          </a:stretch>
        </p:blipFill>
        <p:spPr>
          <a:xfrm>
            <a:off x="970267" y="2271288"/>
            <a:ext cx="1292519" cy="2092474"/>
          </a:xfrm>
          <a:prstGeom prst="rect">
            <a:avLst/>
          </a:prstGeom>
        </p:spPr>
      </p:pic>
      <p:pic>
        <p:nvPicPr>
          <p:cNvPr id="6" name="Picture 5">
            <a:extLst>
              <a:ext uri="{FF2B5EF4-FFF2-40B4-BE49-F238E27FC236}">
                <a16:creationId xmlns:a16="http://schemas.microsoft.com/office/drawing/2014/main" id="{9D1488A6-165C-B70D-4145-18F739EA96F3}"/>
              </a:ext>
            </a:extLst>
          </p:cNvPr>
          <p:cNvPicPr>
            <a:picLocks noChangeAspect="1"/>
          </p:cNvPicPr>
          <p:nvPr/>
        </p:nvPicPr>
        <p:blipFill rotWithShape="1">
          <a:blip r:embed="rId4"/>
          <a:srcRect l="13387" r="21477" b="-1"/>
          <a:stretch/>
        </p:blipFill>
        <p:spPr>
          <a:xfrm>
            <a:off x="509805" y="4595033"/>
            <a:ext cx="1752981" cy="1822124"/>
          </a:xfrm>
          <a:prstGeom prst="ellipse">
            <a:avLst/>
          </a:prstGeom>
          <a:ln>
            <a:noFill/>
          </a:ln>
          <a:effectLst>
            <a:softEdge rad="112500"/>
          </a:effectLst>
        </p:spPr>
        <p:style>
          <a:lnRef idx="0">
            <a:schemeClr val="dk1"/>
          </a:lnRef>
          <a:fillRef idx="3">
            <a:schemeClr val="dk1"/>
          </a:fillRef>
          <a:effectRef idx="3">
            <a:schemeClr val="dk1"/>
          </a:effectRef>
          <a:fontRef idx="minor">
            <a:schemeClr val="lt1"/>
          </a:fontRef>
        </p:style>
      </p:pic>
      <p:sp>
        <p:nvSpPr>
          <p:cNvPr id="7" name="TextBox 6">
            <a:extLst>
              <a:ext uri="{FF2B5EF4-FFF2-40B4-BE49-F238E27FC236}">
                <a16:creationId xmlns:a16="http://schemas.microsoft.com/office/drawing/2014/main" id="{71FFBD53-68CC-A923-CB72-B12ADF9E93E6}"/>
              </a:ext>
            </a:extLst>
          </p:cNvPr>
          <p:cNvSpPr txBox="1"/>
          <p:nvPr/>
        </p:nvSpPr>
        <p:spPr>
          <a:xfrm>
            <a:off x="2690583" y="4931711"/>
            <a:ext cx="1017651" cy="369332"/>
          </a:xfrm>
          <a:prstGeom prst="rect">
            <a:avLst/>
          </a:prstGeom>
          <a:noFill/>
        </p:spPr>
        <p:txBody>
          <a:bodyPr wrap="none" rtlCol="0">
            <a:spAutoFit/>
          </a:bodyPr>
          <a:lstStyle/>
          <a:p>
            <a:r>
              <a:rPr lang="en-AU" dirty="0"/>
              <a:t>15 Watts</a:t>
            </a:r>
          </a:p>
        </p:txBody>
      </p:sp>
      <p:sp>
        <p:nvSpPr>
          <p:cNvPr id="8" name="TextBox 7">
            <a:extLst>
              <a:ext uri="{FF2B5EF4-FFF2-40B4-BE49-F238E27FC236}">
                <a16:creationId xmlns:a16="http://schemas.microsoft.com/office/drawing/2014/main" id="{427F6D9A-7448-E632-AEC1-EAB56A4A4A1E}"/>
              </a:ext>
            </a:extLst>
          </p:cNvPr>
          <p:cNvSpPr txBox="1"/>
          <p:nvPr/>
        </p:nvSpPr>
        <p:spPr>
          <a:xfrm>
            <a:off x="2690583" y="5321429"/>
            <a:ext cx="728020" cy="369332"/>
          </a:xfrm>
          <a:prstGeom prst="rect">
            <a:avLst/>
          </a:prstGeom>
          <a:noFill/>
        </p:spPr>
        <p:txBody>
          <a:bodyPr wrap="none" rtlCol="0">
            <a:spAutoFit/>
          </a:bodyPr>
          <a:lstStyle/>
          <a:p>
            <a:r>
              <a:rPr lang="en-AU" dirty="0"/>
              <a:t>5 Volt</a:t>
            </a:r>
          </a:p>
        </p:txBody>
      </p:sp>
      <p:sp>
        <p:nvSpPr>
          <p:cNvPr id="9" name="TextBox 8">
            <a:extLst>
              <a:ext uri="{FF2B5EF4-FFF2-40B4-BE49-F238E27FC236}">
                <a16:creationId xmlns:a16="http://schemas.microsoft.com/office/drawing/2014/main" id="{7BD48228-D6EF-A865-A712-76E33ECA0112}"/>
              </a:ext>
            </a:extLst>
          </p:cNvPr>
          <p:cNvSpPr txBox="1"/>
          <p:nvPr/>
        </p:nvSpPr>
        <p:spPr>
          <a:xfrm>
            <a:off x="2690583" y="5711147"/>
            <a:ext cx="1101776" cy="369332"/>
          </a:xfrm>
          <a:prstGeom prst="rect">
            <a:avLst/>
          </a:prstGeom>
          <a:noFill/>
        </p:spPr>
        <p:txBody>
          <a:bodyPr wrap="none" rtlCol="0">
            <a:spAutoFit/>
          </a:bodyPr>
          <a:lstStyle/>
          <a:p>
            <a:r>
              <a:rPr lang="en-AU" dirty="0"/>
              <a:t>3 Ampere</a:t>
            </a:r>
          </a:p>
        </p:txBody>
      </p:sp>
      <p:graphicFrame>
        <p:nvGraphicFramePr>
          <p:cNvPr id="10" name="Table 10">
            <a:extLst>
              <a:ext uri="{FF2B5EF4-FFF2-40B4-BE49-F238E27FC236}">
                <a16:creationId xmlns:a16="http://schemas.microsoft.com/office/drawing/2014/main" id="{7CFABD3B-1119-901B-1FAE-06AD77A978C1}"/>
              </a:ext>
            </a:extLst>
          </p:cNvPr>
          <p:cNvGraphicFramePr>
            <a:graphicFrameLocks noGrp="1"/>
          </p:cNvGraphicFramePr>
          <p:nvPr>
            <p:extLst>
              <p:ext uri="{D42A27DB-BD31-4B8C-83A1-F6EECF244321}">
                <p14:modId xmlns:p14="http://schemas.microsoft.com/office/powerpoint/2010/main" val="1357764561"/>
              </p:ext>
            </p:extLst>
          </p:nvPr>
        </p:nvGraphicFramePr>
        <p:xfrm>
          <a:off x="6807200" y="4564822"/>
          <a:ext cx="5098185" cy="2238578"/>
        </p:xfrm>
        <a:graphic>
          <a:graphicData uri="http://schemas.openxmlformats.org/drawingml/2006/table">
            <a:tbl>
              <a:tblPr firstRow="1" bandRow="1">
                <a:tableStyleId>{21E4AEA4-8DFA-4A89-87EB-49C32662AFE0}</a:tableStyleId>
              </a:tblPr>
              <a:tblGrid>
                <a:gridCol w="1528566">
                  <a:extLst>
                    <a:ext uri="{9D8B030D-6E8A-4147-A177-3AD203B41FA5}">
                      <a16:colId xmlns:a16="http://schemas.microsoft.com/office/drawing/2014/main" val="3633720046"/>
                    </a:ext>
                  </a:extLst>
                </a:gridCol>
                <a:gridCol w="1198069">
                  <a:extLst>
                    <a:ext uri="{9D8B030D-6E8A-4147-A177-3AD203B41FA5}">
                      <a16:colId xmlns:a16="http://schemas.microsoft.com/office/drawing/2014/main" val="3117596773"/>
                    </a:ext>
                  </a:extLst>
                </a:gridCol>
                <a:gridCol w="1164794">
                  <a:extLst>
                    <a:ext uri="{9D8B030D-6E8A-4147-A177-3AD203B41FA5}">
                      <a16:colId xmlns:a16="http://schemas.microsoft.com/office/drawing/2014/main" val="997446608"/>
                    </a:ext>
                  </a:extLst>
                </a:gridCol>
                <a:gridCol w="1206756">
                  <a:extLst>
                    <a:ext uri="{9D8B030D-6E8A-4147-A177-3AD203B41FA5}">
                      <a16:colId xmlns:a16="http://schemas.microsoft.com/office/drawing/2014/main" val="4153275348"/>
                    </a:ext>
                  </a:extLst>
                </a:gridCol>
              </a:tblGrid>
              <a:tr h="465328">
                <a:tc>
                  <a:txBody>
                    <a:bodyPr/>
                    <a:lstStyle/>
                    <a:p>
                      <a:endParaRPr lang="en-AU" dirty="0"/>
                    </a:p>
                  </a:txBody>
                  <a:tcPr/>
                </a:tc>
                <a:tc>
                  <a:txBody>
                    <a:bodyPr/>
                    <a:lstStyle/>
                    <a:p>
                      <a:r>
                        <a:rPr lang="en-AU" dirty="0"/>
                        <a:t>Teensy</a:t>
                      </a:r>
                    </a:p>
                  </a:txBody>
                  <a:tcPr/>
                </a:tc>
                <a:tc>
                  <a:txBody>
                    <a:bodyPr/>
                    <a:lstStyle/>
                    <a:p>
                      <a:r>
                        <a:rPr lang="en-AU" dirty="0" err="1"/>
                        <a:t>BlueTooth</a:t>
                      </a:r>
                      <a:endParaRPr lang="en-AU" dirty="0"/>
                    </a:p>
                  </a:txBody>
                  <a:tcPr/>
                </a:tc>
                <a:tc>
                  <a:txBody>
                    <a:bodyPr/>
                    <a:lstStyle/>
                    <a:p>
                      <a:r>
                        <a:rPr lang="en-AU" dirty="0"/>
                        <a:t>Sensors</a:t>
                      </a:r>
                    </a:p>
                  </a:txBody>
                  <a:tcPr/>
                </a:tc>
                <a:extLst>
                  <a:ext uri="{0D108BD9-81ED-4DB2-BD59-A6C34878D82A}">
                    <a16:rowId xmlns:a16="http://schemas.microsoft.com/office/drawing/2014/main" val="1118029981"/>
                  </a:ext>
                </a:extLst>
              </a:tr>
              <a:tr h="472604">
                <a:tc>
                  <a:txBody>
                    <a:bodyPr/>
                    <a:lstStyle/>
                    <a:p>
                      <a:r>
                        <a:rPr lang="en-US" dirty="0"/>
                        <a:t>Power(W)</a:t>
                      </a:r>
                      <a:endParaRPr lang="en-AU" dirty="0"/>
                    </a:p>
                  </a:txBody>
                  <a:tcPr/>
                </a:tc>
                <a:tc>
                  <a:txBody>
                    <a:bodyPr/>
                    <a:lstStyle/>
                    <a:p>
                      <a:endParaRPr lang="en-AU" dirty="0"/>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3380150162"/>
                  </a:ext>
                </a:extLst>
              </a:tr>
              <a:tr h="386246">
                <a:tc>
                  <a:txBody>
                    <a:bodyPr/>
                    <a:lstStyle/>
                    <a:p>
                      <a:r>
                        <a:rPr lang="en-AU" dirty="0"/>
                        <a:t>Voltage(V)</a:t>
                      </a:r>
                    </a:p>
                  </a:txBody>
                  <a:tcPr/>
                </a:tc>
                <a:tc>
                  <a:txBody>
                    <a:bodyPr/>
                    <a:lstStyle/>
                    <a:p>
                      <a:r>
                        <a:rPr lang="en-AU" dirty="0"/>
                        <a:t>5V</a:t>
                      </a:r>
                    </a:p>
                  </a:txBody>
                  <a:tcPr/>
                </a:tc>
                <a:tc>
                  <a:txBody>
                    <a:bodyPr/>
                    <a:lstStyle/>
                    <a:p>
                      <a:r>
                        <a:rPr lang="en-AU" dirty="0"/>
                        <a:t>3.3V</a:t>
                      </a:r>
                    </a:p>
                  </a:txBody>
                  <a:tcPr/>
                </a:tc>
                <a:tc>
                  <a:txBody>
                    <a:bodyPr/>
                    <a:lstStyle/>
                    <a:p>
                      <a:r>
                        <a:rPr lang="en-AU" dirty="0"/>
                        <a:t>3.3V</a:t>
                      </a:r>
                    </a:p>
                  </a:txBody>
                  <a:tcPr/>
                </a:tc>
                <a:extLst>
                  <a:ext uri="{0D108BD9-81ED-4DB2-BD59-A6C34878D82A}">
                    <a16:rowId xmlns:a16="http://schemas.microsoft.com/office/drawing/2014/main" val="40875965"/>
                  </a:ext>
                </a:extLst>
              </a:tr>
              <a:tr h="864180">
                <a:tc>
                  <a:txBody>
                    <a:bodyPr/>
                    <a:lstStyle/>
                    <a:p>
                      <a:r>
                        <a:rPr lang="en-AU" sz="1800" b="0" u="none" strike="noStrike" kern="1200" dirty="0">
                          <a:solidFill>
                            <a:schemeClr val="dk1"/>
                          </a:solidFill>
                          <a:effectLst/>
                        </a:rPr>
                        <a:t>electric current(mA)</a:t>
                      </a:r>
                      <a:br>
                        <a:rPr lang="en-AU" b="0" dirty="0"/>
                      </a:br>
                      <a:endParaRPr lang="en-AU" b="0" dirty="0"/>
                    </a:p>
                  </a:txBody>
                  <a:tcPr/>
                </a:tc>
                <a:tc>
                  <a:txBody>
                    <a:bodyPr/>
                    <a:lstStyle/>
                    <a:p>
                      <a:r>
                        <a:rPr lang="en-AU" dirty="0"/>
                        <a:t>10-30mA</a:t>
                      </a:r>
                    </a:p>
                  </a:txBody>
                  <a:tcPr/>
                </a:tc>
                <a:tc>
                  <a:txBody>
                    <a:bodyPr/>
                    <a:lstStyle/>
                    <a:p>
                      <a:r>
                        <a:rPr lang="en-AU" dirty="0"/>
                        <a:t>40mA-50mA</a:t>
                      </a:r>
                    </a:p>
                  </a:txBody>
                  <a:tcPr/>
                </a:tc>
                <a:tc>
                  <a:txBody>
                    <a:bodyPr/>
                    <a:lstStyle/>
                    <a:p>
                      <a:r>
                        <a:rPr lang="en-AU" dirty="0"/>
                        <a:t>4mA-10mA(per)</a:t>
                      </a:r>
                    </a:p>
                  </a:txBody>
                  <a:tcPr/>
                </a:tc>
                <a:extLst>
                  <a:ext uri="{0D108BD9-81ED-4DB2-BD59-A6C34878D82A}">
                    <a16:rowId xmlns:a16="http://schemas.microsoft.com/office/drawing/2014/main" val="142596437"/>
                  </a:ext>
                </a:extLst>
              </a:tr>
            </a:tbl>
          </a:graphicData>
        </a:graphic>
      </p:graphicFrame>
      <p:pic>
        <p:nvPicPr>
          <p:cNvPr id="12" name="Picture 11">
            <a:extLst>
              <a:ext uri="{FF2B5EF4-FFF2-40B4-BE49-F238E27FC236}">
                <a16:creationId xmlns:a16="http://schemas.microsoft.com/office/drawing/2014/main" id="{B23A032B-07FF-49BA-F3A5-CB3035BD52A1}"/>
              </a:ext>
            </a:extLst>
          </p:cNvPr>
          <p:cNvPicPr>
            <a:picLocks noChangeAspect="1"/>
          </p:cNvPicPr>
          <p:nvPr/>
        </p:nvPicPr>
        <p:blipFill>
          <a:blip r:embed="rId5"/>
          <a:stretch>
            <a:fillRect/>
          </a:stretch>
        </p:blipFill>
        <p:spPr>
          <a:xfrm>
            <a:off x="8928353" y="162939"/>
            <a:ext cx="2362530" cy="2124371"/>
          </a:xfrm>
          <a:prstGeom prst="rect">
            <a:avLst/>
          </a:prstGeom>
        </p:spPr>
      </p:pic>
      <p:sp>
        <p:nvSpPr>
          <p:cNvPr id="13" name="TextBox 12">
            <a:extLst>
              <a:ext uri="{FF2B5EF4-FFF2-40B4-BE49-F238E27FC236}">
                <a16:creationId xmlns:a16="http://schemas.microsoft.com/office/drawing/2014/main" id="{67F5E3F8-64E9-8C10-FEFD-AC3518CBDE7F}"/>
              </a:ext>
            </a:extLst>
          </p:cNvPr>
          <p:cNvSpPr txBox="1"/>
          <p:nvPr/>
        </p:nvSpPr>
        <p:spPr>
          <a:xfrm>
            <a:off x="8290999" y="1128205"/>
            <a:ext cx="1274708" cy="646331"/>
          </a:xfrm>
          <a:prstGeom prst="rect">
            <a:avLst/>
          </a:prstGeom>
          <a:noFill/>
        </p:spPr>
        <p:txBody>
          <a:bodyPr wrap="none" rtlCol="0">
            <a:spAutoFit/>
          </a:bodyPr>
          <a:lstStyle/>
          <a:p>
            <a:r>
              <a:rPr lang="en-AU" dirty="0"/>
              <a:t>12</a:t>
            </a:r>
            <a:r>
              <a:rPr lang="en-US" altLang="zh-CN" dirty="0"/>
              <a:t>Volt</a:t>
            </a:r>
          </a:p>
          <a:p>
            <a:r>
              <a:rPr lang="en-US" dirty="0"/>
              <a:t>100-180</a:t>
            </a:r>
            <a:r>
              <a:rPr lang="en-US" altLang="zh-CN" dirty="0"/>
              <a:t>mA</a:t>
            </a:r>
            <a:endParaRPr lang="en-AU" dirty="0"/>
          </a:p>
        </p:txBody>
      </p:sp>
      <p:sp>
        <p:nvSpPr>
          <p:cNvPr id="14" name="TextBox 13">
            <a:extLst>
              <a:ext uri="{FF2B5EF4-FFF2-40B4-BE49-F238E27FC236}">
                <a16:creationId xmlns:a16="http://schemas.microsoft.com/office/drawing/2014/main" id="{06FA9251-E02D-9101-9A66-F4514043762B}"/>
              </a:ext>
            </a:extLst>
          </p:cNvPr>
          <p:cNvSpPr txBox="1"/>
          <p:nvPr/>
        </p:nvSpPr>
        <p:spPr>
          <a:xfrm>
            <a:off x="7982215" y="230262"/>
            <a:ext cx="1954509" cy="523220"/>
          </a:xfrm>
          <a:prstGeom prst="rect">
            <a:avLst/>
          </a:prstGeom>
          <a:noFill/>
        </p:spPr>
        <p:txBody>
          <a:bodyPr wrap="none" rtlCol="0">
            <a:spAutoFit/>
          </a:bodyPr>
          <a:lstStyle/>
          <a:p>
            <a:r>
              <a:rPr lang="en-AU" sz="2800" dirty="0"/>
              <a:t>Salary panel</a:t>
            </a:r>
          </a:p>
        </p:txBody>
      </p:sp>
      <p:pic>
        <p:nvPicPr>
          <p:cNvPr id="16" name="Picture 15">
            <a:extLst>
              <a:ext uri="{FF2B5EF4-FFF2-40B4-BE49-F238E27FC236}">
                <a16:creationId xmlns:a16="http://schemas.microsoft.com/office/drawing/2014/main" id="{555BC17E-26E7-C20C-0A96-8D55AE010C0E}"/>
              </a:ext>
            </a:extLst>
          </p:cNvPr>
          <p:cNvPicPr>
            <a:picLocks noChangeAspect="1"/>
          </p:cNvPicPr>
          <p:nvPr/>
        </p:nvPicPr>
        <p:blipFill>
          <a:blip r:embed="rId6"/>
          <a:stretch>
            <a:fillRect/>
          </a:stretch>
        </p:blipFill>
        <p:spPr>
          <a:xfrm rot="16353864">
            <a:off x="8808223" y="2728791"/>
            <a:ext cx="475815" cy="1130330"/>
          </a:xfrm>
          <a:prstGeom prst="rect">
            <a:avLst/>
          </a:prstGeom>
        </p:spPr>
      </p:pic>
      <p:pic>
        <p:nvPicPr>
          <p:cNvPr id="18" name="Picture 17">
            <a:extLst>
              <a:ext uri="{FF2B5EF4-FFF2-40B4-BE49-F238E27FC236}">
                <a16:creationId xmlns:a16="http://schemas.microsoft.com/office/drawing/2014/main" id="{7A3289D7-9320-C107-CB07-CCB2788E4F57}"/>
              </a:ext>
            </a:extLst>
          </p:cNvPr>
          <p:cNvPicPr>
            <a:picLocks noChangeAspect="1"/>
          </p:cNvPicPr>
          <p:nvPr/>
        </p:nvPicPr>
        <p:blipFill>
          <a:blip r:embed="rId7"/>
          <a:stretch>
            <a:fillRect/>
          </a:stretch>
        </p:blipFill>
        <p:spPr>
          <a:xfrm>
            <a:off x="10161900" y="2719899"/>
            <a:ext cx="1288270" cy="1015510"/>
          </a:xfrm>
          <a:prstGeom prst="rect">
            <a:avLst/>
          </a:prstGeom>
        </p:spPr>
      </p:pic>
      <p:cxnSp>
        <p:nvCxnSpPr>
          <p:cNvPr id="20" name="Connector: Elbow 19">
            <a:extLst>
              <a:ext uri="{FF2B5EF4-FFF2-40B4-BE49-F238E27FC236}">
                <a16:creationId xmlns:a16="http://schemas.microsoft.com/office/drawing/2014/main" id="{698D48F6-E74B-2AB3-AAA6-1CD21593BB13}"/>
              </a:ext>
            </a:extLst>
          </p:cNvPr>
          <p:cNvCxnSpPr>
            <a:cxnSpLocks/>
            <a:stCxn id="12" idx="2"/>
            <a:endCxn id="18" idx="0"/>
          </p:cNvCxnSpPr>
          <p:nvPr/>
        </p:nvCxnSpPr>
        <p:spPr>
          <a:xfrm rot="16200000" flipH="1">
            <a:off x="10241532" y="2155395"/>
            <a:ext cx="432589" cy="69641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1EFAC683-26F9-409D-76D5-5A2C8E7C3A04}"/>
              </a:ext>
            </a:extLst>
          </p:cNvPr>
          <p:cNvCxnSpPr>
            <a:cxnSpLocks/>
            <a:stCxn id="18" idx="1"/>
            <a:endCxn id="16" idx="2"/>
          </p:cNvCxnSpPr>
          <p:nvPr/>
        </p:nvCxnSpPr>
        <p:spPr>
          <a:xfrm rot="10800000" flipV="1">
            <a:off x="9610730" y="3227654"/>
            <a:ext cx="551170" cy="9158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4B027BB0-A700-D10F-E8EE-14EA8B6C4408}"/>
              </a:ext>
            </a:extLst>
          </p:cNvPr>
          <p:cNvSpPr txBox="1"/>
          <p:nvPr/>
        </p:nvSpPr>
        <p:spPr>
          <a:xfrm>
            <a:off x="10050239" y="3876706"/>
            <a:ext cx="1672093" cy="646331"/>
          </a:xfrm>
          <a:prstGeom prst="rect">
            <a:avLst/>
          </a:prstGeom>
          <a:noFill/>
        </p:spPr>
        <p:txBody>
          <a:bodyPr wrap="square" rtlCol="0">
            <a:spAutoFit/>
          </a:bodyPr>
          <a:lstStyle/>
          <a:p>
            <a:r>
              <a:rPr lang="en-US" altLang="zh-CN" dirty="0"/>
              <a:t>LM7805 voltage regulator </a:t>
            </a:r>
            <a:endParaRPr lang="en-AU" dirty="0"/>
          </a:p>
        </p:txBody>
      </p:sp>
      <p:sp>
        <p:nvSpPr>
          <p:cNvPr id="33" name="TextBox 32">
            <a:extLst>
              <a:ext uri="{FF2B5EF4-FFF2-40B4-BE49-F238E27FC236}">
                <a16:creationId xmlns:a16="http://schemas.microsoft.com/office/drawing/2014/main" id="{98D2554E-F2C4-4455-93A3-2D1B224D8059}"/>
              </a:ext>
            </a:extLst>
          </p:cNvPr>
          <p:cNvSpPr txBox="1"/>
          <p:nvPr/>
        </p:nvSpPr>
        <p:spPr>
          <a:xfrm>
            <a:off x="8436401" y="3598459"/>
            <a:ext cx="1502014" cy="923330"/>
          </a:xfrm>
          <a:prstGeom prst="rect">
            <a:avLst/>
          </a:prstGeom>
          <a:noFill/>
        </p:spPr>
        <p:txBody>
          <a:bodyPr wrap="none" rtlCol="0">
            <a:spAutoFit/>
          </a:bodyPr>
          <a:lstStyle/>
          <a:p>
            <a:r>
              <a:rPr lang="en-AU" dirty="0"/>
              <a:t>18650 battery</a:t>
            </a:r>
          </a:p>
          <a:p>
            <a:r>
              <a:rPr lang="en-AU" dirty="0"/>
              <a:t>3.7 volt</a:t>
            </a:r>
          </a:p>
          <a:p>
            <a:r>
              <a:rPr lang="en-AU" dirty="0"/>
              <a:t>26000mAH</a:t>
            </a:r>
          </a:p>
        </p:txBody>
      </p:sp>
      <p:cxnSp>
        <p:nvCxnSpPr>
          <p:cNvPr id="35" name="Straight Connector 34">
            <a:extLst>
              <a:ext uri="{FF2B5EF4-FFF2-40B4-BE49-F238E27FC236}">
                <a16:creationId xmlns:a16="http://schemas.microsoft.com/office/drawing/2014/main" id="{972B88B4-D368-BF6F-0076-DEAC9536F542}"/>
              </a:ext>
            </a:extLst>
          </p:cNvPr>
          <p:cNvCxnSpPr/>
          <p:nvPr/>
        </p:nvCxnSpPr>
        <p:spPr>
          <a:xfrm>
            <a:off x="4005944" y="1513166"/>
            <a:ext cx="0" cy="4567313"/>
          </a:xfrm>
          <a:prstGeom prst="line">
            <a:avLst/>
          </a:prstGeom>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ABADE889-8625-8F4E-B942-F44A44DB7DF9}"/>
              </a:ext>
            </a:extLst>
          </p:cNvPr>
          <p:cNvSpPr txBox="1"/>
          <p:nvPr/>
        </p:nvSpPr>
        <p:spPr>
          <a:xfrm>
            <a:off x="11181408" y="1056724"/>
            <a:ext cx="421910" cy="369332"/>
          </a:xfrm>
          <a:prstGeom prst="rect">
            <a:avLst/>
          </a:prstGeom>
          <a:noFill/>
        </p:spPr>
        <p:txBody>
          <a:bodyPr wrap="none" rtlCol="0">
            <a:spAutoFit/>
          </a:bodyPr>
          <a:lstStyle/>
          <a:p>
            <a:r>
              <a:rPr lang="en-US" altLang="zh-CN" dirty="0"/>
              <a:t>X4</a:t>
            </a:r>
            <a:endParaRPr lang="en-AU" dirty="0"/>
          </a:p>
        </p:txBody>
      </p:sp>
      <p:pic>
        <p:nvPicPr>
          <p:cNvPr id="39" name="Picture 38">
            <a:extLst>
              <a:ext uri="{FF2B5EF4-FFF2-40B4-BE49-F238E27FC236}">
                <a16:creationId xmlns:a16="http://schemas.microsoft.com/office/drawing/2014/main" id="{368AD85D-D735-9159-1875-BFC8F10C47BD}"/>
              </a:ext>
            </a:extLst>
          </p:cNvPr>
          <p:cNvPicPr>
            <a:picLocks noChangeAspect="1"/>
          </p:cNvPicPr>
          <p:nvPr/>
        </p:nvPicPr>
        <p:blipFill>
          <a:blip r:embed="rId8"/>
          <a:stretch>
            <a:fillRect/>
          </a:stretch>
        </p:blipFill>
        <p:spPr>
          <a:xfrm rot="16360523">
            <a:off x="7576461" y="1657437"/>
            <a:ext cx="669955" cy="1259744"/>
          </a:xfrm>
          <a:prstGeom prst="rect">
            <a:avLst/>
          </a:prstGeom>
        </p:spPr>
      </p:pic>
      <p:cxnSp>
        <p:nvCxnSpPr>
          <p:cNvPr id="41" name="Connector: Elbow 40">
            <a:extLst>
              <a:ext uri="{FF2B5EF4-FFF2-40B4-BE49-F238E27FC236}">
                <a16:creationId xmlns:a16="http://schemas.microsoft.com/office/drawing/2014/main" id="{2FCDDC2A-B589-6B3F-A576-B22200738070}"/>
              </a:ext>
            </a:extLst>
          </p:cNvPr>
          <p:cNvCxnSpPr>
            <a:stCxn id="16" idx="3"/>
            <a:endCxn id="39" idx="2"/>
          </p:cNvCxnSpPr>
          <p:nvPr/>
        </p:nvCxnSpPr>
        <p:spPr>
          <a:xfrm rot="16200000" flipV="1">
            <a:off x="8428911" y="2428422"/>
            <a:ext cx="739578" cy="51615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852BECAE-629B-1D60-3460-C0EE1C1A1131}"/>
              </a:ext>
            </a:extLst>
          </p:cNvPr>
          <p:cNvSpPr txBox="1"/>
          <p:nvPr/>
        </p:nvSpPr>
        <p:spPr>
          <a:xfrm>
            <a:off x="7070570" y="2656876"/>
            <a:ext cx="1735796" cy="369332"/>
          </a:xfrm>
          <a:prstGeom prst="rect">
            <a:avLst/>
          </a:prstGeom>
          <a:noFill/>
        </p:spPr>
        <p:txBody>
          <a:bodyPr wrap="none" rtlCol="0">
            <a:spAutoFit/>
          </a:bodyPr>
          <a:lstStyle/>
          <a:p>
            <a:r>
              <a:rPr lang="en-AU" dirty="0"/>
              <a:t>5V DC Converter</a:t>
            </a:r>
          </a:p>
        </p:txBody>
      </p:sp>
      <p:sp>
        <p:nvSpPr>
          <p:cNvPr id="46" name="TextBox 45">
            <a:extLst>
              <a:ext uri="{FF2B5EF4-FFF2-40B4-BE49-F238E27FC236}">
                <a16:creationId xmlns:a16="http://schemas.microsoft.com/office/drawing/2014/main" id="{B0247D11-31DE-3F17-9E0B-B2F35D5B7DE1}"/>
              </a:ext>
            </a:extLst>
          </p:cNvPr>
          <p:cNvSpPr txBox="1"/>
          <p:nvPr/>
        </p:nvSpPr>
        <p:spPr>
          <a:xfrm>
            <a:off x="4138014" y="1512926"/>
            <a:ext cx="3010115" cy="4616648"/>
          </a:xfrm>
          <a:prstGeom prst="rect">
            <a:avLst/>
          </a:prstGeom>
          <a:noFill/>
        </p:spPr>
        <p:txBody>
          <a:bodyPr wrap="square" rtlCol="0">
            <a:spAutoFit/>
          </a:bodyPr>
          <a:lstStyle/>
          <a:p>
            <a:r>
              <a:rPr lang="en-AU" sz="2800" dirty="0"/>
              <a:t>Power analysis</a:t>
            </a:r>
          </a:p>
          <a:p>
            <a:r>
              <a:rPr lang="en-AU" sz="2400" dirty="0"/>
              <a:t>Supply:</a:t>
            </a:r>
          </a:p>
          <a:p>
            <a:r>
              <a:rPr lang="en-AU" dirty="0"/>
              <a:t>12V &amp; 400-800mA</a:t>
            </a:r>
          </a:p>
          <a:p>
            <a:r>
              <a:rPr lang="en-AU" b="0" i="0" dirty="0">
                <a:solidFill>
                  <a:srgbClr val="2A2B2E"/>
                </a:solidFill>
                <a:effectLst/>
                <a:latin typeface="PingFang SC"/>
              </a:rPr>
              <a:t>Charge in 5-8 hours</a:t>
            </a:r>
          </a:p>
          <a:p>
            <a:endParaRPr lang="en-AU" dirty="0">
              <a:solidFill>
                <a:srgbClr val="2A2B2E"/>
              </a:solidFill>
              <a:latin typeface="PingFang SC"/>
            </a:endParaRPr>
          </a:p>
          <a:p>
            <a:r>
              <a:rPr lang="en-US" altLang="zh-CN" sz="2400" dirty="0"/>
              <a:t>Requirement</a:t>
            </a:r>
            <a:r>
              <a:rPr lang="zh-CN" altLang="en-US" sz="2400" dirty="0"/>
              <a:t>：</a:t>
            </a:r>
            <a:endParaRPr lang="en-AU" altLang="zh-CN" sz="2400" dirty="0"/>
          </a:p>
          <a:p>
            <a:r>
              <a:rPr lang="en-US" altLang="zh-CN" sz="2400" dirty="0"/>
              <a:t>Total</a:t>
            </a:r>
            <a:r>
              <a:rPr lang="zh-CN" altLang="en-US" sz="2400" dirty="0"/>
              <a:t>：</a:t>
            </a:r>
            <a:endParaRPr lang="en-AU" altLang="zh-CN" sz="2400" dirty="0"/>
          </a:p>
          <a:p>
            <a:r>
              <a:rPr lang="en-AU" dirty="0"/>
              <a:t>Approximately 100</a:t>
            </a:r>
            <a:r>
              <a:rPr lang="en-US" altLang="zh-CN" dirty="0"/>
              <a:t>mA</a:t>
            </a:r>
          </a:p>
          <a:p>
            <a:r>
              <a:rPr lang="en-AU" dirty="0"/>
              <a:t>Use continuously for 26 hours</a:t>
            </a:r>
          </a:p>
          <a:p>
            <a:endParaRPr lang="en-AU" altLang="zh-CN" sz="2400" dirty="0"/>
          </a:p>
          <a:p>
            <a:endParaRPr lang="en-AU" sz="2400" b="0" i="0" dirty="0">
              <a:solidFill>
                <a:srgbClr val="2A2B2E"/>
              </a:solidFill>
              <a:effectLst/>
              <a:latin typeface="PingFang SC"/>
            </a:endParaRPr>
          </a:p>
          <a:p>
            <a:endParaRPr lang="en-AU" sz="2800" dirty="0"/>
          </a:p>
          <a:p>
            <a:endParaRPr lang="en-AU" sz="2800" dirty="0"/>
          </a:p>
        </p:txBody>
      </p:sp>
    </p:spTree>
    <p:extLst>
      <p:ext uri="{BB962C8B-B14F-4D97-AF65-F5344CB8AC3E}">
        <p14:creationId xmlns:p14="http://schemas.microsoft.com/office/powerpoint/2010/main" val="71653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6228-EFF4-6249-4C18-BD7227FD2613}"/>
              </a:ext>
            </a:extLst>
          </p:cNvPr>
          <p:cNvSpPr>
            <a:spLocks noGrp="1"/>
          </p:cNvSpPr>
          <p:nvPr>
            <p:ph type="title"/>
          </p:nvPr>
        </p:nvSpPr>
        <p:spPr/>
        <p:txBody>
          <a:bodyPr/>
          <a:lstStyle/>
          <a:p>
            <a:r>
              <a:rPr lang="en-US" sz="4400" i="0" kern="1200" dirty="0">
                <a:ln w="0"/>
                <a:effectLst>
                  <a:outerShdw blurRad="38100" dist="19050" dir="2700000" algn="tl" rotWithShape="0">
                    <a:schemeClr val="dk1">
                      <a:alpha val="40000"/>
                    </a:schemeClr>
                  </a:outerShdw>
                </a:effectLst>
                <a:latin typeface="+mj-lt"/>
                <a:ea typeface="+mj-ea"/>
                <a:cs typeface="+mj-cs"/>
              </a:rPr>
              <a:t>Consideration</a:t>
            </a:r>
            <a:endParaRPr lang="en-AU" dirty="0"/>
          </a:p>
        </p:txBody>
      </p:sp>
      <p:sp>
        <p:nvSpPr>
          <p:cNvPr id="3" name="Content Placeholder 2">
            <a:extLst>
              <a:ext uri="{FF2B5EF4-FFF2-40B4-BE49-F238E27FC236}">
                <a16:creationId xmlns:a16="http://schemas.microsoft.com/office/drawing/2014/main" id="{A50C3150-5D83-5C21-05FF-B7416ED9AEC5}"/>
              </a:ext>
            </a:extLst>
          </p:cNvPr>
          <p:cNvSpPr>
            <a:spLocks noGrp="1"/>
          </p:cNvSpPr>
          <p:nvPr>
            <p:ph idx="1"/>
          </p:nvPr>
        </p:nvSpPr>
        <p:spPr>
          <a:xfrm>
            <a:off x="660401" y="1796597"/>
            <a:ext cx="10515600" cy="4351338"/>
          </a:xfrm>
        </p:spPr>
        <p:txBody>
          <a:bodyPr>
            <a:normAutofit fontScale="85000" lnSpcReduction="10000"/>
          </a:bodyPr>
          <a:lstStyle/>
          <a:p>
            <a:r>
              <a:rPr lang="en-AU" dirty="0"/>
              <a:t>Security</a:t>
            </a:r>
          </a:p>
          <a:p>
            <a:pPr lvl="1"/>
            <a:r>
              <a:rPr lang="en-AU" dirty="0"/>
              <a:t>Devices Security</a:t>
            </a:r>
          </a:p>
          <a:p>
            <a:pPr marL="457200" lvl="1" indent="0">
              <a:buNone/>
            </a:pPr>
            <a:r>
              <a:rPr lang="en-AU" dirty="0"/>
              <a:t>	</a:t>
            </a:r>
            <a:r>
              <a:rPr lang="en-US" altLang="zh-CN" sz="2400" dirty="0"/>
              <a:t> Set </a:t>
            </a:r>
            <a:r>
              <a:rPr lang="en-AU" altLang="zh-CN" sz="2400" dirty="0"/>
              <a:t>a</a:t>
            </a:r>
            <a:r>
              <a:rPr lang="zh-CN" altLang="en-US" sz="2400" dirty="0"/>
              <a:t> </a:t>
            </a:r>
            <a:r>
              <a:rPr lang="en-AU" altLang="zh-CN" sz="2400" dirty="0"/>
              <a:t>specific </a:t>
            </a:r>
            <a:r>
              <a:rPr lang="en-US" altLang="zh-CN" sz="2400" dirty="0"/>
              <a:t>KEY in MCU</a:t>
            </a:r>
            <a:endParaRPr lang="en-AU" dirty="0"/>
          </a:p>
          <a:p>
            <a:pPr marL="457200" lvl="1" indent="0">
              <a:buNone/>
            </a:pPr>
            <a:endParaRPr lang="en-AU" dirty="0"/>
          </a:p>
          <a:p>
            <a:pPr lvl="1"/>
            <a:r>
              <a:rPr lang="en-AU" sz="2400" dirty="0"/>
              <a:t>Network Security</a:t>
            </a:r>
          </a:p>
          <a:p>
            <a:pPr marL="457200" lvl="1" indent="0">
              <a:buNone/>
            </a:pPr>
            <a:r>
              <a:rPr lang="en-AU" sz="2400" dirty="0"/>
              <a:t>	config </a:t>
            </a:r>
            <a:r>
              <a:rPr lang="en-AU" sz="2400" b="1" i="0" dirty="0">
                <a:solidFill>
                  <a:srgbClr val="DF402A"/>
                </a:solidFill>
                <a:effectLst/>
              </a:rPr>
              <a:t>/etc/</a:t>
            </a:r>
            <a:r>
              <a:rPr lang="en-AU" sz="2400" b="1" i="0" dirty="0" err="1">
                <a:solidFill>
                  <a:srgbClr val="DF402A"/>
                </a:solidFill>
                <a:effectLst/>
              </a:rPr>
              <a:t>mosquitto</a:t>
            </a:r>
            <a:r>
              <a:rPr lang="en-AU" sz="2400" b="1" i="0" dirty="0">
                <a:solidFill>
                  <a:srgbClr val="DF402A"/>
                </a:solidFill>
                <a:effectLst/>
              </a:rPr>
              <a:t>/</a:t>
            </a:r>
            <a:r>
              <a:rPr lang="en-AU" sz="2400" b="1" i="0" dirty="0" err="1">
                <a:solidFill>
                  <a:srgbClr val="DF402A"/>
                </a:solidFill>
                <a:effectLst/>
              </a:rPr>
              <a:t>mosquitto.conf</a:t>
            </a:r>
            <a:r>
              <a:rPr lang="en-AU" sz="2400" b="1" i="0" dirty="0">
                <a:solidFill>
                  <a:srgbClr val="DF402A"/>
                </a:solidFill>
                <a:effectLst/>
              </a:rPr>
              <a:t> </a:t>
            </a:r>
          </a:p>
          <a:p>
            <a:pPr marL="457200" lvl="1" indent="0">
              <a:buNone/>
            </a:pPr>
            <a:r>
              <a:rPr lang="en-AU" sz="2400" dirty="0"/>
              <a:t>	disable the </a:t>
            </a:r>
            <a:r>
              <a:rPr lang="en-AU" sz="2400" dirty="0" err="1"/>
              <a:t>allow_anonymous</a:t>
            </a:r>
            <a:endParaRPr lang="en-AU" sz="2400" dirty="0"/>
          </a:p>
          <a:p>
            <a:pPr marL="457200" lvl="1" indent="0">
              <a:buNone/>
            </a:pPr>
            <a:endParaRPr lang="en-AU" sz="2400" dirty="0"/>
          </a:p>
          <a:p>
            <a:pPr lvl="1"/>
            <a:r>
              <a:rPr lang="en-AU" dirty="0"/>
              <a:t>Data Security</a:t>
            </a:r>
          </a:p>
          <a:p>
            <a:pPr marL="914400" lvl="2" indent="0">
              <a:buNone/>
            </a:pPr>
            <a:r>
              <a:rPr lang="en-AU" sz="2000" dirty="0"/>
              <a:t>Using AWS-MySQL to storage the data</a:t>
            </a:r>
          </a:p>
          <a:p>
            <a:pPr marL="914400" lvl="2" indent="0">
              <a:buNone/>
            </a:pPr>
            <a:r>
              <a:rPr lang="en-AU" dirty="0"/>
              <a:t>		</a:t>
            </a:r>
            <a:endParaRPr lang="en-AU" sz="2400" dirty="0"/>
          </a:p>
          <a:p>
            <a:r>
              <a:rPr lang="en-AU" dirty="0"/>
              <a:t>Cost</a:t>
            </a:r>
          </a:p>
          <a:p>
            <a:pPr marL="0" indent="0">
              <a:buNone/>
            </a:pPr>
            <a:r>
              <a:rPr lang="en-AU" dirty="0"/>
              <a:t>	Total : 90 AUD in AU, but only 20 AUD in China (not include Raspberry Pi)</a:t>
            </a:r>
          </a:p>
          <a:p>
            <a:pPr marL="457200" lvl="1" indent="0">
              <a:buNone/>
            </a:pPr>
            <a:endParaRPr lang="en-AU" dirty="0"/>
          </a:p>
        </p:txBody>
      </p:sp>
      <p:pic>
        <p:nvPicPr>
          <p:cNvPr id="5" name="Picture 4">
            <a:extLst>
              <a:ext uri="{FF2B5EF4-FFF2-40B4-BE49-F238E27FC236}">
                <a16:creationId xmlns:a16="http://schemas.microsoft.com/office/drawing/2014/main" id="{084DF447-EA19-0CFF-FE39-91EBFA7E76D1}"/>
              </a:ext>
            </a:extLst>
          </p:cNvPr>
          <p:cNvPicPr>
            <a:picLocks noChangeAspect="1"/>
          </p:cNvPicPr>
          <p:nvPr/>
        </p:nvPicPr>
        <p:blipFill>
          <a:blip r:embed="rId3"/>
          <a:stretch>
            <a:fillRect/>
          </a:stretch>
        </p:blipFill>
        <p:spPr>
          <a:xfrm>
            <a:off x="7621040" y="365125"/>
            <a:ext cx="3910559" cy="2157714"/>
          </a:xfrm>
          <a:prstGeom prst="rect">
            <a:avLst/>
          </a:prstGeom>
        </p:spPr>
      </p:pic>
      <p:pic>
        <p:nvPicPr>
          <p:cNvPr id="7" name="Picture 6">
            <a:extLst>
              <a:ext uri="{FF2B5EF4-FFF2-40B4-BE49-F238E27FC236}">
                <a16:creationId xmlns:a16="http://schemas.microsoft.com/office/drawing/2014/main" id="{E9E3B7F4-013B-F5DB-2DE9-3208934B6470}"/>
              </a:ext>
            </a:extLst>
          </p:cNvPr>
          <p:cNvPicPr>
            <a:picLocks noChangeAspect="1"/>
          </p:cNvPicPr>
          <p:nvPr/>
        </p:nvPicPr>
        <p:blipFill>
          <a:blip r:embed="rId4"/>
          <a:stretch>
            <a:fillRect/>
          </a:stretch>
        </p:blipFill>
        <p:spPr>
          <a:xfrm>
            <a:off x="6506471" y="2466757"/>
            <a:ext cx="4503658" cy="3011017"/>
          </a:xfrm>
          <a:prstGeom prst="rect">
            <a:avLst/>
          </a:prstGeom>
        </p:spPr>
      </p:pic>
    </p:spTree>
    <p:extLst>
      <p:ext uri="{BB962C8B-B14F-4D97-AF65-F5344CB8AC3E}">
        <p14:creationId xmlns:p14="http://schemas.microsoft.com/office/powerpoint/2010/main" val="387124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0A37-D816-F646-B53F-E5CF9639F36E}"/>
              </a:ext>
            </a:extLst>
          </p:cNvPr>
          <p:cNvSpPr>
            <a:spLocks noGrp="1"/>
          </p:cNvSpPr>
          <p:nvPr>
            <p:ph type="title"/>
          </p:nvPr>
        </p:nvSpPr>
        <p:spPr/>
        <p:txBody>
          <a:bodyPr/>
          <a:lstStyle/>
          <a:p>
            <a:r>
              <a:rPr lang="en-AU" b="0" i="0" dirty="0">
                <a:solidFill>
                  <a:srgbClr val="000000"/>
                </a:solidFill>
                <a:effectLst/>
                <a:latin typeface="Open Sans" panose="020B0606030504020204" pitchFamily="34" charset="0"/>
              </a:rPr>
              <a:t>Methodology</a:t>
            </a:r>
            <a:endParaRPr lang="en-AU" dirty="0"/>
          </a:p>
        </p:txBody>
      </p:sp>
      <p:pic>
        <p:nvPicPr>
          <p:cNvPr id="4" name="Content Placeholder 15" descr="Bar chart outline">
            <a:extLst>
              <a:ext uri="{FF2B5EF4-FFF2-40B4-BE49-F238E27FC236}">
                <a16:creationId xmlns:a16="http://schemas.microsoft.com/office/drawing/2014/main" id="{151DF1F4-CA4F-387B-ACCE-A198C5A4C5B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1601" y="3560229"/>
            <a:ext cx="400111" cy="400111"/>
          </a:xfrm>
        </p:spPr>
      </p:pic>
      <p:sp>
        <p:nvSpPr>
          <p:cNvPr id="5" name="TextBox 4">
            <a:extLst>
              <a:ext uri="{FF2B5EF4-FFF2-40B4-BE49-F238E27FC236}">
                <a16:creationId xmlns:a16="http://schemas.microsoft.com/office/drawing/2014/main" id="{EB83C926-6F93-D6FA-AB5D-9515D9629437}"/>
              </a:ext>
            </a:extLst>
          </p:cNvPr>
          <p:cNvSpPr txBox="1"/>
          <p:nvPr/>
        </p:nvSpPr>
        <p:spPr>
          <a:xfrm>
            <a:off x="1124766" y="1400351"/>
            <a:ext cx="2119106" cy="400110"/>
          </a:xfrm>
          <a:prstGeom prst="rect">
            <a:avLst/>
          </a:prstGeom>
          <a:noFill/>
        </p:spPr>
        <p:txBody>
          <a:bodyPr wrap="none" rtlCol="0">
            <a:spAutoFit/>
          </a:bodyPr>
          <a:lstStyle/>
          <a:p>
            <a:r>
              <a:rPr lang="en-AU" sz="2000" b="1" dirty="0">
                <a:solidFill>
                  <a:schemeClr val="accent1"/>
                </a:solidFill>
              </a:rPr>
              <a:t>Research Method</a:t>
            </a:r>
          </a:p>
        </p:txBody>
      </p:sp>
      <p:sp>
        <p:nvSpPr>
          <p:cNvPr id="6" name="TextBox 5">
            <a:extLst>
              <a:ext uri="{FF2B5EF4-FFF2-40B4-BE49-F238E27FC236}">
                <a16:creationId xmlns:a16="http://schemas.microsoft.com/office/drawing/2014/main" id="{5F1498D4-9FEE-573C-D16F-A03B5DA344E0}"/>
              </a:ext>
            </a:extLst>
          </p:cNvPr>
          <p:cNvSpPr txBox="1"/>
          <p:nvPr/>
        </p:nvSpPr>
        <p:spPr>
          <a:xfrm>
            <a:off x="5464167" y="1400351"/>
            <a:ext cx="3604128" cy="369332"/>
          </a:xfrm>
          <a:prstGeom prst="rect">
            <a:avLst/>
          </a:prstGeom>
          <a:noFill/>
        </p:spPr>
        <p:txBody>
          <a:bodyPr wrap="none" rtlCol="0">
            <a:spAutoFit/>
          </a:bodyPr>
          <a:lstStyle/>
          <a:p>
            <a:r>
              <a:rPr lang="en-AU" dirty="0"/>
              <a:t>Artefact-oriented research method</a:t>
            </a:r>
          </a:p>
        </p:txBody>
      </p:sp>
      <p:sp>
        <p:nvSpPr>
          <p:cNvPr id="7" name="TextBox 6">
            <a:extLst>
              <a:ext uri="{FF2B5EF4-FFF2-40B4-BE49-F238E27FC236}">
                <a16:creationId xmlns:a16="http://schemas.microsoft.com/office/drawing/2014/main" id="{D1405E96-7D5A-CAA6-9E82-78B73E370773}"/>
              </a:ext>
            </a:extLst>
          </p:cNvPr>
          <p:cNvSpPr txBox="1"/>
          <p:nvPr/>
        </p:nvSpPr>
        <p:spPr>
          <a:xfrm>
            <a:off x="1124766" y="3560230"/>
            <a:ext cx="2195729" cy="400110"/>
          </a:xfrm>
          <a:prstGeom prst="rect">
            <a:avLst/>
          </a:prstGeom>
          <a:noFill/>
        </p:spPr>
        <p:txBody>
          <a:bodyPr wrap="none" rtlCol="0">
            <a:spAutoFit/>
          </a:bodyPr>
          <a:lstStyle/>
          <a:p>
            <a:r>
              <a:rPr lang="en-AU" sz="2000" b="1" dirty="0">
                <a:solidFill>
                  <a:schemeClr val="accent1"/>
                </a:solidFill>
              </a:rPr>
              <a:t>Research Structure</a:t>
            </a:r>
          </a:p>
        </p:txBody>
      </p:sp>
      <p:sp>
        <p:nvSpPr>
          <p:cNvPr id="8" name="Rectangle: Rounded Corners 7">
            <a:extLst>
              <a:ext uri="{FF2B5EF4-FFF2-40B4-BE49-F238E27FC236}">
                <a16:creationId xmlns:a16="http://schemas.microsoft.com/office/drawing/2014/main" id="{6FEC6CE3-2A47-A741-CDA3-71A4D35453A9}"/>
              </a:ext>
            </a:extLst>
          </p:cNvPr>
          <p:cNvSpPr/>
          <p:nvPr/>
        </p:nvSpPr>
        <p:spPr>
          <a:xfrm>
            <a:off x="5497354" y="1826468"/>
            <a:ext cx="5272246" cy="179992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AU" sz="1600" b="0" i="0" dirty="0">
                <a:solidFill>
                  <a:srgbClr val="2A2B2E"/>
                </a:solidFill>
                <a:effectLst/>
                <a:latin typeface="Bahnschrift SemiBold" panose="020B0502040204020203" pitchFamily="34" charset="0"/>
              </a:rPr>
              <a:t>The final purpose of this project is that </a:t>
            </a:r>
            <a:r>
              <a:rPr lang="en-AU" sz="1600" dirty="0">
                <a:solidFill>
                  <a:srgbClr val="101214"/>
                </a:solidFill>
                <a:latin typeface="PingFang SC"/>
              </a:rPr>
              <a:t>a</a:t>
            </a:r>
            <a:r>
              <a:rPr lang="en-AU" sz="1600" b="0" i="0" dirty="0">
                <a:solidFill>
                  <a:srgbClr val="101214"/>
                </a:solidFill>
                <a:effectLst/>
                <a:latin typeface="PingFang SC"/>
              </a:rPr>
              <a:t>n intelligent watering completion system can be implemented, which can accept the user's command switch, and the system is portable. The unattended mode can make the system run continuously without any intervention to ensure the growth of the plant.</a:t>
            </a:r>
            <a:endParaRPr lang="en-AU" sz="1600" dirty="0">
              <a:solidFill>
                <a:srgbClr val="2A2B2E"/>
              </a:solidFill>
              <a:latin typeface="Bahnschrift SemiBold" panose="020B0502040204020203" pitchFamily="34" charset="0"/>
            </a:endParaRPr>
          </a:p>
        </p:txBody>
      </p:sp>
      <p:cxnSp>
        <p:nvCxnSpPr>
          <p:cNvPr id="9" name="Straight Connector 8">
            <a:extLst>
              <a:ext uri="{FF2B5EF4-FFF2-40B4-BE49-F238E27FC236}">
                <a16:creationId xmlns:a16="http://schemas.microsoft.com/office/drawing/2014/main" id="{77E5AA3B-67A8-EBBE-BD90-950BB8EA628F}"/>
              </a:ext>
            </a:extLst>
          </p:cNvPr>
          <p:cNvCxnSpPr>
            <a:cxnSpLocks/>
          </p:cNvCxnSpPr>
          <p:nvPr/>
        </p:nvCxnSpPr>
        <p:spPr>
          <a:xfrm>
            <a:off x="1210110" y="1826469"/>
            <a:ext cx="20337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CFD5B14-EE7D-26AB-C025-D3CDCC7A8531}"/>
              </a:ext>
            </a:extLst>
          </p:cNvPr>
          <p:cNvCxnSpPr>
            <a:cxnSpLocks/>
          </p:cNvCxnSpPr>
          <p:nvPr/>
        </p:nvCxnSpPr>
        <p:spPr>
          <a:xfrm>
            <a:off x="1210110" y="3987972"/>
            <a:ext cx="25328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EE5D2072-44C2-B30D-796D-3E33DA7D1DE4}"/>
              </a:ext>
            </a:extLst>
          </p:cNvPr>
          <p:cNvSpPr/>
          <p:nvPr/>
        </p:nvSpPr>
        <p:spPr>
          <a:xfrm>
            <a:off x="0" y="4549141"/>
            <a:ext cx="12192000" cy="4571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AU" b="1">
              <a:ln w="22225">
                <a:solidFill>
                  <a:schemeClr val="accent2">
                    <a:lumMod val="75000"/>
                  </a:schemeClr>
                </a:solidFill>
                <a:prstDash val="solid"/>
              </a:ln>
              <a:solidFill>
                <a:schemeClr val="accent2">
                  <a:lumMod val="40000"/>
                  <a:lumOff val="60000"/>
                </a:schemeClr>
              </a:solidFill>
            </a:endParaRPr>
          </a:p>
        </p:txBody>
      </p:sp>
      <p:sp>
        <p:nvSpPr>
          <p:cNvPr id="12" name="Oval 11">
            <a:extLst>
              <a:ext uri="{FF2B5EF4-FFF2-40B4-BE49-F238E27FC236}">
                <a16:creationId xmlns:a16="http://schemas.microsoft.com/office/drawing/2014/main" id="{394FDCF3-D49E-0615-339F-B408FFB1ECAF}"/>
              </a:ext>
            </a:extLst>
          </p:cNvPr>
          <p:cNvSpPr/>
          <p:nvPr/>
        </p:nvSpPr>
        <p:spPr>
          <a:xfrm>
            <a:off x="1124766" y="4486035"/>
            <a:ext cx="171929" cy="1719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C8206404-832A-7CE4-2757-D3F4BB4AF9CD}"/>
              </a:ext>
            </a:extLst>
          </p:cNvPr>
          <p:cNvSpPr/>
          <p:nvPr/>
        </p:nvSpPr>
        <p:spPr>
          <a:xfrm>
            <a:off x="3073347" y="4486034"/>
            <a:ext cx="171929" cy="1719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054EE3CF-15C6-7959-9AFB-459D8EF619CD}"/>
              </a:ext>
            </a:extLst>
          </p:cNvPr>
          <p:cNvSpPr/>
          <p:nvPr/>
        </p:nvSpPr>
        <p:spPr>
          <a:xfrm>
            <a:off x="5021928" y="4463176"/>
            <a:ext cx="171929" cy="1719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ED7A6D67-4E97-C63B-CC2F-3EA8241AA75A}"/>
              </a:ext>
            </a:extLst>
          </p:cNvPr>
          <p:cNvSpPr/>
          <p:nvPr/>
        </p:nvSpPr>
        <p:spPr>
          <a:xfrm>
            <a:off x="6912180" y="4482858"/>
            <a:ext cx="171929" cy="1719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8D7504C3-EBC0-EDA3-3E0C-77A5D3EB8C66}"/>
              </a:ext>
            </a:extLst>
          </p:cNvPr>
          <p:cNvSpPr/>
          <p:nvPr/>
        </p:nvSpPr>
        <p:spPr>
          <a:xfrm>
            <a:off x="8802432" y="4482858"/>
            <a:ext cx="171929" cy="1719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EB83500B-71F7-7797-6D3D-EB248F7D39BE}"/>
              </a:ext>
            </a:extLst>
          </p:cNvPr>
          <p:cNvSpPr/>
          <p:nvPr/>
        </p:nvSpPr>
        <p:spPr>
          <a:xfrm>
            <a:off x="10895305" y="4482858"/>
            <a:ext cx="171929" cy="17192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AU"/>
          </a:p>
        </p:txBody>
      </p:sp>
      <p:sp>
        <p:nvSpPr>
          <p:cNvPr id="18" name="TextBox 17">
            <a:extLst>
              <a:ext uri="{FF2B5EF4-FFF2-40B4-BE49-F238E27FC236}">
                <a16:creationId xmlns:a16="http://schemas.microsoft.com/office/drawing/2014/main" id="{8E6222C9-6DE3-D91F-C076-1B360DA4DCF2}"/>
              </a:ext>
            </a:extLst>
          </p:cNvPr>
          <p:cNvSpPr txBox="1"/>
          <p:nvPr/>
        </p:nvSpPr>
        <p:spPr>
          <a:xfrm>
            <a:off x="345224" y="4815109"/>
            <a:ext cx="1902941" cy="1754326"/>
          </a:xfrm>
          <a:prstGeom prst="rect">
            <a:avLst/>
          </a:prstGeom>
          <a:noFill/>
        </p:spPr>
        <p:txBody>
          <a:bodyPr wrap="square" rtlCol="0">
            <a:spAutoFit/>
          </a:bodyPr>
          <a:lstStyle/>
          <a:p>
            <a:r>
              <a:rPr lang="en-US" altLang="zh-CN" dirty="0"/>
              <a:t>   Propose</a:t>
            </a:r>
          </a:p>
          <a:p>
            <a:endParaRPr lang="en-AU" dirty="0"/>
          </a:p>
          <a:p>
            <a:pPr marL="285750" indent="-285750">
              <a:buFont typeface="Arial" panose="020B0604020202020204" pitchFamily="34" charset="0"/>
              <a:buChar char="•"/>
            </a:pPr>
            <a:r>
              <a:rPr lang="en-AU" sz="1200" b="0" i="0" dirty="0">
                <a:solidFill>
                  <a:srgbClr val="101214"/>
                </a:solidFill>
                <a:effectLst/>
                <a:latin typeface="PingFang SC"/>
              </a:rPr>
              <a:t>Specify a project goal to accomplish, which is already set in this case. Implement an intelligent watering system</a:t>
            </a:r>
            <a:endParaRPr lang="en-US" sz="1200" dirty="0"/>
          </a:p>
        </p:txBody>
      </p:sp>
      <p:sp>
        <p:nvSpPr>
          <p:cNvPr id="19" name="TextBox 18">
            <a:extLst>
              <a:ext uri="{FF2B5EF4-FFF2-40B4-BE49-F238E27FC236}">
                <a16:creationId xmlns:a16="http://schemas.microsoft.com/office/drawing/2014/main" id="{C90F3ECC-F72C-6BE7-6068-4002DB791BE8}"/>
              </a:ext>
            </a:extLst>
          </p:cNvPr>
          <p:cNvSpPr txBox="1"/>
          <p:nvPr/>
        </p:nvSpPr>
        <p:spPr>
          <a:xfrm>
            <a:off x="2292401" y="4821736"/>
            <a:ext cx="1902941" cy="1754326"/>
          </a:xfrm>
          <a:prstGeom prst="rect">
            <a:avLst/>
          </a:prstGeom>
          <a:noFill/>
        </p:spPr>
        <p:txBody>
          <a:bodyPr wrap="square" rtlCol="0">
            <a:spAutoFit/>
          </a:bodyPr>
          <a:lstStyle/>
          <a:p>
            <a:r>
              <a:rPr lang="en-US" altLang="zh-CN" dirty="0"/>
              <a:t>    Plan &amp; Design</a:t>
            </a:r>
          </a:p>
          <a:p>
            <a:endParaRPr lang="en-AU" dirty="0"/>
          </a:p>
          <a:p>
            <a:pPr marL="285750" indent="-285750">
              <a:buFont typeface="Arial" panose="020B0604020202020204" pitchFamily="34" charset="0"/>
              <a:buChar char="•"/>
            </a:pPr>
            <a:r>
              <a:rPr lang="en-AU" sz="1200" b="0" i="0" dirty="0">
                <a:solidFill>
                  <a:srgbClr val="101214"/>
                </a:solidFill>
                <a:effectLst/>
                <a:latin typeface="PingFang SC"/>
              </a:rPr>
              <a:t>Develop execution plan and backup plan. Fully consider the problems that may occur in the project and look for solutions.</a:t>
            </a:r>
            <a:endParaRPr lang="en-US" sz="1200" dirty="0"/>
          </a:p>
        </p:txBody>
      </p:sp>
      <p:sp>
        <p:nvSpPr>
          <p:cNvPr id="20" name="TextBox 19">
            <a:extLst>
              <a:ext uri="{FF2B5EF4-FFF2-40B4-BE49-F238E27FC236}">
                <a16:creationId xmlns:a16="http://schemas.microsoft.com/office/drawing/2014/main" id="{04D91DD3-00FC-462D-3091-4C4E09A94A97}"/>
              </a:ext>
            </a:extLst>
          </p:cNvPr>
          <p:cNvSpPr txBox="1"/>
          <p:nvPr/>
        </p:nvSpPr>
        <p:spPr>
          <a:xfrm>
            <a:off x="4188898" y="4815109"/>
            <a:ext cx="2038907" cy="1877437"/>
          </a:xfrm>
          <a:prstGeom prst="rect">
            <a:avLst/>
          </a:prstGeom>
          <a:noFill/>
        </p:spPr>
        <p:txBody>
          <a:bodyPr wrap="square" rtlCol="0">
            <a:spAutoFit/>
          </a:bodyPr>
          <a:lstStyle/>
          <a:p>
            <a:r>
              <a:rPr lang="en-AU" sz="1600" b="0" i="0" dirty="0">
                <a:solidFill>
                  <a:srgbClr val="101214"/>
                </a:solidFill>
                <a:effectLst/>
                <a:latin typeface="PingFang SC"/>
              </a:rPr>
              <a:t>Collect and evaluate the equipment</a:t>
            </a:r>
            <a:endParaRPr lang="en-AU" dirty="0"/>
          </a:p>
          <a:p>
            <a:pPr marL="285750" indent="-285750">
              <a:buFont typeface="Arial" panose="020B0604020202020204" pitchFamily="34" charset="0"/>
              <a:buChar char="•"/>
            </a:pPr>
            <a:r>
              <a:rPr lang="en-AU" altLang="zh-CN" sz="1200" dirty="0"/>
              <a:t>Collect the equipment in the project and test it</a:t>
            </a:r>
          </a:p>
          <a:p>
            <a:pPr marL="285750" indent="-285750">
              <a:buFont typeface="Arial" panose="020B0604020202020204" pitchFamily="34" charset="0"/>
              <a:buChar char="•"/>
            </a:pPr>
            <a:endParaRPr lang="en-AU" altLang="zh-CN" sz="1200" dirty="0"/>
          </a:p>
          <a:p>
            <a:pPr marL="285750" indent="-285750">
              <a:buFont typeface="Arial" panose="020B0604020202020204" pitchFamily="34" charset="0"/>
              <a:buChar char="•"/>
            </a:pPr>
            <a:r>
              <a:rPr lang="en-AU" altLang="zh-CN" sz="1200" dirty="0"/>
              <a:t>Evaluate whether its functionality meets the requirements of the project</a:t>
            </a:r>
            <a:endParaRPr lang="en-US" sz="1200" dirty="0"/>
          </a:p>
        </p:txBody>
      </p:sp>
      <p:sp>
        <p:nvSpPr>
          <p:cNvPr id="21" name="TextBox 20">
            <a:extLst>
              <a:ext uri="{FF2B5EF4-FFF2-40B4-BE49-F238E27FC236}">
                <a16:creationId xmlns:a16="http://schemas.microsoft.com/office/drawing/2014/main" id="{78DD4C0A-63FC-B5BF-A1DD-7E3EC5D068B2}"/>
              </a:ext>
            </a:extLst>
          </p:cNvPr>
          <p:cNvSpPr txBox="1"/>
          <p:nvPr/>
        </p:nvSpPr>
        <p:spPr>
          <a:xfrm>
            <a:off x="6148936" y="4821736"/>
            <a:ext cx="2038906" cy="1938992"/>
          </a:xfrm>
          <a:prstGeom prst="rect">
            <a:avLst/>
          </a:prstGeom>
          <a:noFill/>
        </p:spPr>
        <p:txBody>
          <a:bodyPr wrap="square" rtlCol="0">
            <a:spAutoFit/>
          </a:bodyPr>
          <a:lstStyle/>
          <a:p>
            <a:r>
              <a:rPr lang="en-AU" b="0" i="0" dirty="0">
                <a:solidFill>
                  <a:srgbClr val="101214"/>
                </a:solidFill>
                <a:effectLst/>
                <a:latin typeface="PingFang SC"/>
              </a:rPr>
              <a:t>Experiment</a:t>
            </a:r>
          </a:p>
          <a:p>
            <a:endParaRPr lang="en-AU" dirty="0"/>
          </a:p>
          <a:p>
            <a:pPr marL="171450" indent="-171450">
              <a:buFont typeface="Arial" panose="020B0604020202020204" pitchFamily="34" charset="0"/>
              <a:buChar char="•"/>
            </a:pPr>
            <a:r>
              <a:rPr lang="en-AU" sz="1200" dirty="0"/>
              <a:t>Connect the device according to the designed circuit diagram</a:t>
            </a:r>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a:t>Write the code</a:t>
            </a:r>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a:t>Deploy the service</a:t>
            </a:r>
            <a:endParaRPr lang="en-US" sz="1200" dirty="0"/>
          </a:p>
        </p:txBody>
      </p:sp>
      <p:sp>
        <p:nvSpPr>
          <p:cNvPr id="22" name="TextBox 21">
            <a:extLst>
              <a:ext uri="{FF2B5EF4-FFF2-40B4-BE49-F238E27FC236}">
                <a16:creationId xmlns:a16="http://schemas.microsoft.com/office/drawing/2014/main" id="{427E03E5-C6BD-FFC0-A1C5-A5BA21B9766B}"/>
              </a:ext>
            </a:extLst>
          </p:cNvPr>
          <p:cNvSpPr txBox="1"/>
          <p:nvPr/>
        </p:nvSpPr>
        <p:spPr>
          <a:xfrm>
            <a:off x="8044478" y="4815109"/>
            <a:ext cx="2038906" cy="1200329"/>
          </a:xfrm>
          <a:prstGeom prst="rect">
            <a:avLst/>
          </a:prstGeom>
          <a:noFill/>
        </p:spPr>
        <p:txBody>
          <a:bodyPr wrap="square" rtlCol="0">
            <a:spAutoFit/>
          </a:bodyPr>
          <a:lstStyle/>
          <a:p>
            <a:r>
              <a:rPr lang="en-US" altLang="zh-CN" dirty="0"/>
              <a:t>    Test</a:t>
            </a:r>
          </a:p>
          <a:p>
            <a:endParaRPr lang="en-AU" dirty="0"/>
          </a:p>
          <a:p>
            <a:r>
              <a:rPr lang="en-AU" sz="1200" b="0" i="0" dirty="0">
                <a:effectLst/>
                <a:latin typeface="PingFang SC"/>
              </a:rPr>
              <a:t>Test the operation of the whole system under different conditions.</a:t>
            </a:r>
            <a:endParaRPr lang="en-US" sz="1200" dirty="0"/>
          </a:p>
        </p:txBody>
      </p:sp>
      <p:sp>
        <p:nvSpPr>
          <p:cNvPr id="23" name="TextBox 22">
            <a:extLst>
              <a:ext uri="{FF2B5EF4-FFF2-40B4-BE49-F238E27FC236}">
                <a16:creationId xmlns:a16="http://schemas.microsoft.com/office/drawing/2014/main" id="{F733F2FB-F283-5EF5-773D-3F9BE30A5860}"/>
              </a:ext>
            </a:extLst>
          </p:cNvPr>
          <p:cNvSpPr txBox="1"/>
          <p:nvPr/>
        </p:nvSpPr>
        <p:spPr>
          <a:xfrm>
            <a:off x="10141436" y="4858440"/>
            <a:ext cx="1906402" cy="1015663"/>
          </a:xfrm>
          <a:prstGeom prst="rect">
            <a:avLst/>
          </a:prstGeom>
          <a:noFill/>
        </p:spPr>
        <p:txBody>
          <a:bodyPr wrap="square" rtlCol="0">
            <a:spAutoFit/>
          </a:bodyPr>
          <a:lstStyle/>
          <a:p>
            <a:r>
              <a:rPr lang="en-US" altLang="zh-CN" dirty="0"/>
              <a:t> </a:t>
            </a:r>
            <a:r>
              <a:rPr lang="en-AU" altLang="zh-CN" dirty="0">
                <a:solidFill>
                  <a:srgbClr val="101214"/>
                </a:solidFill>
                <a:latin typeface="PingFang SC"/>
              </a:rPr>
              <a:t>D</a:t>
            </a:r>
            <a:r>
              <a:rPr lang="en-AU" b="0" i="0" dirty="0">
                <a:solidFill>
                  <a:srgbClr val="101214"/>
                </a:solidFill>
                <a:effectLst/>
                <a:latin typeface="PingFang SC"/>
              </a:rPr>
              <a:t>elivery</a:t>
            </a:r>
            <a:endParaRPr lang="en-US" altLang="zh-CN" dirty="0"/>
          </a:p>
          <a:p>
            <a:endParaRPr lang="en-AU" dirty="0"/>
          </a:p>
          <a:p>
            <a:r>
              <a:rPr lang="en-AU" sz="1200" b="0" i="0" dirty="0">
                <a:solidFill>
                  <a:srgbClr val="101214"/>
                </a:solidFill>
                <a:effectLst/>
                <a:latin typeface="PingFang SC"/>
              </a:rPr>
              <a:t>Deliver and demonstrate the entire system</a:t>
            </a:r>
            <a:endParaRPr lang="en-US" sz="1200" dirty="0"/>
          </a:p>
        </p:txBody>
      </p:sp>
    </p:spTree>
    <p:extLst>
      <p:ext uri="{BB962C8B-B14F-4D97-AF65-F5344CB8AC3E}">
        <p14:creationId xmlns:p14="http://schemas.microsoft.com/office/powerpoint/2010/main" val="79454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8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Rectangle 8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87" name="Freeform: Shape 8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8" name="Title 67">
            <a:extLst>
              <a:ext uri="{FF2B5EF4-FFF2-40B4-BE49-F238E27FC236}">
                <a16:creationId xmlns:a16="http://schemas.microsoft.com/office/drawing/2014/main" id="{2123CAAE-5CB5-C894-E771-14D9AE8740DF}"/>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 </a:t>
            </a:r>
          </a:p>
        </p:txBody>
      </p:sp>
      <p:sp>
        <p:nvSpPr>
          <p:cNvPr id="91" name="Freeform: Shape 9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Rectangle 9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6360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TotalTime>
  <Words>1593</Words>
  <Application>Microsoft Office PowerPoint</Application>
  <PresentationFormat>Widescreen</PresentationFormat>
  <Paragraphs>197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PingFang SC</vt:lpstr>
      <vt:lpstr>Arial</vt:lpstr>
      <vt:lpstr>Bahnschrift SemiBold</vt:lpstr>
      <vt:lpstr>Calibri</vt:lpstr>
      <vt:lpstr>Calibri Light</vt:lpstr>
      <vt:lpstr>Open Sans</vt:lpstr>
      <vt:lpstr>Office Theme</vt:lpstr>
      <vt:lpstr>IFN 649 Advanced Networks Assessment2 Smart watering system</vt:lpstr>
      <vt:lpstr>Description of project</vt:lpstr>
      <vt:lpstr>Sensor layer</vt:lpstr>
      <vt:lpstr>Edge Tier</vt:lpstr>
      <vt:lpstr>Cloud tier </vt:lpstr>
      <vt:lpstr>Consideration</vt:lpstr>
      <vt:lpstr>Consideration</vt:lpstr>
      <vt:lpstr>Methodology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IFN 649 Advanced Networks Assessment2 Smart watering system</dc:title>
  <dc:creator>Michael Chen</dc:creator>
  <cp:lastModifiedBy>Michael Chen</cp:lastModifiedBy>
  <cp:revision>18</cp:revision>
  <dcterms:created xsi:type="dcterms:W3CDTF">2022-09-18T02:32:03Z</dcterms:created>
  <dcterms:modified xsi:type="dcterms:W3CDTF">2022-09-19T00:03:57Z</dcterms:modified>
</cp:coreProperties>
</file>