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58" r:id="rId6"/>
    <p:sldId id="261" r:id="rId7"/>
    <p:sldId id="262" r:id="rId8"/>
    <p:sldId id="260" r:id="rId9"/>
    <p:sldId id="263" r:id="rId10"/>
    <p:sldId id="267" r:id="rId11"/>
    <p:sldId id="264" r:id="rId12"/>
    <p:sldId id="268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A1D3-3A9D-9A4A-8524-90F7683B253E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4383-5A48-144A-9B1A-677C18F1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altLang="zh-CN" dirty="0" smtClean="0"/>
              <a:t>: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4383-5A48-144A-9B1A-677C18F118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4383-5A48-144A-9B1A-677C18F118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8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2075-B03C-7E4E-8531-DE510838C5A5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220-16E8-E241-A9B6-AA206E70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Database to Model Internet Topology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Haichen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7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9179"/>
          </a:xfrm>
        </p:spPr>
        <p:txBody>
          <a:bodyPr/>
          <a:lstStyle/>
          <a:p>
            <a:r>
              <a:rPr lang="en-US" dirty="0" smtClean="0"/>
              <a:t>Get AS name from ASN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2423" y="2417358"/>
            <a:ext cx="744220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select 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description from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astable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asn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=73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0.08 sec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423" y="3460950"/>
            <a:ext cx="7442208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 match (</a:t>
            </a:r>
            <a:r>
              <a:rPr lang="en-US" sz="2000" dirty="0" err="1" smtClean="0">
                <a:latin typeface="Consolas"/>
                <a:cs typeface="Consolas"/>
              </a:rPr>
              <a:t>n:AS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  <a:r>
              <a:rPr lang="en-US" sz="2000" dirty="0" err="1" smtClean="0">
                <a:latin typeface="Consolas"/>
                <a:cs typeface="Consolas"/>
              </a:rPr>
              <a:t>asn</a:t>
            </a:r>
            <a:r>
              <a:rPr lang="en-US" sz="2000" dirty="0" smtClean="0">
                <a:latin typeface="Consolas"/>
                <a:cs typeface="Consolas"/>
              </a:rPr>
              <a:t>: 73}) return </a:t>
            </a:r>
            <a:r>
              <a:rPr lang="en-US" sz="2000" dirty="0" err="1" smtClean="0">
                <a:latin typeface="Consolas"/>
                <a:cs typeface="Consolas"/>
              </a:rPr>
              <a:t>n.description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algn="r"/>
            <a:r>
              <a:rPr lang="en-US" sz="2000" dirty="0" smtClean="0">
                <a:latin typeface="Consolas"/>
                <a:cs typeface="Consolas"/>
              </a:rPr>
              <a:t>0.023 sec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9468" y="3901478"/>
            <a:ext cx="69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0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0318"/>
          </a:xfrm>
        </p:spPr>
        <p:txBody>
          <a:bodyPr/>
          <a:lstStyle/>
          <a:p>
            <a:r>
              <a:rPr lang="en-US" dirty="0" smtClean="0"/>
              <a:t>Rank AS to tiers according to its connections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506477"/>
            <a:ext cx="4422989" cy="3431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select description, degree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from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astable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join (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	select asn1 as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asn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, count(*) as degree from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aslink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where date='2015-02-19'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group by asn1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having degree &gt;= 800) as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tmp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  on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astable.asn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tmp.asn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order by degree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desc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0.38 sec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5745" y="2506477"/>
            <a:ext cx="3899360" cy="3431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match (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n:AS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)-[:Date20150219]-&gt;(:AS)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with n, count(*) as degree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where degree &gt;= 800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n.description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, degree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order by degree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0.779 sec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9863" y="5772982"/>
            <a:ext cx="690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routes between arbitrary </a:t>
            </a:r>
            <a:r>
              <a:rPr lang="en-US" dirty="0" err="1" smtClean="0"/>
              <a:t>Ips</a:t>
            </a:r>
            <a:endParaRPr lang="en-US" dirty="0" smtClean="0"/>
          </a:p>
          <a:p>
            <a:pPr lvl="1"/>
            <a:r>
              <a:rPr lang="en-US" dirty="0" smtClean="0"/>
              <a:t>Find shortest path from one node to another</a:t>
            </a:r>
          </a:p>
          <a:p>
            <a:pPr lvl="1"/>
            <a:r>
              <a:rPr lang="en-US" dirty="0" smtClean="0"/>
              <a:t>Shortest path function supported by Neo4j</a:t>
            </a:r>
          </a:p>
          <a:p>
            <a:pPr lvl="1"/>
            <a:r>
              <a:rPr lang="en-US" dirty="0" smtClean="0"/>
              <a:t>Implement BFS to find shortest path in Ruby for MySQL</a:t>
            </a:r>
          </a:p>
          <a:p>
            <a:r>
              <a:rPr lang="en-US" dirty="0" smtClean="0"/>
              <a:t>from 128.208.4.1 to 8.8.8.8</a:t>
            </a:r>
          </a:p>
          <a:p>
            <a:pPr lvl="1"/>
            <a:r>
              <a:rPr lang="en-US" dirty="0" smtClean="0"/>
              <a:t>Neo4j	0.021 sec			MySQL	1.172 sec</a:t>
            </a:r>
          </a:p>
          <a:p>
            <a:r>
              <a:rPr lang="en-US" dirty="0" smtClean="0"/>
              <a:t>from 8.8.8.8 to 128.208.4.1</a:t>
            </a:r>
            <a:endParaRPr lang="en-US" dirty="0"/>
          </a:p>
          <a:p>
            <a:pPr lvl="1"/>
            <a:r>
              <a:rPr lang="en-US" dirty="0" smtClean="0"/>
              <a:t>Neo4j	0.009 sec			MySQL	853.9 sec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298534" y="3837052"/>
            <a:ext cx="1570886" cy="568135"/>
          </a:xfrm>
          <a:prstGeom prst="wedgeRectCallout">
            <a:avLst>
              <a:gd name="adj1" fmla="val -44238"/>
              <a:gd name="adj2" fmla="val 80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queries</a:t>
            </a:r>
            <a:endParaRPr lang="en-US" sz="2400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7223750" y="6039194"/>
            <a:ext cx="1666792" cy="568135"/>
          </a:xfrm>
          <a:prstGeom prst="wedgeRectCallout">
            <a:avLst>
              <a:gd name="adj1" fmla="val -38467"/>
              <a:gd name="adj2" fmla="val -806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21k </a:t>
            </a:r>
            <a:r>
              <a:rPr lang="en-US" altLang="zh-CN" sz="2400" dirty="0" smtClean="0"/>
              <a:t>queries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26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</a:p>
          <a:p>
            <a:r>
              <a:rPr lang="en-US" dirty="0" smtClean="0"/>
              <a:t>Neo</a:t>
            </a:r>
            <a:r>
              <a:rPr lang="en-US" altLang="zh-CN" dirty="0" smtClean="0"/>
              <a:t>4j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traversing</a:t>
            </a:r>
            <a:r>
              <a:rPr lang="zh-CN" altLang="en-US" dirty="0" smtClean="0"/>
              <a:t> </a:t>
            </a:r>
            <a:r>
              <a:rPr lang="en-US" altLang="zh-CN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0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9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orldmap-net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" b="15267"/>
          <a:stretch/>
        </p:blipFill>
        <p:spPr>
          <a:xfrm>
            <a:off x="1189" y="1565586"/>
            <a:ext cx="9144000" cy="4549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9470" y="5883956"/>
            <a:ext cx="3834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FF"/>
                </a:solidFill>
              </a:rPr>
              <a:t>http://</a:t>
            </a:r>
            <a:r>
              <a:rPr lang="en-US" sz="900" dirty="0" err="1" smtClean="0">
                <a:solidFill>
                  <a:srgbClr val="FFFFFF"/>
                </a:solidFill>
              </a:rPr>
              <a:t>www.smallpc.net</a:t>
            </a:r>
            <a:r>
              <a:rPr lang="en-US" sz="900" dirty="0" smtClean="0">
                <a:solidFill>
                  <a:srgbClr val="FFFFFF"/>
                </a:solidFill>
              </a:rPr>
              <a:t>/one-third-of-worlds-population-has-the-internet-un/</a:t>
            </a: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0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entire</a:t>
            </a:r>
            <a:r>
              <a:rPr lang="zh-CN" altLang="en-US" dirty="0" smtClean="0"/>
              <a:t> </a:t>
            </a:r>
            <a:r>
              <a:rPr lang="en-US" dirty="0" smtClean="0"/>
              <a:t>graph </a:t>
            </a:r>
            <a:r>
              <a:rPr lang="en-US" dirty="0"/>
              <a:t>is </a:t>
            </a:r>
            <a:r>
              <a:rPr lang="en-US" dirty="0" smtClean="0"/>
              <a:t>complex</a:t>
            </a:r>
            <a:endParaRPr lang="en-US" dirty="0"/>
          </a:p>
          <a:p>
            <a:r>
              <a:rPr lang="en-US" dirty="0" smtClean="0"/>
              <a:t>Data is </a:t>
            </a:r>
            <a:r>
              <a:rPr lang="en-US" dirty="0" smtClean="0"/>
              <a:t>from</a:t>
            </a:r>
            <a:r>
              <a:rPr lang="en-US" dirty="0" smtClean="0"/>
              <a:t> various</a:t>
            </a:r>
            <a:r>
              <a:rPr lang="en-US" dirty="0" smtClean="0"/>
              <a:t> </a:t>
            </a:r>
            <a:r>
              <a:rPr lang="en-US" dirty="0"/>
              <a:t>different </a:t>
            </a:r>
            <a:r>
              <a:rPr lang="en-US" dirty="0" smtClean="0"/>
              <a:t>data</a:t>
            </a:r>
            <a:r>
              <a:rPr lang="en-US" dirty="0" smtClean="0"/>
              <a:t> sources</a:t>
            </a:r>
            <a:endParaRPr lang="en-US" dirty="0"/>
          </a:p>
          <a:p>
            <a:r>
              <a:rPr lang="en-US" dirty="0"/>
              <a:t>Internet is not static, the </a:t>
            </a:r>
            <a:r>
              <a:rPr lang="en-US" dirty="0" smtClean="0"/>
              <a:t>interconnections keep </a:t>
            </a:r>
            <a:r>
              <a:rPr lang="en-US" dirty="0"/>
              <a:t>changing every day</a:t>
            </a:r>
          </a:p>
        </p:txBody>
      </p:sp>
    </p:spTree>
    <p:extLst>
      <p:ext uri="{BB962C8B-B14F-4D97-AF65-F5344CB8AC3E}">
        <p14:creationId xmlns:p14="http://schemas.microsoft.com/office/powerpoint/2010/main" val="136941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such a large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node per IPv4 address?</a:t>
            </a:r>
          </a:p>
          <a:p>
            <a:pPr lvl="1"/>
            <a:r>
              <a:rPr lang="en-US" dirty="0" smtClean="0"/>
              <a:t>4.3 billion addresses!</a:t>
            </a:r>
          </a:p>
          <a:p>
            <a:pPr lvl="1"/>
            <a:r>
              <a:rPr lang="en-US" dirty="0" smtClean="0"/>
              <a:t>Even more links among them!!</a:t>
            </a:r>
          </a:p>
          <a:p>
            <a:r>
              <a:rPr lang="en-US" dirty="0" smtClean="0"/>
              <a:t>Autonomous System (AS)</a:t>
            </a:r>
          </a:p>
          <a:p>
            <a:pPr lvl="1"/>
            <a:r>
              <a:rPr lang="en-US" dirty="0" smtClean="0"/>
              <a:t>An entity that controls a collection of connected IP prefixes</a:t>
            </a:r>
          </a:p>
          <a:p>
            <a:pPr lvl="1"/>
            <a:r>
              <a:rPr lang="en-US" dirty="0" smtClean="0"/>
              <a:t>All IP prefixes share the same routes</a:t>
            </a:r>
          </a:p>
          <a:p>
            <a:pPr lvl="1"/>
            <a:r>
              <a:rPr lang="en-US" dirty="0" smtClean="0"/>
              <a:t>Each AS is assigned to a unique AS Number (ASN)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 (AS)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AS73 – University of Washington</a:t>
            </a:r>
          </a:p>
          <a:p>
            <a:r>
              <a:rPr lang="en-US" dirty="0" smtClean="0"/>
              <a:t>108.179.128.0</a:t>
            </a:r>
            <a:r>
              <a:rPr lang="en-US" dirty="0"/>
              <a:t>/</a:t>
            </a:r>
            <a:r>
              <a:rPr lang="en-US" dirty="0" smtClean="0"/>
              <a:t>18 (UW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r>
              <a:rPr lang="en-US" dirty="0"/>
              <a:t>198.48.64.0/</a:t>
            </a:r>
            <a:r>
              <a:rPr lang="en-US" dirty="0" smtClean="0"/>
              <a:t>19</a:t>
            </a:r>
          </a:p>
          <a:p>
            <a:r>
              <a:rPr lang="en-US" dirty="0"/>
              <a:t>205.175.96.0/</a:t>
            </a:r>
            <a:r>
              <a:rPr lang="en-US" dirty="0" smtClean="0"/>
              <a:t>19</a:t>
            </a:r>
          </a:p>
          <a:p>
            <a:r>
              <a:rPr lang="en-US" dirty="0"/>
              <a:t>173.250.128.0/</a:t>
            </a:r>
            <a:r>
              <a:rPr lang="en-US" dirty="0" smtClean="0"/>
              <a:t>17</a:t>
            </a:r>
          </a:p>
          <a:p>
            <a:r>
              <a:rPr lang="en-US" dirty="0"/>
              <a:t>198.48.92.0/</a:t>
            </a:r>
            <a:r>
              <a:rPr lang="en-US" dirty="0" smtClean="0"/>
              <a:t>22</a:t>
            </a:r>
          </a:p>
          <a:p>
            <a:r>
              <a:rPr lang="en-US" dirty="0"/>
              <a:t>69.91.128.0/</a:t>
            </a:r>
            <a:r>
              <a:rPr lang="en-US" dirty="0" smtClean="0"/>
              <a:t>17</a:t>
            </a:r>
          </a:p>
          <a:p>
            <a:r>
              <a:rPr lang="en-US" dirty="0"/>
              <a:t>140.142.0.0/</a:t>
            </a:r>
            <a:r>
              <a:rPr lang="en-US" dirty="0" smtClean="0"/>
              <a:t>16</a:t>
            </a:r>
          </a:p>
          <a:p>
            <a:r>
              <a:rPr lang="en-US" dirty="0"/>
              <a:t>128.208.0.0/</a:t>
            </a:r>
            <a:r>
              <a:rPr lang="en-US" dirty="0" smtClean="0"/>
              <a:t>16 (CSE Local </a:t>
            </a:r>
            <a:r>
              <a:rPr lang="en-US" dirty="0" err="1" smtClean="0"/>
              <a:t>WiFi</a:t>
            </a:r>
            <a:r>
              <a:rPr lang="en-US" dirty="0" smtClean="0"/>
              <a:t>, or Ethernet at CSE)</a:t>
            </a:r>
          </a:p>
          <a:p>
            <a:r>
              <a:rPr lang="en-US" dirty="0"/>
              <a:t>128.95.0.0/16</a:t>
            </a:r>
          </a:p>
        </p:txBody>
      </p:sp>
    </p:spTree>
    <p:extLst>
      <p:ext uri="{BB962C8B-B14F-4D97-AF65-F5344CB8AC3E}">
        <p14:creationId xmlns:p14="http://schemas.microsoft.com/office/powerpoint/2010/main" val="90335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prefix to ASN mapping</a:t>
            </a:r>
          </a:p>
          <a:p>
            <a:pPr lvl="1"/>
            <a:r>
              <a:rPr lang="en-US" dirty="0" smtClean="0"/>
              <a:t>624k IP prefixes</a:t>
            </a:r>
          </a:p>
          <a:p>
            <a:pPr lvl="1"/>
            <a:r>
              <a:rPr lang="en-US" dirty="0" smtClean="0"/>
              <a:t>Not put in the database</a:t>
            </a:r>
          </a:p>
          <a:p>
            <a:r>
              <a:rPr lang="en-US" dirty="0" smtClean="0"/>
              <a:t>ASN and description</a:t>
            </a:r>
          </a:p>
          <a:p>
            <a:pPr lvl="1"/>
            <a:r>
              <a:rPr lang="en-US" dirty="0" smtClean="0"/>
              <a:t>73k </a:t>
            </a:r>
            <a:r>
              <a:rPr lang="en-US" dirty="0" err="1" smtClean="0"/>
              <a:t>ASes</a:t>
            </a:r>
            <a:endParaRPr lang="en-US" dirty="0" smtClean="0"/>
          </a:p>
          <a:p>
            <a:r>
              <a:rPr lang="en-US" dirty="0" smtClean="0"/>
              <a:t>Daily AS links observed from measurement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 from over 180 nodes (</a:t>
            </a:r>
            <a:r>
              <a:rPr lang="en-US" dirty="0" err="1" smtClean="0"/>
              <a:t>PlanetLab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~85,000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database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Database?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Query Language: SQL</a:t>
            </a:r>
          </a:p>
          <a:p>
            <a:r>
              <a:rPr lang="en-US" dirty="0" smtClean="0"/>
              <a:t>Graph Database?</a:t>
            </a:r>
          </a:p>
          <a:p>
            <a:pPr lvl="1"/>
            <a:r>
              <a:rPr lang="en-US" dirty="0" smtClean="0"/>
              <a:t>Neo4j</a:t>
            </a:r>
          </a:p>
          <a:p>
            <a:pPr lvl="1"/>
            <a:r>
              <a:rPr lang="en-US" dirty="0" smtClean="0"/>
              <a:t>Query Language: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0125" cy="4660423"/>
          </a:xfrm>
          <a:solidFill>
            <a:srgbClr val="C0504D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FFFFFF"/>
                </a:solidFill>
              </a:rPr>
              <a:t>MySQL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astable</a:t>
            </a: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asn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  description: text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slink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  asn1: </a:t>
            </a: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  asn2: </a:t>
            </a:r>
            <a:r>
              <a:rPr lang="en-US" sz="2400" dirty="0" err="1" smtClean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   date: DATE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sz="24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9725" y="1600200"/>
            <a:ext cx="4100125" cy="466042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/>
              <a:t>Neo4j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latin typeface="Consolas"/>
                <a:cs typeface="Consolas"/>
              </a:rPr>
              <a:t>Node:AS</a:t>
            </a:r>
            <a:r>
              <a:rPr lang="en-US" sz="2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asn</a:t>
            </a:r>
            <a:r>
              <a:rPr lang="en-US" sz="2400" dirty="0" smtClean="0">
                <a:latin typeface="Consolas"/>
                <a:cs typeface="Consolas"/>
              </a:rPr>
              <a:t>: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description: string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Relation:Date20150219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- Connected from one node to another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2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AS name from ASN</a:t>
            </a:r>
          </a:p>
          <a:p>
            <a:endParaRPr lang="en-US" dirty="0" smtClean="0"/>
          </a:p>
          <a:p>
            <a:r>
              <a:rPr lang="en-US" dirty="0" smtClean="0"/>
              <a:t>Rank AS to tiers according to its connections</a:t>
            </a:r>
          </a:p>
          <a:p>
            <a:endParaRPr lang="en-US" dirty="0" smtClean="0"/>
          </a:p>
          <a:p>
            <a:r>
              <a:rPr lang="en-US" dirty="0" smtClean="0"/>
              <a:t>Predict routes between arbitrary 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4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440</Words>
  <Application>Microsoft Macintosh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Using Database to Model Internet Topology </vt:lpstr>
      <vt:lpstr>Internet</vt:lpstr>
      <vt:lpstr>Motivation</vt:lpstr>
      <vt:lpstr>How to model such a large graph?</vt:lpstr>
      <vt:lpstr>Autonomous System (AS)</vt:lpstr>
      <vt:lpstr>Dataset</vt:lpstr>
      <vt:lpstr>What database to use?</vt:lpstr>
      <vt:lpstr>Data Schema</vt:lpstr>
      <vt:lpstr>Workload</vt:lpstr>
      <vt:lpstr>Evaluation</vt:lpstr>
      <vt:lpstr>Evaluation</vt:lpstr>
      <vt:lpstr>Evaluation</vt:lpstr>
      <vt:lpstr>Demo</vt:lpstr>
      <vt:lpstr>Conclusion</vt:lpstr>
      <vt:lpstr>Questions?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Haichen Shen</dc:creator>
  <cp:lastModifiedBy>Haichen Shen</cp:lastModifiedBy>
  <cp:revision>20</cp:revision>
  <dcterms:created xsi:type="dcterms:W3CDTF">2015-03-16T17:04:46Z</dcterms:created>
  <dcterms:modified xsi:type="dcterms:W3CDTF">2015-03-16T23:23:54Z</dcterms:modified>
</cp:coreProperties>
</file>