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6"/>
  </p:notesMasterIdLst>
  <p:sldIdLst>
    <p:sldId id="256" r:id="rId2"/>
    <p:sldId id="258" r:id="rId3"/>
    <p:sldId id="260" r:id="rId4"/>
    <p:sldId id="261" r:id="rId5"/>
  </p:sldIdLst>
  <p:sldSz cx="9144000" cy="5143500" type="screen16x9"/>
  <p:notesSz cx="6858000" cy="9144000"/>
  <p:embeddedFontLst>
    <p:embeddedFont>
      <p:font typeface="Roboto Condensed" panose="020B0604020202020204" charset="0"/>
      <p:regular r:id="rId7"/>
      <p:bold r:id="rId8"/>
      <p:italic r:id="rId9"/>
      <p:boldItalic r:id="rId10"/>
    </p:embeddedFont>
    <p:embeddedFont>
      <p:font typeface="Fira Sans Extra Condensed Medium" panose="020B0604020202020204" charset="0"/>
      <p:regular r:id="rId11"/>
      <p:bold r:id="rId12"/>
      <p:italic r:id="rId13"/>
      <p:boldItalic r:id="rId14"/>
    </p:embeddedFont>
    <p:embeddedFont>
      <p:font typeface="Roboto Condensed Light" panose="020B0604020202020204" charset="0"/>
      <p:regular r:id="rId15"/>
      <p:bold r:id="rId16"/>
      <p:italic r:id="rId17"/>
      <p:boldItalic r:id="rId18"/>
    </p:embeddedFont>
    <p:embeddedFont>
      <p:font typeface="Exo 2" panose="020B0604020202020204" charset="0"/>
      <p:regular r:id="rId19"/>
      <p:bold r:id="rId20"/>
      <p:italic r:id="rId21"/>
      <p:boldItalic r:id="rId22"/>
    </p:embeddedFont>
    <p:embeddedFont>
      <p:font typeface="Squada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2D22D77-9274-476F-99CB-F818BCA84F66}">
  <a:tblStyle styleId="{02D22D77-9274-476F-99CB-F818BCA84F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75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16696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7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Isabel Cenamor </a:t>
            </a:r>
          </a:p>
          <a:p>
            <a:pPr marL="0" lvl="0" indent="0"/>
            <a:r>
              <a:rPr lang="es-ES" dirty="0"/>
              <a:t>isabelrosario.cenamor@campusviu.es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dirty="0" err="1" smtClean="0"/>
              <a:t>Anális</a:t>
            </a:r>
            <a:r>
              <a:rPr lang="es-ES" dirty="0" smtClean="0"/>
              <a:t> de datos con </a:t>
            </a:r>
            <a:r>
              <a:rPr lang="es-ES" dirty="0" err="1" smtClean="0"/>
              <a:t>scikitlearn</a:t>
            </a:r>
            <a:r>
              <a:rPr lang="es-ES" dirty="0" smtClean="0"/>
              <a:t> y pandas.</a:t>
            </a:r>
            <a:endParaRPr lang="es-ES" dirty="0"/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44" b="89776" l="6869" r="92173">
                        <a14:foregroundMark x1="32748" y1="65974" x2="18211" y2="61661"/>
                        <a14:foregroundMark x1="16134" y1="69169" x2="26358" y2="72524"/>
                        <a14:foregroundMark x1="27476" y1="72684" x2="33067" y2="66294"/>
                        <a14:foregroundMark x1="15495" y1="68690" x2="15974" y2="63419"/>
                        <a14:foregroundMark x1="15974" y1="63578" x2="18690" y2="60224"/>
                        <a14:foregroundMark x1="19169" y1="60383" x2="23482" y2="59265"/>
                        <a14:foregroundMark x1="24121" y1="59585" x2="30032" y2="61981"/>
                        <a14:foregroundMark x1="31150" y1="62780" x2="33227" y2="67412"/>
                        <a14:foregroundMark x1="33067" y1="68690" x2="27955" y2="72524"/>
                        <a14:foregroundMark x1="25559" y1="72843" x2="19649" y2="71406"/>
                        <a14:foregroundMark x1="18051" y1="71725" x2="15655" y2="68530"/>
                        <a14:foregroundMark x1="32588" y1="65974" x2="92173" y2="67093"/>
                        <a14:foregroundMark x1="15495" y1="66773" x2="6869" y2="66933"/>
                        <a14:foregroundMark x1="26518" y1="58626" x2="27476" y2="51597"/>
                        <a14:foregroundMark x1="27476" y1="50479" x2="24441" y2="48403"/>
                        <a14:foregroundMark x1="24441" y1="48562" x2="23003" y2="46166"/>
                        <a14:foregroundMark x1="22843" y1="46166" x2="22684" y2="44089"/>
                        <a14:foregroundMark x1="22684" y1="43291" x2="23482" y2="41374"/>
                        <a14:foregroundMark x1="23642" y1="41054" x2="27476" y2="36581"/>
                        <a14:foregroundMark x1="27636" y1="37220" x2="30671" y2="36741"/>
                        <a14:foregroundMark x1="31629" y1="35942" x2="38658" y2="40415"/>
                        <a14:foregroundMark x1="38339" y1="40096" x2="61981" y2="40415"/>
                        <a14:foregroundMark x1="61022" y1="40735" x2="55751" y2="56550"/>
                        <a14:foregroundMark x1="32907" y1="44409" x2="55112" y2="53674"/>
                        <a14:foregroundMark x1="73163" y1="65016" x2="79872" y2="645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291830"/>
            <a:ext cx="2160240" cy="216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505" b="96602" l="1290" r="99355">
                        <a14:foregroundMark x1="11935" y1="54854" x2="23226" y2="747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95486"/>
            <a:ext cx="1801460" cy="11970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203848" y="2098650"/>
            <a:ext cx="2554427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Clasificación</a:t>
            </a:r>
            <a:endParaRPr dirty="0"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67544" y="48351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Importar ficheros</a:t>
            </a:r>
            <a:endParaRPr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Mostrar contedido</a:t>
            </a:r>
            <a:endParaRPr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dataframes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313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5796136" y="1779662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5861950" y="2842500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 idx="8"/>
          </p:nvPr>
        </p:nvSpPr>
        <p:spPr>
          <a:xfrm>
            <a:off x="5861950" y="3651870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539552" y="2526452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04800"/>
            <a:r>
              <a:rPr lang="es-ES" dirty="0">
                <a:solidFill>
                  <a:schemeClr val="lt2"/>
                </a:solidFill>
              </a:rPr>
              <a:t>Cálculo de nuevos atributos.</a:t>
            </a:r>
            <a:endParaRPr lang="es-ES" dirty="0">
              <a:solidFill>
                <a:schemeClr val="lt2"/>
              </a:solidFill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Algoritmos de clasificación</a:t>
            </a:r>
            <a:endParaRPr dirty="0"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 err="1"/>
              <a:t>DecisionTreeClassifier</a:t>
            </a:r>
            <a:endParaRPr lang="es-ES"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6804248" y="2578509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Visualización</a:t>
            </a:r>
            <a:endParaRPr dirty="0"/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9"/>
          </p:nvPr>
        </p:nvSpPr>
        <p:spPr>
          <a:xfrm>
            <a:off x="6804248" y="3131400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de los árboles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type="ctrTitle" idx="20"/>
          </p:nvPr>
        </p:nvSpPr>
        <p:spPr>
          <a:xfrm>
            <a:off x="6804248" y="356865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04800"/>
            <a:r>
              <a:rPr lang="es-ES" dirty="0">
                <a:solidFill>
                  <a:schemeClr val="lt2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</a:rPr>
              <a:t>Técnicas de evaluación </a:t>
            </a:r>
            <a:endParaRPr lang="es-ES" dirty="0">
              <a:solidFill>
                <a:schemeClr val="l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21"/>
          </p:nvPr>
        </p:nvSpPr>
        <p:spPr>
          <a:xfrm>
            <a:off x="6876256" y="4011910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Splt vs validación cruzada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5" name="Google Shape;162;p30"/>
          <p:cNvSpPr txBox="1">
            <a:spLocks/>
          </p:cNvSpPr>
          <p:nvPr/>
        </p:nvSpPr>
        <p:spPr>
          <a:xfrm>
            <a:off x="5891772" y="444395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07</a:t>
            </a:r>
            <a:endParaRPr lang="en" dirty="0"/>
          </a:p>
        </p:txBody>
      </p:sp>
      <p:sp>
        <p:nvSpPr>
          <p:cNvPr id="26" name="Google Shape;169;p30"/>
          <p:cNvSpPr txBox="1">
            <a:spLocks/>
          </p:cNvSpPr>
          <p:nvPr/>
        </p:nvSpPr>
        <p:spPr>
          <a:xfrm>
            <a:off x="6804248" y="4443958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457200" indent="-304800"/>
            <a:r>
              <a:rPr lang="es-ES" dirty="0" smtClean="0">
                <a:solidFill>
                  <a:schemeClr val="lt2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</a:rPr>
              <a:t>Balanceo de datos</a:t>
            </a:r>
            <a:endParaRPr lang="es-ES" dirty="0">
              <a:solidFill>
                <a:schemeClr val="l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411760" y="267494"/>
            <a:ext cx="3867300" cy="6509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smtClean="0"/>
              <a:t>Regresión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51520" y="1494500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sz="1800" b="1" dirty="0" smtClean="0">
                <a:solidFill>
                  <a:schemeClr val="lt2"/>
                </a:solidFill>
              </a:rPr>
              <a:t>Generación de datos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sz="1800" b="1" dirty="0" smtClean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sz="1800" b="1" dirty="0" smtClean="0"/>
              <a:t>Algoritmos de regresión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sz="1800" b="1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sz="1800" b="1" dirty="0" smtClean="0">
                <a:solidFill>
                  <a:schemeClr val="lt2"/>
                </a:solidFill>
              </a:rPr>
              <a:t>Impresión de datos estadísticos</a:t>
            </a:r>
            <a:endParaRPr sz="1800" b="1" dirty="0">
              <a:solidFill>
                <a:schemeClr val="lt2"/>
              </a:solidFill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84;p32"/>
          <p:cNvSpPr txBox="1">
            <a:spLocks/>
          </p:cNvSpPr>
          <p:nvPr/>
        </p:nvSpPr>
        <p:spPr>
          <a:xfrm>
            <a:off x="4860032" y="1923678"/>
            <a:ext cx="4224900" cy="223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s-ES" sz="1800" b="1" dirty="0" smtClean="0"/>
              <a:t>Representación de atributos de entrada</a:t>
            </a:r>
          </a:p>
          <a:p>
            <a:pPr marL="0" indent="0" algn="l"/>
            <a:endParaRPr lang="es-ES" sz="1800" b="1" dirty="0" smtClean="0"/>
          </a:p>
          <a:p>
            <a:pPr marL="285750" indent="-285750" algn="l">
              <a:buFontTx/>
              <a:buChar char="-"/>
            </a:pPr>
            <a:r>
              <a:rPr lang="es-ES" sz="1800" b="1" dirty="0" smtClean="0"/>
              <a:t>Comparativa </a:t>
            </a:r>
          </a:p>
          <a:p>
            <a:pPr marL="285750" indent="-285750" algn="l">
              <a:buFontTx/>
              <a:buChar char="-"/>
            </a:pPr>
            <a:endParaRPr lang="es-ES" sz="1800" b="1" dirty="0" smtClean="0"/>
          </a:p>
          <a:p>
            <a:pPr marL="285750" indent="-285750" algn="l">
              <a:buFontTx/>
              <a:buChar char="-"/>
            </a:pPr>
            <a:r>
              <a:rPr lang="es-ES" sz="1800" b="1" dirty="0" smtClean="0"/>
              <a:t>Problema tipo de valores</a:t>
            </a:r>
          </a:p>
          <a:p>
            <a:pPr marL="285750" indent="-285750" algn="l">
              <a:buFontTx/>
              <a:buChar char="-"/>
            </a:pPr>
            <a:endParaRPr lang="es-ES" sz="1800" b="1" dirty="0"/>
          </a:p>
          <a:p>
            <a:pPr marL="285750" indent="-285750" algn="l">
              <a:buFontTx/>
              <a:buChar char="-"/>
            </a:pPr>
            <a:r>
              <a:rPr lang="es-ES" sz="1800" b="1" dirty="0" smtClean="0"/>
              <a:t>Predicción y visualización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29860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723EA5"/>
      </a:dk1>
      <a:lt1>
        <a:srgbClr val="FFFFFF"/>
      </a:lt1>
      <a:dk2>
        <a:srgbClr val="C187FC"/>
      </a:dk2>
      <a:lt2>
        <a:srgbClr val="3A165E"/>
      </a:lt2>
      <a:accent1>
        <a:srgbClr val="FCB663"/>
      </a:accent1>
      <a:accent2>
        <a:srgbClr val="FDBE73"/>
      </a:accent2>
      <a:accent3>
        <a:srgbClr val="FDC683"/>
      </a:accent3>
      <a:accent4>
        <a:srgbClr val="F9807D"/>
      </a:accent4>
      <a:accent5>
        <a:srgbClr val="8B5ABB"/>
      </a:accent5>
      <a:accent6>
        <a:srgbClr val="D5ACFF"/>
      </a:accent6>
      <a:hlink>
        <a:srgbClr val="3A16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71</Words>
  <Application>Microsoft Office PowerPoint</Application>
  <PresentationFormat>On-screen Show (16:9)</PresentationFormat>
  <Paragraphs>35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Roboto Condensed</vt:lpstr>
      <vt:lpstr>Fira Sans Extra Condensed Medium</vt:lpstr>
      <vt:lpstr>Roboto Condensed Light</vt:lpstr>
      <vt:lpstr>Exo 2</vt:lpstr>
      <vt:lpstr>Squada One</vt:lpstr>
      <vt:lpstr>Tech Newsletter by Slidesgo</vt:lpstr>
      <vt:lpstr>Anális de datos con scikitlearn y pandas.</vt:lpstr>
      <vt:lpstr>Clasificación</vt:lpstr>
      <vt:lpstr>Regresión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 de datos con scikitlearn y pandas.</dc:title>
  <dc:creator>Isabel Cenamor Guijarro</dc:creator>
  <cp:lastModifiedBy>Isabel Cenamor Guijarro</cp:lastModifiedBy>
  <cp:revision>4</cp:revision>
  <dcterms:modified xsi:type="dcterms:W3CDTF">2020-03-22T16:21:42Z</dcterms:modified>
</cp:coreProperties>
</file>