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 snapToObjects="1">
      <p:cViewPr varScale="1">
        <p:scale>
          <a:sx n="18" d="100"/>
          <a:sy n="18" d="100"/>
        </p:scale>
        <p:origin x="353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856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521023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Проект WebServer + API: Комплексное Решение для Web-Разработки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3937397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Проект WebServer + API представляет собой комплексное решение для web-разработки, объединяющее в себе мощный веб-сервер и гибкий API. Этот проект позволяет разработчикам создавать высокопроизводительные, масштабируемые и безопасные веб-приложения, предоставляя им широкий спектр функциональных возможностей и инструментов для эффективной работы.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433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152418" y="542211"/>
            <a:ext cx="7161133" cy="6161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52"/>
              </a:lnSpc>
              <a:buNone/>
            </a:pPr>
            <a:r>
              <a:rPr lang="en-US" sz="3882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Архитектура и Компоненты</a:t>
            </a:r>
            <a:endParaRPr lang="en-US" sz="3882" dirty="0"/>
          </a:p>
        </p:txBody>
      </p:sp>
      <p:sp>
        <p:nvSpPr>
          <p:cNvPr id="5" name="Text 2"/>
          <p:cNvSpPr/>
          <p:nvPr/>
        </p:nvSpPr>
        <p:spPr>
          <a:xfrm>
            <a:off x="3152418" y="1651278"/>
            <a:ext cx="2454116" cy="3080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6"/>
              </a:lnSpc>
              <a:buNone/>
            </a:pPr>
            <a:r>
              <a:rPr lang="en-US" sz="1941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Веб-сервер</a:t>
            </a:r>
            <a:endParaRPr lang="en-US" sz="1941" dirty="0"/>
          </a:p>
        </p:txBody>
      </p:sp>
      <p:sp>
        <p:nvSpPr>
          <p:cNvPr id="6" name="Text 3"/>
          <p:cNvSpPr/>
          <p:nvPr/>
        </p:nvSpPr>
        <p:spPr>
          <a:xfrm>
            <a:off x="3152418" y="2156460"/>
            <a:ext cx="2454116" cy="44155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 основе проекта лежит мощный веб-сервер, обеспечивающий быструю и надежную обработку запросов клиентов. Сервер поддерживает широкий спектр протоколов, включая HTTP, HTTPS, WebSocket, и предлагает гибкую конфигурацию для максимальной производительности и масштабируемости.</a:t>
            </a:r>
            <a:endParaRPr lang="en-US" sz="1553" dirty="0"/>
          </a:p>
        </p:txBody>
      </p:sp>
      <p:sp>
        <p:nvSpPr>
          <p:cNvPr id="7" name="Text 4"/>
          <p:cNvSpPr/>
          <p:nvPr/>
        </p:nvSpPr>
        <p:spPr>
          <a:xfrm>
            <a:off x="6095167" y="1651278"/>
            <a:ext cx="2454116" cy="3080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6"/>
              </a:lnSpc>
              <a:buNone/>
            </a:pPr>
            <a:r>
              <a:rPr lang="en-US" sz="1941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API</a:t>
            </a:r>
            <a:endParaRPr lang="en-US" sz="1941" dirty="0"/>
          </a:p>
        </p:txBody>
      </p:sp>
      <p:sp>
        <p:nvSpPr>
          <p:cNvPr id="8" name="Text 5"/>
          <p:cNvSpPr/>
          <p:nvPr/>
        </p:nvSpPr>
        <p:spPr>
          <a:xfrm>
            <a:off x="6095167" y="2156460"/>
            <a:ext cx="2454116" cy="4730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Интегрированный API предоставляет разработчикам простой и интуитивно понятный интерфейс для взаимодействия с серверным компонентом. API поддерживает различные форматы данных, такие как JSON, XML и GraphQL, позволяя гибко адаптироваться под потребности проекта.</a:t>
            </a:r>
            <a:endParaRPr lang="en-US" sz="1553" dirty="0"/>
          </a:p>
        </p:txBody>
      </p:sp>
      <p:sp>
        <p:nvSpPr>
          <p:cNvPr id="9" name="Text 6"/>
          <p:cNvSpPr/>
          <p:nvPr/>
        </p:nvSpPr>
        <p:spPr>
          <a:xfrm>
            <a:off x="9037915" y="1651278"/>
            <a:ext cx="2454116" cy="6160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6"/>
              </a:lnSpc>
              <a:buNone/>
            </a:pPr>
            <a:r>
              <a:rPr lang="en-US" sz="1941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Модульность и Расширяемость</a:t>
            </a:r>
            <a:endParaRPr lang="en-US" sz="1941" dirty="0"/>
          </a:p>
        </p:txBody>
      </p:sp>
      <p:sp>
        <p:nvSpPr>
          <p:cNvPr id="10" name="Text 7"/>
          <p:cNvSpPr/>
          <p:nvPr/>
        </p:nvSpPr>
        <p:spPr>
          <a:xfrm>
            <a:off x="9037915" y="2464475"/>
            <a:ext cx="2454116" cy="50463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4"/>
              </a:lnSpc>
              <a:buNone/>
            </a:pPr>
            <a:r>
              <a:rPr lang="en-US" sz="155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Проект WebServer + API спроектирован по модульному принципу, что обеспечивает высокую гибкость и возможность расширения. Разработчики могут легко интегрировать дополнительные модули и компоненты, соответствующие их конкретным требованиям, расширяя функциональность системы.</a:t>
            </a:r>
            <a:endParaRPr lang="en-US" sz="1553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614618" y="481965"/>
            <a:ext cx="6259116" cy="5478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13"/>
              </a:lnSpc>
              <a:buNone/>
            </a:pPr>
            <a:r>
              <a:rPr lang="en-US" sz="3451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Особенности Безопасности</a:t>
            </a:r>
            <a:endParaRPr lang="en-US" sz="3451" dirty="0"/>
          </a:p>
        </p:txBody>
      </p:sp>
      <p:sp>
        <p:nvSpPr>
          <p:cNvPr id="5" name="Shape 2"/>
          <p:cNvSpPr/>
          <p:nvPr/>
        </p:nvSpPr>
        <p:spPr>
          <a:xfrm>
            <a:off x="3614618" y="1517213"/>
            <a:ext cx="394335" cy="394335"/>
          </a:xfrm>
          <a:prstGeom prst="roundRect">
            <a:avLst>
              <a:gd name="adj" fmla="val 80015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3754874" y="1550075"/>
            <a:ext cx="113705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8"/>
              </a:lnSpc>
              <a:buNone/>
            </a:pPr>
            <a:r>
              <a:rPr lang="en-US" sz="2070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2070" dirty="0"/>
          </a:p>
        </p:txBody>
      </p:sp>
      <p:sp>
        <p:nvSpPr>
          <p:cNvPr id="7" name="Text 4"/>
          <p:cNvSpPr/>
          <p:nvPr/>
        </p:nvSpPr>
        <p:spPr>
          <a:xfrm>
            <a:off x="4184213" y="1577459"/>
            <a:ext cx="3043357" cy="5476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57"/>
              </a:lnSpc>
              <a:buNone/>
            </a:pPr>
            <a:r>
              <a:rPr lang="en-US" sz="1725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Аутентификация и Авторизация</a:t>
            </a:r>
            <a:endParaRPr lang="en-US" sz="1725" dirty="0"/>
          </a:p>
        </p:txBody>
      </p:sp>
      <p:sp>
        <p:nvSpPr>
          <p:cNvPr id="8" name="Text 5"/>
          <p:cNvSpPr/>
          <p:nvPr/>
        </p:nvSpPr>
        <p:spPr>
          <a:xfrm>
            <a:off x="4184213" y="2230279"/>
            <a:ext cx="3043357" cy="25235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8"/>
              </a:lnSpc>
              <a:buNone/>
            </a:pPr>
            <a:r>
              <a:rPr lang="en-US" sz="138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Встроенная система аутентификации и авторизации обеспечивает надежную защиту ваших приложений от несанкционированного доступа. Поддерживаются различные методы аутентификации, включая JWT, OAuth и другие популярные стандарты.</a:t>
            </a:r>
            <a:endParaRPr lang="en-US" sz="1380" dirty="0"/>
          </a:p>
        </p:txBody>
      </p:sp>
      <p:sp>
        <p:nvSpPr>
          <p:cNvPr id="9" name="Shape 6"/>
          <p:cNvSpPr/>
          <p:nvPr/>
        </p:nvSpPr>
        <p:spPr>
          <a:xfrm>
            <a:off x="7402830" y="1517213"/>
            <a:ext cx="394335" cy="394335"/>
          </a:xfrm>
          <a:prstGeom prst="roundRect">
            <a:avLst>
              <a:gd name="adj" fmla="val 80015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26893" y="1550075"/>
            <a:ext cx="146209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8"/>
              </a:lnSpc>
              <a:buNone/>
            </a:pPr>
            <a:r>
              <a:rPr lang="en-US" sz="2070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2</a:t>
            </a:r>
            <a:endParaRPr lang="en-US" sz="2070" dirty="0"/>
          </a:p>
        </p:txBody>
      </p:sp>
      <p:sp>
        <p:nvSpPr>
          <p:cNvPr id="11" name="Text 8"/>
          <p:cNvSpPr/>
          <p:nvPr/>
        </p:nvSpPr>
        <p:spPr>
          <a:xfrm>
            <a:off x="7972425" y="1577459"/>
            <a:ext cx="2191107" cy="273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7"/>
              </a:lnSpc>
              <a:buNone/>
            </a:pPr>
            <a:r>
              <a:rPr lang="en-US" sz="1725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Защита от Атак</a:t>
            </a:r>
            <a:endParaRPr lang="en-US" sz="1725" dirty="0"/>
          </a:p>
        </p:txBody>
      </p:sp>
      <p:sp>
        <p:nvSpPr>
          <p:cNvPr id="12" name="Text 9"/>
          <p:cNvSpPr/>
          <p:nvPr/>
        </p:nvSpPr>
        <p:spPr>
          <a:xfrm>
            <a:off x="7972425" y="1956435"/>
            <a:ext cx="3043357" cy="2243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8"/>
              </a:lnSpc>
              <a:buNone/>
            </a:pPr>
            <a:r>
              <a:rPr lang="en-US" sz="138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Проект WebServer + API включает в себя комплексные меры защиты от различных типов атак, таких как DDoS, SQL-инъекции и межсайтовые скриптовые атаки. Эти механизмы гарантируют высокий уровень безопасности для ваших веб-приложений.</a:t>
            </a:r>
            <a:endParaRPr lang="en-US" sz="1380" dirty="0"/>
          </a:p>
        </p:txBody>
      </p:sp>
      <p:sp>
        <p:nvSpPr>
          <p:cNvPr id="13" name="Shape 10"/>
          <p:cNvSpPr/>
          <p:nvPr/>
        </p:nvSpPr>
        <p:spPr>
          <a:xfrm>
            <a:off x="3614618" y="5065990"/>
            <a:ext cx="394335" cy="394335"/>
          </a:xfrm>
          <a:prstGeom prst="roundRect">
            <a:avLst>
              <a:gd name="adj" fmla="val 80015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3734752" y="5098852"/>
            <a:ext cx="153948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8"/>
              </a:lnSpc>
              <a:buNone/>
            </a:pPr>
            <a:r>
              <a:rPr lang="en-US" sz="2070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3</a:t>
            </a:r>
            <a:endParaRPr lang="en-US" sz="2070" dirty="0"/>
          </a:p>
        </p:txBody>
      </p:sp>
      <p:sp>
        <p:nvSpPr>
          <p:cNvPr id="15" name="Text 12"/>
          <p:cNvSpPr/>
          <p:nvPr/>
        </p:nvSpPr>
        <p:spPr>
          <a:xfrm>
            <a:off x="4184213" y="5126236"/>
            <a:ext cx="2489002" cy="273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7"/>
              </a:lnSpc>
              <a:buNone/>
            </a:pPr>
            <a:r>
              <a:rPr lang="en-US" sz="1725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Шифрование Данных</a:t>
            </a:r>
            <a:endParaRPr lang="en-US" sz="1725" dirty="0"/>
          </a:p>
        </p:txBody>
      </p:sp>
      <p:sp>
        <p:nvSpPr>
          <p:cNvPr id="16" name="Text 13"/>
          <p:cNvSpPr/>
          <p:nvPr/>
        </p:nvSpPr>
        <p:spPr>
          <a:xfrm>
            <a:off x="4184213" y="5505212"/>
            <a:ext cx="3043357" cy="2243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8"/>
              </a:lnSpc>
              <a:buNone/>
            </a:pPr>
            <a:r>
              <a:rPr lang="en-US" sz="138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Все входящие и исходящие данные обрабатываются с использованием современных алгоритмов шифрования, обеспечивая конфиденциальность и целостность информации, передаваемой между клиентом и сервером.</a:t>
            </a:r>
            <a:endParaRPr lang="en-US" sz="1380" dirty="0"/>
          </a:p>
        </p:txBody>
      </p:sp>
      <p:sp>
        <p:nvSpPr>
          <p:cNvPr id="17" name="Shape 14"/>
          <p:cNvSpPr/>
          <p:nvPr/>
        </p:nvSpPr>
        <p:spPr>
          <a:xfrm>
            <a:off x="7402830" y="5065990"/>
            <a:ext cx="394335" cy="394335"/>
          </a:xfrm>
          <a:prstGeom prst="roundRect">
            <a:avLst>
              <a:gd name="adj" fmla="val 80015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25703" y="5098852"/>
            <a:ext cx="148590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8"/>
              </a:lnSpc>
              <a:buNone/>
            </a:pPr>
            <a:r>
              <a:rPr lang="en-US" sz="2070" b="1" dirty="0">
                <a:solidFill>
                  <a:srgbClr val="5372D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4</a:t>
            </a:r>
            <a:endParaRPr lang="en-US" sz="2070" dirty="0"/>
          </a:p>
        </p:txBody>
      </p:sp>
      <p:sp>
        <p:nvSpPr>
          <p:cNvPr id="19" name="Text 16"/>
          <p:cNvSpPr/>
          <p:nvPr/>
        </p:nvSpPr>
        <p:spPr>
          <a:xfrm>
            <a:off x="7972425" y="5126236"/>
            <a:ext cx="2191107" cy="273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57"/>
              </a:lnSpc>
              <a:buNone/>
            </a:pPr>
            <a:r>
              <a:rPr lang="en-US" sz="1725" b="1" dirty="0">
                <a:solidFill>
                  <a:srgbClr val="5372D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Ведение Журналов</a:t>
            </a:r>
            <a:endParaRPr lang="en-US" sz="1725" dirty="0"/>
          </a:p>
        </p:txBody>
      </p:sp>
      <p:sp>
        <p:nvSpPr>
          <p:cNvPr id="20" name="Text 17"/>
          <p:cNvSpPr/>
          <p:nvPr/>
        </p:nvSpPr>
        <p:spPr>
          <a:xfrm>
            <a:off x="7972425" y="5505212"/>
            <a:ext cx="3043357" cy="1962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8"/>
              </a:lnSpc>
              <a:buNone/>
            </a:pPr>
            <a:r>
              <a:rPr lang="en-US" sz="138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Подробное ведение журналов позволяет отслеживать и анализировать все действия, происходящие в вашей системе. Это помогает быстро выявлять и устранять любые нарушения или подозрительную активность.</a:t>
            </a:r>
            <a:endParaRPr lang="en-US" sz="13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10096024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0096024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10096024"/>
          </a:xfrm>
          <a:prstGeom prst="rect">
            <a:avLst/>
          </a:prstGeom>
          <a:solidFill>
            <a:srgbClr val="0A081B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4031575" y="427673"/>
            <a:ext cx="6567130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Масштабируемость и Производительность</a:t>
            </a:r>
            <a:endParaRPr lang="en-US" sz="3062" dirty="0"/>
          </a:p>
        </p:txBody>
      </p:sp>
      <p:sp>
        <p:nvSpPr>
          <p:cNvPr id="7" name="Shape 3"/>
          <p:cNvSpPr/>
          <p:nvPr/>
        </p:nvSpPr>
        <p:spPr>
          <a:xfrm>
            <a:off x="7305437" y="1632942"/>
            <a:ext cx="19407" cy="8035409"/>
          </a:xfrm>
          <a:prstGeom prst="rect">
            <a:avLst/>
          </a:prstGeom>
          <a:solidFill>
            <a:srgbClr val="302E41"/>
          </a:solidFill>
          <a:ln/>
        </p:spPr>
      </p:sp>
      <p:sp>
        <p:nvSpPr>
          <p:cNvPr id="8" name="Shape 4"/>
          <p:cNvSpPr/>
          <p:nvPr/>
        </p:nvSpPr>
        <p:spPr>
          <a:xfrm>
            <a:off x="6595765" y="1919585"/>
            <a:ext cx="544354" cy="19407"/>
          </a:xfrm>
          <a:prstGeom prst="rect">
            <a:avLst/>
          </a:prstGeom>
          <a:solidFill>
            <a:srgbClr val="16FFBB"/>
          </a:solidFill>
          <a:ln/>
        </p:spPr>
      </p:sp>
      <p:sp>
        <p:nvSpPr>
          <p:cNvPr id="9" name="Shape 5"/>
          <p:cNvSpPr/>
          <p:nvPr/>
        </p:nvSpPr>
        <p:spPr>
          <a:xfrm>
            <a:off x="7140119" y="1754386"/>
            <a:ext cx="349925" cy="349925"/>
          </a:xfrm>
          <a:prstGeom prst="roundRect">
            <a:avLst>
              <a:gd name="adj" fmla="val 80009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264539" y="1783437"/>
            <a:ext cx="100965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1837" dirty="0"/>
          </a:p>
        </p:txBody>
      </p:sp>
      <p:sp>
        <p:nvSpPr>
          <p:cNvPr id="11" name="Text 7"/>
          <p:cNvSpPr/>
          <p:nvPr/>
        </p:nvSpPr>
        <p:spPr>
          <a:xfrm>
            <a:off x="4515445" y="1788438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Многопоточность</a:t>
            </a:r>
            <a:endParaRPr lang="en-US" sz="1531" dirty="0"/>
          </a:p>
        </p:txBody>
      </p:sp>
      <p:sp>
        <p:nvSpPr>
          <p:cNvPr id="12" name="Text 8"/>
          <p:cNvSpPr/>
          <p:nvPr/>
        </p:nvSpPr>
        <p:spPr>
          <a:xfrm>
            <a:off x="4031575" y="2124670"/>
            <a:ext cx="2428042" cy="34821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960"/>
              </a:lnSpc>
              <a:buNone/>
            </a:pPr>
            <a:r>
              <a:rPr lang="en-US" sz="122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Проект WebServer + API использует передовые методы многопоточного программирования, позволяющие эффективно распределять нагрузку и задействовать все имеющиеся ресурсы сервера. Это обеспечивает высокую производительность и позволяет обрабатывать большое количество одновременных запросов без потери качества обслуживания.</a:t>
            </a:r>
            <a:endParaRPr lang="en-US" sz="1225" dirty="0"/>
          </a:p>
        </p:txBody>
      </p:sp>
      <p:sp>
        <p:nvSpPr>
          <p:cNvPr id="13" name="Shape 9"/>
          <p:cNvSpPr/>
          <p:nvPr/>
        </p:nvSpPr>
        <p:spPr>
          <a:xfrm>
            <a:off x="7490043" y="2697182"/>
            <a:ext cx="544354" cy="19407"/>
          </a:xfrm>
          <a:prstGeom prst="rect">
            <a:avLst/>
          </a:prstGeom>
          <a:solidFill>
            <a:srgbClr val="29DDDA"/>
          </a:solidFill>
          <a:ln/>
        </p:spPr>
      </p:sp>
      <p:sp>
        <p:nvSpPr>
          <p:cNvPr id="14" name="Shape 10"/>
          <p:cNvSpPr/>
          <p:nvPr/>
        </p:nvSpPr>
        <p:spPr>
          <a:xfrm>
            <a:off x="7140119" y="2531983"/>
            <a:ext cx="349925" cy="349925"/>
          </a:xfrm>
          <a:prstGeom prst="roundRect">
            <a:avLst>
              <a:gd name="adj" fmla="val 80009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250132" y="2561034"/>
            <a:ext cx="129778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2</a:t>
            </a:r>
            <a:endParaRPr lang="en-US" sz="1837" dirty="0"/>
          </a:p>
        </p:txBody>
      </p:sp>
      <p:sp>
        <p:nvSpPr>
          <p:cNvPr id="16" name="Text 12"/>
          <p:cNvSpPr/>
          <p:nvPr/>
        </p:nvSpPr>
        <p:spPr>
          <a:xfrm>
            <a:off x="8170545" y="2566035"/>
            <a:ext cx="2428161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Горизонтальное Масштабирование</a:t>
            </a:r>
            <a:endParaRPr lang="en-US" sz="1531" dirty="0"/>
          </a:p>
        </p:txBody>
      </p:sp>
      <p:sp>
        <p:nvSpPr>
          <p:cNvPr id="17" name="Text 13"/>
          <p:cNvSpPr/>
          <p:nvPr/>
        </p:nvSpPr>
        <p:spPr>
          <a:xfrm>
            <a:off x="8170545" y="3145274"/>
            <a:ext cx="2428161" cy="2984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Благодаря модульной архитектуре, проект WebServer + API поддерживает горизонтальное масштабирование. Вы можете легко добавлять или удалять узлы, распределяя нагрузку по мере роста вашего веб-приложения. Это позволяет обеспечить стабильную работу системы даже при высоких пиковых нагрузках.</a:t>
            </a:r>
            <a:endParaRPr lang="en-US" sz="1225" dirty="0"/>
          </a:p>
        </p:txBody>
      </p:sp>
      <p:sp>
        <p:nvSpPr>
          <p:cNvPr id="18" name="Shape 14"/>
          <p:cNvSpPr/>
          <p:nvPr/>
        </p:nvSpPr>
        <p:spPr>
          <a:xfrm>
            <a:off x="6595765" y="6204406"/>
            <a:ext cx="544354" cy="19407"/>
          </a:xfrm>
          <a:prstGeom prst="rect">
            <a:avLst/>
          </a:prstGeom>
          <a:solidFill>
            <a:srgbClr val="37A7E7"/>
          </a:solidFill>
          <a:ln/>
        </p:spPr>
      </p:sp>
      <p:sp>
        <p:nvSpPr>
          <p:cNvPr id="19" name="Shape 15"/>
          <p:cNvSpPr/>
          <p:nvPr/>
        </p:nvSpPr>
        <p:spPr>
          <a:xfrm>
            <a:off x="7140119" y="6039207"/>
            <a:ext cx="349925" cy="349925"/>
          </a:xfrm>
          <a:prstGeom prst="roundRect">
            <a:avLst>
              <a:gd name="adj" fmla="val 80009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7246680" y="6068258"/>
            <a:ext cx="136684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96"/>
              </a:lnSpc>
              <a:buNone/>
            </a:pPr>
            <a:r>
              <a:rPr lang="en-US" sz="1837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3</a:t>
            </a:r>
            <a:endParaRPr lang="en-US" sz="1837" dirty="0"/>
          </a:p>
        </p:txBody>
      </p:sp>
      <p:sp>
        <p:nvSpPr>
          <p:cNvPr id="21" name="Text 17"/>
          <p:cNvSpPr/>
          <p:nvPr/>
        </p:nvSpPr>
        <p:spPr>
          <a:xfrm>
            <a:off x="4031575" y="6073259"/>
            <a:ext cx="2428042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Кэширование и Оптимизация</a:t>
            </a:r>
            <a:endParaRPr lang="en-US" sz="1531" dirty="0"/>
          </a:p>
        </p:txBody>
      </p:sp>
      <p:sp>
        <p:nvSpPr>
          <p:cNvPr id="22" name="Text 18"/>
          <p:cNvSpPr/>
          <p:nvPr/>
        </p:nvSpPr>
        <p:spPr>
          <a:xfrm>
            <a:off x="4031575" y="6652498"/>
            <a:ext cx="2428042" cy="27359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1960"/>
              </a:lnSpc>
              <a:buNone/>
            </a:pPr>
            <a:r>
              <a:rPr lang="en-US" sz="122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Проект включает в себя передовые механизмы кэширования и оптимизации, которые позволяют значительно повысить производительность веб-приложений. Это включает в себя кэширование ответов, сжатие передаваемых данных и другие оптимизационные технологии.</a:t>
            </a:r>
            <a:endParaRPr lang="en-US" sz="12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579138" y="487204"/>
            <a:ext cx="7255193" cy="5530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55"/>
              </a:lnSpc>
              <a:buNone/>
            </a:pPr>
            <a:r>
              <a:rPr lang="en-US" sz="348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Интеграция и Взаимодействие</a:t>
            </a:r>
            <a:endParaRPr lang="en-US" sz="3484" dirty="0"/>
          </a:p>
        </p:txBody>
      </p:sp>
      <p:sp>
        <p:nvSpPr>
          <p:cNvPr id="5" name="Text 2"/>
          <p:cNvSpPr/>
          <p:nvPr/>
        </p:nvSpPr>
        <p:spPr>
          <a:xfrm>
            <a:off x="3579138" y="1482566"/>
            <a:ext cx="2202537" cy="8293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742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Совместимость с Различными Технологиями</a:t>
            </a:r>
            <a:endParaRPr lang="en-US" sz="1742" dirty="0"/>
          </a:p>
        </p:txBody>
      </p:sp>
      <p:sp>
        <p:nvSpPr>
          <p:cNvPr id="6" name="Text 3"/>
          <p:cNvSpPr/>
          <p:nvPr/>
        </p:nvSpPr>
        <p:spPr>
          <a:xfrm>
            <a:off x="3579138" y="2488883"/>
            <a:ext cx="2202537" cy="50942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39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Проект WebServer + API поддерживает интеграцию с широким спектром технологий и фреймворков, таких как React, Angular, Vue.js, Django, Ruby on Rails и многих других. Это позволяет разработчикам выбирать наиболее подходящие инструменты и технологии для своих проектов, не ограничиваясь конкретными решениями.</a:t>
            </a:r>
            <a:endParaRPr lang="en-US" sz="1393" dirty="0"/>
          </a:p>
        </p:txBody>
      </p:sp>
      <p:sp>
        <p:nvSpPr>
          <p:cNvPr id="7" name="Text 4"/>
          <p:cNvSpPr/>
          <p:nvPr/>
        </p:nvSpPr>
        <p:spPr>
          <a:xfrm>
            <a:off x="6221016" y="1482566"/>
            <a:ext cx="2202537" cy="5529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742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Межсерверное Взаимодействие</a:t>
            </a:r>
            <a:endParaRPr lang="en-US" sz="1742" dirty="0"/>
          </a:p>
        </p:txBody>
      </p:sp>
      <p:sp>
        <p:nvSpPr>
          <p:cNvPr id="8" name="Text 5"/>
          <p:cNvSpPr/>
          <p:nvPr/>
        </p:nvSpPr>
        <p:spPr>
          <a:xfrm>
            <a:off x="6221016" y="2212419"/>
            <a:ext cx="2202537" cy="48111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39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Благодаря встроенным механизмам межсерверного взаимодействия, проект WebServer + API может легко интегрироваться с другими компонентами вашей IT-инфраструктуры. Это открывает возможности для построения комплексных распределенных систем, где различные серверы взаимодействуют друг с другом для достижения общих целей.</a:t>
            </a:r>
            <a:endParaRPr lang="en-US" sz="1393" dirty="0"/>
          </a:p>
        </p:txBody>
      </p:sp>
      <p:sp>
        <p:nvSpPr>
          <p:cNvPr id="9" name="Text 6"/>
          <p:cNvSpPr/>
          <p:nvPr/>
        </p:nvSpPr>
        <p:spPr>
          <a:xfrm>
            <a:off x="8862893" y="1482566"/>
            <a:ext cx="2202537" cy="5529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742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Интеграция с Базами Данных</a:t>
            </a:r>
            <a:endParaRPr lang="en-US" sz="1742" dirty="0"/>
          </a:p>
        </p:txBody>
      </p:sp>
      <p:sp>
        <p:nvSpPr>
          <p:cNvPr id="10" name="Text 7"/>
          <p:cNvSpPr/>
          <p:nvPr/>
        </p:nvSpPr>
        <p:spPr>
          <a:xfrm>
            <a:off x="8862893" y="2212419"/>
            <a:ext cx="2202537" cy="4528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30"/>
              </a:lnSpc>
              <a:buNone/>
            </a:pPr>
            <a:r>
              <a:rPr lang="en-US" sz="139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Проект WebServer + API предоставляет интуитивно понятные инструменты для интеграции с различными базами данных, включая реляционные, NoSQL и облачные решения. Это упрощает процесс разработки и обеспечивает гибкость при выборе наиболее подходящего хранилища данных для вашего проекта.</a:t>
            </a:r>
            <a:endParaRPr lang="en-US" sz="1393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779877" y="462677"/>
            <a:ext cx="5659279" cy="5232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21"/>
              </a:lnSpc>
              <a:buNone/>
            </a:pPr>
            <a:r>
              <a:rPr lang="en-US" sz="3297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Особенности Реализации</a:t>
            </a:r>
            <a:endParaRPr lang="en-US" sz="3297" dirty="0"/>
          </a:p>
        </p:txBody>
      </p:sp>
      <p:sp>
        <p:nvSpPr>
          <p:cNvPr id="5" name="Shape 2"/>
          <p:cNvSpPr/>
          <p:nvPr/>
        </p:nvSpPr>
        <p:spPr>
          <a:xfrm>
            <a:off x="3779877" y="1320879"/>
            <a:ext cx="3451622" cy="3139321"/>
          </a:xfrm>
          <a:prstGeom prst="roundRect">
            <a:avLst>
              <a:gd name="adj" fmla="val 9602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3962519" y="1503521"/>
            <a:ext cx="2684621" cy="2615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0"/>
              </a:lnSpc>
              <a:buNone/>
            </a:pPr>
            <a:r>
              <a:rPr lang="en-US" sz="1648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Модульная Архитектура</a:t>
            </a:r>
            <a:endParaRPr lang="en-US" sz="1648" dirty="0"/>
          </a:p>
        </p:txBody>
      </p:sp>
      <p:sp>
        <p:nvSpPr>
          <p:cNvPr id="7" name="Text 4"/>
          <p:cNvSpPr/>
          <p:nvPr/>
        </p:nvSpPr>
        <p:spPr>
          <a:xfrm>
            <a:off x="3962519" y="1865471"/>
            <a:ext cx="3086338" cy="24120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10"/>
              </a:lnSpc>
              <a:buNone/>
            </a:pPr>
            <a:r>
              <a:rPr lang="en-US" sz="1319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Проект WebServer + API основан на модульной архитектуре, что позволяет легко расширять и настраивать систему под конкретные требования проекта. Разработчики могут добавлять, удалять или заменять различные компоненты, не влияя на работу остальной части системы.</a:t>
            </a:r>
            <a:endParaRPr lang="en-US" sz="1319" dirty="0"/>
          </a:p>
        </p:txBody>
      </p:sp>
      <p:sp>
        <p:nvSpPr>
          <p:cNvPr id="8" name="Shape 5"/>
          <p:cNvSpPr/>
          <p:nvPr/>
        </p:nvSpPr>
        <p:spPr>
          <a:xfrm>
            <a:off x="7398901" y="1320879"/>
            <a:ext cx="3451622" cy="3139321"/>
          </a:xfrm>
          <a:prstGeom prst="roundRect">
            <a:avLst>
              <a:gd name="adj" fmla="val 9602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581543" y="1503521"/>
            <a:ext cx="2093238" cy="2615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0"/>
              </a:lnSpc>
              <a:buNone/>
            </a:pPr>
            <a:r>
              <a:rPr lang="en-US" sz="1648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Высокая Гибкость</a:t>
            </a:r>
            <a:endParaRPr lang="en-US" sz="1648" dirty="0"/>
          </a:p>
        </p:txBody>
      </p:sp>
      <p:sp>
        <p:nvSpPr>
          <p:cNvPr id="10" name="Text 7"/>
          <p:cNvSpPr/>
          <p:nvPr/>
        </p:nvSpPr>
        <p:spPr>
          <a:xfrm>
            <a:off x="7581543" y="1865471"/>
            <a:ext cx="3086338" cy="24120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10"/>
              </a:lnSpc>
              <a:buNone/>
            </a:pPr>
            <a:r>
              <a:rPr lang="en-US" sz="1319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Благодаря своей гибкости, проект WebServer + API может адаптироваться к различным сценариям использования, будь то разработка веб-приложений, API-серверов или других веб-ориентированных систем. Это делает его универсальным решением для широкого спектра задач.</a:t>
            </a:r>
            <a:endParaRPr lang="en-US" sz="1319" dirty="0"/>
          </a:p>
        </p:txBody>
      </p:sp>
      <p:sp>
        <p:nvSpPr>
          <p:cNvPr id="11" name="Shape 8"/>
          <p:cNvSpPr/>
          <p:nvPr/>
        </p:nvSpPr>
        <p:spPr>
          <a:xfrm>
            <a:off x="3779877" y="4627602"/>
            <a:ext cx="3451622" cy="3139321"/>
          </a:xfrm>
          <a:prstGeom prst="roundRect">
            <a:avLst>
              <a:gd name="adj" fmla="val 9602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3962519" y="4810244"/>
            <a:ext cx="2753439" cy="2615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0"/>
              </a:lnSpc>
              <a:buNone/>
            </a:pPr>
            <a:r>
              <a:rPr lang="en-US" sz="1648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Легкость Развертывания</a:t>
            </a:r>
            <a:endParaRPr lang="en-US" sz="1648" dirty="0"/>
          </a:p>
        </p:txBody>
      </p:sp>
      <p:sp>
        <p:nvSpPr>
          <p:cNvPr id="13" name="Text 10"/>
          <p:cNvSpPr/>
          <p:nvPr/>
        </p:nvSpPr>
        <p:spPr>
          <a:xfrm>
            <a:off x="3962519" y="5172194"/>
            <a:ext cx="3086338" cy="24120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10"/>
              </a:lnSpc>
              <a:buNone/>
            </a:pPr>
            <a:r>
              <a:rPr lang="en-US" sz="1319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Развертывание проекта WebServer + API максимально упрощено за счет стандартизированных процедур установки и конфигурации. Это позволяет быстро развернуть систему в существующей инфраструктуре и начать эксплуатацию с минимальными усилиями.</a:t>
            </a:r>
            <a:endParaRPr lang="en-US" sz="1319" dirty="0"/>
          </a:p>
        </p:txBody>
      </p:sp>
      <p:sp>
        <p:nvSpPr>
          <p:cNvPr id="14" name="Shape 11"/>
          <p:cNvSpPr/>
          <p:nvPr/>
        </p:nvSpPr>
        <p:spPr>
          <a:xfrm>
            <a:off x="7398901" y="4627602"/>
            <a:ext cx="3451622" cy="3139321"/>
          </a:xfrm>
          <a:prstGeom prst="roundRect">
            <a:avLst>
              <a:gd name="adj" fmla="val 9602"/>
            </a:avLst>
          </a:prstGeom>
          <a:solidFill>
            <a:srgbClr val="0A081B"/>
          </a:solidFill>
          <a:ln w="15240">
            <a:solidFill>
              <a:srgbClr val="E0E4E6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581543" y="4810244"/>
            <a:ext cx="2784158" cy="2615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60"/>
              </a:lnSpc>
              <a:buNone/>
            </a:pPr>
            <a:r>
              <a:rPr lang="en-US" sz="1648" b="1" dirty="0">
                <a:solidFill>
                  <a:srgbClr val="5372D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Открытый Исходный Код</a:t>
            </a:r>
            <a:endParaRPr lang="en-US" sz="1648" dirty="0"/>
          </a:p>
        </p:txBody>
      </p:sp>
      <p:sp>
        <p:nvSpPr>
          <p:cNvPr id="16" name="Text 13"/>
          <p:cNvSpPr/>
          <p:nvPr/>
        </p:nvSpPr>
        <p:spPr>
          <a:xfrm>
            <a:off x="7581543" y="5172194"/>
            <a:ext cx="3086338" cy="24120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10"/>
              </a:lnSpc>
              <a:buNone/>
            </a:pPr>
            <a:r>
              <a:rPr lang="en-US" sz="1319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Проект WebServer + API распространяется под открытой лицензией, что позволяет разработчикам изучать, модифицировать и вносить свой вклад в развитие системы. Это способствует активному сообществу и постоянному совершенствованию продукта.</a:t>
            </a:r>
            <a:endParaRPr lang="en-US" sz="131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789759" y="459462"/>
            <a:ext cx="5606891" cy="5218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09"/>
              </a:lnSpc>
              <a:buNone/>
            </a:pPr>
            <a:r>
              <a:rPr lang="en-US" sz="3287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Примеры Использования</a:t>
            </a:r>
            <a:endParaRPr lang="en-US" sz="3287" dirty="0"/>
          </a:p>
        </p:txBody>
      </p:sp>
      <p:sp>
        <p:nvSpPr>
          <p:cNvPr id="5" name="Shape 2"/>
          <p:cNvSpPr/>
          <p:nvPr/>
        </p:nvSpPr>
        <p:spPr>
          <a:xfrm>
            <a:off x="3789759" y="1315283"/>
            <a:ext cx="2183368" cy="1349335"/>
          </a:xfrm>
          <a:prstGeom prst="roundRect">
            <a:avLst>
              <a:gd name="adj" fmla="val 22277"/>
            </a:avLst>
          </a:prstGeom>
          <a:noFill/>
          <a:ln w="15240">
            <a:solidFill>
              <a:srgbClr val="16FFBB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999" y="1330523"/>
            <a:ext cx="2152888" cy="131885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789759" y="2873335"/>
            <a:ext cx="2183368" cy="5217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55"/>
              </a:lnSpc>
              <a:buNone/>
            </a:pPr>
            <a:r>
              <a:rPr lang="en-US" sz="1644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Разработка Веб-Приложений</a:t>
            </a:r>
            <a:endParaRPr lang="en-US" sz="1644" dirty="0"/>
          </a:p>
        </p:txBody>
      </p:sp>
      <p:sp>
        <p:nvSpPr>
          <p:cNvPr id="8" name="Text 4"/>
          <p:cNvSpPr/>
          <p:nvPr/>
        </p:nvSpPr>
        <p:spPr>
          <a:xfrm>
            <a:off x="3789759" y="3495199"/>
            <a:ext cx="2183368" cy="37404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04"/>
              </a:lnSpc>
              <a:buNone/>
            </a:pPr>
            <a:r>
              <a:rPr lang="en-US" sz="131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Проект WebServer + API идеально подходит для разработки полноценных веб-приложений, обеспечивая высокую производительность, безопасность и масштабируемость. Он может использоваться для создания различных типов приложений, от корпоративных порталов до интерактивных сервисов.</a:t>
            </a:r>
            <a:endParaRPr lang="en-US" sz="1315" dirty="0"/>
          </a:p>
        </p:txBody>
      </p:sp>
      <p:sp>
        <p:nvSpPr>
          <p:cNvPr id="9" name="Shape 5"/>
          <p:cNvSpPr/>
          <p:nvPr/>
        </p:nvSpPr>
        <p:spPr>
          <a:xfrm>
            <a:off x="6223516" y="1315283"/>
            <a:ext cx="2183368" cy="1349335"/>
          </a:xfrm>
          <a:prstGeom prst="roundRect">
            <a:avLst>
              <a:gd name="adj" fmla="val 22277"/>
            </a:avLst>
          </a:prstGeom>
          <a:noFill/>
          <a:ln w="15240">
            <a:solidFill>
              <a:srgbClr val="29DDDA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756" y="1330523"/>
            <a:ext cx="2152888" cy="131885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223516" y="2873335"/>
            <a:ext cx="2087404" cy="2608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55"/>
              </a:lnSpc>
              <a:buNone/>
            </a:pPr>
            <a:r>
              <a:rPr lang="en-US" sz="1644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Разработка API</a:t>
            </a:r>
            <a:endParaRPr lang="en-US" sz="1644" dirty="0"/>
          </a:p>
        </p:txBody>
      </p:sp>
      <p:sp>
        <p:nvSpPr>
          <p:cNvPr id="12" name="Text 7"/>
          <p:cNvSpPr/>
          <p:nvPr/>
        </p:nvSpPr>
        <p:spPr>
          <a:xfrm>
            <a:off x="6223516" y="3234333"/>
            <a:ext cx="2183368" cy="34732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04"/>
              </a:lnSpc>
              <a:buNone/>
            </a:pPr>
            <a:r>
              <a:rPr lang="en-US" sz="131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Встроенный API-сервер позволяет разработчикам быстро создавать и развертывать мощные API-интерфейсы, которые могут использоваться для интеграции с другими приложениями и сервисами. Это открывает широкие возможности для построения распределенных систем и экосистем.</a:t>
            </a:r>
            <a:endParaRPr lang="en-US" sz="1315" dirty="0"/>
          </a:p>
        </p:txBody>
      </p:sp>
      <p:sp>
        <p:nvSpPr>
          <p:cNvPr id="13" name="Shape 8"/>
          <p:cNvSpPr/>
          <p:nvPr/>
        </p:nvSpPr>
        <p:spPr>
          <a:xfrm>
            <a:off x="8657273" y="1315283"/>
            <a:ext cx="2183368" cy="1349335"/>
          </a:xfrm>
          <a:prstGeom prst="roundRect">
            <a:avLst>
              <a:gd name="adj" fmla="val 22277"/>
            </a:avLst>
          </a:prstGeom>
          <a:noFill/>
          <a:ln w="15240">
            <a:solidFill>
              <a:srgbClr val="37A7E7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2513" y="1330523"/>
            <a:ext cx="2152888" cy="131885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8657273" y="2873335"/>
            <a:ext cx="2183368" cy="5217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55"/>
              </a:lnSpc>
              <a:buNone/>
            </a:pPr>
            <a:r>
              <a:rPr lang="en-US" sz="1644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Микросервисная Архитектура</a:t>
            </a:r>
            <a:endParaRPr lang="en-US" sz="1644" dirty="0"/>
          </a:p>
        </p:txBody>
      </p:sp>
      <p:sp>
        <p:nvSpPr>
          <p:cNvPr id="16" name="Text 10"/>
          <p:cNvSpPr/>
          <p:nvPr/>
        </p:nvSpPr>
        <p:spPr>
          <a:xfrm>
            <a:off x="8657273" y="3495199"/>
            <a:ext cx="2183368" cy="42748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04"/>
              </a:lnSpc>
              <a:buNone/>
            </a:pPr>
            <a:r>
              <a:rPr lang="en-US" sz="131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Благодаря своей модульности, проект WebServer + API идеально подходит для реализации микросервисной архитектуры. Разработчики могут создавать небольшие, автономные сервисы, которые взаимодействуют друг с другом через API, что обеспечивает гибкость, масштабируемость и высокую отказоустойчивость.</a:t>
            </a:r>
            <a:endParaRPr lang="en-US" sz="131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799874" y="590074"/>
            <a:ext cx="8765977" cy="6682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63"/>
              </a:lnSpc>
              <a:buNone/>
            </a:pPr>
            <a:r>
              <a:rPr lang="en-US" sz="421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Преимущества Использования</a:t>
            </a:r>
            <a:endParaRPr lang="en-US" sz="421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874" y="1686044"/>
            <a:ext cx="504230" cy="50423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799874" y="2404110"/>
            <a:ext cx="2017038" cy="1002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1"/>
              </a:lnSpc>
              <a:buNone/>
            </a:pPr>
            <a:r>
              <a:rPr lang="en-US" sz="2105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Высокая Производительность</a:t>
            </a:r>
            <a:endParaRPr lang="en-US" sz="2105" dirty="0"/>
          </a:p>
        </p:txBody>
      </p:sp>
      <p:sp>
        <p:nvSpPr>
          <p:cNvPr id="7" name="Text 3"/>
          <p:cNvSpPr/>
          <p:nvPr/>
        </p:nvSpPr>
        <p:spPr>
          <a:xfrm>
            <a:off x="2799874" y="3534608"/>
            <a:ext cx="2017038" cy="41047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5"/>
              </a:lnSpc>
              <a:buNone/>
            </a:pPr>
            <a:r>
              <a:rPr lang="en-US" sz="168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Проект WebServer + API обеспечивает высокую производительность за счет использования передовых технологий, таких как многопоточность, кэширование и оптимизация.</a:t>
            </a:r>
            <a:endParaRPr lang="en-US" sz="168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666" y="1686044"/>
            <a:ext cx="504230" cy="50423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137666" y="2404110"/>
            <a:ext cx="2017038" cy="6681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1"/>
              </a:lnSpc>
              <a:buNone/>
            </a:pPr>
            <a:r>
              <a:rPr lang="en-US" sz="2105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Масштабируемость</a:t>
            </a:r>
            <a:endParaRPr lang="en-US" sz="2105" dirty="0"/>
          </a:p>
        </p:txBody>
      </p:sp>
      <p:sp>
        <p:nvSpPr>
          <p:cNvPr id="10" name="Text 5"/>
          <p:cNvSpPr/>
          <p:nvPr/>
        </p:nvSpPr>
        <p:spPr>
          <a:xfrm>
            <a:off x="5137666" y="3200519"/>
            <a:ext cx="2017038" cy="37627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5"/>
              </a:lnSpc>
              <a:buNone/>
            </a:pPr>
            <a:r>
              <a:rPr lang="en-US" sz="168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Модульная архитектура и возможность горизонтального масштабирования позволяют проекту WebServer + API адаптироваться к растущим потребностям вашего бизнеса.</a:t>
            </a:r>
            <a:endParaRPr lang="en-US" sz="168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458" y="1686044"/>
            <a:ext cx="504230" cy="50423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75458" y="2404110"/>
            <a:ext cx="2017038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1"/>
              </a:lnSpc>
              <a:buNone/>
            </a:pPr>
            <a:r>
              <a:rPr lang="en-US" sz="2105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Безопасность</a:t>
            </a:r>
            <a:endParaRPr lang="en-US" sz="2105" dirty="0"/>
          </a:p>
        </p:txBody>
      </p:sp>
      <p:sp>
        <p:nvSpPr>
          <p:cNvPr id="13" name="Text 7"/>
          <p:cNvSpPr/>
          <p:nvPr/>
        </p:nvSpPr>
        <p:spPr>
          <a:xfrm>
            <a:off x="7475458" y="2866430"/>
            <a:ext cx="2017038" cy="37627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5"/>
              </a:lnSpc>
              <a:buNone/>
            </a:pPr>
            <a:r>
              <a:rPr lang="en-US" sz="168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Встроенные механизмы безопасности, такие как аутентификация, авторизация и шифрование, обеспечивают надежную защиту ваших данных и приложений.</a:t>
            </a:r>
            <a:endParaRPr lang="en-US" sz="1684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3250" y="1686044"/>
            <a:ext cx="504230" cy="50423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9813250" y="2404110"/>
            <a:ext cx="2017157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1"/>
              </a:lnSpc>
              <a:buNone/>
            </a:pPr>
            <a:r>
              <a:rPr lang="en-US" sz="2105" b="1" dirty="0">
                <a:solidFill>
                  <a:srgbClr val="5372D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Гибкость</a:t>
            </a:r>
            <a:endParaRPr lang="en-US" sz="2105" dirty="0"/>
          </a:p>
        </p:txBody>
      </p:sp>
      <p:sp>
        <p:nvSpPr>
          <p:cNvPr id="16" name="Text 9"/>
          <p:cNvSpPr/>
          <p:nvPr/>
        </p:nvSpPr>
        <p:spPr>
          <a:xfrm>
            <a:off x="9813250" y="2866430"/>
            <a:ext cx="2017157" cy="37627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5"/>
              </a:lnSpc>
              <a:buNone/>
            </a:pPr>
            <a:r>
              <a:rPr lang="en-US" sz="168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Проект WebServer + API отличается высокой гибкостью, позволяя разработчикам адаптировать систему под конкретные требования проекта.</a:t>
            </a:r>
            <a:endParaRPr lang="en-US" sz="168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029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3102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156335" y="563999"/>
            <a:ext cx="8660011" cy="12818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47"/>
              </a:lnSpc>
              <a:buNone/>
            </a:pPr>
            <a:r>
              <a:rPr lang="en-US" sz="4038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Техническая Поддержка и Сообщество</a:t>
            </a:r>
            <a:endParaRPr lang="en-US" sz="4038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335" y="2153483"/>
            <a:ext cx="1025485" cy="1837849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489478" y="2358509"/>
            <a:ext cx="2563773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Документация</a:t>
            </a:r>
            <a:endParaRPr lang="en-US" sz="2019" dirty="0"/>
          </a:p>
        </p:txBody>
      </p:sp>
      <p:sp>
        <p:nvSpPr>
          <p:cNvPr id="8" name="Text 3"/>
          <p:cNvSpPr/>
          <p:nvPr/>
        </p:nvSpPr>
        <p:spPr>
          <a:xfrm>
            <a:off x="2489478" y="2801898"/>
            <a:ext cx="7326868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Подробная техническая документация предоставляет разработчикам всю необходимую информацию для эффективного использования и настройки проекта WebServer + API.</a:t>
            </a:r>
            <a:endParaRPr lang="en-US" sz="1615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335" y="3991332"/>
            <a:ext cx="1025485" cy="1837849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489478" y="4196358"/>
            <a:ext cx="3302556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Техническая Поддержка</a:t>
            </a:r>
            <a:endParaRPr lang="en-US" sz="2019" dirty="0"/>
          </a:p>
        </p:txBody>
      </p:sp>
      <p:sp>
        <p:nvSpPr>
          <p:cNvPr id="11" name="Text 5"/>
          <p:cNvSpPr/>
          <p:nvPr/>
        </p:nvSpPr>
        <p:spPr>
          <a:xfrm>
            <a:off x="2489478" y="4639747"/>
            <a:ext cx="7326868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Команда экспертов проекта WebServer + API предоставляет квалифицированную техническую поддержку, помогая решать возникающие вопросы и проблемы.</a:t>
            </a:r>
            <a:endParaRPr lang="en-US" sz="1615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6335" y="5829181"/>
            <a:ext cx="1025485" cy="1837849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489478" y="6034207"/>
            <a:ext cx="3746063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b="1" dirty="0">
                <a:solidFill>
                  <a:srgbClr val="37A7E7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Сообщество Разработчиков</a:t>
            </a:r>
            <a:endParaRPr lang="en-US" sz="2019" dirty="0"/>
          </a:p>
        </p:txBody>
      </p:sp>
      <p:sp>
        <p:nvSpPr>
          <p:cNvPr id="14" name="Text 7"/>
          <p:cNvSpPr/>
          <p:nvPr/>
        </p:nvSpPr>
        <p:spPr>
          <a:xfrm>
            <a:off x="2489478" y="6477595"/>
            <a:ext cx="7326868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Активное сообщество разработчиков, делящихся опытом, предлагающих улучшения и решающих проблемы, способствует постоянному развитию и совершенствованию проекта.</a:t>
            </a:r>
            <a:endParaRPr lang="en-US" sz="161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983</Words>
  <Application>Microsoft Office PowerPoint</Application>
  <PresentationFormat>Произвольный</PresentationFormat>
  <Paragraphs>80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Barlow</vt:lpstr>
      <vt:lpstr>Calibri</vt:lpstr>
      <vt:lpstr>Spline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2</cp:revision>
  <dcterms:created xsi:type="dcterms:W3CDTF">2024-04-30T18:09:49Z</dcterms:created>
  <dcterms:modified xsi:type="dcterms:W3CDTF">2024-04-30T18:20:01Z</dcterms:modified>
</cp:coreProperties>
</file>