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A90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8498" autoAdjust="0"/>
    <p:restoredTop sz="94669"/>
  </p:normalViewPr>
  <p:slideViewPr>
    <p:cSldViewPr snapToGrid="0">
      <p:cViewPr varScale="1">
        <p:scale>
          <a:sx n="114" d="100"/>
          <a:sy n="114" d="100"/>
        </p:scale>
        <p:origin x="408" y="168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/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/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/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/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/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/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/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/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/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/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/>
          <a:p>
            <a:fld id="{EE104598-F69F-4C52-8602-BCEE3362A757}" type="datetimeFigureOut">
              <a:rPr lang="en-IN" smtClean="0"/>
              <a:t>08/09/25</a:t>
            </a:fld>
            <a:endParaRPr lang="en-IN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/>
          <a:p>
            <a:fld id="{8D7EE9FC-6547-4AD8-A2F1-A8F2BB8E5AF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6"/>
          <p:cNvSpPr/>
          <p:nvPr/>
        </p:nvSpPr>
        <p:spPr>
          <a:xfrm>
            <a:off x="0" y="0"/>
            <a:ext cx="12192000" cy="6858000"/>
          </a:xfrm>
          <a:prstGeom prst="rect"/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582" name="TextBox 11"/>
          <p:cNvSpPr txBox="1"/>
          <p:nvPr/>
        </p:nvSpPr>
        <p:spPr>
          <a:xfrm>
            <a:off x="1253759" y="2356843"/>
            <a:ext cx="9684477" cy="27584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Proposed solution is a </a:t>
            </a:r>
            <a:r>
              <a:rPr dirty="0" lang="en-US" u="sng">
                <a:solidFill>
                  <a:schemeClr val="bg2">
                    <a:lumMod val="50000"/>
                  </a:schemeClr>
                </a:solidFill>
              </a:rPr>
              <a:t>cyber-physical Mass Balance Ledger </a:t>
            </a:r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that traverses the ISA-95 automation pyramid end-to-end. </a:t>
            </a:r>
          </a:p>
          <a:p>
            <a:pPr algn="ctr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Our proposed System automates </a:t>
            </a:r>
            <a:r>
              <a:rPr dirty="0" lang="en-US" u="sng">
                <a:solidFill>
                  <a:schemeClr val="bg2">
                    <a:lumMod val="50000"/>
                  </a:schemeClr>
                </a:solidFill>
              </a:rPr>
              <a:t>traceability</a:t>
            </a:r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dirty="0" lang="en-US" u="sng">
                <a:solidFill>
                  <a:schemeClr val="bg2">
                    <a:lumMod val="50000"/>
                  </a:schemeClr>
                </a:solidFill>
              </a:rPr>
              <a:t>reconciliation</a:t>
            </a:r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 of sustainable inputs across ERP, MES, SCADA, and sensor layers to eliminate manual data stitching and ensures:</a:t>
            </a:r>
          </a:p>
          <a:p>
            <a:pPr lvl="8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dirty="0" lang="en-US">
                <a:solidFill>
                  <a:schemeClr val="bg2">
                    <a:lumMod val="50000"/>
                  </a:schemeClr>
                </a:solidFill>
              </a:rPr>
            </a:br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-  Audit-ready, </a:t>
            </a:r>
          </a:p>
          <a:p>
            <a:pPr lvl="8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-  Tamperproof, </a:t>
            </a:r>
          </a:p>
          <a:p>
            <a:pPr lvl="8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-  Real-time, </a:t>
            </a:r>
          </a:p>
          <a:p>
            <a:pPr lvl="8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-  Continuous ISCC+ </a:t>
            </a:r>
          </a:p>
          <a:p>
            <a:pPr lvl="8"/>
            <a:r>
              <a:rPr dirty="0" lang="en-US">
                <a:solidFill>
                  <a:schemeClr val="bg2">
                    <a:lumMod val="50000"/>
                  </a:schemeClr>
                </a:solidFill>
              </a:rPr>
              <a:t>-  GHG compliance.</a:t>
            </a:r>
            <a:endParaRPr dirty="0" lang="en-IN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48583" name="Rectangle 1"/>
          <p:cNvSpPr/>
          <p:nvPr/>
        </p:nvSpPr>
        <p:spPr>
          <a:xfrm>
            <a:off x="3902536" y="5626858"/>
            <a:ext cx="4386926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1600" lang="en-US">
                <a:solidFill>
                  <a:srgbClr val="0A90AB"/>
                </a:solidFill>
              </a:rPr>
              <a:t>By</a:t>
            </a: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584" name="Rectangle 2"/>
          <p:cNvSpPr/>
          <p:nvPr/>
        </p:nvSpPr>
        <p:spPr>
          <a:xfrm>
            <a:off x="2120589" y="245327"/>
            <a:ext cx="7950819" cy="1703823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sz="2800" lang="en-US">
                <a:solidFill>
                  <a:srgbClr val="0A90AB"/>
                </a:solidFill>
              </a:rPr>
              <a:t>System Proposal </a:t>
            </a:r>
          </a:p>
          <a:p>
            <a:pPr algn="ctr"/>
            <a:r>
              <a:rPr dirty="0" sz="2800" lang="en-US">
                <a:solidFill>
                  <a:srgbClr val="0A90AB"/>
                </a:solidFill>
              </a:rPr>
              <a:t>for </a:t>
            </a:r>
          </a:p>
          <a:p>
            <a:pPr algn="ctr"/>
            <a:r>
              <a:rPr dirty="0" sz="2800" lang="en-US">
                <a:solidFill>
                  <a:srgbClr val="0A90AB"/>
                </a:solidFill>
              </a:rPr>
              <a:t>Toray Composite Materials America, Inc.</a:t>
            </a:r>
            <a:endParaRPr dirty="0" sz="2800" lang="en-IN">
              <a:solidFill>
                <a:srgbClr val="0A90A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Rectangle 3"/>
          <p:cNvSpPr/>
          <p:nvPr/>
        </p:nvSpPr>
        <p:spPr>
          <a:xfrm>
            <a:off x="452845" y="1350023"/>
            <a:ext cx="4386926" cy="360000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600" lang="en-US">
                <a:solidFill>
                  <a:srgbClr val="0A90AB"/>
                </a:solidFill>
              </a:rPr>
              <a:t>Specific Asks by ISCC+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591" name="TextBox 4"/>
          <p:cNvSpPr txBox="1"/>
          <p:nvPr/>
        </p:nvSpPr>
        <p:spPr>
          <a:xfrm>
            <a:off x="452845" y="1730921"/>
            <a:ext cx="5643155" cy="3660141"/>
          </a:xfrm>
          <a:prstGeom prst="rect"/>
          <a:noFill/>
        </p:spPr>
        <p:txBody>
          <a:bodyPr wrap="square">
            <a:spAutoFit/>
          </a:bodyPr>
          <a:p>
            <a:pPr>
              <a:spcAft>
                <a:spcPts val="1400"/>
              </a:spcAft>
            </a:pPr>
            <a:r>
              <a:rPr dirty="0" sz="1600" lang="en-IN">
                <a:solidFill>
                  <a:srgbClr val="0A90AB"/>
                </a:solidFill>
              </a:rPr>
              <a:t>ISCC+ Demands:</a:t>
            </a:r>
          </a:p>
          <a:p>
            <a:pPr>
              <a:spcAft>
                <a:spcPts val="1400"/>
              </a:spcAft>
            </a:pPr>
            <a:r>
              <a:rPr b="1" dirty="0" sz="1400" lang="en-IN"/>
              <a:t>Chain of Custody:</a:t>
            </a:r>
            <a:br>
              <a:rPr dirty="0" sz="1400" lang="en-IN"/>
            </a:br>
            <a:r>
              <a:rPr dirty="0" sz="1400" lang="en-IN"/>
              <a:t>Certified vs. non-certified material must be tracked across every transaction.</a:t>
            </a:r>
          </a:p>
          <a:p>
            <a:pPr>
              <a:spcAft>
                <a:spcPts val="1400"/>
              </a:spcAft>
            </a:pPr>
            <a:r>
              <a:rPr b="1" dirty="0" sz="1400" lang="en-IN"/>
              <a:t>Mass Balance Method:</a:t>
            </a:r>
            <a:br>
              <a:rPr dirty="0" sz="1400" lang="en-IN"/>
            </a:br>
            <a:r>
              <a:rPr dirty="0" sz="1400" lang="en-IN"/>
              <a:t>Certified inputs must reconcile with outputs + declared losses.</a:t>
            </a:r>
          </a:p>
          <a:p>
            <a:pPr>
              <a:spcAft>
                <a:spcPts val="1400"/>
              </a:spcAft>
            </a:pPr>
            <a:r>
              <a:rPr b="1" dirty="0" sz="1400" lang="en-IN"/>
              <a:t>Audit-Ready Documentation:</a:t>
            </a:r>
            <a:br>
              <a:rPr dirty="0" sz="1400" lang="en-IN"/>
            </a:br>
            <a:r>
              <a:rPr dirty="0" sz="1400" lang="en-IN"/>
              <a:t>Sustainability Declarations (SD) &amp; Proof of Sustainability (POS) </a:t>
            </a:r>
            <a:br>
              <a:rPr dirty="0" sz="1400" lang="en-IN"/>
            </a:br>
            <a:r>
              <a:rPr dirty="0" sz="1400" lang="en-IN"/>
              <a:t>must be available for every certified batch.</a:t>
            </a:r>
          </a:p>
          <a:p>
            <a:pPr>
              <a:spcAft>
                <a:spcPts val="1400"/>
              </a:spcAft>
            </a:pPr>
            <a:r>
              <a:rPr b="1" dirty="0" sz="1400" lang="en-IN"/>
              <a:t>Continuous Record-Keeping (APS v5.0):</a:t>
            </a:r>
            <a:br>
              <a:rPr dirty="0" sz="1400" lang="en-IN"/>
            </a:br>
            <a:r>
              <a:rPr dirty="0" sz="1400" lang="en-IN"/>
              <a:t>Real-time, continuously updated logs — no backfilled reports.</a:t>
            </a:r>
          </a:p>
          <a:p>
            <a:pPr>
              <a:spcAft>
                <a:spcPts val="1400"/>
              </a:spcAft>
            </a:pPr>
            <a:r>
              <a:rPr b="1" dirty="0" sz="1400" lang="en-IN"/>
              <a:t>Tamperproof Evidence:</a:t>
            </a:r>
            <a:br>
              <a:rPr dirty="0" sz="1400" lang="en-IN"/>
            </a:br>
            <a:r>
              <a:rPr dirty="0" sz="1400" lang="en-IN"/>
              <a:t>Assurance that data cannot be retroactively altered.</a:t>
            </a:r>
          </a:p>
        </p:txBody>
      </p:sp>
      <p:sp>
        <p:nvSpPr>
          <p:cNvPr id="1048592" name="TextBox 8"/>
          <p:cNvSpPr txBox="1"/>
          <p:nvPr/>
        </p:nvSpPr>
        <p:spPr>
          <a:xfrm>
            <a:off x="5773783" y="1269037"/>
            <a:ext cx="6096000" cy="1677631"/>
          </a:xfrm>
          <a:prstGeom prst="roundRect"/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p>
            <a:pPr>
              <a:buNone/>
            </a:pPr>
            <a:r>
              <a:rPr b="1" dirty="0" sz="1400" lang="en-IN">
                <a:solidFill>
                  <a:srgbClr val="0A90AB"/>
                </a:solidFill>
              </a:rPr>
              <a:t>Current Solutions in the Market: </a:t>
            </a:r>
          </a:p>
          <a:p>
            <a:pPr>
              <a:buNone/>
            </a:pPr>
            <a:endParaRPr dirty="0" sz="1400" lang="en-IN">
              <a:solidFill>
                <a:srgbClr val="0A90AB"/>
              </a:solidFill>
            </a:endParaRP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400" lang="en-IN"/>
              <a:t>Focus on bookkeeping &amp; reporting.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400" lang="en-IN"/>
              <a:t>Automate SD/POS creation &amp; packaging.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400" lang="en-IN"/>
              <a:t>Compliance = “consistent audit docs.” </a:t>
            </a:r>
            <a:br>
              <a:rPr dirty="0" sz="1400" lang="en-IN"/>
            </a:br>
            <a:r>
              <a:rPr dirty="0" sz="1400" lang="en-IN"/>
              <a:t>Still rely on human stitching between ERP/MES/plant.</a:t>
            </a:r>
          </a:p>
        </p:txBody>
      </p:sp>
      <p:sp>
        <p:nvSpPr>
          <p:cNvPr id="1048593" name="TextBox 9"/>
          <p:cNvSpPr txBox="1"/>
          <p:nvPr/>
        </p:nvSpPr>
        <p:spPr>
          <a:xfrm>
            <a:off x="5773783" y="3331249"/>
            <a:ext cx="6096000" cy="3042183"/>
          </a:xfrm>
          <a:prstGeom prst="roundRect">
            <a:avLst>
              <a:gd name="adj" fmla="val 5945"/>
            </a:avLst>
          </a:prstGeom>
          <a:noFill/>
          <a:ln>
            <a:solidFill>
              <a:srgbClr val="0A90AB"/>
            </a:solidFill>
          </a:ln>
        </p:spPr>
        <p:txBody>
          <a:bodyPr wrap="square">
            <a:spAutoFit/>
          </a:bodyPr>
          <a:p>
            <a:pPr>
              <a:buNone/>
            </a:pPr>
            <a:r>
              <a:rPr b="1" dirty="0" sz="1400" lang="en-IN">
                <a:solidFill>
                  <a:srgbClr val="0A90AB"/>
                </a:solidFill>
              </a:rPr>
              <a:t>Proposed Solution: </a:t>
            </a:r>
          </a:p>
          <a:p>
            <a:pPr>
              <a:buNone/>
            </a:pPr>
            <a:endParaRPr dirty="0" sz="1400" lang="en-IN">
              <a:solidFill>
                <a:srgbClr val="0A90AB"/>
              </a:solidFill>
            </a:endParaRP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1" dirty="0" sz="1400" lang="en-IN"/>
              <a:t>Chain of Custody</a:t>
            </a:r>
            <a:br>
              <a:rPr dirty="0" sz="1400" lang="en-IN"/>
            </a:br>
            <a:r>
              <a:rPr dirty="0" sz="1400" lang="en-IN"/>
              <a:t>Tracks flows across ERP ↔ MES ↔ SCADA ↔ Sensors.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1" dirty="0" sz="1400" lang="en-IN"/>
              <a:t>Mass Balance</a:t>
            </a:r>
            <a:br>
              <a:rPr dirty="0" sz="1400" lang="en-IN"/>
            </a:br>
            <a:r>
              <a:rPr dirty="0" sz="1400" lang="en-IN"/>
              <a:t>Cyber-physical ledger reconciles every kilogram in real time.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1" dirty="0" sz="1400" lang="en-IN"/>
              <a:t>Audit Docs (SD/POS)</a:t>
            </a:r>
            <a:br>
              <a:rPr dirty="0" sz="1400" lang="en-IN"/>
            </a:br>
            <a:r>
              <a:rPr dirty="0" sz="1400" lang="en-IN"/>
              <a:t>Generated from the ledger, not curated manually.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1" dirty="0" sz="1400" lang="en-IN"/>
              <a:t>Continuous Records: APS v5.0-ready</a:t>
            </a:r>
            <a:br>
              <a:rPr dirty="0" sz="1400" lang="en-IN"/>
            </a:br>
            <a:r>
              <a:rPr dirty="0" sz="1400" lang="en-IN"/>
              <a:t>Immutable, live, machine-verified data.</a:t>
            </a:r>
          </a:p>
          <a:p>
            <a:pPr indent="-285750" marL="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1" dirty="0" sz="1400" lang="en-IN"/>
              <a:t>Tamperproof Evidence:</a:t>
            </a:r>
            <a:br>
              <a:rPr dirty="0" sz="1400" lang="en-IN"/>
            </a:br>
            <a:r>
              <a:rPr dirty="0" sz="1400" lang="en-IN"/>
              <a:t>Data contracts enforce schema &amp; validation at each ISA-95 boundary.</a:t>
            </a:r>
          </a:p>
        </p:txBody>
      </p:sp>
      <p:sp>
        <p:nvSpPr>
          <p:cNvPr id="1048594" name="Rectangle 1"/>
          <p:cNvSpPr/>
          <p:nvPr/>
        </p:nvSpPr>
        <p:spPr>
          <a:xfrm>
            <a:off x="352323" y="6087840"/>
            <a:ext cx="1840661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>
              <a:solidFill>
                <a:srgbClr val="0A90AB"/>
              </a:solidFill>
            </a:endParaRP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595" name="Rectangle 2"/>
          <p:cNvSpPr/>
          <p:nvPr/>
        </p:nvSpPr>
        <p:spPr>
          <a:xfrm>
            <a:off x="452845" y="163486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TORAY composite Materials America, Inc.</a:t>
            </a:r>
            <a:endParaRPr b="1" dirty="0" sz="1600" lang="en-IN">
              <a:solidFill>
                <a:srgbClr val="0A90A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1"/>
          <p:cNvGraphicFramePr>
            <a:graphicFrameLocks noGrp="1"/>
          </p:cNvGraphicFramePr>
          <p:nvPr/>
        </p:nvGraphicFramePr>
        <p:xfrm>
          <a:off x="516000" y="1853794"/>
          <a:ext cx="11160000" cy="3786960"/>
        </p:xfrm>
        <a:graphic>
          <a:graphicData uri="http://schemas.openxmlformats.org/drawingml/2006/table">
            <a:tbl>
              <a:tblPr/>
              <a:tblGrid>
                <a:gridCol w="3300857"/>
                <a:gridCol w="235378"/>
                <a:gridCol w="1833809"/>
                <a:gridCol w="288528"/>
                <a:gridCol w="1833809"/>
                <a:gridCol w="366762"/>
                <a:gridCol w="3300857"/>
              </a:tblGrid>
              <a:tr h="360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>
                          <a:solidFill>
                            <a:srgbClr val="0A90AB"/>
                          </a:solidFill>
                        </a:rPr>
                        <a:t>Capability / ISCC+ Requirement</a:t>
                      </a:r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>
                          <a:solidFill>
                            <a:srgbClr val="0A90AB"/>
                          </a:solidFill>
                        </a:rPr>
                        <a:t>Circularise</a:t>
                      </a:r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 dirty="0"/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>
                          <a:solidFill>
                            <a:srgbClr val="0A90AB"/>
                          </a:solidFill>
                        </a:rPr>
                        <a:t>Carboledger</a:t>
                      </a:r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 dirty="0"/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>
                          <a:solidFill>
                            <a:srgbClr val="0A90AB"/>
                          </a:solidFill>
                        </a:rPr>
                        <a:t>Proposed Solution</a:t>
                      </a:r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p>
                      <a:endParaRPr dirty="0"/>
                    </a:p>
                  </a:txBody>
                  <a:tcPr marL="75023" marR="75023" marT="90000" marB="90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/>
                        <a:t>ISCC PLUS templates, </a:t>
                      </a:r>
                      <a:br>
                        <a:rPr b="0" dirty="0" sz="1400" lang="en-US"/>
                      </a:br>
                      <a:r>
                        <a:rPr b="0" dirty="0" sz="1400" lang="en-US"/>
                        <a:t>Audit pack – SD, POS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US"/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US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US"/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US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Mass-balance Bookkeeping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00" lang="en-US"/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00" lang="en-US"/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baseline="0" b="0" cap="none" dirty="0" sz="1000" i="0" kern="1200" kumimoji="0" lang="en-US" noProof="0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Yes (+ Cross-layer reconciliation)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/>
                        <a:t>Continuous records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🟡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Reports/ZIP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🟡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US"/>
                        <a:t>Real-time bookkeeping layer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baseline="0" b="0" cap="none" dirty="0" sz="1000" i="0" kern="1200" kumimoji="0" lang="en-US" noProof="0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Ledger automatically updated through process flow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ISA-95 Data Traversal (L4→L1)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No Claim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No Claim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baseline="0" b="0" cap="none" dirty="0" sz="1000" i="0" kern="1200" kumimoji="0" lang="en-US" noProof="0" normalizeH="0" spc="0" strike="noStrike" u="none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Core Design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/>
                        <a:t>System-generated Evidence</a:t>
                      </a:r>
                      <a:br>
                        <a:rPr b="0" dirty="0" sz="1400" lang="en-US"/>
                      </a:br>
                      <a:r>
                        <a:rPr b="0" dirty="0" sz="1400" lang="en-US"/>
                        <a:t>(Zero human stitching)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Platform + Expert Support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Tooling + Guidance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Exceptions-only human review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Blockchain-backed Records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00" lang="en-US"/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optional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Not needed</a:t>
                      </a:r>
                      <a:endParaRPr baseline="30000" dirty="0" sz="1400" lang="en-IN"/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Not needed / No use case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IN"/>
                        <a:t>Immutable Data Contracts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No Claim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dirty="0" sz="1000" lang="en-IN"/>
                        <a:t>❌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dirty="0" sz="1400" lang="en-IN"/>
                        <a:t>No Claim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baseline="0" b="0" cap="none" dirty="0" sz="1000" i="0" kern="1200" kumimoji="0" lang="en-US" noProof="0" normalizeH="0" spc="0" strike="noStrike" u="none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b="0" dirty="0" sz="1400" lang="en-US"/>
                        <a:t>Yes</a:t>
                      </a:r>
                    </a:p>
                  </a:txBody>
                  <a:tcPr marL="75023" marR="75023" marT="90000" marB="90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48596" name="Rectangle 2"/>
          <p:cNvSpPr/>
          <p:nvPr/>
        </p:nvSpPr>
        <p:spPr>
          <a:xfrm>
            <a:off x="516000" y="1138149"/>
            <a:ext cx="2880000" cy="360000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600" lang="en-US">
                <a:solidFill>
                  <a:srgbClr val="0A90AB"/>
                </a:solidFill>
              </a:rPr>
              <a:t>Key Solutions Comparison</a:t>
            </a:r>
            <a:endParaRPr dirty="0" sz="1600" lang="en-IN">
              <a:solidFill>
                <a:srgbClr val="0A90AB"/>
              </a:solidFill>
            </a:endParaRPr>
          </a:p>
        </p:txBody>
      </p:sp>
      <p:cxnSp>
        <p:nvCxnSpPr>
          <p:cNvPr id="3145728" name="Straight Connector 3"/>
          <p:cNvCxnSpPr>
            <a:cxnSpLocks/>
          </p:cNvCxnSpPr>
          <p:nvPr/>
        </p:nvCxnSpPr>
        <p:spPr>
          <a:xfrm>
            <a:off x="516000" y="1495971"/>
            <a:ext cx="1116000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7" name="Rectangle 4"/>
          <p:cNvSpPr/>
          <p:nvPr/>
        </p:nvSpPr>
        <p:spPr>
          <a:xfrm>
            <a:off x="352323" y="6087840"/>
            <a:ext cx="1840661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>
              <a:solidFill>
                <a:srgbClr val="0A90AB"/>
              </a:solidFill>
            </a:endParaRP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598" name="Rectangle 5"/>
          <p:cNvSpPr/>
          <p:nvPr/>
        </p:nvSpPr>
        <p:spPr>
          <a:xfrm>
            <a:off x="452845" y="163486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TORAY composite Materials America, Inc.</a:t>
            </a:r>
            <a:endParaRPr b="1" dirty="0" sz="1600" lang="en-IN">
              <a:solidFill>
                <a:srgbClr val="0A90A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8"/>
          <p:cNvSpPr txBox="1"/>
          <p:nvPr/>
        </p:nvSpPr>
        <p:spPr>
          <a:xfrm>
            <a:off x="526868" y="1900650"/>
            <a:ext cx="11138263" cy="3342641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r>
              <a:rPr b="1" dirty="0" sz="1400" lang="en-US"/>
              <a:t>Context</a:t>
            </a:r>
            <a:endParaRPr dirty="0" sz="1400" lang="en-US"/>
          </a:p>
          <a:p>
            <a:r>
              <a:rPr dirty="0" sz="1400" lang="en-US"/>
              <a:t>Blockchain is often promoted for supply chain traceability and sustainability certification.</a:t>
            </a:r>
          </a:p>
          <a:p>
            <a:endParaRPr dirty="0" sz="1400" lang="en-US"/>
          </a:p>
          <a:p>
            <a:r>
              <a:rPr b="1" dirty="0" sz="1400" lang="en-US"/>
              <a:t>Works best when: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Multiple independent actors maintain nodes.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Trust is distributed through consensus.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Data is transparent across open ecosystems.</a:t>
            </a:r>
          </a:p>
          <a:p>
            <a:pPr>
              <a:buNone/>
            </a:pPr>
            <a:endParaRPr b="1" dirty="0" sz="1400" lang="en-US"/>
          </a:p>
          <a:p>
            <a:pPr>
              <a:buNone/>
            </a:pPr>
            <a:r>
              <a:rPr b="1" dirty="0" sz="1400" lang="en-US"/>
              <a:t>Why Not Here?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ISCC+ certification and carbon fiber mass balance occur within a controlled industrial ecosystem, not a public one.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Manufacturing plants don’t want production data exposed on public or consortium chains.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Blockchain adds overhead, latency, and complexity without solving the core compliance challenge.</a:t>
            </a:r>
          </a:p>
          <a:p>
            <a:pPr>
              <a:buNone/>
            </a:pPr>
            <a:endParaRPr b="1" dirty="0" sz="1400" lang="en-US"/>
          </a:p>
          <a:p>
            <a:pPr>
              <a:buNone/>
            </a:pPr>
            <a:r>
              <a:rPr b="1" dirty="0" sz="1400" lang="en-US"/>
              <a:t>Key Insight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What ISCC+ needs is authentic correlation across ISA-95 layers, not a distributed consensus protocol.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400" lang="en-US"/>
              <a:t>MATRIX-95 provides this with an immutable ledger, tamperproof yet efficient, within the enterprise’s security perimeter.</a:t>
            </a:r>
          </a:p>
        </p:txBody>
      </p:sp>
      <p:sp>
        <p:nvSpPr>
          <p:cNvPr id="1048600" name="Rectangle 9"/>
          <p:cNvSpPr/>
          <p:nvPr/>
        </p:nvSpPr>
        <p:spPr>
          <a:xfrm>
            <a:off x="515999" y="1294267"/>
            <a:ext cx="3307063" cy="360000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r>
              <a:rPr dirty="0" sz="1600" lang="en-US">
                <a:solidFill>
                  <a:srgbClr val="0A90AB"/>
                </a:solidFill>
              </a:rPr>
              <a:t>Blockchain Vs Immutable Ledgers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601" name="Rectangle 1"/>
          <p:cNvSpPr/>
          <p:nvPr/>
        </p:nvSpPr>
        <p:spPr>
          <a:xfrm>
            <a:off x="352323" y="6087840"/>
            <a:ext cx="1840661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>
              <a:solidFill>
                <a:srgbClr val="0A90AB"/>
              </a:solidFill>
            </a:endParaRP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452845" y="163486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TORAY composite Materials America, Inc.</a:t>
            </a:r>
            <a:endParaRPr b="1" dirty="0" sz="1600" lang="en-IN">
              <a:solidFill>
                <a:srgbClr val="0A90A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1"/>
          <p:cNvSpPr/>
          <p:nvPr/>
        </p:nvSpPr>
        <p:spPr>
          <a:xfrm>
            <a:off x="352323" y="6087840"/>
            <a:ext cx="1840661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>
              <a:solidFill>
                <a:srgbClr val="0A90AB"/>
              </a:solidFill>
            </a:endParaRP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604" name="Rectangle 2"/>
          <p:cNvSpPr/>
          <p:nvPr/>
        </p:nvSpPr>
        <p:spPr>
          <a:xfrm>
            <a:off x="452845" y="163486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TORAY composite Materials America, Inc.</a:t>
            </a:r>
            <a:endParaRPr b="1" dirty="0" sz="1600" lang="en-IN">
              <a:solidFill>
                <a:srgbClr val="0A90AB"/>
              </a:solidFill>
            </a:endParaRPr>
          </a:p>
        </p:txBody>
      </p:sp>
      <p:pic>
        <p:nvPicPr>
          <p:cNvPr id="2097152" name="Picture 5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23839" t="27797" r="22502" b="19256"/>
          <a:stretch>
            <a:fillRect/>
          </a:stretch>
        </p:blipFill>
        <p:spPr>
          <a:xfrm>
            <a:off x="2085278" y="903249"/>
            <a:ext cx="8396868" cy="538836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1"/>
          <p:cNvSpPr/>
          <p:nvPr/>
        </p:nvSpPr>
        <p:spPr>
          <a:xfrm>
            <a:off x="352323" y="6087840"/>
            <a:ext cx="1840661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sz="1600" lang="en-US">
              <a:solidFill>
                <a:srgbClr val="0A90AB"/>
              </a:solidFill>
            </a:endParaRPr>
          </a:p>
          <a:p>
            <a:pPr algn="ctr"/>
            <a:r>
              <a:rPr dirty="0" sz="1600" lang="en-US">
                <a:solidFill>
                  <a:srgbClr val="0A90AB"/>
                </a:solidFill>
              </a:rPr>
              <a:t>Shinwa – ICE - JIT</a:t>
            </a:r>
            <a:endParaRPr dirty="0" sz="1600" lang="en-IN">
              <a:solidFill>
                <a:srgbClr val="0A90AB"/>
              </a:solidFill>
            </a:endParaRPr>
          </a:p>
        </p:txBody>
      </p:sp>
      <p:sp>
        <p:nvSpPr>
          <p:cNvPr id="1048606" name="Rectangle 2"/>
          <p:cNvSpPr/>
          <p:nvPr/>
        </p:nvSpPr>
        <p:spPr>
          <a:xfrm>
            <a:off x="452845" y="163486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TORAY composite Materials America, Inc.</a:t>
            </a:r>
            <a:endParaRPr b="1" dirty="0" sz="1600" lang="en-IN">
              <a:solidFill>
                <a:srgbClr val="0A90AB"/>
              </a:solidFill>
            </a:endParaRPr>
          </a:p>
        </p:txBody>
      </p:sp>
      <p:sp>
        <p:nvSpPr>
          <p:cNvPr id="1048607" name="Rectangle 3"/>
          <p:cNvSpPr/>
          <p:nvPr/>
        </p:nvSpPr>
        <p:spPr>
          <a:xfrm>
            <a:off x="4853860" y="2668793"/>
            <a:ext cx="4910892" cy="606674"/>
          </a:xfrm>
          <a:prstGeom prst="rect"/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endParaRPr b="1" dirty="0" sz="1600" lang="en-US">
              <a:solidFill>
                <a:srgbClr val="0A90AB"/>
              </a:solidFill>
            </a:endParaRPr>
          </a:p>
          <a:p>
            <a:r>
              <a:rPr b="1" dirty="0" sz="1600" lang="en-US">
                <a:solidFill>
                  <a:srgbClr val="0A90AB"/>
                </a:solidFill>
              </a:rPr>
              <a:t>Work In progress…</a:t>
            </a:r>
            <a:endParaRPr b="1" dirty="0" sz="1600" lang="en-IN">
              <a:solidFill>
                <a:srgbClr val="0A90A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Company>JIT America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Mass balance System</dc:title>
  <dc:creator>Rravi S Prayaga</dc:creator>
  <cp:lastModifiedBy>Ravi -JIT</cp:lastModifiedBy>
  <dcterms:created xsi:type="dcterms:W3CDTF">2025-09-05T17:09:54Z</dcterms:created>
  <dcterms:modified xsi:type="dcterms:W3CDTF">2025-09-08T13:24:57Z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6d33055210294b8aad497f6f4dacc6f0</vt:lpwstr>
  </property>
</Properties>
</file>