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61" r:id="rId5"/>
    <p:sldId id="262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</p:sldIdLst>
  <p:sldSz cx="12192000" cy="6858000"/>
  <p:notesSz cx="7103745" cy="10234295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C48"/>
    <a:srgbClr val="7EB7DF"/>
    <a:srgbClr val="FFFFFF"/>
    <a:srgbClr val="E9403C"/>
    <a:srgbClr val="0070C0"/>
    <a:srgbClr val="E9CEFE"/>
    <a:srgbClr val="A6A6A6"/>
    <a:srgbClr val="70AD47"/>
    <a:srgbClr val="009999"/>
    <a:srgbClr val="C5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25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5.xml"/><Relationship Id="rId11" Type="http://schemas.openxmlformats.org/officeDocument/2006/relationships/image" Target="../media/image28.png"/><Relationship Id="rId10" Type="http://schemas.openxmlformats.org/officeDocument/2006/relationships/image" Target="../media/image27.wmf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32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3" Type="http://schemas.openxmlformats.org/officeDocument/2006/relationships/image" Target="../media/image23.wmf"/><Relationship Id="rId20" Type="http://schemas.openxmlformats.org/officeDocument/2006/relationships/vmlDrawing" Target="../drawings/vmlDrawing7.vml"/><Relationship Id="rId2" Type="http://schemas.openxmlformats.org/officeDocument/2006/relationships/oleObject" Target="../embeddings/oleObject9.bin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20.xml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5" Type="http://schemas.openxmlformats.org/officeDocument/2006/relationships/image" Target="../media/image47.png"/><Relationship Id="rId14" Type="http://schemas.openxmlformats.org/officeDocument/2006/relationships/image" Target="../media/image46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wmf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wmf"/><Relationship Id="rId7" Type="http://schemas.openxmlformats.org/officeDocument/2006/relationships/oleObject" Target="../embeddings/oleObject16.bin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1.xml"/><Relationship Id="rId13" Type="http://schemas.openxmlformats.org/officeDocument/2006/relationships/image" Target="../media/image58.png"/><Relationship Id="rId12" Type="http://schemas.openxmlformats.org/officeDocument/2006/relationships/image" Target="../media/image57.png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61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.xml"/><Relationship Id="rId10" Type="http://schemas.openxmlformats.org/officeDocument/2006/relationships/image" Target="../media/image20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1045" y="1155065"/>
            <a:ext cx="10968990" cy="218694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  <a:latin typeface="Rosalind Serif" panose="00000500000000000000" charset="0"/>
                <a:ea typeface="华文仿宋" panose="02010600040101010101" charset="-122"/>
                <a:cs typeface="Rosalind Serif" panose="00000500000000000000" charset="0"/>
              </a:rPr>
              <a:t>Object-driven Text-to-Image Synthesis via Adversarial Training</a:t>
            </a:r>
            <a:endParaRPr lang="en-US" altLang="zh-CN" dirty="0">
              <a:effectLst/>
              <a:latin typeface="Rosalind Serif" panose="00000500000000000000" charset="0"/>
              <a:ea typeface="华文仿宋" panose="02010600040101010101" charset="-122"/>
              <a:cs typeface="Rosalind Serif" panose="00000500000000000000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420110"/>
            <a:ext cx="9144000" cy="2732405"/>
          </a:xfrm>
        </p:spPr>
        <p:txBody>
          <a:bodyPr>
            <a:normAutofit fontScale="90000"/>
          </a:bodyPr>
          <a:lstStyle/>
          <a:p>
            <a:pPr>
              <a:lnSpc>
                <a:spcPct val="1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CVPR 2019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Wenbo Li*   Pengchuan Zhang*  Lei Zhang  Qiuyuan Huang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Xiaodong He  Siwei Lyu  Jianfeng Gao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  <a:p>
            <a:pPr>
              <a:lnSpc>
                <a:spcPct val="2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University at Albany, SUNY   Microsoft Research AI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970" y="508000"/>
            <a:ext cx="7543800" cy="42519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" y="133350"/>
            <a:ext cx="4331335" cy="935990"/>
          </a:xfrm>
        </p:spPr>
        <p:txBody>
          <a:bodyPr>
            <a:normAutofit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Box Generator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7205" y="4140835"/>
            <a:ext cx="440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Attentive seq2seq model</a:t>
            </a:r>
            <a:r>
              <a:rPr lang="en-US" altLang="zh-CN" sz="14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[1]</a:t>
            </a:r>
            <a:endParaRPr lang="en-US" altLang="zh-CN" sz="1400">
              <a:solidFill>
                <a:schemeClr val="accent6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286500" y="2085975"/>
            <a:ext cx="277495" cy="2324735"/>
          </a:xfrm>
          <a:prstGeom prst="straightConnector1">
            <a:avLst/>
          </a:prstGeom>
          <a:ln w="28575" cmpd="thickThin">
            <a:solidFill>
              <a:srgbClr val="00AD49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无标题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4759960"/>
            <a:ext cx="5731510" cy="908685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 flipV="1">
            <a:off x="2822575" y="4392930"/>
            <a:ext cx="3463925" cy="17780"/>
          </a:xfrm>
          <a:prstGeom prst="line">
            <a:avLst/>
          </a:prstGeom>
          <a:ln w="28575">
            <a:solidFill>
              <a:srgbClr val="00AF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" y="4043680"/>
            <a:ext cx="3215640" cy="71628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118995" y="5519420"/>
            <a:ext cx="8416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Rosalind Serif" panose="00000500000000000000" charset="0"/>
                <a:cs typeface="Rosalind Serif" panose="00000500000000000000" charset="0"/>
              </a:rPr>
              <a:t>     are the pre-trained bi-LSTM word vectors</a:t>
            </a:r>
            <a:endParaRPr lang="zh-CN" altLang="en-US">
              <a:latin typeface="Rosalind Serif" panose="00000500000000000000" charset="0"/>
              <a:cs typeface="Rosalind Serif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Rosalind Serif" panose="00000500000000000000" charset="0"/>
                <a:cs typeface="Rosalind Serif" panose="00000500000000000000" charset="0"/>
              </a:rPr>
              <a:t>                    are the class label of the t</a:t>
            </a:r>
            <a:r>
              <a:rPr lang="en-US" altLang="zh-CN">
                <a:latin typeface="Rosalind Serif" panose="00000500000000000000" charset="0"/>
                <a:cs typeface="Rosalind Serif" panose="00000500000000000000" charset="0"/>
              </a:rPr>
              <a:t>'</a:t>
            </a:r>
            <a:r>
              <a:rPr lang="zh-CN" altLang="en-US">
                <a:latin typeface="Rosalind Serif" panose="00000500000000000000" charset="0"/>
                <a:cs typeface="Rosalind Serif" panose="00000500000000000000" charset="0"/>
              </a:rPr>
              <a:t>s object and its bounding box </a:t>
            </a:r>
            <a:endParaRPr lang="zh-CN" altLang="en-US"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无标题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365" y="5694680"/>
            <a:ext cx="268605" cy="288925"/>
          </a:xfrm>
          <a:prstGeom prst="rect">
            <a:avLst/>
          </a:prstGeom>
        </p:spPr>
      </p:pic>
      <p:pic>
        <p:nvPicPr>
          <p:cNvPr id="31" name="图片 30" descr="无标题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8525" y="6064250"/>
            <a:ext cx="318770" cy="309880"/>
          </a:xfrm>
          <a:prstGeom prst="rect">
            <a:avLst/>
          </a:prstGeom>
        </p:spPr>
      </p:pic>
      <p:pic>
        <p:nvPicPr>
          <p:cNvPr id="32" name="图片 31" descr="无标题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1615" y="6101080"/>
            <a:ext cx="598805" cy="273050"/>
          </a:xfrm>
          <a:prstGeom prst="rect">
            <a:avLst/>
          </a:prstGeom>
        </p:spPr>
      </p:pic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7295" y="6162040"/>
          <a:ext cx="230505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27000" imgH="381000" progId="Equation.KSEE3">
                  <p:embed/>
                </p:oleObj>
              </mc:Choice>
              <mc:Fallback>
                <p:oleObj name="" r:id="rId9" imgW="127000" imgH="381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7295" y="6162040"/>
                        <a:ext cx="230505" cy="75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 descr="无标题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6535" y="6110605"/>
            <a:ext cx="2144395" cy="25463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62560" y="6573520"/>
            <a:ext cx="10831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[1] 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Neural machine translation by jointly learning to align and translate.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, Bahdanau et al., 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arXiv:1409.0473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" y="133350"/>
            <a:ext cx="4331335" cy="935990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Shape Generator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sha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0" y="1217930"/>
            <a:ext cx="4833620" cy="4229100"/>
          </a:xfrm>
          <a:prstGeom prst="rect">
            <a:avLst/>
          </a:prstGeom>
        </p:spPr>
      </p:pic>
      <p:pic>
        <p:nvPicPr>
          <p:cNvPr id="5" name="图片 4" descr="shap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069590"/>
            <a:ext cx="3394075" cy="675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2245" y="5612130"/>
            <a:ext cx="4309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bi-directional convolutional LSTM</a:t>
            </a:r>
            <a:endParaRPr lang="en-US" altLang="zh-CN" sz="2800">
              <a:solidFill>
                <a:schemeClr val="accent6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8" name="图片 7" descr="shape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285" y="3973830"/>
            <a:ext cx="4573905" cy="31813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5115560" y="2395220"/>
            <a:ext cx="1437640" cy="1350010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61355" y="2127885"/>
            <a:ext cx="4309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Training based on </a:t>
            </a:r>
            <a:r>
              <a:rPr lang="en-US" altLang="zh-CN" sz="20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GAN</a:t>
            </a:r>
            <a:endParaRPr lang="en-US" altLang="zh-CN" sz="2000">
              <a:solidFill>
                <a:schemeClr val="accent6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" y="133350"/>
            <a:ext cx="4331335" cy="935990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Image Generator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752850" y="5854065"/>
            <a:ext cx="4685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Attentive Multi-stage Image Generator</a:t>
            </a:r>
            <a:endParaRPr lang="en-US" altLang="zh-CN" sz="20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4" name="图片 3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1069340"/>
            <a:ext cx="10034905" cy="4643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" y="133350"/>
            <a:ext cx="5583555" cy="935990"/>
          </a:xfrm>
        </p:spPr>
        <p:txBody>
          <a:bodyPr>
            <a:normAutofit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Base Generator (G</a:t>
            </a:r>
            <a:r>
              <a:rPr lang="en-US" altLang="zh-CN" sz="2800">
                <a:latin typeface="Rosalind Serif" panose="00000500000000000000" charset="0"/>
                <a:cs typeface="Rosalind Serif" panose="00000500000000000000" charset="0"/>
              </a:rPr>
              <a:t>0</a:t>
            </a:r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)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ba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1258570"/>
            <a:ext cx="10466070" cy="2851150"/>
          </a:xfrm>
          <a:prstGeom prst="rect">
            <a:avLst/>
          </a:prstGeom>
        </p:spPr>
      </p:pic>
      <p:pic>
        <p:nvPicPr>
          <p:cNvPr id="5" name="图片 4" descr="bas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30" y="2593340"/>
            <a:ext cx="579120" cy="426720"/>
          </a:xfrm>
          <a:prstGeom prst="rect">
            <a:avLst/>
          </a:prstGeom>
        </p:spPr>
      </p:pic>
      <p:pic>
        <p:nvPicPr>
          <p:cNvPr id="7" name="图片 6" descr="base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560" y="5559425"/>
            <a:ext cx="7040245" cy="460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02580" y="3536950"/>
            <a:ext cx="2873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rgbClr val="009999"/>
                </a:solidFill>
                <a:latin typeface="Rosalind Serif" panose="00000500000000000000" charset="0"/>
                <a:cs typeface="Rosalind Serif" panose="00000500000000000000" charset="0"/>
              </a:rPr>
              <a:t>object context feature</a:t>
            </a:r>
            <a:endParaRPr lang="en-US" altLang="zh-CN" sz="1600">
              <a:solidFill>
                <a:srgbClr val="009999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6475" y="4681220"/>
            <a:ext cx="2707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rgbClr val="C579B8"/>
                </a:solidFill>
                <a:latin typeface="Rosalind Serif" panose="00000500000000000000" charset="0"/>
                <a:cs typeface="Rosalind Serif" panose="00000500000000000000" charset="0"/>
              </a:rPr>
              <a:t>label context feature</a:t>
            </a:r>
            <a:endParaRPr lang="en-US" altLang="zh-CN" sz="1600">
              <a:solidFill>
                <a:srgbClr val="C579B8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496560" y="3888740"/>
            <a:ext cx="1466215" cy="1694180"/>
          </a:xfrm>
          <a:prstGeom prst="straightConnector1">
            <a:avLst/>
          </a:prstGeom>
          <a:ln w="28575">
            <a:solidFill>
              <a:srgbClr val="C579B8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455920" y="3165475"/>
            <a:ext cx="1077595" cy="2409190"/>
          </a:xfrm>
          <a:prstGeom prst="straightConnector1">
            <a:avLst/>
          </a:prstGeom>
          <a:ln w="28575">
            <a:solidFill>
              <a:srgbClr val="009999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147820" y="2732405"/>
            <a:ext cx="420370" cy="1103630"/>
          </a:xfrm>
          <a:prstGeom prst="line">
            <a:avLst/>
          </a:prstGeom>
          <a:ln w="28575">
            <a:solidFill>
              <a:srgbClr val="7EB7D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147820" y="3836035"/>
            <a:ext cx="1316990" cy="1738630"/>
          </a:xfrm>
          <a:prstGeom prst="straightConnector1">
            <a:avLst/>
          </a:prstGeom>
          <a:ln w="28575">
            <a:solidFill>
              <a:srgbClr val="7EB7DF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16860" y="2206625"/>
            <a:ext cx="1636395" cy="3406140"/>
          </a:xfrm>
          <a:prstGeom prst="straightConnector1">
            <a:avLst/>
          </a:prstGeom>
          <a:ln w="28575">
            <a:solidFill>
              <a:srgbClr val="70AD47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966210" y="5018405"/>
            <a:ext cx="199390" cy="594360"/>
          </a:xfrm>
          <a:prstGeom prst="straightConnector1">
            <a:avLst/>
          </a:prstGeom>
          <a:ln w="28575">
            <a:solidFill>
              <a:srgbClr val="A6A6A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649970" y="3143885"/>
            <a:ext cx="446405" cy="2444115"/>
          </a:xfrm>
          <a:prstGeom prst="straightConnector1">
            <a:avLst/>
          </a:prstGeom>
          <a:ln w="28575">
            <a:solidFill>
              <a:srgbClr val="E9CEFE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" y="133350"/>
            <a:ext cx="5583555" cy="935990"/>
          </a:xfrm>
        </p:spPr>
        <p:txBody>
          <a:bodyPr>
            <a:normAutofit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Refiner (G</a:t>
            </a:r>
            <a:r>
              <a:rPr lang="en-US" altLang="zh-CN" sz="3600">
                <a:latin typeface="Rosalind Serif" panose="00000500000000000000" charset="0"/>
                <a:cs typeface="Rosalind Serif" panose="00000500000000000000" charset="0"/>
              </a:rPr>
              <a:t>1</a:t>
            </a:r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)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 flipH="1">
            <a:off x="4147820" y="2732405"/>
            <a:ext cx="420370" cy="1103630"/>
          </a:xfrm>
          <a:prstGeom prst="line">
            <a:avLst/>
          </a:prstGeom>
          <a:ln w="28575">
            <a:solidFill>
              <a:srgbClr val="7EB7D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refin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1400810"/>
            <a:ext cx="10346690" cy="2650490"/>
          </a:xfrm>
          <a:prstGeom prst="rect">
            <a:avLst/>
          </a:prstGeom>
        </p:spPr>
      </p:pic>
      <p:pic>
        <p:nvPicPr>
          <p:cNvPr id="6" name="图片 5" descr="refiner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255" y="1496060"/>
            <a:ext cx="1483995" cy="2245995"/>
          </a:xfrm>
          <a:prstGeom prst="rect">
            <a:avLst/>
          </a:prstGeom>
        </p:spPr>
      </p:pic>
      <p:pic>
        <p:nvPicPr>
          <p:cNvPr id="8" name="图片 7" descr="refiner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815" y="5285105"/>
            <a:ext cx="8549005" cy="60261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3494405" y="1974850"/>
            <a:ext cx="525145" cy="3336925"/>
          </a:xfrm>
          <a:prstGeom prst="straightConnector1">
            <a:avLst/>
          </a:prstGeom>
          <a:ln w="28575">
            <a:solidFill>
              <a:srgbClr val="70AD47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887595" y="2621280"/>
            <a:ext cx="52070" cy="2690495"/>
          </a:xfrm>
          <a:prstGeom prst="straightConnector1">
            <a:avLst/>
          </a:prstGeom>
          <a:ln w="28575">
            <a:solidFill>
              <a:srgbClr val="7EB7DF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43610" y="4167505"/>
            <a:ext cx="2873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rgbClr val="0070C0"/>
                </a:solidFill>
                <a:latin typeface="Rosalind Serif" panose="00000500000000000000" charset="0"/>
                <a:cs typeface="Rosalind Serif" panose="00000500000000000000" charset="0"/>
              </a:rPr>
              <a:t>patch-wise context vector</a:t>
            </a:r>
            <a:endParaRPr lang="en-US" altLang="zh-CN" sz="1600">
              <a:solidFill>
                <a:srgbClr val="0070C0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5" name="图片 14" descr="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7590" y="4132580"/>
            <a:ext cx="2301240" cy="617220"/>
          </a:xfrm>
          <a:prstGeom prst="rect">
            <a:avLst/>
          </a:prstGeom>
        </p:spPr>
      </p:pic>
      <p:sp>
        <p:nvSpPr>
          <p:cNvPr id="13" name="流程图: 可选过程 12"/>
          <p:cNvSpPr/>
          <p:nvPr/>
        </p:nvSpPr>
        <p:spPr>
          <a:xfrm>
            <a:off x="9688830" y="4374515"/>
            <a:ext cx="2399030" cy="2097405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" y="133350"/>
            <a:ext cx="6390005" cy="1198245"/>
          </a:xfrm>
        </p:spPr>
        <p:txBody>
          <a:bodyPr>
            <a:normAutofit/>
          </a:bodyPr>
          <a:p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Compute context vectors</a:t>
            </a:r>
            <a:b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</a:b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 via attention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33425" y="1522730"/>
            <a:ext cx="3284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Patch-wise context vector</a:t>
            </a:r>
            <a:endParaRPr lang="en-US" altLang="zh-CN" sz="20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5575" y="1480185"/>
          <a:ext cx="527685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648335" imgH="648335" progId="Equation.KSEE3">
                  <p:embed/>
                </p:oleObj>
              </mc:Choice>
              <mc:Fallback>
                <p:oleObj name="" r:id="rId5" imgW="648335" imgH="64833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5575" y="1480185"/>
                        <a:ext cx="527685" cy="52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33425" y="3321050"/>
            <a:ext cx="3284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O</a:t>
            </a:r>
            <a:r>
              <a:rPr lang="en-US" altLang="zh-CN" sz="20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bject-wise context vector</a:t>
            </a:r>
            <a:endParaRPr lang="en-US" altLang="zh-CN" sz="20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80230" y="1522730"/>
            <a:ext cx="2068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 b="1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(Grid Attention)</a:t>
            </a:r>
            <a:endParaRPr lang="en-US" altLang="zh-CN" sz="2000" b="1">
              <a:solidFill>
                <a:schemeClr val="accent6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80230" y="3334385"/>
            <a:ext cx="3164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 b="1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(Object-driven Attention)</a:t>
            </a:r>
            <a:endParaRPr lang="en-US" altLang="zh-CN" sz="2000" b="1">
              <a:solidFill>
                <a:schemeClr val="accent6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5575" y="3284220"/>
          <a:ext cx="4730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41300" imgH="241300" progId="Equation.KSEE3">
                  <p:embed/>
                </p:oleObj>
              </mc:Choice>
              <mc:Fallback>
                <p:oleObj name="" r:id="rId7" imgW="241300" imgH="2413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5575" y="3284220"/>
                        <a:ext cx="47307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30580" y="5033645"/>
            <a:ext cx="3284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Label context vector</a:t>
            </a:r>
            <a:endParaRPr lang="en-US" altLang="zh-CN" sz="20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3105" y="4992370"/>
          <a:ext cx="45212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241300" imgH="203200" progId="Equation.KSEE3">
                  <p:embed/>
                </p:oleObj>
              </mc:Choice>
              <mc:Fallback>
                <p:oleObj name="" r:id="rId9" imgW="241300" imgH="2032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3105" y="4992370"/>
                        <a:ext cx="45212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 descr="objec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3295" y="133350"/>
            <a:ext cx="4846320" cy="2918460"/>
          </a:xfrm>
          <a:prstGeom prst="rect">
            <a:avLst/>
          </a:prstGeom>
        </p:spPr>
      </p:pic>
      <p:pic>
        <p:nvPicPr>
          <p:cNvPr id="24" name="图片 23" descr="h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8770" y="242570"/>
            <a:ext cx="1242060" cy="1280160"/>
          </a:xfrm>
          <a:prstGeom prst="rect">
            <a:avLst/>
          </a:prstGeom>
        </p:spPr>
      </p:pic>
      <p:sp>
        <p:nvSpPr>
          <p:cNvPr id="33" name="立方体 32"/>
          <p:cNvSpPr/>
          <p:nvPr/>
        </p:nvSpPr>
        <p:spPr>
          <a:xfrm>
            <a:off x="5945505" y="417195"/>
            <a:ext cx="76200" cy="843280"/>
          </a:xfrm>
          <a:prstGeom prst="cube">
            <a:avLst>
              <a:gd name="adj" fmla="val 26890"/>
            </a:avLst>
          </a:prstGeom>
          <a:noFill/>
          <a:ln w="6350">
            <a:prstDash val="sysDash"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481570" y="3083560"/>
            <a:ext cx="419100" cy="367030"/>
          </a:xfrm>
          <a:prstGeom prst="straightConnector1">
            <a:avLst/>
          </a:prstGeom>
          <a:ln w="44450">
            <a:solidFill>
              <a:srgbClr val="E94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1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53105" y="2299335"/>
            <a:ext cx="3893820" cy="693420"/>
          </a:xfrm>
          <a:prstGeom prst="rect">
            <a:avLst/>
          </a:prstGeom>
        </p:spPr>
      </p:pic>
      <p:pic>
        <p:nvPicPr>
          <p:cNvPr id="6" name="图片 5" descr="1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4450" y="2299335"/>
            <a:ext cx="1630680" cy="678180"/>
          </a:xfrm>
          <a:prstGeom prst="rect">
            <a:avLst/>
          </a:prstGeom>
        </p:spPr>
      </p:pic>
      <p:pic>
        <p:nvPicPr>
          <p:cNvPr id="8" name="图片 7" descr="1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1600" y="4060190"/>
            <a:ext cx="1516380" cy="632460"/>
          </a:xfrm>
          <a:prstGeom prst="rect">
            <a:avLst/>
          </a:prstGeom>
        </p:spPr>
      </p:pic>
      <p:pic>
        <p:nvPicPr>
          <p:cNvPr id="10" name="图片 9" descr="1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54045" y="4060190"/>
            <a:ext cx="3992880" cy="762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688195" y="4515485"/>
            <a:ext cx="23996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If there are multiple bounding boxes covering the same</a:t>
            </a:r>
            <a:endParaRPr lang="en-US" altLang="zh-CN" sz="1600">
              <a:solidFill>
                <a:srgbClr val="FF0000"/>
              </a:solidFill>
              <a:latin typeface="Rosalind Serif" panose="00000500000000000000" charset="0"/>
              <a:cs typeface="Rosalind Serif" panose="00000500000000000000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pixel, max-pooling to decide whose context vector should be used on this pixel.</a:t>
            </a:r>
            <a:endParaRPr lang="en-US" altLang="zh-CN" sz="1600">
              <a:solidFill>
                <a:srgbClr val="FF0000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18" name="图片 17" descr="1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4450" y="5705475"/>
            <a:ext cx="2263140" cy="62484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 flipV="1">
            <a:off x="9264650" y="4623435"/>
            <a:ext cx="423545" cy="410210"/>
          </a:xfrm>
          <a:prstGeom prst="straightConnector1">
            <a:avLst/>
          </a:prstGeom>
          <a:ln w="44450">
            <a:solidFill>
              <a:srgbClr val="E94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4" name="图片 23" descr="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2410" y="3024505"/>
            <a:ext cx="4326890" cy="38080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704330" y="2440940"/>
            <a:ext cx="4905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where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  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   is 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sentence vector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.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           determine whether the 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patch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 is consistent with the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 text description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.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16" name="图片 15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2463800"/>
            <a:ext cx="228600" cy="243840"/>
          </a:xfrm>
          <a:prstGeom prst="rect">
            <a:avLst/>
          </a:prstGeom>
        </p:spPr>
      </p:pic>
      <p:sp>
        <p:nvSpPr>
          <p:cNvPr id="13" name="流程图: 可选过程 12"/>
          <p:cNvSpPr/>
          <p:nvPr/>
        </p:nvSpPr>
        <p:spPr>
          <a:xfrm>
            <a:off x="4917440" y="596265"/>
            <a:ext cx="3831590" cy="772795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45" y="1898015"/>
            <a:ext cx="2761615" cy="7124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" y="133350"/>
            <a:ext cx="5583555" cy="935990"/>
          </a:xfrm>
        </p:spPr>
        <p:txBody>
          <a:bodyPr>
            <a:normAutofit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Discriminators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3930" y="3138170"/>
            <a:ext cx="7644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 b="1">
                <a:solidFill>
                  <a:schemeClr val="accent5"/>
                </a:solidFill>
                <a:latin typeface="Rosalind Serif" panose="00000500000000000000" charset="0"/>
                <a:cs typeface="Rosalind Serif" panose="00000500000000000000" charset="0"/>
              </a:rPr>
              <a:t>Patch-wise shape discriminator</a:t>
            </a:r>
            <a:endParaRPr lang="en-US" altLang="zh-CN" sz="2000" b="1">
              <a:solidFill>
                <a:schemeClr val="accent5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3930" y="4812665"/>
            <a:ext cx="7644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 b="1">
                <a:solidFill>
                  <a:schemeClr val="accent5"/>
                </a:solidFill>
                <a:latin typeface="Rosalind Serif" panose="00000500000000000000" charset="0"/>
                <a:cs typeface="Rosalind Serif" panose="00000500000000000000" charset="0"/>
              </a:rPr>
              <a:t>Object-wise discriminators</a:t>
            </a:r>
            <a:endParaRPr lang="en-US" altLang="zh-CN" sz="2000" b="1">
              <a:solidFill>
                <a:schemeClr val="accent5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4330" y="1529715"/>
            <a:ext cx="3253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5"/>
                </a:solidFill>
                <a:latin typeface="Rosalind Serif" panose="00000500000000000000" charset="0"/>
                <a:cs typeface="Rosalind Serif" panose="00000500000000000000" charset="0"/>
                <a:sym typeface="+mn-ea"/>
              </a:rPr>
              <a:t>Patch-wise text discriminator</a:t>
            </a:r>
            <a:endParaRPr lang="en-US" altLang="zh-CN" b="1">
              <a:solidFill>
                <a:schemeClr val="accent5"/>
              </a:solidFill>
              <a:latin typeface="Rosalind Serif" panose="00000500000000000000" charset="0"/>
              <a:cs typeface="Rosalind Serif" panose="00000500000000000000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950" y="2440940"/>
            <a:ext cx="4368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where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 x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 is 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generated image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.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           determine whether the 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patch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 is 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realistic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.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800" y="2707640"/>
          <a:ext cx="59817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431800" imgH="228600" progId="Equation.KSEE3">
                  <p:embed/>
                </p:oleObj>
              </mc:Choice>
              <mc:Fallback>
                <p:oleObj name="" r:id="rId7" imgW="431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707640"/>
                        <a:ext cx="598170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977130" y="690880"/>
            <a:ext cx="3771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Enc is a convolutional feature extractor that extracts patch-wise features</a:t>
            </a:r>
            <a:endParaRPr lang="en-US" altLang="zh-CN" sz="1600">
              <a:solidFill>
                <a:srgbClr val="FF0000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698240" y="1197610"/>
            <a:ext cx="1164590" cy="876300"/>
          </a:xfrm>
          <a:prstGeom prst="straightConnector1">
            <a:avLst/>
          </a:prstGeom>
          <a:ln w="28575">
            <a:solidFill>
              <a:srgbClr val="E9403C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3930" y="1514475"/>
            <a:ext cx="4956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 b="1">
                <a:solidFill>
                  <a:schemeClr val="accent5"/>
                </a:solidFill>
                <a:latin typeface="Rosalind Serif" panose="00000500000000000000" charset="0"/>
                <a:cs typeface="Rosalind Serif" panose="00000500000000000000" charset="0"/>
              </a:rPr>
              <a:t>Patch-wise unconditional discriminator</a:t>
            </a:r>
            <a:r>
              <a:rPr lang="en-US" altLang="zh-CN" sz="2000">
                <a:solidFill>
                  <a:schemeClr val="accent5"/>
                </a:solidFill>
                <a:latin typeface="Rosalind Serif" panose="00000500000000000000" charset="0"/>
                <a:cs typeface="Rosalind Serif" panose="00000500000000000000" charset="0"/>
              </a:rPr>
              <a:t> </a:t>
            </a:r>
            <a:endParaRPr lang="en-US" altLang="zh-CN" sz="2000">
              <a:solidFill>
                <a:schemeClr val="accent5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14" name="图片 13" descr="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8995" y="1972310"/>
            <a:ext cx="2475230" cy="476885"/>
          </a:xfrm>
          <a:prstGeom prst="rect">
            <a:avLst/>
          </a:prstGeom>
        </p:spPr>
      </p:pic>
      <p:pic>
        <p:nvPicPr>
          <p:cNvPr id="17" name="图片 16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2501900"/>
            <a:ext cx="228600" cy="243840"/>
          </a:xfrm>
          <a:prstGeom prst="rect">
            <a:avLst/>
          </a:prstGeom>
        </p:spPr>
      </p:pic>
      <p:pic>
        <p:nvPicPr>
          <p:cNvPr id="18" name="图片 17" descr="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3240" y="2707640"/>
            <a:ext cx="472440" cy="297180"/>
          </a:xfrm>
          <a:prstGeom prst="rect">
            <a:avLst/>
          </a:prstGeom>
        </p:spPr>
      </p:pic>
      <p:pic>
        <p:nvPicPr>
          <p:cNvPr id="19" name="图片 18" descr="1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8145" y="3602990"/>
            <a:ext cx="2513330" cy="543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47800" y="3982720"/>
            <a:ext cx="8369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1600">
                <a:latin typeface="Rosalind Serif" panose="00000500000000000000" charset="0"/>
                <a:cs typeface="Rosalind Serif" panose="00000500000000000000" charset="0"/>
              </a:rPr>
              <a:t>where first concatenate the image 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x</a:t>
            </a:r>
            <a:r>
              <a:rPr lang="en-US" altLang="zh-CN" sz="1600">
                <a:latin typeface="Rosalind Serif" panose="00000500000000000000" charset="0"/>
                <a:cs typeface="Rosalind Serif" panose="00000500000000000000" charset="0"/>
              </a:rPr>
              <a:t> and shapes 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M</a:t>
            </a:r>
            <a:r>
              <a:rPr lang="en-US" altLang="zh-CN" sz="1600">
                <a:latin typeface="Rosalind Serif" panose="00000500000000000000" charset="0"/>
                <a:cs typeface="Rosalind Serif" panose="00000500000000000000" charset="0"/>
              </a:rPr>
              <a:t> in the channel dimension</a:t>
            </a:r>
            <a:endParaRPr lang="en-US" altLang="zh-CN" sz="1600">
              <a:latin typeface="Rosalind Serif" panose="00000500000000000000" charset="0"/>
              <a:cs typeface="Rosalind Serif" panose="00000500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latin typeface="Rosalind Serif" panose="00000500000000000000" charset="0"/>
                <a:cs typeface="Rosalind Serif" panose="00000500000000000000" charset="0"/>
              </a:rPr>
              <a:t>           then extracts patch-wise features by 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Enc</a:t>
            </a:r>
            <a:endParaRPr lang="en-US" altLang="zh-CN" sz="1600">
              <a:solidFill>
                <a:srgbClr val="FF0000"/>
              </a:solidFill>
              <a:latin typeface="Rosalind Serif" panose="00000500000000000000" charset="0"/>
              <a:cs typeface="Rosalind Serif" panose="00000500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       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determine whether the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 patch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 is consistent with the </a:t>
            </a:r>
            <a:r>
              <a:rPr lang="en-US" altLang="zh-CN" sz="1600">
                <a:solidFill>
                  <a:srgbClr val="FF0000"/>
                </a:solidFill>
                <a:latin typeface="Rosalind Serif" panose="00000500000000000000" charset="0"/>
                <a:cs typeface="Rosalind Serif" panose="00000500000000000000" charset="0"/>
              </a:rPr>
              <a:t>given shape</a:t>
            </a: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.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22" name="图片 21" descr="1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9080" y="4463415"/>
            <a:ext cx="325120" cy="288925"/>
          </a:xfrm>
          <a:prstGeom prst="rect">
            <a:avLst/>
          </a:prstGeom>
        </p:spPr>
      </p:pic>
      <p:pic>
        <p:nvPicPr>
          <p:cNvPr id="23" name="图片 22" descr="1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8145" y="5337810"/>
            <a:ext cx="4579620" cy="88392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95" y="224155"/>
            <a:ext cx="6390005" cy="1060450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Loss function </a:t>
            </a:r>
            <a:b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</a:br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for the image generator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lo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10" y="1853565"/>
            <a:ext cx="5653405" cy="2415540"/>
          </a:xfrm>
          <a:prstGeom prst="rect">
            <a:avLst/>
          </a:prstGeom>
        </p:spPr>
      </p:pic>
      <p:pic>
        <p:nvPicPr>
          <p:cNvPr id="5" name="图片 4" descr="loss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5" y="4642485"/>
            <a:ext cx="4792345" cy="84772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4968875" y="4642485"/>
            <a:ext cx="1480185" cy="433070"/>
          </a:xfrm>
          <a:prstGeom prst="straightConnector1">
            <a:avLst/>
          </a:prstGeom>
          <a:ln w="28575">
            <a:solidFill>
              <a:srgbClr val="E9403C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934585" y="5247640"/>
            <a:ext cx="1548765" cy="506095"/>
          </a:xfrm>
          <a:prstGeom prst="straightConnector1">
            <a:avLst/>
          </a:prstGeom>
          <a:ln w="28575">
            <a:solidFill>
              <a:srgbClr val="7EB7DF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553835" y="4466590"/>
            <a:ext cx="3759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 b="1">
                <a:solidFill>
                  <a:srgbClr val="EA4C48"/>
                </a:solidFill>
                <a:latin typeface="Rosalind Serif" panose="00000500000000000000" charset="0"/>
                <a:cs typeface="Rosalind Serif" panose="00000500000000000000" charset="0"/>
              </a:rPr>
              <a:t>Multi-modal</a:t>
            </a:r>
            <a:endParaRPr lang="en-US" altLang="zh-CN" sz="2000" b="1">
              <a:solidFill>
                <a:srgbClr val="EA4C48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3200" y="5490210"/>
            <a:ext cx="3830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000" b="1">
                <a:solidFill>
                  <a:srgbClr val="7EB7DF"/>
                </a:solidFill>
                <a:latin typeface="Rosalind Serif" panose="00000500000000000000" charset="0"/>
                <a:cs typeface="Rosalind Serif" panose="00000500000000000000" charset="0"/>
              </a:rPr>
              <a:t>Semi-supervised</a:t>
            </a:r>
            <a:endParaRPr lang="en-US" altLang="zh-CN" sz="2000" b="1">
              <a:solidFill>
                <a:srgbClr val="7EB7DF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95" y="67945"/>
            <a:ext cx="6390005" cy="1060450"/>
          </a:xfrm>
        </p:spPr>
        <p:txBody>
          <a:bodyPr>
            <a:normAutofit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Results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30" y="1128395"/>
            <a:ext cx="9526905" cy="5447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104900" y="2985770"/>
            <a:ext cx="3754755" cy="1804670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144145"/>
            <a:ext cx="10515600" cy="1148080"/>
          </a:xfrm>
        </p:spPr>
        <p:txBody>
          <a:bodyPr/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Motivation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0865" y="1572895"/>
            <a:ext cx="8468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Text description to image translation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9995" y="3067050"/>
            <a:ext cx="350456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solidFill>
                  <a:schemeClr val="accent4"/>
                </a:solidFill>
                <a:latin typeface="Rosalind Serif" panose="00000500000000000000" charset="0"/>
                <a:cs typeface="Rosalind Serif" panose="00000500000000000000" charset="0"/>
              </a:rPr>
              <a:t>This bird</a:t>
            </a:r>
            <a:r>
              <a:rPr lang="en-US" altLang="zh-CN" sz="2800">
                <a:latin typeface="Rosalind Serif" panose="00000500000000000000" charset="0"/>
                <a:cs typeface="Rosalind Serif" panose="00000500000000000000" charset="0"/>
              </a:rPr>
              <a:t> is </a:t>
            </a:r>
            <a:r>
              <a:rPr lang="en-US" altLang="zh-CN" sz="28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red</a:t>
            </a:r>
            <a:r>
              <a:rPr lang="en-US" altLang="zh-CN" sz="2800">
                <a:latin typeface="Rosalind Serif" panose="00000500000000000000" charset="0"/>
                <a:cs typeface="Rosalind Serif" panose="00000500000000000000" charset="0"/>
              </a:rPr>
              <a:t> with </a:t>
            </a:r>
            <a:r>
              <a:rPr lang="en-US" altLang="zh-CN" sz="2800">
                <a:solidFill>
                  <a:schemeClr val="accent4"/>
                </a:solidFill>
                <a:latin typeface="Rosalind Serif" panose="00000500000000000000" charset="0"/>
                <a:cs typeface="Rosalind Serif" panose="00000500000000000000" charset="0"/>
              </a:rPr>
              <a:t>white</a:t>
            </a:r>
            <a:r>
              <a:rPr lang="en-US" altLang="zh-CN" sz="2800">
                <a:latin typeface="Rosalind Serif" panose="00000500000000000000" charset="0"/>
                <a:cs typeface="Rosalind Serif" panose="00000500000000000000" charset="0"/>
              </a:rPr>
              <a:t> and has </a:t>
            </a:r>
            <a:r>
              <a:rPr lang="en-US" altLang="zh-CN" sz="28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a very short beak</a:t>
            </a:r>
            <a:r>
              <a:rPr lang="en-US" altLang="zh-CN" sz="2800">
                <a:latin typeface="Rosalind Serif" panose="00000500000000000000" charset="0"/>
                <a:cs typeface="Rosalind Serif" panose="00000500000000000000" charset="0"/>
              </a:rPr>
              <a:t>.</a:t>
            </a:r>
            <a:endParaRPr lang="en-US" altLang="zh-CN" sz="2800"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7" name="图片 6" descr="arr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4615" y="3475355"/>
            <a:ext cx="1843405" cy="948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33975" y="3088005"/>
            <a:ext cx="1883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400">
                <a:latin typeface="Rosalind Serif" panose="00000500000000000000" charset="0"/>
                <a:cs typeface="Rosalind Serif" panose="00000500000000000000" charset="0"/>
              </a:rPr>
              <a:t>Generate</a:t>
            </a:r>
            <a:endParaRPr lang="en-US" altLang="zh-CN" sz="2400"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9" name="图片 8" descr="1517218325061_p8by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20" y="2529840"/>
            <a:ext cx="2839085" cy="2839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575" y="80645"/>
            <a:ext cx="4331335" cy="2232660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Text-to-Image:</a:t>
            </a:r>
            <a:b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</a:br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Previous</a:t>
            </a:r>
            <a:b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</a:br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Approach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171575" y="3201035"/>
            <a:ext cx="4331335" cy="6686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0">
                <a:effectLst/>
                <a:latin typeface="Rosalind Serif" panose="00000500000000000000" charset="0"/>
                <a:cs typeface="Rosalind Serif" panose="00000500000000000000" charset="0"/>
              </a:rPr>
              <a:t>AttnGAN</a:t>
            </a:r>
            <a:endParaRPr lang="en-US" altLang="zh-CN" sz="3600" b="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171575" y="5381625"/>
            <a:ext cx="10025380" cy="8985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0">
                <a:effectLst/>
                <a:latin typeface="Rosalind Serif" panose="00000500000000000000" charset="0"/>
                <a:cs typeface="Rosalind Serif" panose="00000500000000000000" charset="0"/>
              </a:rPr>
              <a:t>Introduces the </a:t>
            </a:r>
            <a:r>
              <a:rPr lang="en-US" altLang="zh-CN" sz="2800" b="0">
                <a:solidFill>
                  <a:schemeClr val="accent6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attention mechanism</a:t>
            </a:r>
            <a:r>
              <a:rPr lang="en-US" altLang="zh-CN" sz="2800" b="0">
                <a:effectLst/>
                <a:latin typeface="Rosalind Serif" panose="00000500000000000000" charset="0"/>
                <a:cs typeface="Rosalind Serif" panose="00000500000000000000" charset="0"/>
              </a:rPr>
              <a:t> into the </a:t>
            </a:r>
            <a:r>
              <a:rPr lang="en-US" altLang="zh-CN" sz="2800" b="0">
                <a:solidFill>
                  <a:srgbClr val="0070C0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GAN</a:t>
            </a:r>
            <a:r>
              <a:rPr lang="en-US" altLang="zh-CN" sz="2800" b="0">
                <a:effectLst/>
                <a:latin typeface="Rosalind Serif" panose="00000500000000000000" charset="0"/>
                <a:cs typeface="Rosalind Serif" panose="00000500000000000000" charset="0"/>
              </a:rPr>
              <a:t> framework</a:t>
            </a:r>
            <a:endParaRPr lang="en-US" altLang="zh-CN" sz="2800" b="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8" name="图片 7" descr="attnG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0580" y="1590675"/>
            <a:ext cx="8303895" cy="3415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960" y="6515735"/>
            <a:ext cx="11008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[1] 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Attngan: Fine-grained text to image generation with attentional generative adversarial networks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, Xu et al., 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CVPR 2018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atten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8870" y="1596390"/>
            <a:ext cx="6793230" cy="49885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575" y="81280"/>
            <a:ext cx="10515600" cy="1242060"/>
          </a:xfrm>
        </p:spPr>
        <p:txBody>
          <a:bodyPr/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Attention Mechanism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305" y="1683385"/>
            <a:ext cx="5380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Look closer to see better !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70" y="2995930"/>
            <a:ext cx="53809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solidFill>
                  <a:schemeClr val="accent5"/>
                </a:solidFill>
                <a:latin typeface="Rosalind Serif" panose="00000500000000000000" charset="0"/>
                <a:cs typeface="Rosalind Serif" panose="00000500000000000000" charset="0"/>
              </a:rPr>
              <a:t>Highlight more critical information .</a:t>
            </a:r>
            <a:endParaRPr lang="en-US" altLang="zh-CN" sz="3200">
              <a:solidFill>
                <a:schemeClr val="accent5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2" name="矩形 11"/>
          <p:cNvSpPr/>
          <p:nvPr/>
        </p:nvSpPr>
        <p:spPr>
          <a:xfrm rot="2580000">
            <a:off x="631825" y="1001395"/>
            <a:ext cx="75565" cy="273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740000">
            <a:off x="411480" y="1324610"/>
            <a:ext cx="75565" cy="273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6070" y="1683385"/>
            <a:ext cx="75565" cy="273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1000000">
            <a:off x="344170" y="2065020"/>
            <a:ext cx="75565" cy="273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920000">
            <a:off x="459740" y="2422525"/>
            <a:ext cx="75565" cy="273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8900000">
            <a:off x="680720" y="2736215"/>
            <a:ext cx="75565" cy="273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660000">
            <a:off x="789305" y="2806065"/>
            <a:ext cx="76200" cy="1841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5540000">
            <a:off x="705485" y="2898140"/>
            <a:ext cx="76200" cy="1841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流程图: 可选过程 19"/>
          <p:cNvSpPr/>
          <p:nvPr/>
        </p:nvSpPr>
        <p:spPr>
          <a:xfrm>
            <a:off x="6854190" y="940435"/>
            <a:ext cx="3656965" cy="554990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54190" y="911860"/>
            <a:ext cx="3656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solidFill>
                  <a:schemeClr val="bg1"/>
                </a:solidFill>
                <a:latin typeface="Rosalind Serif" panose="00000500000000000000" charset="0"/>
                <a:cs typeface="Rosalind Serif" panose="00000500000000000000" charset="0"/>
              </a:rPr>
              <a:t>Birds Classification</a:t>
            </a:r>
            <a:endParaRPr lang="en-US" altLang="zh-CN" sz="3200">
              <a:solidFill>
                <a:schemeClr val="bg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genera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9225" y="2212340"/>
            <a:ext cx="1599565" cy="1460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575" y="81280"/>
            <a:ext cx="10515600" cy="1242060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GAN (Generative Adversarial Networks)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6335" y="1628775"/>
            <a:ext cx="2125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Generator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4370" y="2616835"/>
            <a:ext cx="549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G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4435" y="2536190"/>
            <a:ext cx="110490" cy="7448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010" y="1628775"/>
            <a:ext cx="1680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z~N(0,1)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8" name="图片 7" descr="arr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45" y="2708275"/>
            <a:ext cx="1083945" cy="400050"/>
          </a:xfrm>
          <a:prstGeom prst="rect">
            <a:avLst/>
          </a:prstGeom>
        </p:spPr>
      </p:pic>
      <p:pic>
        <p:nvPicPr>
          <p:cNvPr id="10" name="图片 9" descr="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20" y="2846070"/>
            <a:ext cx="1644650" cy="1655445"/>
          </a:xfrm>
          <a:prstGeom prst="rect">
            <a:avLst/>
          </a:prstGeom>
        </p:spPr>
      </p:pic>
      <p:pic>
        <p:nvPicPr>
          <p:cNvPr id="12" name="图片 11" descr="arr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90" y="3474085"/>
            <a:ext cx="1083945" cy="400050"/>
          </a:xfrm>
          <a:prstGeom prst="rect">
            <a:avLst/>
          </a:prstGeom>
        </p:spPr>
      </p:pic>
      <p:pic>
        <p:nvPicPr>
          <p:cNvPr id="13" name="图片 12" descr="discriminat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035" y="2983230"/>
            <a:ext cx="1507490" cy="13823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05825" y="3382010"/>
            <a:ext cx="549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D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35850" y="2262505"/>
            <a:ext cx="2689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Discriminator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9" name="图片 8" descr="arr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60000">
            <a:off x="4126865" y="3198495"/>
            <a:ext cx="1083945" cy="304165"/>
          </a:xfrm>
          <a:prstGeom prst="rect">
            <a:avLst/>
          </a:prstGeom>
        </p:spPr>
      </p:pic>
      <p:pic>
        <p:nvPicPr>
          <p:cNvPr id="16" name="图片 15" descr="arr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3473450"/>
            <a:ext cx="1083945" cy="400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687685" y="2880360"/>
            <a:ext cx="99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solidFill>
                  <a:schemeClr val="accent5"/>
                </a:solidFill>
                <a:latin typeface="Rosalind Serif" panose="00000500000000000000" charset="0"/>
                <a:cs typeface="Rosalind Serif" panose="00000500000000000000" charset="0"/>
              </a:rPr>
              <a:t>Real</a:t>
            </a:r>
            <a:endParaRPr lang="en-US" altLang="zh-CN" sz="3200">
              <a:solidFill>
                <a:schemeClr val="accent5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87685" y="3382645"/>
            <a:ext cx="99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or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640695" y="3917950"/>
            <a:ext cx="1089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Fake</a:t>
            </a:r>
            <a:endParaRPr lang="en-US" altLang="zh-CN" sz="3200">
              <a:solidFill>
                <a:schemeClr val="accent6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95915" y="2262505"/>
            <a:ext cx="1379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>
                <a:latin typeface="Rosalind Serif" panose="00000500000000000000" charset="0"/>
                <a:cs typeface="Rosalind Serif" panose="00000500000000000000" charset="0"/>
              </a:rPr>
              <a:t>Result</a:t>
            </a:r>
            <a:endParaRPr lang="en-US" altLang="zh-CN" sz="3200">
              <a:latin typeface="Rosalind Serif" panose="00000500000000000000" charset="0"/>
              <a:cs typeface="Rosalind Serif" panose="00000500000000000000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231880" y="4562475"/>
            <a:ext cx="7620" cy="1558290"/>
          </a:xfrm>
          <a:prstGeom prst="line">
            <a:avLst/>
          </a:prstGeom>
          <a:ln w="28575" cmpd="sng">
            <a:solidFill>
              <a:srgbClr val="B2B2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094085" y="4562475"/>
            <a:ext cx="0" cy="1395730"/>
          </a:xfrm>
          <a:prstGeom prst="line">
            <a:avLst/>
          </a:prstGeom>
          <a:ln w="28575" cmpd="sng">
            <a:solidFill>
              <a:srgbClr val="B4A7D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731250" y="5958205"/>
            <a:ext cx="2362835" cy="635"/>
          </a:xfrm>
          <a:prstGeom prst="line">
            <a:avLst/>
          </a:prstGeom>
          <a:ln w="28575" cmpd="sng">
            <a:solidFill>
              <a:srgbClr val="B4A7D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750935" y="4382770"/>
            <a:ext cx="8255" cy="1584325"/>
          </a:xfrm>
          <a:prstGeom prst="straightConnector1">
            <a:avLst/>
          </a:prstGeom>
          <a:ln w="25400" cap="sq">
            <a:solidFill>
              <a:srgbClr val="B4A7D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557270" y="3672840"/>
            <a:ext cx="17780" cy="2351405"/>
          </a:xfrm>
          <a:prstGeom prst="straightConnector1">
            <a:avLst/>
          </a:prstGeom>
          <a:ln w="25400" cap="sq">
            <a:solidFill>
              <a:srgbClr val="B2B2B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575050" y="6095365"/>
            <a:ext cx="7682230" cy="14605"/>
          </a:xfrm>
          <a:prstGeom prst="line">
            <a:avLst/>
          </a:prstGeom>
          <a:ln w="28575" cmpd="sng">
            <a:solidFill>
              <a:srgbClr val="B2B2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片 13" descr="arr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">
            <a:off x="6616700" y="3773170"/>
            <a:ext cx="1551940" cy="579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575" y="80645"/>
            <a:ext cx="4331335" cy="2232660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Text-to-Image:</a:t>
            </a:r>
            <a:b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</a:br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Previous</a:t>
            </a:r>
            <a:b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</a:br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Approach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82575" y="4246245"/>
            <a:ext cx="6847205" cy="2079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b="0">
                <a:solidFill>
                  <a:schemeClr val="tx1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AttnGAN </a:t>
            </a:r>
            <a:r>
              <a:rPr lang="en-US" altLang="zh-CN" sz="3600" b="0">
                <a:solidFill>
                  <a:srgbClr val="FF0000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grid attention</a:t>
            </a:r>
            <a:endParaRPr lang="en-US" altLang="zh-CN" sz="3600" b="0">
              <a:solidFill>
                <a:schemeClr val="tx1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600" b="0">
                <a:solidFill>
                  <a:schemeClr val="tx1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obj-GAN </a:t>
            </a:r>
            <a:r>
              <a:rPr lang="en-US" altLang="zh-CN" sz="3600" b="0">
                <a:solidFill>
                  <a:schemeClr val="accent5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object-driven attention</a:t>
            </a:r>
            <a:endParaRPr lang="en-US" altLang="zh-CN" sz="3600" b="0">
              <a:solidFill>
                <a:schemeClr val="accent5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42005" y="2192655"/>
            <a:ext cx="3171825" cy="1753235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4090" y="2312670"/>
            <a:ext cx="2827655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Several people</a:t>
            </a:r>
            <a:r>
              <a:rPr lang="en-US" altLang="zh-CN" sz="2800">
                <a:latin typeface="Rosalind Serif" panose="00000500000000000000" charset="0"/>
                <a:cs typeface="Rosalind Serif" panose="00000500000000000000" charset="0"/>
              </a:rPr>
              <a:t> in their </a:t>
            </a:r>
            <a:r>
              <a:rPr lang="en-US" altLang="zh-CN" sz="2800">
                <a:solidFill>
                  <a:schemeClr val="accent4"/>
                </a:solidFill>
                <a:latin typeface="Rosalind Serif" panose="00000500000000000000" charset="0"/>
                <a:cs typeface="Rosalind Serif" panose="00000500000000000000" charset="0"/>
              </a:rPr>
              <a:t>ski gear</a:t>
            </a:r>
            <a:r>
              <a:rPr lang="en-US" altLang="zh-CN" sz="2800">
                <a:latin typeface="Rosalind Serif" panose="00000500000000000000" charset="0"/>
                <a:cs typeface="Rosalind Serif" panose="00000500000000000000" charset="0"/>
              </a:rPr>
              <a:t> are in the </a:t>
            </a:r>
            <a:r>
              <a:rPr lang="en-US" altLang="zh-CN" sz="28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snow</a:t>
            </a:r>
            <a:r>
              <a:rPr lang="en-US" altLang="zh-CN" sz="2800">
                <a:latin typeface="Rosalind Serif" panose="00000500000000000000" charset="0"/>
                <a:cs typeface="Rosalind Serif" panose="00000500000000000000" charset="0"/>
              </a:rPr>
              <a:t>.</a:t>
            </a:r>
            <a:endParaRPr lang="en-US" altLang="zh-CN" sz="2800"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3" name="图片 2" descr="arr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280000">
            <a:off x="6621780" y="1979930"/>
            <a:ext cx="1551940" cy="579755"/>
          </a:xfrm>
          <a:prstGeom prst="rect">
            <a:avLst/>
          </a:prstGeom>
        </p:spPr>
      </p:pic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480" y="729615"/>
            <a:ext cx="2411095" cy="237109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6910705" y="2482850"/>
            <a:ext cx="1162685" cy="4083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>
                <a:effectLst/>
                <a:latin typeface="Rosalind Serif" panose="00000500000000000000" charset="0"/>
                <a:cs typeface="Rosalind Serif" panose="00000500000000000000" charset="0"/>
              </a:rPr>
              <a:t>AttnGAN</a:t>
            </a:r>
            <a:endParaRPr lang="en-US" altLang="zh-CN" sz="360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12" name="图片 11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80" y="3374390"/>
            <a:ext cx="2411095" cy="2427605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/>
        </p:nvSpPr>
        <p:spPr>
          <a:xfrm>
            <a:off x="6910705" y="3374390"/>
            <a:ext cx="1162685" cy="4083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>
                <a:effectLst/>
                <a:latin typeface="Rosalind Serif" panose="00000500000000000000" charset="0"/>
                <a:cs typeface="Rosalind Serif" panose="00000500000000000000" charset="0"/>
              </a:rPr>
              <a:t>Obj-GAN</a:t>
            </a:r>
            <a:endParaRPr lang="en-US" altLang="zh-CN" sz="360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15" name="图片 14" descr="b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4370" y="1583690"/>
            <a:ext cx="982980" cy="899160"/>
          </a:xfrm>
          <a:prstGeom prst="rect">
            <a:avLst/>
          </a:prstGeom>
        </p:spPr>
      </p:pic>
      <p:pic>
        <p:nvPicPr>
          <p:cNvPr id="16" name="图片 15" descr="goo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550" y="4135120"/>
            <a:ext cx="1295400" cy="9067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" y="200025"/>
            <a:ext cx="4331335" cy="1414145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Obj-GAN:</a:t>
            </a:r>
            <a:b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</a:br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Contribution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41045" y="2223770"/>
            <a:ext cx="11203305" cy="34442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0">
                <a:effectLst/>
                <a:latin typeface="Rosalind Serif" panose="00000500000000000000" charset="0"/>
                <a:cs typeface="Rosalind Serif" panose="00000500000000000000" charset="0"/>
              </a:rPr>
              <a:t>1. Specializing in synthesizing </a:t>
            </a:r>
            <a:r>
              <a:rPr lang="en-US" altLang="zh-CN" sz="2800" b="0">
                <a:solidFill>
                  <a:schemeClr val="accent5">
                    <a:lumMod val="75000"/>
                  </a:schemeClr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complex images</a:t>
            </a:r>
            <a:r>
              <a:rPr lang="en-US" altLang="zh-CN" sz="2800" b="0">
                <a:effectLst/>
                <a:latin typeface="Rosalind Serif" panose="00000500000000000000" charset="0"/>
                <a:cs typeface="Rosalind Serif" panose="00000500000000000000" charset="0"/>
              </a:rPr>
              <a:t> from text descriptions</a:t>
            </a:r>
            <a:endParaRPr lang="en-US" altLang="zh-CN" sz="2800" b="0"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endParaRPr lang="en-US" altLang="zh-CN" sz="2800" b="0"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0">
                <a:effectLst/>
                <a:latin typeface="Rosalind Serif" panose="00000500000000000000" charset="0"/>
                <a:cs typeface="Rosalind Serif" panose="00000500000000000000" charset="0"/>
              </a:rPr>
              <a:t>2. Two novel components are proposed, including the </a:t>
            </a:r>
            <a:r>
              <a:rPr lang="en-US" altLang="zh-CN" sz="2800" b="0">
                <a:solidFill>
                  <a:schemeClr val="accent4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object-driven attentive generative network</a:t>
            </a:r>
            <a:r>
              <a:rPr lang="en-US" altLang="zh-CN" sz="2800" b="0">
                <a:effectLst/>
                <a:latin typeface="Rosalind Serif" panose="00000500000000000000" charset="0"/>
                <a:cs typeface="Rosalind Serif" panose="00000500000000000000" charset="0"/>
              </a:rPr>
              <a:t> and the </a:t>
            </a:r>
            <a:r>
              <a:rPr lang="en-US" altLang="zh-CN" sz="2800" b="0">
                <a:solidFill>
                  <a:schemeClr val="accent4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object-wise discriminator</a:t>
            </a:r>
            <a:endParaRPr lang="en-US" altLang="zh-CN" sz="2800" b="0">
              <a:solidFill>
                <a:schemeClr val="accent4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>
              <a:lnSpc>
                <a:spcPct val="100000"/>
              </a:lnSpc>
            </a:pPr>
            <a:endParaRPr lang="en-US" altLang="zh-CN" sz="2800" b="0">
              <a:solidFill>
                <a:schemeClr val="accent4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r>
              <a:rPr lang="en-US" altLang="zh-CN" sz="2800" b="0">
                <a:solidFill>
                  <a:schemeClr val="tx1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3. Comprehensive evaluation </a:t>
            </a:r>
            <a:r>
              <a:rPr lang="en-US" altLang="zh-CN" sz="2800" b="0">
                <a:solidFill>
                  <a:schemeClr val="accent6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on a large-scale COCO benchmark</a:t>
            </a:r>
            <a:r>
              <a:rPr lang="en-US" altLang="zh-CN" sz="2800" b="0">
                <a:solidFill>
                  <a:schemeClr val="tx1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 shows</a:t>
            </a:r>
            <a:endParaRPr lang="en-US" altLang="zh-CN" sz="2800" b="0">
              <a:solidFill>
                <a:schemeClr val="tx1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r>
              <a:rPr lang="en-US" altLang="zh-CN" sz="2800" b="0">
                <a:solidFill>
                  <a:schemeClr val="tx1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that Obj-GAN </a:t>
            </a:r>
            <a:r>
              <a:rPr lang="en-US" altLang="zh-CN" sz="2800" b="0">
                <a:solidFill>
                  <a:schemeClr val="accent6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outperforms</a:t>
            </a:r>
            <a:r>
              <a:rPr lang="en-US" altLang="zh-CN" sz="2800" b="0">
                <a:solidFill>
                  <a:schemeClr val="tx1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 previous state-of-the-art text-to-image synthesis methods</a:t>
            </a:r>
            <a:endParaRPr lang="en-US" altLang="zh-CN" sz="2800" b="0">
              <a:solidFill>
                <a:schemeClr val="tx1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" y="173990"/>
            <a:ext cx="4331335" cy="834390"/>
          </a:xfrm>
        </p:spPr>
        <p:txBody>
          <a:bodyPr>
            <a:normAutofit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Obj-GAN: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3" name="图片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2651125"/>
            <a:ext cx="12222480" cy="3724910"/>
          </a:xfrm>
          <a:prstGeom prst="rect">
            <a:avLst/>
          </a:prstGeom>
        </p:spPr>
      </p:pic>
      <p:sp>
        <p:nvSpPr>
          <p:cNvPr id="8" name="丁字箭头 7"/>
          <p:cNvSpPr/>
          <p:nvPr/>
        </p:nvSpPr>
        <p:spPr>
          <a:xfrm>
            <a:off x="187960" y="2156460"/>
            <a:ext cx="8364220" cy="300990"/>
          </a:xfrm>
          <a:prstGeom prst="leftRightUp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丁字箭头 8"/>
          <p:cNvSpPr/>
          <p:nvPr/>
        </p:nvSpPr>
        <p:spPr>
          <a:xfrm>
            <a:off x="8784590" y="2156460"/>
            <a:ext cx="3033395" cy="302260"/>
          </a:xfrm>
          <a:prstGeom prst="leftRightUpArrow">
            <a:avLst>
              <a:gd name="adj1" fmla="val 19537"/>
              <a:gd name="adj2" fmla="val 25000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188595" y="1373505"/>
            <a:ext cx="8118475" cy="7829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0">
                <a:solidFill>
                  <a:schemeClr val="accent4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Step 1: Generating a semantic layout</a:t>
            </a:r>
            <a:endParaRPr lang="en-US" altLang="zh-CN" sz="3600" b="0">
              <a:solidFill>
                <a:schemeClr val="accent4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 algn="r"/>
            <a:r>
              <a:rPr lang="en-US" altLang="zh-CN" sz="3600" b="0">
                <a:solidFill>
                  <a:schemeClr val="accent4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(class labels, bounding boxes, shapes of salient objects)</a:t>
            </a:r>
            <a:endParaRPr lang="en-US" altLang="zh-CN" sz="3600" b="0">
              <a:solidFill>
                <a:schemeClr val="accent4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8431530" y="1502410"/>
            <a:ext cx="3775710" cy="5854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0">
                <a:solidFill>
                  <a:schemeClr val="accent5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Step 2: Generating the image</a:t>
            </a:r>
            <a:r>
              <a:rPr lang="en-US" altLang="zh-CN" sz="3600" b="0">
                <a:solidFill>
                  <a:schemeClr val="accent4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 </a:t>
            </a:r>
            <a:endParaRPr lang="en-US" altLang="zh-CN" sz="3600" b="0">
              <a:solidFill>
                <a:schemeClr val="accent4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685" y="421640"/>
            <a:ext cx="7543800" cy="42519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" y="133350"/>
            <a:ext cx="4331335" cy="935990"/>
          </a:xfrm>
        </p:spPr>
        <p:txBody>
          <a:bodyPr>
            <a:normAutofit/>
          </a:bodyPr>
          <a:p>
            <a:r>
              <a:rPr lang="en-US" altLang="zh-CN" sz="4800">
                <a:latin typeface="Rosalind Serif" panose="00000500000000000000" charset="0"/>
                <a:cs typeface="Rosalind Serif" panose="00000500000000000000" charset="0"/>
              </a:rPr>
              <a:t>Box Generator</a:t>
            </a:r>
            <a:endParaRPr lang="en-US" altLang="zh-CN" sz="4800"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329940" y="1158240"/>
            <a:ext cx="1397635" cy="5873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T tokens (words)</a:t>
            </a:r>
            <a:endParaRPr lang="en-US" altLang="zh-CN" sz="1800">
              <a:solidFill>
                <a:srgbClr val="70AD47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T = 11</a:t>
            </a:r>
            <a:endParaRPr lang="en-US" altLang="zh-CN" sz="360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3" name="图片 2" descr="bi-LST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3757930"/>
            <a:ext cx="4578350" cy="243522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840740" y="6047740"/>
            <a:ext cx="1397635" cy="5873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surfboards</a:t>
            </a:r>
            <a:endParaRPr lang="en-US" altLang="zh-CN" sz="1800">
              <a:solidFill>
                <a:srgbClr val="70AD47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t = 2</a:t>
            </a:r>
            <a:endParaRPr lang="en-US" altLang="zh-CN" sz="360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014220" y="6047740"/>
            <a:ext cx="1397635" cy="5873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ride</a:t>
            </a:r>
            <a:endParaRPr lang="en-US" altLang="zh-CN" sz="1800">
              <a:solidFill>
                <a:srgbClr val="70AD47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t = 3</a:t>
            </a:r>
            <a:endParaRPr lang="en-US" altLang="zh-CN" sz="360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194685" y="6047740"/>
            <a:ext cx="1397635" cy="5873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in</a:t>
            </a:r>
            <a:endParaRPr lang="en-US" altLang="zh-CN" sz="1800">
              <a:solidFill>
                <a:srgbClr val="70AD47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t = 4</a:t>
            </a:r>
            <a:endParaRPr lang="en-US" altLang="zh-CN" sz="360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605" y="2826385"/>
            <a:ext cx="326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chemeClr val="accent6"/>
                </a:solidFill>
                <a:latin typeface="Rosalind Serif" panose="00000500000000000000" charset="0"/>
                <a:cs typeface="Rosalind Serif" panose="00000500000000000000" charset="0"/>
              </a:rPr>
              <a:t>bi-LSTM encoder</a:t>
            </a:r>
            <a:endParaRPr lang="en-US" altLang="zh-CN" sz="2800">
              <a:solidFill>
                <a:schemeClr val="accent6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840740" y="3348355"/>
            <a:ext cx="1397635" cy="5873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surfboards</a:t>
            </a:r>
            <a:endParaRPr lang="en-US" altLang="zh-CN" sz="1800">
              <a:solidFill>
                <a:srgbClr val="70AD47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t = 2</a:t>
            </a:r>
            <a:endParaRPr lang="en-US" altLang="zh-CN" sz="360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2013585" y="3348355"/>
            <a:ext cx="1397635" cy="5873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ride</a:t>
            </a:r>
            <a:endParaRPr lang="en-US" altLang="zh-CN" sz="1800">
              <a:solidFill>
                <a:srgbClr val="70AD47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t = 3</a:t>
            </a:r>
            <a:endParaRPr lang="en-US" altLang="zh-CN" sz="360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3194685" y="3348355"/>
            <a:ext cx="1397635" cy="5873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in</a:t>
            </a:r>
            <a:endParaRPr lang="en-US" altLang="zh-CN" sz="1800">
              <a:solidFill>
                <a:srgbClr val="70AD47"/>
              </a:solidFill>
              <a:effectLst/>
              <a:latin typeface="Rosalind Serif" panose="00000500000000000000" charset="0"/>
              <a:cs typeface="Rosalind Serif" panose="00000500000000000000" charset="0"/>
            </a:endParaRPr>
          </a:p>
          <a:p>
            <a:pPr algn="ctr"/>
            <a:r>
              <a:rPr lang="en-US" altLang="zh-CN" sz="1800">
                <a:solidFill>
                  <a:srgbClr val="70AD47"/>
                </a:solidFill>
                <a:effectLst/>
                <a:latin typeface="Rosalind Serif" panose="00000500000000000000" charset="0"/>
                <a:cs typeface="Rosalind Serif" panose="00000500000000000000" charset="0"/>
              </a:rPr>
              <a:t>t = 4</a:t>
            </a:r>
            <a:endParaRPr lang="en-US" altLang="zh-CN" sz="3600">
              <a:effectLst/>
              <a:latin typeface="Rosalind Serif" panose="00000500000000000000" charset="0"/>
              <a:cs typeface="Rosalind Serif" panose="00000500000000000000" charset="0"/>
            </a:endParaRPr>
          </a:p>
        </p:txBody>
      </p:sp>
      <p:pic>
        <p:nvPicPr>
          <p:cNvPr id="14" name="图片 13" descr="bi-LSTM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80" y="4886960"/>
            <a:ext cx="1191895" cy="343535"/>
          </a:xfrm>
          <a:prstGeom prst="rect">
            <a:avLst/>
          </a:prstGeom>
        </p:spPr>
      </p:pic>
      <p:pic>
        <p:nvPicPr>
          <p:cNvPr id="15" name="图片 14" descr="bi-LSTM-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880" y="5325110"/>
            <a:ext cx="855345" cy="33337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7198360" y="2041525"/>
            <a:ext cx="123825" cy="2764790"/>
          </a:xfrm>
          <a:prstGeom prst="straightConnector1">
            <a:avLst/>
          </a:prstGeom>
          <a:ln w="28575" cmpd="thickThin">
            <a:solidFill>
              <a:srgbClr val="00AD49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88660" y="4893310"/>
            <a:ext cx="1760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Word vectors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01895" y="5325110"/>
            <a:ext cx="2521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Global sentence vector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66790" y="5855970"/>
            <a:ext cx="5344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Its    column     is the feature vector for the     word.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D is the dimension of the word vector.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  <a:latin typeface="Rosalind Serif" panose="00000500000000000000" charset="0"/>
                <a:cs typeface="Rosalind Serif" panose="00000500000000000000" charset="0"/>
              </a:rPr>
              <a:t>     is the number of words.</a:t>
            </a:r>
            <a:endParaRPr lang="en-US" altLang="zh-CN" sz="1600">
              <a:solidFill>
                <a:schemeClr val="tx1"/>
              </a:solidFill>
              <a:latin typeface="Rosalind Serif" panose="00000500000000000000" charset="0"/>
              <a:cs typeface="Rosalind Serif" panose="00000500000000000000" charset="0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5880" y="5887720"/>
          <a:ext cx="207010" cy="23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65100" imgH="190500" progId="Equation.KSEE3">
                  <p:embed/>
                </p:oleObj>
              </mc:Choice>
              <mc:Fallback>
                <p:oleObj name="" r:id="rId5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5880" y="5887720"/>
                        <a:ext cx="207010" cy="23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9985" y="5890260"/>
          <a:ext cx="207010" cy="23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39985" y="5890260"/>
                        <a:ext cx="207010" cy="23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 descr="bi-LSTM-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7260" y="5923280"/>
            <a:ext cx="236220" cy="205740"/>
          </a:xfrm>
          <a:prstGeom prst="rect">
            <a:avLst/>
          </a:prstGeom>
        </p:spPr>
      </p:pic>
      <p:pic>
        <p:nvPicPr>
          <p:cNvPr id="29" name="图片 28" descr="bi-LSTM-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8545" y="6410325"/>
            <a:ext cx="243840" cy="25146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DOC_GUID" val="{64021ab3-d922-4e21-8060-19364a92a021}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3075</Words>
  <Application>WPS 演示</Application>
  <PresentationFormat>宽屏</PresentationFormat>
  <Paragraphs>186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18</vt:i4>
      </vt:variant>
    </vt:vector>
  </HeadingPairs>
  <TitlesOfParts>
    <vt:vector size="46" baseType="lpstr">
      <vt:lpstr>Arial</vt:lpstr>
      <vt:lpstr>宋体</vt:lpstr>
      <vt:lpstr>Wingdings</vt:lpstr>
      <vt:lpstr>Rosalind Serif</vt:lpstr>
      <vt:lpstr>华文仿宋</vt:lpstr>
      <vt:lpstr>Times New Roman</vt:lpstr>
      <vt:lpstr>微软雅黑</vt:lpstr>
      <vt:lpstr>Arial Unicode MS</vt:lpstr>
      <vt:lpstr>等线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Object-driven Text-to-Image Synthesis via Adversarial Training</vt:lpstr>
      <vt:lpstr>Motivation</vt:lpstr>
      <vt:lpstr>Text-to-Image: Previous Approach</vt:lpstr>
      <vt:lpstr>Attention Mechanism</vt:lpstr>
      <vt:lpstr>GAN (Generative Adversarial Networks)</vt:lpstr>
      <vt:lpstr>Text-to-Image: Previous Approach</vt:lpstr>
      <vt:lpstr>Obj-GAN: Contribution</vt:lpstr>
      <vt:lpstr>Obj-GAN:</vt:lpstr>
      <vt:lpstr>Box Generator</vt:lpstr>
      <vt:lpstr>Box Generator</vt:lpstr>
      <vt:lpstr>Shape Generator</vt:lpstr>
      <vt:lpstr>Image Generator</vt:lpstr>
      <vt:lpstr>Base Generator (G0)</vt:lpstr>
      <vt:lpstr>Refiner (G1)</vt:lpstr>
      <vt:lpstr>Compute context vectors  via attention</vt:lpstr>
      <vt:lpstr>Discriminators</vt:lpstr>
      <vt:lpstr>Loss function  for the image generator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HY</cp:lastModifiedBy>
  <cp:revision>432</cp:revision>
  <dcterms:created xsi:type="dcterms:W3CDTF">2017-08-03T09:01:00Z</dcterms:created>
  <dcterms:modified xsi:type="dcterms:W3CDTF">2019-03-13T14:16:42Z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