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01" r:id="rId2"/>
    <p:sldId id="408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0" autoAdjust="0"/>
    <p:restoredTop sz="89048"/>
  </p:normalViewPr>
  <p:slideViewPr>
    <p:cSldViewPr snapToGrid="0">
      <p:cViewPr varScale="1">
        <p:scale>
          <a:sx n="113" d="100"/>
          <a:sy n="113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C1883-76C3-9E49-8257-FD4FBE1D9177}" type="doc">
      <dgm:prSet loTypeId="urn:microsoft.com/office/officeart/2005/8/layout/p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2FDF19-4564-B744-AE7B-8CCB23F9DE0C}">
      <dgm:prSet phldrT="[文本]" custT="1"/>
      <dgm:spPr/>
      <dgm:t>
        <a:bodyPr/>
        <a:lstStyle/>
        <a:p>
          <a:r>
            <a:rPr lang="en-US" altLang="zh-CN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《</a:t>
          </a:r>
          <a:r>
            <a:rPr kumimoji="1" lang="zh-CN" altLang="en-US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龙之谷</a:t>
          </a:r>
          <a:r>
            <a:rPr kumimoji="1" lang="en-US" altLang="zh-CN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·</a:t>
          </a:r>
          <a:r>
            <a:rPr kumimoji="1" lang="zh-CN" altLang="en-US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破晓奇兵</a:t>
          </a:r>
          <a:r>
            <a:rPr lang="en-US" altLang="zh-CN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》</a:t>
          </a:r>
          <a:endParaRPr lang="zh-CN" altLang="en-US" sz="2400" b="1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638243E-8AFC-8C46-8C9D-6E244DBACDA7}" type="parTrans" cxnId="{AD27E47F-FEEE-D042-B797-2AEF6FB2D614}">
      <dgm:prSet/>
      <dgm:spPr/>
      <dgm:t>
        <a:bodyPr/>
        <a:lstStyle/>
        <a:p>
          <a:endParaRPr lang="zh-CN" altLang="en-US"/>
        </a:p>
      </dgm:t>
    </dgm:pt>
    <dgm:pt modelId="{CCAEBF49-F8E7-2141-A052-8FEA14DAAB30}" type="sibTrans" cxnId="{AD27E47F-FEEE-D042-B797-2AEF6FB2D614}">
      <dgm:prSet/>
      <dgm:spPr/>
      <dgm:t>
        <a:bodyPr/>
        <a:lstStyle/>
        <a:p>
          <a:endParaRPr lang="zh-CN" altLang="en-US"/>
        </a:p>
      </dgm:t>
    </dgm:pt>
    <dgm:pt modelId="{A6954F00-6759-774D-B040-019215A9AE0A}">
      <dgm:prSet phldrT="[文本]" custT="1"/>
      <dgm:spPr/>
      <dgm:t>
        <a:bodyPr/>
        <a:lstStyle/>
        <a:p>
          <a:r>
            <a:rPr lang="en-US" altLang="zh-CN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《</a:t>
          </a:r>
          <a:r>
            <a: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猫与桃花源</a:t>
          </a:r>
          <a:r>
            <a:rPr lang="en-US" altLang="zh-CN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》</a:t>
          </a:r>
          <a:endParaRPr lang="zh-CN" altLang="en-US" sz="2400" dirty="0"/>
        </a:p>
      </dgm:t>
    </dgm:pt>
    <dgm:pt modelId="{3222E67E-5B68-8C46-ADA2-9AE3D0C50B31}" type="parTrans" cxnId="{9FFAC138-8D8A-7447-AC07-9A5DE442927D}">
      <dgm:prSet/>
      <dgm:spPr/>
      <dgm:t>
        <a:bodyPr/>
        <a:lstStyle/>
        <a:p>
          <a:endParaRPr lang="zh-CN" altLang="en-US"/>
        </a:p>
      </dgm:t>
    </dgm:pt>
    <dgm:pt modelId="{80880C0D-5121-8846-8104-8C7D0839C5D3}" type="sibTrans" cxnId="{9FFAC138-8D8A-7447-AC07-9A5DE442927D}">
      <dgm:prSet/>
      <dgm:spPr/>
      <dgm:t>
        <a:bodyPr/>
        <a:lstStyle/>
        <a:p>
          <a:endParaRPr lang="zh-CN" altLang="en-US"/>
        </a:p>
      </dgm:t>
    </dgm:pt>
    <dgm:pt modelId="{A3A7F178-4951-3042-9E8B-55D5B3E797C3}">
      <dgm:prSet phldrT="[文本]" custT="1"/>
      <dgm:spPr/>
      <dgm:t>
        <a:bodyPr/>
        <a:lstStyle/>
        <a:p>
          <a:r>
            <a:rPr lang="en-US" altLang="zh-CN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《</a:t>
          </a:r>
          <a:r>
            <a:rPr kumimoji="1" lang="zh-CN" altLang="en-US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白蛇</a:t>
          </a:r>
          <a:r>
            <a:rPr kumimoji="1" lang="en-US" altLang="zh-CN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·</a:t>
          </a:r>
          <a:r>
            <a:rPr kumimoji="1" lang="zh-CN" altLang="en-US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缘起</a:t>
          </a:r>
          <a:r>
            <a:rPr lang="en-US" altLang="zh-CN" sz="24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》</a:t>
          </a:r>
          <a:endParaRPr lang="zh-CN" altLang="en-US" sz="2400" b="1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24763AC-530B-174F-B1A5-7E23527A55AD}" type="parTrans" cxnId="{BA3F512B-FC41-954E-AF3F-7DF865D773BA}">
      <dgm:prSet/>
      <dgm:spPr/>
      <dgm:t>
        <a:bodyPr/>
        <a:lstStyle/>
        <a:p>
          <a:endParaRPr lang="zh-CN" altLang="en-US"/>
        </a:p>
      </dgm:t>
    </dgm:pt>
    <dgm:pt modelId="{D2CA5971-06A0-184D-8228-8E93EBF4E735}" type="sibTrans" cxnId="{BA3F512B-FC41-954E-AF3F-7DF865D773BA}">
      <dgm:prSet/>
      <dgm:spPr/>
      <dgm:t>
        <a:bodyPr/>
        <a:lstStyle/>
        <a:p>
          <a:endParaRPr lang="zh-CN" altLang="en-US"/>
        </a:p>
      </dgm:t>
    </dgm:pt>
    <dgm:pt modelId="{BB67C252-862B-7243-9DE9-E6571734D36E}" type="pres">
      <dgm:prSet presAssocID="{1C2C1883-76C3-9E49-8257-FD4FBE1D9177}" presName="Name0" presStyleCnt="0">
        <dgm:presLayoutVars>
          <dgm:dir/>
          <dgm:resizeHandles val="exact"/>
        </dgm:presLayoutVars>
      </dgm:prSet>
      <dgm:spPr/>
    </dgm:pt>
    <dgm:pt modelId="{A6903A73-4A36-F84C-AACA-876786CFC9F7}" type="pres">
      <dgm:prSet presAssocID="{BF2FDF19-4564-B744-AE7B-8CCB23F9DE0C}" presName="compNode" presStyleCnt="0"/>
      <dgm:spPr/>
    </dgm:pt>
    <dgm:pt modelId="{0738D2FE-FE0D-3E42-9C6A-27E57F432DE8}" type="pres">
      <dgm:prSet presAssocID="{BF2FDF19-4564-B744-AE7B-8CCB23F9DE0C}" presName="pictRect" presStyleLbl="node1" presStyleIdx="0" presStyleCnt="3"/>
      <dgm:spPr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68FE2F02-DE69-274E-9AFF-12FADE759DC8}" type="pres">
      <dgm:prSet presAssocID="{BF2FDF19-4564-B744-AE7B-8CCB23F9DE0C}" presName="textRect" presStyleLbl="revTx" presStyleIdx="0" presStyleCnt="3">
        <dgm:presLayoutVars>
          <dgm:bulletEnabled val="1"/>
        </dgm:presLayoutVars>
      </dgm:prSet>
      <dgm:spPr/>
    </dgm:pt>
    <dgm:pt modelId="{F441576D-7921-8F44-9088-B19A390E3D5A}" type="pres">
      <dgm:prSet presAssocID="{CCAEBF49-F8E7-2141-A052-8FEA14DAAB30}" presName="sibTrans" presStyleLbl="sibTrans2D1" presStyleIdx="0" presStyleCnt="0"/>
      <dgm:spPr/>
    </dgm:pt>
    <dgm:pt modelId="{566C02DB-A299-4F4B-8FCD-C6D03FCE82CE}" type="pres">
      <dgm:prSet presAssocID="{A6954F00-6759-774D-B040-019215A9AE0A}" presName="compNode" presStyleCnt="0"/>
      <dgm:spPr/>
    </dgm:pt>
    <dgm:pt modelId="{D71B6F14-C24E-5148-A52E-396A5CA96E93}" type="pres">
      <dgm:prSet presAssocID="{A6954F00-6759-774D-B040-019215A9AE0A}" presName="pictRect" presStyleLbl="node1" presStyleIdx="1" presStyleCnt="3"/>
      <dgm:spPr>
        <a:blipFill dpi="0"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38417AE2-C586-284B-915D-FD6B62226ABC}" type="pres">
      <dgm:prSet presAssocID="{A6954F00-6759-774D-B040-019215A9AE0A}" presName="textRect" presStyleLbl="revTx" presStyleIdx="1" presStyleCnt="3">
        <dgm:presLayoutVars>
          <dgm:bulletEnabled val="1"/>
        </dgm:presLayoutVars>
      </dgm:prSet>
      <dgm:spPr/>
    </dgm:pt>
    <dgm:pt modelId="{35A8CAEC-214F-FB4F-8ADB-8E5D0F88FD2D}" type="pres">
      <dgm:prSet presAssocID="{80880C0D-5121-8846-8104-8C7D0839C5D3}" presName="sibTrans" presStyleLbl="sibTrans2D1" presStyleIdx="0" presStyleCnt="0"/>
      <dgm:spPr/>
    </dgm:pt>
    <dgm:pt modelId="{77118BF4-2BAD-3646-BC78-F3A038737EDB}" type="pres">
      <dgm:prSet presAssocID="{A3A7F178-4951-3042-9E8B-55D5B3E797C3}" presName="compNode" presStyleCnt="0"/>
      <dgm:spPr/>
    </dgm:pt>
    <dgm:pt modelId="{9EEC6FD7-794E-D648-914C-28CD29F61A93}" type="pres">
      <dgm:prSet presAssocID="{A3A7F178-4951-3042-9E8B-55D5B3E797C3}" presName="pictRect" presStyleLbl="node1" presStyleIdx="2" presStyleCnt="3"/>
      <dgm:spPr>
        <a:blipFill dpi="0"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C8BA7509-842E-C944-B432-461ACD49C867}" type="pres">
      <dgm:prSet presAssocID="{A3A7F178-4951-3042-9E8B-55D5B3E797C3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BA3F512B-FC41-954E-AF3F-7DF865D773BA}" srcId="{1C2C1883-76C3-9E49-8257-FD4FBE1D9177}" destId="{A3A7F178-4951-3042-9E8B-55D5B3E797C3}" srcOrd="2" destOrd="0" parTransId="{224763AC-530B-174F-B1A5-7E23527A55AD}" sibTransId="{D2CA5971-06A0-184D-8228-8E93EBF4E735}"/>
    <dgm:cxn modelId="{08254C2D-F8AF-4548-A73C-0E2B61E1F027}" type="presOf" srcId="{CCAEBF49-F8E7-2141-A052-8FEA14DAAB30}" destId="{F441576D-7921-8F44-9088-B19A390E3D5A}" srcOrd="0" destOrd="0" presId="urn:microsoft.com/office/officeart/2005/8/layout/pList1"/>
    <dgm:cxn modelId="{9FFAC138-8D8A-7447-AC07-9A5DE442927D}" srcId="{1C2C1883-76C3-9E49-8257-FD4FBE1D9177}" destId="{A6954F00-6759-774D-B040-019215A9AE0A}" srcOrd="1" destOrd="0" parTransId="{3222E67E-5B68-8C46-ADA2-9AE3D0C50B31}" sibTransId="{80880C0D-5121-8846-8104-8C7D0839C5D3}"/>
    <dgm:cxn modelId="{790CC946-9470-0041-B582-312F4F01FC83}" type="presOf" srcId="{A3A7F178-4951-3042-9E8B-55D5B3E797C3}" destId="{C8BA7509-842E-C944-B432-461ACD49C867}" srcOrd="0" destOrd="0" presId="urn:microsoft.com/office/officeart/2005/8/layout/pList1"/>
    <dgm:cxn modelId="{1D75A348-8614-A141-9512-E8C06BA06EF0}" type="presOf" srcId="{A6954F00-6759-774D-B040-019215A9AE0A}" destId="{38417AE2-C586-284B-915D-FD6B62226ABC}" srcOrd="0" destOrd="0" presId="urn:microsoft.com/office/officeart/2005/8/layout/pList1"/>
    <dgm:cxn modelId="{2B4DE076-490F-8848-8C0F-CF9B28EAD6FC}" type="presOf" srcId="{80880C0D-5121-8846-8104-8C7D0839C5D3}" destId="{35A8CAEC-214F-FB4F-8ADB-8E5D0F88FD2D}" srcOrd="0" destOrd="0" presId="urn:microsoft.com/office/officeart/2005/8/layout/pList1"/>
    <dgm:cxn modelId="{AD27E47F-FEEE-D042-B797-2AEF6FB2D614}" srcId="{1C2C1883-76C3-9E49-8257-FD4FBE1D9177}" destId="{BF2FDF19-4564-B744-AE7B-8CCB23F9DE0C}" srcOrd="0" destOrd="0" parTransId="{4638243E-8AFC-8C46-8C9D-6E244DBACDA7}" sibTransId="{CCAEBF49-F8E7-2141-A052-8FEA14DAAB30}"/>
    <dgm:cxn modelId="{5617859A-EDB7-4A4E-AFE1-2A1E57F1A14B}" type="presOf" srcId="{1C2C1883-76C3-9E49-8257-FD4FBE1D9177}" destId="{BB67C252-862B-7243-9DE9-E6571734D36E}" srcOrd="0" destOrd="0" presId="urn:microsoft.com/office/officeart/2005/8/layout/pList1"/>
    <dgm:cxn modelId="{680C95C7-4DF9-7741-A5AE-7F3401B331DF}" type="presOf" srcId="{BF2FDF19-4564-B744-AE7B-8CCB23F9DE0C}" destId="{68FE2F02-DE69-274E-9AFF-12FADE759DC8}" srcOrd="0" destOrd="0" presId="urn:microsoft.com/office/officeart/2005/8/layout/pList1"/>
    <dgm:cxn modelId="{50D6874C-6E44-A448-AC70-43D30ABD7724}" type="presParOf" srcId="{BB67C252-862B-7243-9DE9-E6571734D36E}" destId="{A6903A73-4A36-F84C-AACA-876786CFC9F7}" srcOrd="0" destOrd="0" presId="urn:microsoft.com/office/officeart/2005/8/layout/pList1"/>
    <dgm:cxn modelId="{8D8D7F43-396C-B443-9401-79ABA08BC500}" type="presParOf" srcId="{A6903A73-4A36-F84C-AACA-876786CFC9F7}" destId="{0738D2FE-FE0D-3E42-9C6A-27E57F432DE8}" srcOrd="0" destOrd="0" presId="urn:microsoft.com/office/officeart/2005/8/layout/pList1"/>
    <dgm:cxn modelId="{DA1BA7AF-2851-C143-AFA4-5DAF518A19AF}" type="presParOf" srcId="{A6903A73-4A36-F84C-AACA-876786CFC9F7}" destId="{68FE2F02-DE69-274E-9AFF-12FADE759DC8}" srcOrd="1" destOrd="0" presId="urn:microsoft.com/office/officeart/2005/8/layout/pList1"/>
    <dgm:cxn modelId="{E95555C3-F348-B24F-84DE-9B1392EC29DE}" type="presParOf" srcId="{BB67C252-862B-7243-9DE9-E6571734D36E}" destId="{F441576D-7921-8F44-9088-B19A390E3D5A}" srcOrd="1" destOrd="0" presId="urn:microsoft.com/office/officeart/2005/8/layout/pList1"/>
    <dgm:cxn modelId="{23EE6822-E24F-8140-B346-B9A433C57C86}" type="presParOf" srcId="{BB67C252-862B-7243-9DE9-E6571734D36E}" destId="{566C02DB-A299-4F4B-8FCD-C6D03FCE82CE}" srcOrd="2" destOrd="0" presId="urn:microsoft.com/office/officeart/2005/8/layout/pList1"/>
    <dgm:cxn modelId="{F00FE2B0-0AA0-6C4E-92EA-9D8C2A014FB2}" type="presParOf" srcId="{566C02DB-A299-4F4B-8FCD-C6D03FCE82CE}" destId="{D71B6F14-C24E-5148-A52E-396A5CA96E93}" srcOrd="0" destOrd="0" presId="urn:microsoft.com/office/officeart/2005/8/layout/pList1"/>
    <dgm:cxn modelId="{035A94D1-F5C0-D644-8D2D-504A020E990B}" type="presParOf" srcId="{566C02DB-A299-4F4B-8FCD-C6D03FCE82CE}" destId="{38417AE2-C586-284B-915D-FD6B62226ABC}" srcOrd="1" destOrd="0" presId="urn:microsoft.com/office/officeart/2005/8/layout/pList1"/>
    <dgm:cxn modelId="{B6324520-4C3C-1C47-A26C-8C49B8D2628E}" type="presParOf" srcId="{BB67C252-862B-7243-9DE9-E6571734D36E}" destId="{35A8CAEC-214F-FB4F-8ADB-8E5D0F88FD2D}" srcOrd="3" destOrd="0" presId="urn:microsoft.com/office/officeart/2005/8/layout/pList1"/>
    <dgm:cxn modelId="{1F3CD70E-8509-1E4D-9514-3A4B645C31E9}" type="presParOf" srcId="{BB67C252-862B-7243-9DE9-E6571734D36E}" destId="{77118BF4-2BAD-3646-BC78-F3A038737EDB}" srcOrd="4" destOrd="0" presId="urn:microsoft.com/office/officeart/2005/8/layout/pList1"/>
    <dgm:cxn modelId="{31D242FE-B09A-0748-BD76-D0E157A80B93}" type="presParOf" srcId="{77118BF4-2BAD-3646-BC78-F3A038737EDB}" destId="{9EEC6FD7-794E-D648-914C-28CD29F61A93}" srcOrd="0" destOrd="0" presId="urn:microsoft.com/office/officeart/2005/8/layout/pList1"/>
    <dgm:cxn modelId="{0FF04B49-0F83-444F-9825-B688C66F9C31}" type="presParOf" srcId="{77118BF4-2BAD-3646-BC78-F3A038737EDB}" destId="{C8BA7509-842E-C944-B432-461ACD49C86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8D2FE-FE0D-3E42-9C6A-27E57F432DE8}">
      <dsp:nvSpPr>
        <dsp:cNvPr id="0" name=""/>
        <dsp:cNvSpPr/>
      </dsp:nvSpPr>
      <dsp:spPr>
        <a:xfrm>
          <a:off x="2175" y="538064"/>
          <a:ext cx="3451857" cy="2378329"/>
        </a:xfrm>
        <a:prstGeom prst="roundRect">
          <a:avLst/>
        </a:prstGeom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E2F02-DE69-274E-9AFF-12FADE759DC8}">
      <dsp:nvSpPr>
        <dsp:cNvPr id="0" name=""/>
        <dsp:cNvSpPr/>
      </dsp:nvSpPr>
      <dsp:spPr>
        <a:xfrm>
          <a:off x="2175" y="2916393"/>
          <a:ext cx="3451857" cy="1280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《</a:t>
          </a:r>
          <a:r>
            <a:rPr kumimoji="1" lang="zh-CN" altLang="en-US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龙之谷</a:t>
          </a:r>
          <a:r>
            <a:rPr kumimoji="1" lang="en-US" altLang="zh-CN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·</a:t>
          </a:r>
          <a:r>
            <a:rPr kumimoji="1" lang="zh-CN" altLang="en-US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破晓奇兵</a:t>
          </a:r>
          <a:r>
            <a:rPr lang="en-US" altLang="zh-CN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》</a:t>
          </a:r>
          <a:endParaRPr lang="zh-CN" altLang="en-US" sz="2400" b="1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175" y="2916393"/>
        <a:ext cx="3451857" cy="1280639"/>
      </dsp:txXfrm>
    </dsp:sp>
    <dsp:sp modelId="{D71B6F14-C24E-5148-A52E-396A5CA96E93}">
      <dsp:nvSpPr>
        <dsp:cNvPr id="0" name=""/>
        <dsp:cNvSpPr/>
      </dsp:nvSpPr>
      <dsp:spPr>
        <a:xfrm>
          <a:off x="3799363" y="538064"/>
          <a:ext cx="3451857" cy="2378329"/>
        </a:xfrm>
        <a:prstGeom prst="roundRect">
          <a:avLst/>
        </a:prstGeom>
        <a:blipFill dpi="0"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17AE2-C586-284B-915D-FD6B62226ABC}">
      <dsp:nvSpPr>
        <dsp:cNvPr id="0" name=""/>
        <dsp:cNvSpPr/>
      </dsp:nvSpPr>
      <dsp:spPr>
        <a:xfrm>
          <a:off x="3799363" y="2916393"/>
          <a:ext cx="3451857" cy="1280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《</a:t>
          </a:r>
          <a:r>
            <a:rPr kumimoji="1" lang="zh-CN" altLang="en-US" sz="24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猫与桃花源</a:t>
          </a:r>
          <a:r>
            <a:rPr lang="en-US" altLang="zh-CN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》</a:t>
          </a:r>
          <a:endParaRPr lang="zh-CN" altLang="en-US" sz="2400" kern="1200" dirty="0"/>
        </a:p>
      </dsp:txBody>
      <dsp:txXfrm>
        <a:off x="3799363" y="2916393"/>
        <a:ext cx="3451857" cy="1280639"/>
      </dsp:txXfrm>
    </dsp:sp>
    <dsp:sp modelId="{9EEC6FD7-794E-D648-914C-28CD29F61A93}">
      <dsp:nvSpPr>
        <dsp:cNvPr id="0" name=""/>
        <dsp:cNvSpPr/>
      </dsp:nvSpPr>
      <dsp:spPr>
        <a:xfrm>
          <a:off x="7596551" y="538064"/>
          <a:ext cx="3451857" cy="2378329"/>
        </a:xfrm>
        <a:prstGeom prst="roundRect">
          <a:avLst/>
        </a:prstGeom>
        <a:blipFill dpi="0"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A7509-842E-C944-B432-461ACD49C867}">
      <dsp:nvSpPr>
        <dsp:cNvPr id="0" name=""/>
        <dsp:cNvSpPr/>
      </dsp:nvSpPr>
      <dsp:spPr>
        <a:xfrm>
          <a:off x="7596551" y="2916393"/>
          <a:ext cx="3451857" cy="1280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《</a:t>
          </a:r>
          <a:r>
            <a:rPr kumimoji="1" lang="zh-CN" altLang="en-US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白蛇</a:t>
          </a:r>
          <a:r>
            <a:rPr kumimoji="1" lang="en-US" altLang="zh-CN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·</a:t>
          </a:r>
          <a:r>
            <a:rPr kumimoji="1" lang="zh-CN" altLang="en-US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缘起</a:t>
          </a:r>
          <a:r>
            <a:rPr lang="en-US" altLang="zh-CN" sz="24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》</a:t>
          </a:r>
          <a:endParaRPr lang="zh-CN" altLang="en-US" sz="2400" b="1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7596551" y="2916393"/>
        <a:ext cx="3451857" cy="1280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23553-FE48-4C06-A857-FF5364F0B263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5CDBE-020D-4809-8A40-B6B35B442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5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年毕业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RayTracing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渲染，加入追光动画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年初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白蛇缘起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上映后，想尝试实时渲染的方向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年底，来到了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，开始了刺客信条的研发工作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0F725-E3DF-0C4B-BF11-70D9CA73524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09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加入腾讯前，我也参与可很多影视渲染方面的开源工程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独立开发了追光动画第一款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Ray-Tracing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的离线渲染器原型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Arnold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渲染器开发了诸多渲染特性和工具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0F725-E3DF-0C4B-BF11-70D9CA73524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07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先后完整参与了三部动画电影的制作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为电影搭建和升级了整套灯光渲染方案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0F725-E3DF-0C4B-BF11-70D9CA73524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94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EE48C-1058-4175-A940-ABD3BF347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69DFBC-55C2-4174-9EAD-EC20FF200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B091F-3979-469C-89DB-C7332BEF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585BC-5B4B-4C88-9C8D-9F74F139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A62AE-4386-4A04-ADBA-1D0F850F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C078-0C54-49B9-9CBA-37296301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E8492-0F24-40AB-BC0A-6F5B5FFD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086E-ADBF-4319-8B6D-8B8967F6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7E9C7-AB86-4CF6-BC37-F996BF3C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CC9F7-6E35-46ED-80E9-17760EC8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1FCA67-1E02-4B34-A458-5AE878AF0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0E518-6296-4279-A86B-673143ADA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97E0E-FE9C-40EF-B087-8A7EACAB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CF7D6-E772-451F-9A66-B00AE332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2E5A5-C113-45B4-9A1D-D116EE38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9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072A4-C595-4636-9BD6-2A58DFD3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72771-9428-4B79-9CAC-D7AF9CF9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33F21-521B-43B2-A522-25E62265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9E168-C48B-4F97-BBAA-0FE480C8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DDCDE-3848-49C1-9CDE-C7DFF673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2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DBB45-D633-4874-8A8C-6DBCD1C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67A6B-9E55-4C58-BD10-362F4D68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0374D-A431-481F-B18B-C78D2178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BA065-BAE0-4A1A-8402-9926A8F6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0141E-E1DE-474B-8C2B-3C4F358D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01DA6-93DD-4227-8148-4DC29BA5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62443-8A5D-4368-89AB-74B77ADF7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E8983-A488-4590-AE2D-7A679BFE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1CFA3-C81A-48D4-A737-FA03B042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6908B-FA2F-45EC-8453-2065E672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0DD6A-FD88-49EF-9F42-E5069951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8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BCB9C-6AA6-4BF0-A0FA-C4AABAA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C6A6A-2379-49FA-B6E5-24160478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A19E4-1684-4B39-B516-5338B1F1B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374F51-47A8-4F4A-9B08-9FB74DFAD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4A73C0-7923-4013-8432-27913CDF6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45D83-1B81-4D8E-9502-FE61ACFA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0AD300-9CCA-4AAF-AC86-4A990668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B1CE5C-C00B-41CF-8ADF-432AEB28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8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728B3-13D9-4F27-8E41-D396219E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E7007C-6671-4C83-81FE-319329CC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F74F07-5A58-4897-81B1-71466BF5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0B61DD-AC2D-4022-BB87-E4E45541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9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08CFC7-1CE1-4A96-B8DF-1C6F5B3F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1D827E-642B-48E9-B78E-18A4856E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59031-D022-4294-B6CA-5ECFEF22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1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B7C04-6D51-40A6-9AD6-E254CDAD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03736-B87B-4921-9A8A-BED65EB7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4F03C-A138-4879-9CDD-FDE569506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60E96-D419-4DC6-91DA-CA40322A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5FFAF-2A10-4740-A678-A75CC6D9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56A2D-FF07-467D-B6FA-36C48F0C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8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BA59B-D929-4748-A8F3-C4E24C72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670AF-77EF-4C9C-B44D-76498240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35E81-97DF-4179-BC65-F60966352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D0528-3F70-4CFE-A6ED-93AE9B9B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7606B-B440-46FB-BF48-10C8AC9D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2574F-111D-4DA2-AD7B-5BA0F5D2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7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39975C-4610-480D-B2A1-D4C47146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5FF87-52CF-4DD5-BBE0-31D8E206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AB0A5-2710-492E-8441-938F674D4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7A508-E8D5-4F8A-A870-DAF48A8ED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CF6CC-5A69-4843-A75F-727E2AA04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1F31-A05C-45B5-A82C-867384656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B4952B-BF15-8D4B-9594-3AF7C96EFFAF}"/>
              </a:ext>
            </a:extLst>
          </p:cNvPr>
          <p:cNvSpPr>
            <a:spLocks/>
          </p:cNvSpPr>
          <p:nvPr/>
        </p:nvSpPr>
        <p:spPr>
          <a:xfrm>
            <a:off x="148048" y="189000"/>
            <a:ext cx="11880000" cy="6480000"/>
          </a:xfrm>
          <a:prstGeom prst="rect">
            <a:avLst/>
          </a:prstGeom>
          <a:gradFill flip="none" rotWithShape="1">
            <a:gsLst>
              <a:gs pos="0">
                <a:srgbClr val="F0F8FD"/>
              </a:gs>
              <a:gs pos="100000">
                <a:srgbClr val="0070C0"/>
              </a:gs>
            </a:gsLst>
            <a:lin ang="2700000" scaled="1"/>
            <a:tileRect/>
          </a:gra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" name="剪去单角的矩形 2">
            <a:extLst>
              <a:ext uri="{FF2B5EF4-FFF2-40B4-BE49-F238E27FC236}">
                <a16:creationId xmlns:a16="http://schemas.microsoft.com/office/drawing/2014/main" id="{BEF11E2B-FD75-5644-ABEE-84EE7134BCDC}"/>
              </a:ext>
            </a:extLst>
          </p:cNvPr>
          <p:cNvSpPr/>
          <p:nvPr/>
        </p:nvSpPr>
        <p:spPr>
          <a:xfrm>
            <a:off x="2828240" y="1745311"/>
            <a:ext cx="3782762" cy="973986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剪去单角的矩形 4">
            <a:extLst>
              <a:ext uri="{FF2B5EF4-FFF2-40B4-BE49-F238E27FC236}">
                <a16:creationId xmlns:a16="http://schemas.microsoft.com/office/drawing/2014/main" id="{71BCAFC0-A234-0F46-87E4-6FA9CB1363D2}"/>
              </a:ext>
            </a:extLst>
          </p:cNvPr>
          <p:cNvSpPr/>
          <p:nvPr/>
        </p:nvSpPr>
        <p:spPr>
          <a:xfrm>
            <a:off x="2175673" y="4433173"/>
            <a:ext cx="2447003" cy="753067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剪去单角的矩形 6">
            <a:extLst>
              <a:ext uri="{FF2B5EF4-FFF2-40B4-BE49-F238E27FC236}">
                <a16:creationId xmlns:a16="http://schemas.microsoft.com/office/drawing/2014/main" id="{74932F36-EDC3-2E40-9570-97CFACD6B62B}"/>
              </a:ext>
            </a:extLst>
          </p:cNvPr>
          <p:cNvSpPr/>
          <p:nvPr/>
        </p:nvSpPr>
        <p:spPr>
          <a:xfrm>
            <a:off x="6371291" y="4308930"/>
            <a:ext cx="2413875" cy="954107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剪去单角的矩形 7">
            <a:extLst>
              <a:ext uri="{FF2B5EF4-FFF2-40B4-BE49-F238E27FC236}">
                <a16:creationId xmlns:a16="http://schemas.microsoft.com/office/drawing/2014/main" id="{FA301ECF-405E-1B48-A138-A1C2061F897D}"/>
              </a:ext>
            </a:extLst>
          </p:cNvPr>
          <p:cNvSpPr/>
          <p:nvPr/>
        </p:nvSpPr>
        <p:spPr>
          <a:xfrm>
            <a:off x="8748746" y="1745311"/>
            <a:ext cx="2476302" cy="973986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8">
            <a:extLst>
              <a:ext uri="{FF2B5EF4-FFF2-40B4-BE49-F238E27FC236}">
                <a16:creationId xmlns:a16="http://schemas.microsoft.com/office/drawing/2014/main" id="{9E746656-AA77-A34E-B075-A6B6984D56C1}"/>
              </a:ext>
            </a:extLst>
          </p:cNvPr>
          <p:cNvCxnSpPr>
            <a:cxnSpLocks/>
          </p:cNvCxnSpPr>
          <p:nvPr/>
        </p:nvCxnSpPr>
        <p:spPr>
          <a:xfrm>
            <a:off x="1046921" y="3429000"/>
            <a:ext cx="10098157" cy="0"/>
          </a:xfrm>
          <a:prstGeom prst="line">
            <a:avLst/>
          </a:prstGeom>
          <a:ln w="57150" cap="flat" cmpd="sng" algn="ctr">
            <a:solidFill>
              <a:srgbClr val="70AE47"/>
            </a:solidFill>
            <a:prstDash val="sysDot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6A6BC6E-A2F7-5F40-8B4A-A5CB2A1B4D32}"/>
              </a:ext>
            </a:extLst>
          </p:cNvPr>
          <p:cNvCxnSpPr/>
          <p:nvPr/>
        </p:nvCxnSpPr>
        <p:spPr>
          <a:xfrm>
            <a:off x="2665239" y="1804946"/>
            <a:ext cx="0" cy="14550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06D95C80-397B-7146-8C69-0770D2069C48}"/>
              </a:ext>
            </a:extLst>
          </p:cNvPr>
          <p:cNvSpPr/>
          <p:nvPr/>
        </p:nvSpPr>
        <p:spPr>
          <a:xfrm>
            <a:off x="2589701" y="1757239"/>
            <a:ext cx="166977" cy="166977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9">
            <a:extLst>
              <a:ext uri="{FF2B5EF4-FFF2-40B4-BE49-F238E27FC236}">
                <a16:creationId xmlns:a16="http://schemas.microsoft.com/office/drawing/2014/main" id="{2C9D7109-F9D2-944F-B2F4-8D0CABC13622}"/>
              </a:ext>
            </a:extLst>
          </p:cNvPr>
          <p:cNvSpPr/>
          <p:nvPr/>
        </p:nvSpPr>
        <p:spPr>
          <a:xfrm>
            <a:off x="2510189" y="3273949"/>
            <a:ext cx="310101" cy="310101"/>
          </a:xfrm>
          <a:prstGeom prst="flowChartConnector">
            <a:avLst/>
          </a:prstGeom>
          <a:solidFill>
            <a:srgbClr val="70AE47"/>
          </a:solidFill>
          <a:ln>
            <a:solidFill>
              <a:srgbClr val="70A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FAE72E-A958-D842-A420-7C2DB47F448B}"/>
              </a:ext>
            </a:extLst>
          </p:cNvPr>
          <p:cNvSpPr txBox="1"/>
          <p:nvPr/>
        </p:nvSpPr>
        <p:spPr>
          <a:xfrm>
            <a:off x="2828240" y="1765190"/>
            <a:ext cx="3608001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 </a:t>
            </a:r>
            <a:r>
              <a:rPr lang="zh-CN" altLang="en-US" sz="1400" b="1" dirty="0">
                <a:solidFill>
                  <a:srgbClr val="45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追光动画 </a:t>
            </a:r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(Light Chaser Animation)</a:t>
            </a: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 灯光渲染工程师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参与制作三部动画电影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代表作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白蛇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缘起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4">
            <a:extLst>
              <a:ext uri="{FF2B5EF4-FFF2-40B4-BE49-F238E27FC236}">
                <a16:creationId xmlns:a16="http://schemas.microsoft.com/office/drawing/2014/main" id="{F23982D2-C49A-DD44-8328-9CD383030FAA}"/>
              </a:ext>
            </a:extLst>
          </p:cNvPr>
          <p:cNvCxnSpPr/>
          <p:nvPr/>
        </p:nvCxnSpPr>
        <p:spPr>
          <a:xfrm>
            <a:off x="6088048" y="3580076"/>
            <a:ext cx="0" cy="14550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接点 15">
            <a:extLst>
              <a:ext uri="{FF2B5EF4-FFF2-40B4-BE49-F238E27FC236}">
                <a16:creationId xmlns:a16="http://schemas.microsoft.com/office/drawing/2014/main" id="{C8C0A958-4F8D-454E-8F99-243D0F30B082}"/>
              </a:ext>
            </a:extLst>
          </p:cNvPr>
          <p:cNvSpPr/>
          <p:nvPr/>
        </p:nvSpPr>
        <p:spPr>
          <a:xfrm>
            <a:off x="6012510" y="5019263"/>
            <a:ext cx="166977" cy="166977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流程图: 接点 16">
            <a:extLst>
              <a:ext uri="{FF2B5EF4-FFF2-40B4-BE49-F238E27FC236}">
                <a16:creationId xmlns:a16="http://schemas.microsoft.com/office/drawing/2014/main" id="{21B8D381-D239-634E-851D-35379FE3996F}"/>
              </a:ext>
            </a:extLst>
          </p:cNvPr>
          <p:cNvSpPr/>
          <p:nvPr/>
        </p:nvSpPr>
        <p:spPr>
          <a:xfrm>
            <a:off x="5940949" y="3275937"/>
            <a:ext cx="310101" cy="310101"/>
          </a:xfrm>
          <a:prstGeom prst="flowChartConnector">
            <a:avLst/>
          </a:prstGeom>
          <a:solidFill>
            <a:srgbClr val="70AE47"/>
          </a:solidFill>
          <a:ln>
            <a:solidFill>
              <a:srgbClr val="70A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52F2E1-3000-7F4F-A34C-F3CD117B7A04}"/>
              </a:ext>
            </a:extLst>
          </p:cNvPr>
          <p:cNvSpPr txBox="1"/>
          <p:nvPr/>
        </p:nvSpPr>
        <p:spPr>
          <a:xfrm>
            <a:off x="6310684" y="4289130"/>
            <a:ext cx="2250874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 </a:t>
            </a:r>
            <a:r>
              <a:rPr lang="zh-CN" altLang="en-US" sz="1400" b="1" dirty="0">
                <a:solidFill>
                  <a:srgbClr val="45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腾讯游戏 </a:t>
            </a:r>
            <a:r>
              <a:rPr lang="en-US" altLang="zh-CN" sz="1400" b="1" dirty="0">
                <a:solidFill>
                  <a:srgbClr val="45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(Tencent)</a:t>
            </a: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在魔方工作室群引擎中心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担任程序向技术美术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负责程序化生成工具开发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C13486-15E4-394C-AD0C-F13CB7C534A4}"/>
              </a:ext>
            </a:extLst>
          </p:cNvPr>
          <p:cNvSpPr txBox="1"/>
          <p:nvPr/>
        </p:nvSpPr>
        <p:spPr>
          <a:xfrm>
            <a:off x="2313400" y="3592004"/>
            <a:ext cx="719581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2016.9</a:t>
            </a:r>
            <a:endParaRPr lang="zh-CN" altLang="en-US" sz="1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4B45B9-2CD0-C84A-A266-EC9EDD90DB47}"/>
              </a:ext>
            </a:extLst>
          </p:cNvPr>
          <p:cNvSpPr txBox="1"/>
          <p:nvPr/>
        </p:nvSpPr>
        <p:spPr>
          <a:xfrm>
            <a:off x="5739849" y="2988998"/>
            <a:ext cx="69639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2019.4</a:t>
            </a:r>
            <a:endParaRPr lang="zh-CN" altLang="en-US" sz="1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40809D8-2084-DF4C-88AA-FEF69EA902F2}"/>
              </a:ext>
            </a:extLst>
          </p:cNvPr>
          <p:cNvCxnSpPr/>
          <p:nvPr/>
        </p:nvCxnSpPr>
        <p:spPr>
          <a:xfrm>
            <a:off x="8561557" y="1793018"/>
            <a:ext cx="0" cy="14550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6E6A7307-AF0B-3D48-BB75-C736774F391F}"/>
              </a:ext>
            </a:extLst>
          </p:cNvPr>
          <p:cNvSpPr/>
          <p:nvPr/>
        </p:nvSpPr>
        <p:spPr>
          <a:xfrm>
            <a:off x="8486019" y="1745311"/>
            <a:ext cx="166977" cy="166977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E3762492-5E59-FD42-89DF-D617C3CA29A2}"/>
              </a:ext>
            </a:extLst>
          </p:cNvPr>
          <p:cNvSpPr/>
          <p:nvPr/>
        </p:nvSpPr>
        <p:spPr>
          <a:xfrm>
            <a:off x="8414458" y="3262021"/>
            <a:ext cx="310101" cy="310101"/>
          </a:xfrm>
          <a:prstGeom prst="flowChartConnector">
            <a:avLst/>
          </a:prstGeom>
          <a:solidFill>
            <a:srgbClr val="70AE47"/>
          </a:solidFill>
          <a:ln>
            <a:solidFill>
              <a:srgbClr val="70A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322F0E-0EA6-F447-8508-0FFC58D22F0A}"/>
              </a:ext>
            </a:extLst>
          </p:cNvPr>
          <p:cNvSpPr txBox="1"/>
          <p:nvPr/>
        </p:nvSpPr>
        <p:spPr>
          <a:xfrm>
            <a:off x="8117569" y="3580076"/>
            <a:ext cx="90356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2020.11</a:t>
            </a:r>
            <a:endParaRPr lang="zh-CN" altLang="en-US" sz="1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45570F6-445F-0D47-AD77-5C1391C1AF76}"/>
              </a:ext>
            </a:extLst>
          </p:cNvPr>
          <p:cNvSpPr txBox="1"/>
          <p:nvPr/>
        </p:nvSpPr>
        <p:spPr>
          <a:xfrm>
            <a:off x="8748746" y="1745311"/>
            <a:ext cx="2318644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转岗 </a:t>
            </a:r>
            <a:r>
              <a:rPr lang="zh-CN" altLang="en-US" sz="1400" b="1" dirty="0">
                <a:solidFill>
                  <a:srgbClr val="45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天美工作室群（</a:t>
            </a:r>
            <a:r>
              <a:rPr lang="en-US" altLang="zh-CN" sz="1400" b="1" dirty="0">
                <a:solidFill>
                  <a:srgbClr val="45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Timi</a:t>
            </a:r>
            <a:r>
              <a:rPr lang="zh-CN" altLang="en-US" sz="1400" b="1" dirty="0">
                <a:solidFill>
                  <a:srgbClr val="45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45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工作室引擎组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担任引擎客户端开发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负责引擎渲染特性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78">
            <a:extLst>
              <a:ext uri="{FF2B5EF4-FFF2-40B4-BE49-F238E27FC236}">
                <a16:creationId xmlns:a16="http://schemas.microsoft.com/office/drawing/2014/main" id="{45DD4939-313D-684A-9FFD-7F0E1A3E9EF1}"/>
              </a:ext>
            </a:extLst>
          </p:cNvPr>
          <p:cNvCxnSpPr/>
          <p:nvPr/>
        </p:nvCxnSpPr>
        <p:spPr>
          <a:xfrm>
            <a:off x="2020623" y="3564174"/>
            <a:ext cx="0" cy="14550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接点 79">
            <a:extLst>
              <a:ext uri="{FF2B5EF4-FFF2-40B4-BE49-F238E27FC236}">
                <a16:creationId xmlns:a16="http://schemas.microsoft.com/office/drawing/2014/main" id="{A6F95461-994D-BC44-B484-91911BD4E5FE}"/>
              </a:ext>
            </a:extLst>
          </p:cNvPr>
          <p:cNvSpPr/>
          <p:nvPr/>
        </p:nvSpPr>
        <p:spPr>
          <a:xfrm>
            <a:off x="1945085" y="5003361"/>
            <a:ext cx="166977" cy="166977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流程图: 接点 80">
            <a:extLst>
              <a:ext uri="{FF2B5EF4-FFF2-40B4-BE49-F238E27FC236}">
                <a16:creationId xmlns:a16="http://schemas.microsoft.com/office/drawing/2014/main" id="{15DD0568-1899-C94C-B373-A47095B11058}"/>
              </a:ext>
            </a:extLst>
          </p:cNvPr>
          <p:cNvSpPr/>
          <p:nvPr/>
        </p:nvSpPr>
        <p:spPr>
          <a:xfrm>
            <a:off x="1865573" y="3260035"/>
            <a:ext cx="310101" cy="310101"/>
          </a:xfrm>
          <a:prstGeom prst="flowChartConnector">
            <a:avLst/>
          </a:prstGeom>
          <a:solidFill>
            <a:srgbClr val="70AE47"/>
          </a:solidFill>
          <a:ln>
            <a:solidFill>
              <a:srgbClr val="70A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7E97722-0C61-0B48-822A-37D47895E4E3}"/>
              </a:ext>
            </a:extLst>
          </p:cNvPr>
          <p:cNvSpPr txBox="1"/>
          <p:nvPr/>
        </p:nvSpPr>
        <p:spPr>
          <a:xfrm>
            <a:off x="1672424" y="2973096"/>
            <a:ext cx="69639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2016.6</a:t>
            </a:r>
            <a:endParaRPr lang="zh-CN" altLang="en-US" sz="1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A9AF30-A175-9A48-A2CC-C937AF184083}"/>
              </a:ext>
            </a:extLst>
          </p:cNvPr>
          <p:cNvSpPr txBox="1"/>
          <p:nvPr/>
        </p:nvSpPr>
        <p:spPr>
          <a:xfrm>
            <a:off x="2176671" y="4433173"/>
            <a:ext cx="225869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毕业于 </a:t>
            </a:r>
            <a:r>
              <a:rPr lang="zh-CN" altLang="en-US" sz="1400" b="1" dirty="0">
                <a:solidFill>
                  <a:srgbClr val="45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东北大学</a:t>
            </a:r>
            <a:r>
              <a:rPr lang="en-US" altLang="zh-CN" sz="1400" b="1" dirty="0">
                <a:solidFill>
                  <a:srgbClr val="45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(NEU)</a:t>
            </a: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软件学院 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数字媒体专业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1F1F7D2-AA56-244F-9607-E3B15A84BD54}"/>
              </a:ext>
            </a:extLst>
          </p:cNvPr>
          <p:cNvSpPr>
            <a:spLocks noChangeAspect="1"/>
          </p:cNvSpPr>
          <p:nvPr/>
        </p:nvSpPr>
        <p:spPr>
          <a:xfrm flipH="1">
            <a:off x="364029" y="307908"/>
            <a:ext cx="11554751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个人经历 概述</a:t>
            </a:r>
            <a:endParaRPr kumimoji="1"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6E5D4A-0010-294B-89B8-DF145C66DC04}"/>
              </a:ext>
            </a:extLst>
          </p:cNvPr>
          <p:cNvSpPr>
            <a:spLocks/>
          </p:cNvSpPr>
          <p:nvPr/>
        </p:nvSpPr>
        <p:spPr>
          <a:xfrm>
            <a:off x="273219" y="307908"/>
            <a:ext cx="108000" cy="360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9950DE4-139E-C248-A07A-7C42162662FD}"/>
              </a:ext>
            </a:extLst>
          </p:cNvPr>
          <p:cNvSpPr>
            <a:spLocks/>
          </p:cNvSpPr>
          <p:nvPr/>
        </p:nvSpPr>
        <p:spPr>
          <a:xfrm>
            <a:off x="2736471" y="2325011"/>
            <a:ext cx="108000" cy="360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117E3EB-88B2-6349-B857-5CAD94D6FF65}"/>
              </a:ext>
            </a:extLst>
          </p:cNvPr>
          <p:cNvSpPr>
            <a:spLocks/>
          </p:cNvSpPr>
          <p:nvPr/>
        </p:nvSpPr>
        <p:spPr>
          <a:xfrm>
            <a:off x="2076159" y="4510094"/>
            <a:ext cx="108000" cy="360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C815B7-3140-2C46-8C58-0B102EF5F411}"/>
              </a:ext>
            </a:extLst>
          </p:cNvPr>
          <p:cNvSpPr>
            <a:spLocks/>
          </p:cNvSpPr>
          <p:nvPr/>
        </p:nvSpPr>
        <p:spPr>
          <a:xfrm>
            <a:off x="6263910" y="4368677"/>
            <a:ext cx="108000" cy="360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94C8214-B361-E345-AAC0-01737500A411}"/>
              </a:ext>
            </a:extLst>
          </p:cNvPr>
          <p:cNvSpPr>
            <a:spLocks/>
          </p:cNvSpPr>
          <p:nvPr/>
        </p:nvSpPr>
        <p:spPr>
          <a:xfrm>
            <a:off x="8642639" y="2340562"/>
            <a:ext cx="108000" cy="360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504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21B601EB-DF61-43E1-B666-133A2ECB918F}"/>
              </a:ext>
            </a:extLst>
          </p:cNvPr>
          <p:cNvSpPr>
            <a:spLocks/>
          </p:cNvSpPr>
          <p:nvPr/>
        </p:nvSpPr>
        <p:spPr>
          <a:xfrm>
            <a:off x="148048" y="263775"/>
            <a:ext cx="11880000" cy="6480000"/>
          </a:xfrm>
          <a:prstGeom prst="rect">
            <a:avLst/>
          </a:prstGeom>
          <a:gradFill flip="none" rotWithShape="1">
            <a:gsLst>
              <a:gs pos="0">
                <a:srgbClr val="F0F8FD"/>
              </a:gs>
              <a:gs pos="100000">
                <a:srgbClr val="0070C0"/>
              </a:gs>
            </a:gsLst>
            <a:lin ang="2700000" scaled="1"/>
            <a:tileRect/>
          </a:gra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CAD12631-EE3C-8740-8AFB-122618854036}"/>
              </a:ext>
            </a:extLst>
          </p:cNvPr>
          <p:cNvSpPr/>
          <p:nvPr/>
        </p:nvSpPr>
        <p:spPr>
          <a:xfrm>
            <a:off x="472968" y="3872164"/>
            <a:ext cx="11393824" cy="2686140"/>
          </a:xfrm>
          <a:custGeom>
            <a:avLst/>
            <a:gdLst>
              <a:gd name="connsiteX0" fmla="*/ 6218070 w 11393824"/>
              <a:gd name="connsiteY0" fmla="*/ 1056781 h 2686140"/>
              <a:gd name="connsiteX1" fmla="*/ 11393824 w 11393824"/>
              <a:gd name="connsiteY1" fmla="*/ 1056781 h 2686140"/>
              <a:gd name="connsiteX2" fmla="*/ 11393824 w 11393824"/>
              <a:gd name="connsiteY2" fmla="*/ 2686140 h 2686140"/>
              <a:gd name="connsiteX3" fmla="*/ 6218070 w 11393824"/>
              <a:gd name="connsiteY3" fmla="*/ 2686140 h 2686140"/>
              <a:gd name="connsiteX4" fmla="*/ 0 w 11393824"/>
              <a:gd name="connsiteY4" fmla="*/ 0 h 2686140"/>
              <a:gd name="connsiteX5" fmla="*/ 6218069 w 11393824"/>
              <a:gd name="connsiteY5" fmla="*/ 0 h 2686140"/>
              <a:gd name="connsiteX6" fmla="*/ 6218069 w 11393824"/>
              <a:gd name="connsiteY6" fmla="*/ 2686140 h 2686140"/>
              <a:gd name="connsiteX7" fmla="*/ 0 w 11393824"/>
              <a:gd name="connsiteY7" fmla="*/ 2686140 h 268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93824" h="2686140">
                <a:moveTo>
                  <a:pt x="6218070" y="1056781"/>
                </a:moveTo>
                <a:lnTo>
                  <a:pt x="11393824" y="1056781"/>
                </a:lnTo>
                <a:lnTo>
                  <a:pt x="11393824" y="2686140"/>
                </a:lnTo>
                <a:lnTo>
                  <a:pt x="6218070" y="2686140"/>
                </a:lnTo>
                <a:close/>
                <a:moveTo>
                  <a:pt x="0" y="0"/>
                </a:moveTo>
                <a:lnTo>
                  <a:pt x="6218069" y="0"/>
                </a:lnTo>
                <a:lnTo>
                  <a:pt x="6218069" y="2686140"/>
                </a:lnTo>
                <a:lnTo>
                  <a:pt x="0" y="268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E37C18-A041-6441-81E4-53E3FB13AC56}"/>
              </a:ext>
            </a:extLst>
          </p:cNvPr>
          <p:cNvSpPr/>
          <p:nvPr/>
        </p:nvSpPr>
        <p:spPr>
          <a:xfrm>
            <a:off x="6787227" y="1010597"/>
            <a:ext cx="5079564" cy="38047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7FC3E2-25DA-7F4D-ABBA-BF6AED9BCDAF}"/>
              </a:ext>
            </a:extLst>
          </p:cNvPr>
          <p:cNvSpPr/>
          <p:nvPr/>
        </p:nvSpPr>
        <p:spPr>
          <a:xfrm>
            <a:off x="472967" y="1010596"/>
            <a:ext cx="6218070" cy="2770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ED2D48-47E0-DD44-8CD6-A020433B1B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96" y="1021612"/>
            <a:ext cx="3374903" cy="24060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17DFD5-63F8-FE4D-9FFE-4290C128D3F7}"/>
              </a:ext>
            </a:extLst>
          </p:cNvPr>
          <p:cNvSpPr txBox="1"/>
          <p:nvPr/>
        </p:nvSpPr>
        <p:spPr>
          <a:xfrm>
            <a:off x="4108329" y="1558490"/>
            <a:ext cx="2432480" cy="20285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离线渲染器原型预研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开发一个离线光线追踪渲染器的原型，验证一下现在主流的算法，同时对前沿的渲染方案做预研，为自研渲染器积累技术经验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A7F3F2D-D3DC-4871-B99B-BD47E672112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0527" y="1010596"/>
            <a:ext cx="4916264" cy="199957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5ED46D-C283-4F6C-B225-23EB619E54D6}"/>
              </a:ext>
            </a:extLst>
          </p:cNvPr>
          <p:cNvSpPr txBox="1"/>
          <p:nvPr/>
        </p:nvSpPr>
        <p:spPr>
          <a:xfrm>
            <a:off x="6957981" y="2985032"/>
            <a:ext cx="4908809" cy="15370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Arnold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渲染器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Speedtree Renderer Procedural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Arnold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渲染器可以直接渲染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Speedtree SRT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Maya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进行植被的分布，然后保存植被点云，在渲染器中解析点云上的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Speedtree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文件并渲染。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https://github.com/iceprincefounder/selected-sources</a:t>
            </a:r>
            <a:endParaRPr lang="zh-CN" altLang="en-US" sz="12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D0E43C-CB44-41C7-9259-F8D592B7572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93" y="3982859"/>
            <a:ext cx="4124204" cy="25754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CDCCB7C-CE96-4152-B5C9-8F3E141747BA}"/>
              </a:ext>
            </a:extLst>
          </p:cNvPr>
          <p:cNvSpPr txBox="1"/>
          <p:nvPr/>
        </p:nvSpPr>
        <p:spPr>
          <a:xfrm>
            <a:off x="4976508" y="4872167"/>
            <a:ext cx="6861492" cy="16293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Katana MaterialX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工具集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Maya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中制作的材质，可以通过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MaterialX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的格式，导出到其他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DCC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软件（如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Katana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）中，极大提升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LookDev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流程的灵活性和便利性。同时支持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OSL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语言，使得底层材质节点网络（如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Pattens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）可以支持多个渲染器。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https://github.com/iceprincefounder/KTMaterialXTools</a:t>
            </a:r>
            <a:endParaRPr lang="zh-CN" altLang="en-US" sz="12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2C5776-8F6A-4775-9C2D-CBD0DE8C976E}"/>
              </a:ext>
            </a:extLst>
          </p:cNvPr>
          <p:cNvSpPr txBox="1"/>
          <p:nvPr/>
        </p:nvSpPr>
        <p:spPr>
          <a:xfrm>
            <a:off x="660238" y="3503775"/>
            <a:ext cx="60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https://github.com/iceprincefounder/KT-Renderer</a:t>
            </a:r>
            <a:endParaRPr lang="zh-CN" altLang="en-US" sz="12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1F5225E-D5EE-4A80-987F-5CE02B61428F}"/>
              </a:ext>
            </a:extLst>
          </p:cNvPr>
          <p:cNvCxnSpPr/>
          <p:nvPr/>
        </p:nvCxnSpPr>
        <p:spPr>
          <a:xfrm>
            <a:off x="148048" y="3780774"/>
            <a:ext cx="6597619" cy="0"/>
          </a:xfrm>
          <a:prstGeom prst="line">
            <a:avLst/>
          </a:prstGeom>
          <a:ln w="12700" cmpd="sng">
            <a:noFill/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A11ED01-5BCE-4C3B-83A9-266B30A8F523}"/>
              </a:ext>
            </a:extLst>
          </p:cNvPr>
          <p:cNvCxnSpPr>
            <a:cxnSpLocks/>
          </p:cNvCxnSpPr>
          <p:nvPr/>
        </p:nvCxnSpPr>
        <p:spPr>
          <a:xfrm>
            <a:off x="6745667" y="925552"/>
            <a:ext cx="0" cy="3946615"/>
          </a:xfrm>
          <a:prstGeom prst="line">
            <a:avLst/>
          </a:prstGeom>
          <a:ln w="12700" cmpd="sng">
            <a:solidFill>
              <a:schemeClr val="accent1">
                <a:alpha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97B792-14D3-4CE1-98F4-CB49856B16F0}"/>
              </a:ext>
            </a:extLst>
          </p:cNvPr>
          <p:cNvCxnSpPr/>
          <p:nvPr/>
        </p:nvCxnSpPr>
        <p:spPr>
          <a:xfrm>
            <a:off x="6745667" y="4872167"/>
            <a:ext cx="5282381" cy="0"/>
          </a:xfrm>
          <a:prstGeom prst="line">
            <a:avLst/>
          </a:prstGeom>
          <a:ln w="12700" cmpd="sng">
            <a:solidFill>
              <a:schemeClr val="accent1">
                <a:alpha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20DEB9F-0301-6F47-A317-B3BC5D7F4626}"/>
              </a:ext>
            </a:extLst>
          </p:cNvPr>
          <p:cNvSpPr>
            <a:spLocks noChangeAspect="1"/>
          </p:cNvSpPr>
          <p:nvPr/>
        </p:nvSpPr>
        <p:spPr>
          <a:xfrm flipH="1">
            <a:off x="364029" y="307908"/>
            <a:ext cx="11554751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个人经历 开源工程</a:t>
            </a:r>
            <a:endParaRPr kumimoji="1"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950414-9EEC-824A-9EDF-435443B11199}"/>
              </a:ext>
            </a:extLst>
          </p:cNvPr>
          <p:cNvSpPr>
            <a:spLocks/>
          </p:cNvSpPr>
          <p:nvPr/>
        </p:nvSpPr>
        <p:spPr>
          <a:xfrm>
            <a:off x="273219" y="307908"/>
            <a:ext cx="108000" cy="360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21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13FFC63-10A5-49B3-A76E-278BDF69310D}"/>
              </a:ext>
            </a:extLst>
          </p:cNvPr>
          <p:cNvSpPr>
            <a:spLocks/>
          </p:cNvSpPr>
          <p:nvPr/>
        </p:nvSpPr>
        <p:spPr>
          <a:xfrm>
            <a:off x="148048" y="188999"/>
            <a:ext cx="11880000" cy="6480000"/>
          </a:xfrm>
          <a:prstGeom prst="rect">
            <a:avLst/>
          </a:prstGeom>
          <a:gradFill flip="none" rotWithShape="1">
            <a:gsLst>
              <a:gs pos="0">
                <a:srgbClr val="F0F8FD"/>
              </a:gs>
              <a:gs pos="100000">
                <a:srgbClr val="0070C0"/>
              </a:gs>
            </a:gsLst>
            <a:lin ang="2700000" scaled="1"/>
            <a:tileRect/>
          </a:gra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87ECEB32-2D0B-4743-BADB-613490931BA7}"/>
              </a:ext>
            </a:extLst>
          </p:cNvPr>
          <p:cNvSpPr/>
          <p:nvPr/>
        </p:nvSpPr>
        <p:spPr>
          <a:xfrm>
            <a:off x="1026051" y="1444543"/>
            <a:ext cx="9798369" cy="5028713"/>
          </a:xfrm>
          <a:custGeom>
            <a:avLst/>
            <a:gdLst>
              <a:gd name="connsiteX0" fmla="*/ 4429695 w 9798369"/>
              <a:gd name="connsiteY0" fmla="*/ 3276493 h 5028713"/>
              <a:gd name="connsiteX1" fmla="*/ 5061997 w 9798369"/>
              <a:gd name="connsiteY1" fmla="*/ 3908795 h 5028713"/>
              <a:gd name="connsiteX2" fmla="*/ 4429695 w 9798369"/>
              <a:gd name="connsiteY2" fmla="*/ 4541097 h 5028713"/>
              <a:gd name="connsiteX3" fmla="*/ 3797393 w 9798369"/>
              <a:gd name="connsiteY3" fmla="*/ 3908795 h 5028713"/>
              <a:gd name="connsiteX4" fmla="*/ 4429695 w 9798369"/>
              <a:gd name="connsiteY4" fmla="*/ 3276493 h 5028713"/>
              <a:gd name="connsiteX5" fmla="*/ 1590040 w 9798369"/>
              <a:gd name="connsiteY5" fmla="*/ 1750761 h 5028713"/>
              <a:gd name="connsiteX6" fmla="*/ 3180080 w 9798369"/>
              <a:gd name="connsiteY6" fmla="*/ 3340801 h 5028713"/>
              <a:gd name="connsiteX7" fmla="*/ 1590040 w 9798369"/>
              <a:gd name="connsiteY7" fmla="*/ 4930841 h 5028713"/>
              <a:gd name="connsiteX8" fmla="*/ 0 w 9798369"/>
              <a:gd name="connsiteY8" fmla="*/ 3340801 h 5028713"/>
              <a:gd name="connsiteX9" fmla="*/ 1590040 w 9798369"/>
              <a:gd name="connsiteY9" fmla="*/ 1750761 h 5028713"/>
              <a:gd name="connsiteX10" fmla="*/ 5688081 w 9798369"/>
              <a:gd name="connsiteY10" fmla="*/ 0 h 5028713"/>
              <a:gd name="connsiteX11" fmla="*/ 6876801 w 9798369"/>
              <a:gd name="connsiteY11" fmla="*/ 1188720 h 5028713"/>
              <a:gd name="connsiteX12" fmla="*/ 6783386 w 9798369"/>
              <a:gd name="connsiteY12" fmla="*/ 1651424 h 5028713"/>
              <a:gd name="connsiteX13" fmla="*/ 6694183 w 9798369"/>
              <a:gd name="connsiteY13" fmla="*/ 1815768 h 5028713"/>
              <a:gd name="connsiteX14" fmla="*/ 6768708 w 9798369"/>
              <a:gd name="connsiteY14" fmla="*/ 1748035 h 5028713"/>
              <a:gd name="connsiteX15" fmla="*/ 7946603 w 9798369"/>
              <a:gd name="connsiteY15" fmla="*/ 1325181 h 5028713"/>
              <a:gd name="connsiteX16" fmla="*/ 9798369 w 9798369"/>
              <a:gd name="connsiteY16" fmla="*/ 3176947 h 5028713"/>
              <a:gd name="connsiteX17" fmla="*/ 7946603 w 9798369"/>
              <a:gd name="connsiteY17" fmla="*/ 5028713 h 5028713"/>
              <a:gd name="connsiteX18" fmla="*/ 6094837 w 9798369"/>
              <a:gd name="connsiteY18" fmla="*/ 3176947 h 5028713"/>
              <a:gd name="connsiteX19" fmla="*/ 6411090 w 9798369"/>
              <a:gd name="connsiteY19" fmla="*/ 2141607 h 5028713"/>
              <a:gd name="connsiteX20" fmla="*/ 6429479 w 9798369"/>
              <a:gd name="connsiteY20" fmla="*/ 2117015 h 5028713"/>
              <a:gd name="connsiteX21" fmla="*/ 6352706 w 9798369"/>
              <a:gd name="connsiteY21" fmla="*/ 2174425 h 5028713"/>
              <a:gd name="connsiteX22" fmla="*/ 5688081 w 9798369"/>
              <a:gd name="connsiteY22" fmla="*/ 2377440 h 5028713"/>
              <a:gd name="connsiteX23" fmla="*/ 4499361 w 9798369"/>
              <a:gd name="connsiteY23" fmla="*/ 1188720 h 5028713"/>
              <a:gd name="connsiteX24" fmla="*/ 5688081 w 9798369"/>
              <a:gd name="connsiteY24" fmla="*/ 0 h 502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798369" h="5028713">
                <a:moveTo>
                  <a:pt x="4429695" y="3276493"/>
                </a:moveTo>
                <a:cubicBezTo>
                  <a:pt x="4778906" y="3276493"/>
                  <a:pt x="5061997" y="3559584"/>
                  <a:pt x="5061997" y="3908795"/>
                </a:cubicBezTo>
                <a:cubicBezTo>
                  <a:pt x="5061997" y="4258006"/>
                  <a:pt x="4778906" y="4541097"/>
                  <a:pt x="4429695" y="4541097"/>
                </a:cubicBezTo>
                <a:cubicBezTo>
                  <a:pt x="4080484" y="4541097"/>
                  <a:pt x="3797393" y="4258006"/>
                  <a:pt x="3797393" y="3908795"/>
                </a:cubicBezTo>
                <a:cubicBezTo>
                  <a:pt x="3797393" y="3559584"/>
                  <a:pt x="4080484" y="3276493"/>
                  <a:pt x="4429695" y="3276493"/>
                </a:cubicBezTo>
                <a:close/>
                <a:moveTo>
                  <a:pt x="1590040" y="1750761"/>
                </a:moveTo>
                <a:cubicBezTo>
                  <a:pt x="2468195" y="1750761"/>
                  <a:pt x="3180080" y="2462646"/>
                  <a:pt x="3180080" y="3340801"/>
                </a:cubicBezTo>
                <a:cubicBezTo>
                  <a:pt x="3180080" y="4218956"/>
                  <a:pt x="2468195" y="4930841"/>
                  <a:pt x="1590040" y="4930841"/>
                </a:cubicBezTo>
                <a:cubicBezTo>
                  <a:pt x="711885" y="4930841"/>
                  <a:pt x="0" y="4218956"/>
                  <a:pt x="0" y="3340801"/>
                </a:cubicBezTo>
                <a:cubicBezTo>
                  <a:pt x="0" y="2462646"/>
                  <a:pt x="711885" y="1750761"/>
                  <a:pt x="1590040" y="1750761"/>
                </a:cubicBezTo>
                <a:close/>
                <a:moveTo>
                  <a:pt x="5688081" y="0"/>
                </a:moveTo>
                <a:cubicBezTo>
                  <a:pt x="6344593" y="0"/>
                  <a:pt x="6876801" y="532208"/>
                  <a:pt x="6876801" y="1188720"/>
                </a:cubicBezTo>
                <a:cubicBezTo>
                  <a:pt x="6876801" y="1352848"/>
                  <a:pt x="6843538" y="1509207"/>
                  <a:pt x="6783386" y="1651424"/>
                </a:cubicBezTo>
                <a:lnTo>
                  <a:pt x="6694183" y="1815768"/>
                </a:lnTo>
                <a:lnTo>
                  <a:pt x="6768708" y="1748035"/>
                </a:lnTo>
                <a:cubicBezTo>
                  <a:pt x="7088803" y="1483869"/>
                  <a:pt x="7499171" y="1325181"/>
                  <a:pt x="7946603" y="1325181"/>
                </a:cubicBezTo>
                <a:cubicBezTo>
                  <a:pt x="8969305" y="1325181"/>
                  <a:pt x="9798369" y="2154245"/>
                  <a:pt x="9798369" y="3176947"/>
                </a:cubicBezTo>
                <a:cubicBezTo>
                  <a:pt x="9798369" y="4199649"/>
                  <a:pt x="8969305" y="5028713"/>
                  <a:pt x="7946603" y="5028713"/>
                </a:cubicBezTo>
                <a:cubicBezTo>
                  <a:pt x="6923901" y="5028713"/>
                  <a:pt x="6094837" y="4199649"/>
                  <a:pt x="6094837" y="3176947"/>
                </a:cubicBezTo>
                <a:cubicBezTo>
                  <a:pt x="6094837" y="2793434"/>
                  <a:pt x="6211424" y="2437151"/>
                  <a:pt x="6411090" y="2141607"/>
                </a:cubicBezTo>
                <a:lnTo>
                  <a:pt x="6429479" y="2117015"/>
                </a:lnTo>
                <a:lnTo>
                  <a:pt x="6352706" y="2174425"/>
                </a:lnTo>
                <a:cubicBezTo>
                  <a:pt x="6162985" y="2302598"/>
                  <a:pt x="5934273" y="2377440"/>
                  <a:pt x="5688081" y="2377440"/>
                </a:cubicBezTo>
                <a:cubicBezTo>
                  <a:pt x="5031569" y="2377440"/>
                  <a:pt x="4499361" y="1845232"/>
                  <a:pt x="4499361" y="1188720"/>
                </a:cubicBezTo>
                <a:cubicBezTo>
                  <a:pt x="4499361" y="532208"/>
                  <a:pt x="5031569" y="0"/>
                  <a:pt x="5688081" y="0"/>
                </a:cubicBezTo>
                <a:close/>
              </a:path>
            </a:pathLst>
          </a:custGeom>
          <a:solidFill>
            <a:srgbClr val="0070C0">
              <a:alpha val="502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FE54FD9C-3C12-D14E-89C1-57687CA94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582276"/>
              </p:ext>
            </p:extLst>
          </p:nvPr>
        </p:nvGraphicFramePr>
        <p:xfrm>
          <a:off x="570707" y="1542415"/>
          <a:ext cx="11050585" cy="4735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FDCB0F8-5260-6D42-89AD-E12F0E06143B}"/>
              </a:ext>
            </a:extLst>
          </p:cNvPr>
          <p:cNvSpPr>
            <a:spLocks noChangeAspect="1"/>
          </p:cNvSpPr>
          <p:nvPr/>
        </p:nvSpPr>
        <p:spPr>
          <a:xfrm flipH="1">
            <a:off x="364029" y="307908"/>
            <a:ext cx="11554751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个人经历 作品</a:t>
            </a:r>
            <a:endParaRPr kumimoji="1"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1FC0A6-EAB5-C243-919D-3F417D66F18F}"/>
              </a:ext>
            </a:extLst>
          </p:cNvPr>
          <p:cNvSpPr>
            <a:spLocks/>
          </p:cNvSpPr>
          <p:nvPr/>
        </p:nvSpPr>
        <p:spPr>
          <a:xfrm>
            <a:off x="273219" y="307908"/>
            <a:ext cx="108000" cy="360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9C2026-F28C-D543-8688-78919BEF9E5D}"/>
              </a:ext>
            </a:extLst>
          </p:cNvPr>
          <p:cNvSpPr/>
          <p:nvPr/>
        </p:nvSpPr>
        <p:spPr>
          <a:xfrm>
            <a:off x="273218" y="872360"/>
            <a:ext cx="11645561" cy="4939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kumimoji="1"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动画电影提供离线渲染开发和支持，包括渲染器开发维护，渲染特性开发和性能优化</a:t>
            </a:r>
          </a:p>
        </p:txBody>
      </p:sp>
    </p:spTree>
    <p:extLst>
      <p:ext uri="{BB962C8B-B14F-4D97-AF65-F5344CB8AC3E}">
        <p14:creationId xmlns:p14="http://schemas.microsoft.com/office/powerpoint/2010/main" val="144335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{9881F140-1722-CC45-8678-32C02B885494}tf10001071</Template>
  <TotalTime>10613</TotalTime>
  <Words>413</Words>
  <Application>Microsoft Macintosh PowerPoint</Application>
  <PresentationFormat>宽屏</PresentationFormat>
  <Paragraphs>47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徐凯（kevintsuixu）职级评审陈述</dc:title>
  <dc:creator>T188869</dc:creator>
  <cp:lastModifiedBy>T110402</cp:lastModifiedBy>
  <cp:revision>168</cp:revision>
  <dcterms:created xsi:type="dcterms:W3CDTF">2022-01-06T08:42:43Z</dcterms:created>
  <dcterms:modified xsi:type="dcterms:W3CDTF">2022-03-12T08:51:12Z</dcterms:modified>
</cp:coreProperties>
</file>