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5"/>
  </p:notesMasterIdLst>
  <p:sldIdLst>
    <p:sldId id="256" r:id="rId3"/>
    <p:sldId id="257" r:id="rId4"/>
    <p:sldId id="265" r:id="rId5"/>
    <p:sldId id="267" r:id="rId6"/>
    <p:sldId id="258" r:id="rId7"/>
    <p:sldId id="264" r:id="rId8"/>
    <p:sldId id="263" r:id="rId9"/>
    <p:sldId id="266" r:id="rId10"/>
    <p:sldId id="259" r:id="rId11"/>
    <p:sldId id="262" r:id="rId12"/>
    <p:sldId id="268" r:id="rId13"/>
    <p:sldId id="260" r:id="rId14"/>
  </p:sldIdLst>
  <p:sldSz cx="9144000" cy="5143500" type="screen16x9"/>
  <p:notesSz cx="6858000" cy="9144000"/>
  <p:embeddedFontLst>
    <p:embeddedFont>
      <p:font typeface="Montserrat ExtraBold" charset="-52"/>
      <p:bold r:id="rId16"/>
      <p:boldItalic r:id="rId17"/>
    </p:embeddedFont>
    <p:embeddedFont>
      <p:font typeface="Montserrat Black" charset="-52"/>
      <p:bold r:id="rId18"/>
      <p:boldItalic r:id="rId19"/>
    </p:embeddedFont>
    <p:embeddedFont>
      <p:font typeface="Montserrat" charset="-52"/>
      <p:regular r:id="rId20"/>
      <p:bold r:id="rId21"/>
      <p:italic r:id="rId22"/>
      <p:boldItalic r:id="rId23"/>
    </p:embeddedFont>
    <p:embeddedFont>
      <p:font typeface="Montserrat Medium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0.30225078405017924"/>
          <c:y val="0"/>
          <c:w val="0.56967880577427843"/>
          <c:h val="0.85292716535433077"/>
        </c:manualLayout>
      </c:layout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Рейтинг менше 7</c:v>
                </c:pt>
                <c:pt idx="1">
                  <c:v>Рейтинг більше 7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105893</c:v>
                </c:pt>
                <c:pt idx="1">
                  <c:v>261551</c:v>
                </c:pt>
              </c:numCache>
            </c:numRef>
          </c:val>
        </c:ser>
        <c:axId val="127197184"/>
        <c:axId val="127198720"/>
      </c:barChart>
      <c:catAx>
        <c:axId val="127197184"/>
        <c:scaling>
          <c:orientation val="minMax"/>
        </c:scaling>
        <c:axPos val="l"/>
        <c:tickLblPos val="nextTo"/>
        <c:crossAx val="127198720"/>
        <c:crosses val="autoZero"/>
        <c:auto val="1"/>
        <c:lblAlgn val="ctr"/>
        <c:lblOffset val="100"/>
      </c:catAx>
      <c:valAx>
        <c:axId val="127198720"/>
        <c:scaling>
          <c:orientation val="minMax"/>
        </c:scaling>
        <c:axPos val="b"/>
        <c:majorGridlines/>
        <c:numFmt formatCode="General" sourceLinked="1"/>
        <c:tickLblPos val="nextTo"/>
        <c:crossAx val="12719718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Найнижчі 3</c:v>
                </c:pt>
                <c:pt idx="1">
                  <c:v>Найвищі 3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69628</c:v>
                </c:pt>
                <c:pt idx="1">
                  <c:v>88702</c:v>
                </c:pt>
              </c:numCache>
            </c:numRef>
          </c:val>
        </c:ser>
        <c:axId val="164088064"/>
        <c:axId val="164089856"/>
      </c:barChart>
      <c:catAx>
        <c:axId val="164088064"/>
        <c:scaling>
          <c:orientation val="minMax"/>
        </c:scaling>
        <c:axPos val="l"/>
        <c:tickLblPos val="nextTo"/>
        <c:crossAx val="164089856"/>
        <c:crosses val="autoZero"/>
        <c:auto val="1"/>
        <c:lblAlgn val="ctr"/>
        <c:lblOffset val="100"/>
      </c:catAx>
      <c:valAx>
        <c:axId val="164089856"/>
        <c:scaling>
          <c:orientation val="minMax"/>
        </c:scaling>
        <c:axPos val="b"/>
        <c:majorGridlines/>
        <c:numFmt formatCode="General" sourceLinked="1"/>
        <c:tickLblPos val="nextTo"/>
        <c:crossAx val="1640880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barChart>
        <c:barDir val="bar"/>
        <c:grouping val="stacked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Топ 10-20 актори</c:v>
                </c:pt>
                <c:pt idx="1">
                  <c:v>Топ 1-10 актори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683429</c:v>
                </c:pt>
                <c:pt idx="1">
                  <c:v>869283</c:v>
                </c:pt>
              </c:numCache>
            </c:numRef>
          </c:val>
        </c:ser>
        <c:overlap val="100"/>
        <c:axId val="176749952"/>
        <c:axId val="177013888"/>
      </c:barChart>
      <c:catAx>
        <c:axId val="176749952"/>
        <c:scaling>
          <c:orientation val="minMax"/>
        </c:scaling>
        <c:axPos val="l"/>
        <c:tickLblPos val="nextTo"/>
        <c:crossAx val="177013888"/>
        <c:crosses val="autoZero"/>
        <c:auto val="1"/>
        <c:lblAlgn val="ctr"/>
        <c:lblOffset val="100"/>
      </c:catAx>
      <c:valAx>
        <c:axId val="177013888"/>
        <c:scaling>
          <c:orientation val="minMax"/>
        </c:scaling>
        <c:axPos val="b"/>
        <c:majorGridlines/>
        <c:numFmt formatCode="General" sourceLinked="1"/>
        <c:tickLblPos val="nextTo"/>
        <c:crossAx val="17674995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39a49d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f39a49d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21b4d24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21b4d24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f39a49da4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f39a49da4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f39a49da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f39a49da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 May 2021">
  <p:cSld name="CUSTOM_1_1_1_1_1_1_1_1_1_1_3_1_1_4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2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1">
    <p:bg>
      <p:bgPr>
        <a:solidFill>
          <a:schemeClr val="lt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1100075" y="4775638"/>
            <a:ext cx="7663200" cy="0"/>
          </a:xfrm>
          <a:prstGeom prst="straightConnector1">
            <a:avLst/>
          </a:prstGeom>
          <a:noFill/>
          <a:ln w="19050" cap="flat" cmpd="sng">
            <a:solidFill>
              <a:srgbClr val="FFB4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t="2651" b="2651"/>
          <a:stretch/>
        </p:blipFill>
        <p:spPr>
          <a:xfrm>
            <a:off x="8282897" y="4506549"/>
            <a:ext cx="445112" cy="3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355500" y="46280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B4B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Повторение. Устройство компьютера</a:t>
            </a:r>
            <a:endParaRPr sz="1200">
              <a:solidFill>
                <a:srgbClr val="FFB4B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19">
          <p15:clr>
            <a:srgbClr val="FA7B17"/>
          </p15:clr>
        </p15:guide>
        <p15:guide id="16" pos="1553">
          <p15:clr>
            <a:schemeClr val="accent1"/>
          </p15:clr>
        </p15:guide>
        <p15:guide id="17" pos="1667">
          <p15:clr>
            <a:srgbClr val="FA7B17"/>
          </p15:clr>
        </p15:guide>
        <p15:guide id="18" pos="2994">
          <p15:clr>
            <a:srgbClr val="FA7B17"/>
          </p15:clr>
        </p15:guide>
        <p15:guide id="19" pos="4092">
          <p15:clr>
            <a:srgbClr val="FA7B17"/>
          </p15:clr>
        </p15:guide>
        <p15:guide id="20" pos="2880">
          <p15:clr>
            <a:srgbClr val="7E24D5"/>
          </p15:clr>
        </p15:guide>
        <p15:guide id="21" pos="4206">
          <p15:clr>
            <a:srgbClr val="7E24D5"/>
          </p15:clr>
        </p15:guide>
        <p15:guide id="22" pos="1440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"/>
          <p:cNvCxnSpPr/>
          <p:nvPr/>
        </p:nvCxnSpPr>
        <p:spPr>
          <a:xfrm>
            <a:off x="1106800" y="4772540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8EDBB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l="13147" t="17774" r="14571" b="9440"/>
          <a:stretch/>
        </p:blipFill>
        <p:spPr>
          <a:xfrm>
            <a:off x="8357005" y="4469646"/>
            <a:ext cx="395325" cy="4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358325" y="46281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EDBB1"/>
                </a:solidFill>
                <a:highlight>
                  <a:schemeClr val="lt2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Устройство компьютера. Обсуждение</a:t>
            </a:r>
            <a:endParaRPr sz="1200">
              <a:solidFill>
                <a:srgbClr val="8EDBB1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5"/>
          <p:cNvCxnSpPr/>
          <p:nvPr/>
        </p:nvCxnSpPr>
        <p:spPr>
          <a:xfrm>
            <a:off x="1106800" y="4774908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FFA0B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5"/>
          <p:cNvSpPr/>
          <p:nvPr/>
        </p:nvSpPr>
        <p:spPr>
          <a:xfrm>
            <a:off x="358325" y="4627299"/>
            <a:ext cx="3091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A0B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Новая тема. Устройство компьютера</a:t>
            </a:r>
            <a:endParaRPr sz="1200">
              <a:solidFill>
                <a:srgbClr val="FFA0B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l="15635" r="10683" b="-9914"/>
          <a:stretch/>
        </p:blipFill>
        <p:spPr>
          <a:xfrm>
            <a:off x="8395550" y="4537073"/>
            <a:ext cx="322650" cy="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6"/>
          <p:cNvCxnSpPr/>
          <p:nvPr/>
        </p:nvCxnSpPr>
        <p:spPr>
          <a:xfrm>
            <a:off x="1106800" y="4774187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B99D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6"/>
          <p:cNvSpPr/>
          <p:nvPr/>
        </p:nvSpPr>
        <p:spPr>
          <a:xfrm>
            <a:off x="358325" y="4629797"/>
            <a:ext cx="182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99DC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Работа на платформе</a:t>
            </a:r>
            <a:endParaRPr sz="1200">
              <a:solidFill>
                <a:srgbClr val="B99DC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l="16558" t="11212" r="8072" b="11459"/>
          <a:stretch/>
        </p:blipFill>
        <p:spPr>
          <a:xfrm>
            <a:off x="8351696" y="4487862"/>
            <a:ext cx="426275" cy="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78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7"/>
          <p:cNvCxnSpPr/>
          <p:nvPr/>
        </p:nvCxnSpPr>
        <p:spPr>
          <a:xfrm>
            <a:off x="1108638" y="4773762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A4E7F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7"/>
          <p:cNvSpPr/>
          <p:nvPr/>
        </p:nvSpPr>
        <p:spPr>
          <a:xfrm>
            <a:off x="360150" y="4626153"/>
            <a:ext cx="167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4E7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Завершение урока</a:t>
            </a:r>
            <a:endParaRPr sz="1200">
              <a:solidFill>
                <a:srgbClr val="A4E7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" name="Google Shape;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1799" y="4325375"/>
            <a:ext cx="529050" cy="4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 1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 1">
  <p:cSld name="CUSTOM_1_1_1_1_1_1_1_1_1_1_3_1_1_4_5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42192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C75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/>
        </p:nvSpPr>
        <p:spPr>
          <a:xfrm>
            <a:off x="368150" y="1856561"/>
            <a:ext cx="40179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 err="1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Пітчинг</a:t>
            </a:r>
            <a:r>
              <a:rPr lang="en-GB" sz="4000" dirty="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4000" dirty="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smtClean="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</a:t>
            </a:r>
            <a:r>
              <a:rPr lang="uk-UA" sz="4000" dirty="0" err="1" smtClean="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КіноГоу</a:t>
            </a:r>
            <a:r>
              <a:rPr lang="en-US" sz="4000" dirty="0" smtClean="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”</a:t>
            </a:r>
            <a:endParaRPr sz="4000" dirty="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4850"/>
            <a:ext cx="4211999" cy="322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323528" y="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Чи отримують фільми з популярними акторами більше голосів</a:t>
            </a:r>
            <a:r>
              <a:rPr lang="en-US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?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ода</a:t>
            </a:r>
            <a:endParaRPr dirty="0"/>
          </a:p>
        </p:txBody>
      </p:sp>
      <p:sp>
        <p:nvSpPr>
          <p:cNvPr id="217" name="Google Shape;217;p40"/>
          <p:cNvSpPr/>
          <p:nvPr/>
        </p:nvSpPr>
        <p:spPr>
          <a:xfrm>
            <a:off x="467544" y="1275606"/>
            <a:ext cx="2651700" cy="25922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1.Він Дизель</a:t>
            </a:r>
            <a:r>
              <a:rPr lang="en-US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: </a:t>
            </a:r>
            <a:r>
              <a:rPr lang="ru-RU" sz="1600" dirty="0" smtClean="0">
                <a:latin typeface="Montserrat" charset="-52"/>
              </a:rPr>
              <a:t>1047747</a:t>
            </a:r>
            <a:endParaRPr lang="en-US" sz="1600" dirty="0" smtClean="0">
              <a:latin typeface="Montserrat" charset="-52"/>
            </a:endParaRPr>
          </a:p>
          <a:p>
            <a:endParaRPr lang="ru-RU" sz="1600" dirty="0" smtClean="0">
              <a:latin typeface="Montserrat" charset="-52"/>
            </a:endParaRPr>
          </a:p>
          <a:p>
            <a:r>
              <a:rPr lang="en-US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2.</a:t>
            </a:r>
            <a:r>
              <a:rPr lang="uk-UA" sz="1600" dirty="0" err="1" smtClean="0">
                <a:latin typeface="Montserrat" charset="-52"/>
                <a:ea typeface="Montserrat"/>
                <a:cs typeface="Montserrat"/>
                <a:sym typeface="Montserrat"/>
              </a:rPr>
              <a:t>Макензі</a:t>
            </a:r>
            <a:r>
              <a:rPr lang="uk-UA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 </a:t>
            </a:r>
            <a:r>
              <a:rPr lang="uk-UA" sz="1600" dirty="0" err="1" smtClean="0">
                <a:latin typeface="Montserrat" charset="-52"/>
                <a:ea typeface="Montserrat"/>
                <a:cs typeface="Montserrat"/>
                <a:sym typeface="Montserrat"/>
              </a:rPr>
              <a:t>Фой</a:t>
            </a:r>
            <a:r>
              <a:rPr lang="en-US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: </a:t>
            </a:r>
            <a:r>
              <a:rPr lang="ru-RU" sz="1600" dirty="0" smtClean="0">
                <a:latin typeface="Montserrat" charset="-52"/>
              </a:rPr>
              <a:t>1039115</a:t>
            </a:r>
            <a:endParaRPr lang="en-US" sz="1600" dirty="0" smtClean="0">
              <a:latin typeface="Montserrat" charset="-52"/>
            </a:endParaRPr>
          </a:p>
          <a:p>
            <a:endParaRPr lang="ru-RU" sz="1600" dirty="0" smtClean="0">
              <a:latin typeface="Montserrat" charset="-52"/>
            </a:endParaRPr>
          </a:p>
          <a:p>
            <a:pPr lvl="0"/>
            <a:r>
              <a:rPr lang="en-US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3.</a:t>
            </a:r>
            <a:r>
              <a:rPr lang="uk-UA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Хіт </a:t>
            </a:r>
            <a:r>
              <a:rPr lang="uk-UA" sz="1600" dirty="0" err="1" smtClean="0">
                <a:latin typeface="Montserrat" charset="-52"/>
                <a:ea typeface="Montserrat"/>
                <a:cs typeface="Montserrat"/>
                <a:sym typeface="Montserrat"/>
              </a:rPr>
              <a:t>Леджер</a:t>
            </a:r>
            <a:r>
              <a:rPr lang="en-US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: </a:t>
            </a:r>
            <a:r>
              <a:rPr lang="ru-RU" sz="1600" dirty="0" smtClean="0">
                <a:latin typeface="Montserrat" charset="-52"/>
              </a:rPr>
              <a:t>1039115</a:t>
            </a:r>
            <a:endParaRPr lang="en-US" sz="1600" dirty="0" smtClean="0">
              <a:latin typeface="Montserrat" charset="-52"/>
            </a:endParaRPr>
          </a:p>
          <a:p>
            <a:pPr lvl="0"/>
            <a:endParaRPr lang="en-US" sz="1600" dirty="0" smtClean="0">
              <a:latin typeface="Montserrat" charset="-52"/>
              <a:ea typeface="Montserrat"/>
              <a:cs typeface="Montserrat"/>
              <a:sym typeface="Montserrat"/>
            </a:endParaRPr>
          </a:p>
          <a:p>
            <a:pPr lvl="0"/>
            <a:r>
              <a:rPr lang="en-US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4.</a:t>
            </a:r>
            <a:r>
              <a:rPr lang="uk-UA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Майкл </a:t>
            </a:r>
            <a:r>
              <a:rPr lang="uk-UA" sz="1600" dirty="0" err="1" smtClean="0">
                <a:latin typeface="Montserrat" charset="-52"/>
                <a:ea typeface="Montserrat"/>
                <a:cs typeface="Montserrat"/>
                <a:sym typeface="Montserrat"/>
              </a:rPr>
              <a:t>Кейн</a:t>
            </a:r>
            <a:r>
              <a:rPr lang="en-US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: </a:t>
            </a:r>
            <a:r>
              <a:rPr lang="ru-RU" sz="1600" dirty="0" smtClean="0">
                <a:latin typeface="Montserrat" charset="-52"/>
              </a:rPr>
              <a:t>1039115</a:t>
            </a:r>
            <a:br>
              <a:rPr lang="ru-RU" sz="1600" dirty="0" smtClean="0">
                <a:latin typeface="Montserrat" charset="-52"/>
              </a:rPr>
            </a:br>
            <a:endParaRPr lang="ru-RU" sz="1600" dirty="0" smtClean="0">
              <a:latin typeface="Montserrat" charset="-52"/>
            </a:endParaRPr>
          </a:p>
          <a:p>
            <a:r>
              <a:rPr lang="uk-UA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5.</a:t>
            </a:r>
            <a:r>
              <a:rPr lang="ru-RU" sz="1600" dirty="0" err="1" smtClean="0">
                <a:latin typeface="Montserrat" charset="-52"/>
                <a:ea typeface="Montserrat"/>
                <a:cs typeface="Montserrat"/>
                <a:sym typeface="Montserrat"/>
              </a:rPr>
              <a:t>Элли</a:t>
            </a:r>
            <a:r>
              <a:rPr lang="ru-RU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 Рот</a:t>
            </a:r>
            <a:r>
              <a:rPr lang="en-US" sz="1600" dirty="0" smtClean="0">
                <a:latin typeface="Montserrat" charset="-52"/>
                <a:ea typeface="Montserrat"/>
                <a:cs typeface="Montserrat"/>
                <a:sym typeface="Montserrat"/>
              </a:rPr>
              <a:t>: </a:t>
            </a:r>
            <a:r>
              <a:rPr lang="ru-RU" sz="1600" dirty="0" smtClean="0">
                <a:latin typeface="Montserrat" charset="-52"/>
              </a:rPr>
              <a:t>961034</a:t>
            </a:r>
          </a:p>
          <a:p>
            <a:pPr lvl="0"/>
            <a:endParaRPr sz="1600" dirty="0">
              <a:latin typeface="Montserrat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467544" y="699542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Топ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1-5</a:t>
            </a: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dirty="0" err="1" smtClean="0">
                <a:latin typeface="Montserrat"/>
                <a:ea typeface="Montserrat"/>
                <a:cs typeface="Montserrat"/>
                <a:sym typeface="Montserrat"/>
              </a:rPr>
              <a:t>актори</a:t>
            </a: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 та </a:t>
            </a: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їх середня кількість голосів</a:t>
            </a: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6156176" y="771550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Топ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10-15</a:t>
            </a: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 актори та їх середня кількість голосів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219;p40"/>
          <p:cNvSpPr/>
          <p:nvPr/>
        </p:nvSpPr>
        <p:spPr>
          <a:xfrm>
            <a:off x="6156176" y="1347614"/>
            <a:ext cx="2651700" cy="25202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600" dirty="0" smtClean="0">
                <a:latin typeface="Montserrat" charset="-52"/>
              </a:rPr>
              <a:t>1.Дейз</a:t>
            </a:r>
            <a:r>
              <a:rPr lang="uk-UA" sz="1600" dirty="0" smtClean="0">
                <a:latin typeface="Montserrat" charset="-52"/>
              </a:rPr>
              <a:t>і </a:t>
            </a:r>
            <a:r>
              <a:rPr lang="uk-UA" sz="1600" dirty="0" err="1" smtClean="0">
                <a:latin typeface="Montserrat" charset="-52"/>
              </a:rPr>
              <a:t>Рідлі</a:t>
            </a:r>
            <a:r>
              <a:rPr lang="en-US" sz="1600" dirty="0" smtClean="0">
                <a:latin typeface="Montserrat" charset="-52"/>
              </a:rPr>
              <a:t>: </a:t>
            </a:r>
            <a:r>
              <a:rPr lang="ru-RU" sz="1600" dirty="0" smtClean="0">
                <a:latin typeface="Montserrat" charset="-52"/>
              </a:rPr>
              <a:t>735604</a:t>
            </a:r>
          </a:p>
          <a:p>
            <a:endParaRPr lang="en-US" sz="1600" dirty="0" smtClean="0">
              <a:latin typeface="Montserrat" charset="-52"/>
            </a:endParaRPr>
          </a:p>
          <a:p>
            <a:r>
              <a:rPr lang="en-US" sz="1600" dirty="0" smtClean="0">
                <a:latin typeface="Montserrat" charset="-52"/>
              </a:rPr>
              <a:t>2.</a:t>
            </a:r>
            <a:r>
              <a:rPr lang="uk-UA" sz="1600" dirty="0" smtClean="0">
                <a:latin typeface="Montserrat" charset="-52"/>
              </a:rPr>
              <a:t>Джон </a:t>
            </a:r>
            <a:r>
              <a:rPr lang="uk-UA" sz="1600" dirty="0" err="1" smtClean="0">
                <a:latin typeface="Montserrat" charset="-52"/>
              </a:rPr>
              <a:t>Бойега</a:t>
            </a:r>
            <a:r>
              <a:rPr lang="en-US" sz="1600" dirty="0" smtClean="0">
                <a:latin typeface="Montserrat" charset="-52"/>
              </a:rPr>
              <a:t>: </a:t>
            </a:r>
            <a:r>
              <a:rPr lang="ru-RU" sz="1600" dirty="0" smtClean="0">
                <a:latin typeface="Montserrat" charset="-52"/>
              </a:rPr>
              <a:t>722203</a:t>
            </a:r>
          </a:p>
          <a:p>
            <a:endParaRPr lang="en-US" sz="1600" dirty="0" smtClean="0">
              <a:latin typeface="Montserrat" charset="-52"/>
            </a:endParaRPr>
          </a:p>
          <a:p>
            <a:r>
              <a:rPr lang="en-US" sz="1600" dirty="0" smtClean="0">
                <a:latin typeface="Montserrat" charset="-52"/>
              </a:rPr>
              <a:t>3.</a:t>
            </a:r>
            <a:r>
              <a:rPr lang="uk-UA" sz="1600" dirty="0" smtClean="0">
                <a:latin typeface="Montserrat" charset="-52"/>
              </a:rPr>
              <a:t>Стенлі </a:t>
            </a:r>
            <a:r>
              <a:rPr lang="uk-UA" sz="1600" dirty="0" err="1" smtClean="0">
                <a:latin typeface="Montserrat" charset="-52"/>
              </a:rPr>
              <a:t>Туччі</a:t>
            </a:r>
            <a:r>
              <a:rPr lang="en-US" sz="1600" dirty="0" smtClean="0">
                <a:latin typeface="Montserrat" charset="-52"/>
              </a:rPr>
              <a:t>: </a:t>
            </a:r>
            <a:r>
              <a:rPr lang="ru-RU" sz="1600" dirty="0" smtClean="0">
                <a:latin typeface="Montserrat" charset="-52"/>
              </a:rPr>
              <a:t>701594</a:t>
            </a:r>
          </a:p>
          <a:p>
            <a:endParaRPr lang="uk-UA" sz="1600" dirty="0" smtClean="0">
              <a:latin typeface="Montserrat" charset="-52"/>
            </a:endParaRPr>
          </a:p>
          <a:p>
            <a:r>
              <a:rPr lang="en-US" sz="1600" dirty="0" smtClean="0">
                <a:latin typeface="Montserrat" charset="-52"/>
              </a:rPr>
              <a:t>4.</a:t>
            </a:r>
            <a:r>
              <a:rPr lang="ru-RU" sz="1600" dirty="0" err="1" smtClean="0">
                <a:latin typeface="Montserrat" charset="-52"/>
              </a:rPr>
              <a:t>Энд</a:t>
            </a:r>
            <a:r>
              <a:rPr lang="uk-UA" sz="1600" dirty="0" smtClean="0">
                <a:latin typeface="Montserrat" charset="-52"/>
              </a:rPr>
              <a:t>і </a:t>
            </a:r>
            <a:r>
              <a:rPr lang="uk-UA" sz="1600" dirty="0" err="1" smtClean="0">
                <a:latin typeface="Montserrat" charset="-52"/>
              </a:rPr>
              <a:t>Серкіс</a:t>
            </a:r>
            <a:r>
              <a:rPr lang="ru-RU" sz="1600" dirty="0" smtClean="0">
                <a:latin typeface="Montserrat" charset="-52"/>
              </a:rPr>
              <a:t> </a:t>
            </a:r>
            <a:r>
              <a:rPr lang="en-US" sz="1600" dirty="0" smtClean="0">
                <a:latin typeface="Montserrat" charset="-52"/>
              </a:rPr>
              <a:t>: </a:t>
            </a:r>
            <a:r>
              <a:rPr lang="ru-RU" sz="1600" dirty="0" smtClean="0">
                <a:latin typeface="Montserrat" charset="-52"/>
              </a:rPr>
              <a:t>677044</a:t>
            </a:r>
          </a:p>
          <a:p>
            <a:endParaRPr lang="uk-UA" sz="1600" dirty="0" smtClean="0">
              <a:latin typeface="Montserrat" charset="-52"/>
            </a:endParaRPr>
          </a:p>
          <a:p>
            <a:r>
              <a:rPr lang="uk-UA" sz="1600" dirty="0" smtClean="0">
                <a:latin typeface="Montserrat" charset="-52"/>
              </a:rPr>
              <a:t>5.</a:t>
            </a:r>
            <a:r>
              <a:rPr lang="ru-RU" sz="1600" dirty="0" smtClean="0">
                <a:latin typeface="Montserrat" charset="-52"/>
              </a:rPr>
              <a:t>Эдвард </a:t>
            </a:r>
            <a:r>
              <a:rPr lang="ru-RU" sz="1600" dirty="0" err="1" smtClean="0">
                <a:latin typeface="Montserrat" charset="-52"/>
              </a:rPr>
              <a:t>Аснер</a:t>
            </a:r>
            <a:r>
              <a:rPr lang="en-US" sz="1600" dirty="0" smtClean="0">
                <a:latin typeface="Montserrat" charset="-52"/>
              </a:rPr>
              <a:t>:</a:t>
            </a:r>
            <a:r>
              <a:rPr lang="ru-RU" sz="1600" dirty="0" smtClean="0">
                <a:latin typeface="Montserrat" charset="-52"/>
              </a:rPr>
              <a:t>677044</a:t>
            </a:r>
          </a:p>
          <a:p>
            <a:pPr>
              <a:buClr>
                <a:schemeClr val="dk1"/>
              </a:buClr>
              <a:buSzPts val="1100"/>
            </a:pPr>
            <a:endParaRPr sz="1600" dirty="0">
              <a:latin typeface="Montserrat" charset="-52"/>
            </a:endParaRPr>
          </a:p>
        </p:txBody>
      </p:sp>
      <p:pic>
        <p:nvPicPr>
          <p:cNvPr id="3074" name="Picture 2" descr="C:\Users\Ilya\Desktop\Без_названия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3728" y="1059582"/>
            <a:ext cx="5112568" cy="288031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67544" y="3939902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Середня кількість голосів у першої десятки</a:t>
            </a:r>
            <a:r>
              <a:rPr lang="en-US" dirty="0" smtClean="0"/>
              <a:t>: </a:t>
            </a:r>
            <a:r>
              <a:rPr lang="ru-RU" sz="1600" dirty="0" smtClean="0">
                <a:latin typeface="Montserrat" charset="-52"/>
              </a:rPr>
              <a:t>869283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3939902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Середня кількість голосів у другої </a:t>
            </a:r>
            <a:r>
              <a:rPr lang="uk-UA" sz="1600" dirty="0" smtClean="0">
                <a:latin typeface="Montserrat" charset="-52"/>
              </a:rPr>
              <a:t>десятки</a:t>
            </a:r>
            <a:r>
              <a:rPr lang="en-US" dirty="0" smtClean="0"/>
              <a:t>: </a:t>
            </a:r>
            <a:r>
              <a:rPr lang="ru-RU" dirty="0" smtClean="0"/>
              <a:t>683429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Чи</a:t>
            </a:r>
            <a:r>
              <a:rPr lang="ru-RU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ru-RU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отримують</a:t>
            </a:r>
            <a:r>
              <a:rPr lang="ru-RU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ru-RU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ф</a:t>
            </a: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ільми з популярними акторами більше голосів</a:t>
            </a:r>
            <a:r>
              <a:rPr lang="en-US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?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uwu</a:t>
            </a:r>
            <a:r>
              <a:rPr lang="en-US" dirty="0" smtClean="0"/>
              <a:t> 3&gt;</a:t>
            </a:r>
            <a:endParaRPr dirty="0"/>
          </a:p>
        </p:txBody>
      </p:sp>
      <p:sp>
        <p:nvSpPr>
          <p:cNvPr id="219" name="Google Shape;219;p40"/>
          <p:cNvSpPr/>
          <p:nvPr/>
        </p:nvSpPr>
        <p:spPr>
          <a:xfrm>
            <a:off x="107504" y="1203598"/>
            <a:ext cx="8928992" cy="28083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2" name="Google Shape;222;p40"/>
          <p:cNvSpPr txBox="1"/>
          <p:nvPr/>
        </p:nvSpPr>
        <p:spPr>
          <a:xfrm>
            <a:off x="467544" y="4083918"/>
            <a:ext cx="792088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Різниця між середньою кількістю голосів першої десятки акторів та наступної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107504" y="1203598"/>
          <a:ext cx="892899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Підведемо підсумки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8" name="Google Shape;228;p4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 smtClean="0"/>
              <a:t>Наконец</a:t>
            </a:r>
            <a:endParaRPr dirty="0"/>
          </a:p>
        </p:txBody>
      </p:sp>
      <p:sp>
        <p:nvSpPr>
          <p:cNvPr id="229" name="Google Shape;229;p41"/>
          <p:cNvSpPr txBox="1"/>
          <p:nvPr/>
        </p:nvSpPr>
        <p:spPr>
          <a:xfrm>
            <a:off x="323528" y="843558"/>
            <a:ext cx="6894900" cy="22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2799" lvl="0" indent="-24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uk-UA" sz="2000" dirty="0" smtClean="0">
                <a:latin typeface="Montserrat"/>
                <a:ea typeface="Montserrat"/>
                <a:cs typeface="Montserrat"/>
                <a:sym typeface="Montserrat"/>
              </a:rPr>
              <a:t>Так, фільми с більшим рейтингом отримують більше голосів</a:t>
            </a:r>
            <a:r>
              <a:rPr lang="en-GB" sz="2000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52799" lvl="0" indent="-24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uk-UA" sz="2000" dirty="0" smtClean="0">
                <a:latin typeface="Montserrat"/>
                <a:ea typeface="Montserrat"/>
                <a:cs typeface="Montserrat"/>
                <a:sym typeface="Montserrat"/>
              </a:rPr>
              <a:t>Так, фільми певних жанрів отримують більше голосів ніж інші</a:t>
            </a:r>
            <a:r>
              <a:rPr lang="en-GB" sz="2000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52799" lvl="0" indent="-24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uk-UA" sz="2000" dirty="0" smtClean="0">
                <a:latin typeface="Montserrat"/>
                <a:ea typeface="Montserrat"/>
                <a:cs typeface="Montserrat"/>
                <a:sym typeface="Montserrat"/>
              </a:rPr>
              <a:t>Так, фільми з популярними акторами отримують більше голосів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52799" lvl="0" indent="-2494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uk-UA" sz="2000" dirty="0" smtClean="0">
                <a:latin typeface="Montserrat"/>
                <a:ea typeface="Montserrat"/>
                <a:cs typeface="Montserrat"/>
                <a:sym typeface="Montserrat"/>
              </a:rPr>
              <a:t>Отже треба робити фільми с більшим рейтингом певних жанрів та з найпопулярнішими акторами й тоді ти будеш </a:t>
            </a:r>
            <a:r>
              <a:rPr lang="uk-UA" sz="2000" dirty="0" err="1" smtClean="0">
                <a:latin typeface="Montserrat"/>
                <a:ea typeface="Montserrat"/>
                <a:cs typeface="Montserrat"/>
                <a:sym typeface="Montserrat"/>
              </a:rPr>
              <a:t>супер</a:t>
            </a:r>
            <a:r>
              <a:rPr lang="uk-UA" sz="2000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uk-UA" sz="2000" dirty="0" err="1" smtClean="0">
                <a:latin typeface="Montserrat"/>
                <a:ea typeface="Montserrat"/>
                <a:cs typeface="Montserrat"/>
                <a:sym typeface="Montserrat"/>
              </a:rPr>
              <a:t>дупер</a:t>
            </a:r>
            <a:r>
              <a:rPr lang="uk-UA" sz="2000" dirty="0" smtClean="0">
                <a:latin typeface="Montserrat"/>
                <a:ea typeface="Montserrat"/>
                <a:cs typeface="Montserrat"/>
                <a:sym typeface="Montserrat"/>
              </a:rPr>
              <a:t> крутим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/>
        </p:nvSpPr>
        <p:spPr>
          <a:xfrm>
            <a:off x="360000" y="360000"/>
            <a:ext cx="8424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Додаток</a:t>
            </a:r>
            <a:r>
              <a:rPr lang="en-US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“</a:t>
            </a:r>
            <a:r>
              <a:rPr lang="uk-UA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КіноГоу</a:t>
            </a:r>
            <a:r>
              <a:rPr lang="en-US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” </a:t>
            </a:r>
            <a:endParaRPr sz="2800" dirty="0">
              <a:highlight>
                <a:srgbClr val="FFFFFF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360000" y="1219200"/>
            <a:ext cx="84240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Ринок</a:t>
            </a:r>
            <a:r>
              <a:rPr lang="en-GB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uk-UA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Кінематографічний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Цільова</a:t>
            </a:r>
            <a:r>
              <a:rPr lang="en-GB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аудиторія</a:t>
            </a:r>
            <a:r>
              <a:rPr lang="en-GB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uk-UA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Кінематографи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 </a:t>
            </a:r>
            <a:r>
              <a:rPr lang="ru-RU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можливо</a:t>
            </a:r>
            <a:r>
              <a:rPr lang="ru-RU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зараз </a:t>
            </a:r>
            <a:r>
              <a:rPr lang="ru-RU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зн</a:t>
            </a:r>
            <a:r>
              <a:rPr lang="uk-UA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імають</a:t>
            </a:r>
            <a:r>
              <a:rPr lang="uk-UA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месники 6 😮 😮 😮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Ура </a:t>
            </a:r>
            <a:r>
              <a:rPr lang="uk-UA" dirty="0" err="1" smtClean="0"/>
              <a:t>кіноооо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Чи</a:t>
            </a:r>
            <a:r>
              <a:rPr lang="ru-RU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ru-RU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отримують</a:t>
            </a: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фільми с більшим рейтингом більше голосів</a:t>
            </a:r>
            <a:r>
              <a:rPr lang="en-US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?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добрій </a:t>
            </a:r>
            <a:r>
              <a:rPr lang="uk-UA" dirty="0" err="1" smtClean="0"/>
              <a:t>вечор</a:t>
            </a:r>
            <a:endParaRPr dirty="0"/>
          </a:p>
        </p:txBody>
      </p:sp>
      <p:sp>
        <p:nvSpPr>
          <p:cNvPr id="220" name="Google Shape;220;p40"/>
          <p:cNvSpPr txBox="1"/>
          <p:nvPr/>
        </p:nvSpPr>
        <p:spPr>
          <a:xfrm>
            <a:off x="5638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611560" y="1347614"/>
            <a:ext cx="2520280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Питання </a:t>
            </a: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перше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Яка середня кількість голосів для фільмів з рейтингом вищим за 7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5508104" y="1347614"/>
            <a:ext cx="2651700" cy="232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Питання третє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Montserrat"/>
                <a:ea typeface="Montserrat"/>
                <a:cs typeface="Montserrat"/>
                <a:sym typeface="Montserrat"/>
              </a:rPr>
              <a:t>Наск</a:t>
            </a:r>
            <a:r>
              <a:rPr lang="uk-UA" dirty="0" err="1" smtClean="0">
                <a:latin typeface="Montserrat"/>
                <a:ea typeface="Montserrat"/>
                <a:cs typeface="Montserrat"/>
                <a:sym typeface="Montserrat"/>
              </a:rPr>
              <a:t>ількі</a:t>
            </a: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 відрізняється середня кількість голосів між цими групами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222;p40"/>
          <p:cNvSpPr txBox="1"/>
          <p:nvPr/>
        </p:nvSpPr>
        <p:spPr>
          <a:xfrm>
            <a:off x="3059832" y="1347614"/>
            <a:ext cx="2520280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Питання друге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lvl="1" algn="ctr"/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Яка середня кількість голосів для фільмів з рейтингом нижчим за 7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Чи отримують фільми с більшим рейтингом більше голосів</a:t>
            </a:r>
            <a:r>
              <a:rPr lang="en-US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?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аааааааааааааааааааааааааааааааааааааааааааааааааааааааааааааааааааааааааааааааа</a:t>
            </a:r>
            <a:endParaRPr dirty="0"/>
          </a:p>
        </p:txBody>
      </p:sp>
      <p:sp>
        <p:nvSpPr>
          <p:cNvPr id="217" name="Google Shape;217;p40"/>
          <p:cNvSpPr/>
          <p:nvPr/>
        </p:nvSpPr>
        <p:spPr>
          <a:xfrm>
            <a:off x="539552" y="1995686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 smtClean="0">
                <a:latin typeface="Montserrat"/>
                <a:ea typeface="Montserrat"/>
                <a:cs typeface="Montserrat"/>
                <a:sym typeface="Montserrat"/>
              </a:rPr>
              <a:t>261551 Голос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40"/>
          <p:cNvSpPr/>
          <p:nvPr/>
        </p:nvSpPr>
        <p:spPr>
          <a:xfrm>
            <a:off x="6084168" y="1923678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 dirty="0" smtClean="0">
                <a:solidFill>
                  <a:schemeClr val="dk1"/>
                </a:solidFill>
                <a:latin typeface="Montserrat"/>
                <a:sym typeface="Montserrat"/>
              </a:rPr>
              <a:t>105893 Голосів</a:t>
            </a:r>
            <a:endParaRPr dirty="0"/>
          </a:p>
        </p:txBody>
      </p:sp>
      <p:sp>
        <p:nvSpPr>
          <p:cNvPr id="220" name="Google Shape;220;p40"/>
          <p:cNvSpPr txBox="1"/>
          <p:nvPr/>
        </p:nvSpPr>
        <p:spPr>
          <a:xfrm>
            <a:off x="0" y="1419622"/>
            <a:ext cx="334786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Середня кількість голосів для фільмів з рейтингом вищим за 7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5796136" y="1347614"/>
            <a:ext cx="334786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Середня кількість голосів для фільмів з рейтингом нижчим за 7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C:\Users\Ilya\Desktop\Без_названия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923678"/>
            <a:ext cx="4824536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Чи отримують фільми с більшим рейтингом більше голосів</a:t>
            </a:r>
            <a:r>
              <a:rPr lang="en-US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?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Не може бути</a:t>
            </a:r>
            <a:endParaRPr dirty="0"/>
          </a:p>
        </p:txBody>
      </p:sp>
      <p:sp>
        <p:nvSpPr>
          <p:cNvPr id="205" name="Google Shape;205;p39"/>
          <p:cNvSpPr/>
          <p:nvPr/>
        </p:nvSpPr>
        <p:spPr>
          <a:xfrm>
            <a:off x="0" y="1635646"/>
            <a:ext cx="8964032" cy="25202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7" name="Google Shape;207;p39"/>
          <p:cNvSpPr/>
          <p:nvPr/>
        </p:nvSpPr>
        <p:spPr>
          <a:xfrm>
            <a:off x="-540568" y="195486"/>
            <a:ext cx="0" cy="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8" name="Google Shape;208;p39"/>
          <p:cNvSpPr txBox="1"/>
          <p:nvPr/>
        </p:nvSpPr>
        <p:spPr>
          <a:xfrm>
            <a:off x="5638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1619672" y="4299942"/>
            <a:ext cx="590465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Montserrat"/>
                <a:ea typeface="Montserrat"/>
                <a:cs typeface="Montserrat"/>
                <a:sym typeface="Montserrat"/>
              </a:rPr>
              <a:t>Р</a:t>
            </a:r>
            <a:r>
              <a:rPr lang="uk-UA" dirty="0" err="1" smtClean="0">
                <a:latin typeface="Montserrat"/>
                <a:ea typeface="Montserrat"/>
                <a:cs typeface="Montserrat"/>
                <a:sym typeface="Montserrat"/>
              </a:rPr>
              <a:t>ізниця</a:t>
            </a: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 голосів між рейтингами більше та менше 7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613217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C:\Users\Ilya\Desktop\Figure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203598"/>
            <a:ext cx="0" cy="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1" name="Диаграмма 10"/>
          <p:cNvGraphicFramePr/>
          <p:nvPr/>
        </p:nvGraphicFramePr>
        <p:xfrm>
          <a:off x="0" y="1635646"/>
          <a:ext cx="892800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Чи отримують фільми певних </a:t>
            </a:r>
            <a:r>
              <a:rPr lang="uk-UA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жанров</a:t>
            </a: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більші рейтинги ніж інші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Як так</a:t>
            </a:r>
            <a:endParaRPr dirty="0"/>
          </a:p>
        </p:txBody>
      </p:sp>
      <p:sp>
        <p:nvSpPr>
          <p:cNvPr id="220" name="Google Shape;220;p40"/>
          <p:cNvSpPr txBox="1"/>
          <p:nvPr/>
        </p:nvSpPr>
        <p:spPr>
          <a:xfrm>
            <a:off x="395536" y="1275606"/>
            <a:ext cx="2819989" cy="232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Питання перше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Які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3 </a:t>
            </a: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жанри мають найвищі рейтинги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3131840" y="1275606"/>
            <a:ext cx="2952328" cy="232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Питання друге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Які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3 </a:t>
            </a: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жанри мають найнижчі рейтинги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6132175" y="1275606"/>
            <a:ext cx="2651700" cy="232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Питання третє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Наскільки відрізняються середня кількість голосів між жанрами з найвищими рейтингами та жанрами з найнижчими рейтингами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800" dirty="0" err="1" smtClean="0">
                <a:latin typeface="Montserrat Black"/>
                <a:ea typeface="Montserrat Black"/>
                <a:cs typeface="Montserrat Black"/>
                <a:sym typeface="Montserrat Black"/>
              </a:rPr>
              <a:t>Чи</a:t>
            </a:r>
            <a:r>
              <a:rPr lang="ru-RU" sz="28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ru-RU" sz="2800" dirty="0" err="1" smtClean="0">
                <a:latin typeface="Montserrat Black"/>
                <a:ea typeface="Montserrat Black"/>
                <a:cs typeface="Montserrat Black"/>
                <a:sym typeface="Montserrat Black"/>
              </a:rPr>
              <a:t>отримують</a:t>
            </a:r>
            <a:r>
              <a:rPr lang="ru-RU" sz="28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uk-UA" sz="28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фільми певних </a:t>
            </a:r>
            <a:r>
              <a:rPr lang="uk-UA" sz="2800" dirty="0" err="1" smtClean="0">
                <a:latin typeface="Montserrat Black"/>
                <a:ea typeface="Montserrat Black"/>
                <a:cs typeface="Montserrat Black"/>
                <a:sym typeface="Montserrat Black"/>
              </a:rPr>
              <a:t>жанров</a:t>
            </a:r>
            <a:r>
              <a:rPr lang="uk-UA" sz="28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 більші рейтинги ніж інші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Чоо</a:t>
            </a:r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40"/>
          <p:cNvSpPr/>
          <p:nvPr/>
        </p:nvSpPr>
        <p:spPr>
          <a:xfrm>
            <a:off x="539552" y="1779662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uk-UA" sz="1600" dirty="0" smtClean="0">
                <a:latin typeface="Montserrat"/>
                <a:ea typeface="Montserrat"/>
                <a:cs typeface="Montserrat"/>
                <a:sym typeface="Montserrat"/>
              </a:rPr>
              <a:t>Драма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: 7.66</a:t>
            </a:r>
            <a:b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</a:br>
            <a:endParaRPr lang="en-US" sz="16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uk-UA" sz="1600" dirty="0" err="1" smtClean="0">
                <a:latin typeface="Montserrat"/>
                <a:ea typeface="Montserrat"/>
                <a:cs typeface="Montserrat"/>
                <a:sym typeface="Montserrat"/>
              </a:rPr>
              <a:t>Экшн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: 7.73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uk-UA" sz="1600" dirty="0" smtClean="0">
                <a:latin typeface="Montserrat"/>
                <a:ea typeface="Montserrat"/>
                <a:cs typeface="Montserrat"/>
                <a:sym typeface="Montserrat"/>
              </a:rPr>
              <a:t>Комедія</a:t>
            </a:r>
            <a:r>
              <a:rPr lang="en-US" sz="1600" dirty="0" smtClean="0">
                <a:latin typeface="Montserrat"/>
                <a:ea typeface="Montserrat"/>
                <a:cs typeface="Montserrat"/>
                <a:sym typeface="Montserrat"/>
              </a:rPr>
              <a:t>: 7.78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6012160" y="1779662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 dirty="0" smtClean="0">
                <a:latin typeface="Montserrat" charset="-52"/>
              </a:rPr>
              <a:t>Пригоди</a:t>
            </a:r>
            <a:r>
              <a:rPr lang="en-US" sz="1600" dirty="0" smtClean="0">
                <a:latin typeface="Montserrat" charset="-52"/>
              </a:rPr>
              <a:t>: 6.25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 smtClean="0">
              <a:latin typeface="Montserrat" charset="-52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 dirty="0" smtClean="0">
                <a:latin typeface="Montserrat" charset="-52"/>
              </a:rPr>
              <a:t>Тріллер</a:t>
            </a:r>
            <a:r>
              <a:rPr lang="en-US" sz="1600" dirty="0" smtClean="0">
                <a:latin typeface="Montserrat" charset="-52"/>
              </a:rPr>
              <a:t>: 6.63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 smtClean="0">
              <a:latin typeface="Montserrat" charset="-52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 dirty="0" err="1" smtClean="0">
                <a:latin typeface="Montserrat" charset="-52"/>
              </a:rPr>
              <a:t>Хоррор</a:t>
            </a:r>
            <a:r>
              <a:rPr lang="en-US" sz="1600" dirty="0" smtClean="0">
                <a:latin typeface="Montserrat" charset="-52"/>
              </a:rPr>
              <a:t>: 6.80</a:t>
            </a:r>
            <a:endParaRPr sz="1600" dirty="0">
              <a:latin typeface="Montserrat" charset="-52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539552" y="1131590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жанри з найвищими рейтингами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6012160" y="1131590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3 жанри з найнижчими рейтингами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C:\Users\Ilya\Desktop\Без_названия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851670"/>
            <a:ext cx="4752528" cy="2050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Чи отримують фільми певних </a:t>
            </a:r>
            <a:r>
              <a:rPr lang="uk-UA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жанров</a:t>
            </a: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більші рейтинги ніж інші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От так </a:t>
            </a:r>
            <a:r>
              <a:rPr lang="uk-UA" dirty="0" err="1" smtClean="0"/>
              <a:t>да</a:t>
            </a:r>
            <a:endParaRPr dirty="0"/>
          </a:p>
        </p:txBody>
      </p:sp>
      <p:sp>
        <p:nvSpPr>
          <p:cNvPr id="219" name="Google Shape;219;p40"/>
          <p:cNvSpPr/>
          <p:nvPr/>
        </p:nvSpPr>
        <p:spPr>
          <a:xfrm>
            <a:off x="107504" y="1203598"/>
            <a:ext cx="8928992" cy="27363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1" name="Google Shape;221;p40"/>
          <p:cNvSpPr txBox="1"/>
          <p:nvPr/>
        </p:nvSpPr>
        <p:spPr>
          <a:xfrm>
            <a:off x="1043608" y="4083918"/>
            <a:ext cx="698477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Різниця між групами найвищої трійки жанрів та найнижчої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" name="Диаграмма 10"/>
          <p:cNvGraphicFramePr/>
          <p:nvPr/>
        </p:nvGraphicFramePr>
        <p:xfrm>
          <a:off x="179512" y="1203598"/>
          <a:ext cx="8784976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Чи</a:t>
            </a:r>
            <a:r>
              <a:rPr lang="ru-RU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ru-RU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отримують</a:t>
            </a:r>
            <a:r>
              <a:rPr lang="ru-RU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ru-RU" sz="2800" dirty="0" err="1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ф</a:t>
            </a:r>
            <a:r>
              <a:rPr lang="uk-UA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ільми з популярними акторами більше голосів</a:t>
            </a:r>
            <a:r>
              <a:rPr lang="en-US" sz="2800" dirty="0" smtClean="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?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Wow</a:t>
            </a:r>
            <a:endParaRPr dirty="0"/>
          </a:p>
        </p:txBody>
      </p:sp>
      <p:sp>
        <p:nvSpPr>
          <p:cNvPr id="220" name="Google Shape;220;p40"/>
          <p:cNvSpPr txBox="1"/>
          <p:nvPr/>
        </p:nvSpPr>
        <p:spPr>
          <a:xfrm>
            <a:off x="563825" y="1275606"/>
            <a:ext cx="2651700" cy="232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Перше питання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uk-UA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Яка середня кількість голосів у фільмів з топ 10 акторами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3379400" y="1275606"/>
            <a:ext cx="2651700" cy="232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Друге питання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Яка середня кількість голосів у фільмів з наступною десяткою акторів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6132175" y="1203598"/>
            <a:ext cx="2651700" cy="239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Третє питання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uk-UA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 smtClean="0">
                <a:latin typeface="Montserrat"/>
                <a:ea typeface="Montserrat"/>
                <a:cs typeface="Montserrat"/>
                <a:sym typeface="Montserrat"/>
              </a:rPr>
              <a:t>Наскількі</a:t>
            </a:r>
            <a:r>
              <a:rPr lang="uk-UA" dirty="0" smtClean="0">
                <a:latin typeface="Montserrat"/>
                <a:ea typeface="Montserrat"/>
                <a:cs typeface="Montserrat"/>
                <a:sym typeface="Montserrat"/>
              </a:rPr>
              <a:t> відрізняться ці значення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oritmika (May 2021)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434</Words>
  <Application>Microsoft Office PowerPoint</Application>
  <PresentationFormat>Экран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Montserrat ExtraBold</vt:lpstr>
      <vt:lpstr>Montserrat Black</vt:lpstr>
      <vt:lpstr>Montserrat</vt:lpstr>
      <vt:lpstr>Montserrat Medium</vt:lpstr>
      <vt:lpstr>Algoritmika (May 2021)</vt:lpstr>
      <vt:lpstr>Algoritmika (May 2021) 02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Ilya</cp:lastModifiedBy>
  <cp:revision>21</cp:revision>
  <dcterms:modified xsi:type="dcterms:W3CDTF">2024-09-05T00:17:45Z</dcterms:modified>
</cp:coreProperties>
</file>