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3" r:id="rId4"/>
    <p:sldId id="265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7" r:id="rId15"/>
    <p:sldId id="270" r:id="rId16"/>
    <p:sldId id="273" r:id="rId17"/>
    <p:sldId id="268" r:id="rId18"/>
    <p:sldId id="269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realm/RxJS-Training/tree/master/es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ctive_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ctivemanifest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RXjs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Reactive Programing with Java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1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4500"/>
            <a:ext cx="9766300" cy="4559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Type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ของ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class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ที่เป็นหัวใจหลักของ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Rx programming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คือ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Observable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ซึ่งมันจะมีหน้าที่เป็นตัวแทนของข้อมูลหรือ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object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ที่จะถูกสังเกต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(Observe)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ตัวอย่างเช่น พวก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events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ที่ถูก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push(reactive)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pull(interactive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ในบางกรณี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เข้ามาโดยจะเอาไปใช้ได้แบบ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asynchronous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หรือ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synchronous(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ในบางกรณี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ก็ได้</a:t>
            </a: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เราสามารถเขียนอยู่ในรูปของ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interface class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ได้ตามนี้</a:t>
            </a:r>
          </a:p>
          <a:p>
            <a:pPr marL="0" indent="0">
              <a:buNone/>
            </a:pPr>
            <a:r>
              <a:rPr lang="en-US" sz="2400" b="1" dirty="0">
                <a:cs typeface="Angsana New" panose="02020603050405020304" pitchFamily="18" charset="-34"/>
              </a:rPr>
              <a:t>i</a:t>
            </a:r>
            <a:r>
              <a:rPr lang="en-US" sz="2400" b="1" dirty="0" smtClean="0">
                <a:cs typeface="Angsana New" panose="02020603050405020304" pitchFamily="18" charset="-34"/>
              </a:rPr>
              <a:t>nterface</a:t>
            </a:r>
            <a:r>
              <a:rPr lang="en-US" sz="2400" dirty="0" smtClean="0">
                <a:cs typeface="Angsana New" panose="02020603050405020304" pitchFamily="18" charset="-34"/>
              </a:rPr>
              <a:t> Observable&lt;T&gt; {</a:t>
            </a:r>
          </a:p>
          <a:p>
            <a:pPr marL="0" indent="0">
              <a:buNone/>
            </a:pPr>
            <a:r>
              <a:rPr lang="en-US" sz="2400" dirty="0"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cs typeface="Angsana New" panose="02020603050405020304" pitchFamily="18" charset="-34"/>
              </a:rPr>
              <a:t>   Subscription subscribe(Observer </a:t>
            </a:r>
            <a:r>
              <a:rPr lang="en-US" sz="2400" dirty="0" err="1" smtClean="0">
                <a:cs typeface="Angsana New" panose="02020603050405020304" pitchFamily="18" charset="-34"/>
              </a:rPr>
              <a:t>obs</a:t>
            </a:r>
            <a:r>
              <a:rPr lang="en-US" sz="2400" dirty="0" smtClean="0">
                <a:cs typeface="Angsana New" panose="02020603050405020304" pitchFamily="18" charset="-34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cs typeface="Angsana New" panose="02020603050405020304" pitchFamily="18" charset="-34"/>
              </a:rPr>
              <a:t>}</a:t>
            </a:r>
            <a:endParaRPr lang="th-TH" sz="2400" dirty="0" smtClean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จาก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interface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จะเห็นว่า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Observer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จะทำการ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พวก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 data stream(Observable)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โดยใช้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subscribe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เป็นตัวการติดต่อกัน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Observer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ที่ได้ทำการ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subscribe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ตัว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Observable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แล้ว รับ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push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data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ได้เมื่อมี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event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เกิดขึ้น 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105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96292"/>
            <a:ext cx="10584873" cy="5070764"/>
          </a:xfrm>
        </p:spPr>
        <p:txBody>
          <a:bodyPr>
            <a:normAutofit fontScale="92500" lnSpcReduction="10000"/>
          </a:bodyPr>
          <a:lstStyle/>
          <a:p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มีหน้าที่รับ</a:t>
            </a:r>
            <a:r>
              <a:rPr lang="en-US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 </a:t>
            </a:r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ที่ถูก</a:t>
            </a:r>
            <a:r>
              <a:rPr lang="en-US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push</a:t>
            </a:r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จาก</a:t>
            </a:r>
            <a:r>
              <a:rPr lang="en-US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Observable</a:t>
            </a:r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โดยจะมีโครงสร้างดังนี้</a:t>
            </a:r>
            <a:endParaRPr lang="en-US" sz="21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100" b="1" dirty="0">
                <a:cs typeface="Angsana New" panose="02020603050405020304" pitchFamily="18" charset="-34"/>
              </a:rPr>
              <a:t>interface</a:t>
            </a:r>
            <a:r>
              <a:rPr lang="en-US" sz="2100" dirty="0">
                <a:cs typeface="Angsana New" panose="02020603050405020304" pitchFamily="18" charset="-34"/>
              </a:rPr>
              <a:t> </a:t>
            </a:r>
            <a:r>
              <a:rPr lang="en-US" sz="2100" dirty="0" smtClean="0">
                <a:cs typeface="Angsana New" panose="02020603050405020304" pitchFamily="18" charset="-34"/>
              </a:rPr>
              <a:t>Observer&lt;T</a:t>
            </a:r>
            <a:r>
              <a:rPr lang="en-US" sz="2100" dirty="0">
                <a:cs typeface="Angsana New" panose="02020603050405020304" pitchFamily="18" charset="-34"/>
              </a:rPr>
              <a:t>&gt; {</a:t>
            </a:r>
          </a:p>
          <a:p>
            <a:pPr marL="0" indent="0">
              <a:buNone/>
            </a:pPr>
            <a:r>
              <a:rPr lang="en-US" sz="2100" dirty="0">
                <a:cs typeface="Angsana New" panose="02020603050405020304" pitchFamily="18" charset="-34"/>
              </a:rPr>
              <a:t>    </a:t>
            </a:r>
            <a:r>
              <a:rPr lang="en-US" sz="2100" dirty="0" smtClean="0">
                <a:cs typeface="Angsana New" panose="02020603050405020304" pitchFamily="18" charset="-34"/>
              </a:rPr>
              <a:t>void </a:t>
            </a:r>
            <a:r>
              <a:rPr lang="en-US" sz="2100" dirty="0" err="1" smtClean="0">
                <a:cs typeface="Angsana New" panose="02020603050405020304" pitchFamily="18" charset="-34"/>
              </a:rPr>
              <a:t>onNext</a:t>
            </a:r>
            <a:r>
              <a:rPr lang="en-US" sz="2100" dirty="0" smtClean="0">
                <a:cs typeface="Angsana New" panose="02020603050405020304" pitchFamily="18" charset="-34"/>
              </a:rPr>
              <a:t>(T t);</a:t>
            </a:r>
          </a:p>
          <a:p>
            <a:pPr marL="0" indent="0">
              <a:buNone/>
            </a:pPr>
            <a:r>
              <a:rPr lang="en-US" sz="2100" dirty="0" smtClean="0">
                <a:cs typeface="Angsana New" panose="02020603050405020304" pitchFamily="18" charset="-34"/>
              </a:rPr>
              <a:t>    void </a:t>
            </a:r>
            <a:r>
              <a:rPr lang="en-US" sz="2100" dirty="0" err="1" smtClean="0">
                <a:cs typeface="Angsana New" panose="02020603050405020304" pitchFamily="18" charset="-34"/>
              </a:rPr>
              <a:t>onError</a:t>
            </a:r>
            <a:r>
              <a:rPr lang="en-US" sz="2100" dirty="0" smtClean="0">
                <a:cs typeface="Angsana New" panose="02020603050405020304" pitchFamily="18" charset="-34"/>
              </a:rPr>
              <a:t>(</a:t>
            </a:r>
            <a:r>
              <a:rPr lang="en-US" sz="2100" dirty="0" err="1" smtClean="0">
                <a:cs typeface="Angsana New" panose="02020603050405020304" pitchFamily="18" charset="-34"/>
              </a:rPr>
              <a:t>Throwable</a:t>
            </a:r>
            <a:r>
              <a:rPr lang="en-US" sz="2100" dirty="0" smtClean="0">
                <a:cs typeface="Angsana New" panose="02020603050405020304" pitchFamily="18" charset="-34"/>
              </a:rPr>
              <a:t> t);</a:t>
            </a:r>
          </a:p>
          <a:p>
            <a:pPr marL="0" indent="0">
              <a:buNone/>
            </a:pPr>
            <a:r>
              <a:rPr lang="en-US" sz="2100" dirty="0">
                <a:cs typeface="Angsana New" panose="02020603050405020304" pitchFamily="18" charset="-34"/>
              </a:rPr>
              <a:t> </a:t>
            </a:r>
            <a:r>
              <a:rPr lang="en-US" sz="2100" dirty="0" smtClean="0">
                <a:cs typeface="Angsana New" panose="02020603050405020304" pitchFamily="18" charset="-34"/>
              </a:rPr>
              <a:t>   void </a:t>
            </a:r>
            <a:r>
              <a:rPr lang="en-US" sz="2100" dirty="0" err="1" smtClean="0">
                <a:cs typeface="Angsana New" panose="02020603050405020304" pitchFamily="18" charset="-34"/>
              </a:rPr>
              <a:t>onCompleted</a:t>
            </a:r>
            <a:r>
              <a:rPr lang="en-US" sz="2100" dirty="0" smtClean="0">
                <a:cs typeface="Angsana New" panose="02020603050405020304" pitchFamily="18" charset="-34"/>
              </a:rPr>
              <a:t>();</a:t>
            </a:r>
            <a:endParaRPr lang="en-US" sz="2100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100" dirty="0" smtClean="0">
                <a:cs typeface="Angsana New" panose="02020603050405020304" pitchFamily="18" charset="-34"/>
              </a:rPr>
              <a:t>}</a:t>
            </a:r>
          </a:p>
          <a:p>
            <a:pPr>
              <a:buFontTx/>
              <a:buChar char="-"/>
            </a:pPr>
            <a:r>
              <a:rPr lang="en-US" sz="2100" dirty="0" err="1" smtClean="0">
                <a:cs typeface="Angsana New" panose="02020603050405020304" pitchFamily="18" charset="-34"/>
              </a:rPr>
              <a:t>onNext</a:t>
            </a:r>
            <a:r>
              <a:rPr lang="en-US" sz="2100" dirty="0" smtClean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จะรับ</a:t>
            </a:r>
            <a:r>
              <a:rPr lang="en-US" sz="2100" dirty="0" smtClean="0">
                <a:cs typeface="Angsana New" panose="02020603050405020304" pitchFamily="18" charset="-34"/>
              </a:rPr>
              <a:t> Data</a:t>
            </a:r>
            <a:r>
              <a:rPr lang="th-TH" sz="2100" dirty="0" smtClean="0">
                <a:cs typeface="Angsana New" panose="02020603050405020304" pitchFamily="18" charset="-34"/>
              </a:rPr>
              <a:t> จาก</a:t>
            </a:r>
            <a:r>
              <a:rPr lang="en-US" sz="2100" dirty="0" smtClean="0">
                <a:cs typeface="Angsana New" panose="02020603050405020304" pitchFamily="18" charset="-34"/>
              </a:rPr>
              <a:t> Observable</a:t>
            </a:r>
            <a:r>
              <a:rPr lang="th-TH" sz="2100" dirty="0" smtClean="0">
                <a:cs typeface="Angsana New" panose="02020603050405020304" pitchFamily="18" charset="-34"/>
              </a:rPr>
              <a:t> </a:t>
            </a:r>
          </a:p>
          <a:p>
            <a:pPr>
              <a:buFontTx/>
              <a:buChar char="-"/>
            </a:pPr>
            <a:r>
              <a:rPr lang="en-US" sz="2100" dirty="0" err="1" smtClean="0">
                <a:cs typeface="Angsana New" panose="02020603050405020304" pitchFamily="18" charset="-34"/>
              </a:rPr>
              <a:t>onError</a:t>
            </a:r>
            <a:r>
              <a:rPr lang="en-US" sz="2100" dirty="0" smtClean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จะถูกเรียกรับ</a:t>
            </a:r>
            <a:r>
              <a:rPr lang="en-US" sz="2100" dirty="0" smtClean="0">
                <a:cs typeface="Angsana New" panose="02020603050405020304" pitchFamily="18" charset="-34"/>
              </a:rPr>
              <a:t> Exception/</a:t>
            </a:r>
            <a:r>
              <a:rPr lang="en-US" sz="2100" dirty="0" err="1" smtClean="0">
                <a:cs typeface="Angsana New" panose="02020603050405020304" pitchFamily="18" charset="-34"/>
              </a:rPr>
              <a:t>Throwable</a:t>
            </a:r>
            <a:r>
              <a:rPr lang="en-US" sz="2100" dirty="0" smtClean="0">
                <a:cs typeface="Angsana New" panose="02020603050405020304" pitchFamily="18" charset="-34"/>
              </a:rPr>
              <a:t> error </a:t>
            </a:r>
            <a:r>
              <a:rPr lang="th-TH" sz="2100" dirty="0" smtClean="0">
                <a:cs typeface="Angsana New" panose="02020603050405020304" pitchFamily="18" charset="-34"/>
              </a:rPr>
              <a:t>เมื่อเกิดข้อผิดพลาดระหว่างที่ประมวลผลกับ</a:t>
            </a:r>
            <a:r>
              <a:rPr lang="en-US" sz="2100" dirty="0" smtClean="0">
                <a:cs typeface="Angsana New" panose="02020603050405020304" pitchFamily="18" charset="-34"/>
              </a:rPr>
              <a:t> Observable</a:t>
            </a:r>
          </a:p>
          <a:p>
            <a:pPr>
              <a:buFontTx/>
              <a:buChar char="-"/>
            </a:pPr>
            <a:r>
              <a:rPr lang="en-US" sz="2100" dirty="0" err="1" smtClean="0">
                <a:cs typeface="Angsana New" panose="02020603050405020304" pitchFamily="18" charset="-34"/>
              </a:rPr>
              <a:t>onCompleted</a:t>
            </a:r>
            <a:r>
              <a:rPr lang="en-US" sz="2100" dirty="0" smtClean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จะถูกเรียกเมื่อเสร็จสิ้นการรับ</a:t>
            </a:r>
            <a:r>
              <a:rPr lang="en-US" sz="2100" dirty="0" smtClean="0">
                <a:cs typeface="Angsana New" panose="02020603050405020304" pitchFamily="18" charset="-34"/>
              </a:rPr>
              <a:t> event stream</a:t>
            </a:r>
          </a:p>
          <a:p>
            <a:pPr marL="0" indent="0">
              <a:buNone/>
            </a:pPr>
            <a:endParaRPr lang="en-US" sz="2100" dirty="0" smtClean="0">
              <a:cs typeface="Angsana New" panose="02020603050405020304" pitchFamily="18" charset="-34"/>
            </a:endParaRPr>
          </a:p>
          <a:p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ทั้ง </a:t>
            </a:r>
            <a:r>
              <a:rPr lang="en-US" sz="2100" dirty="0" err="1">
                <a:cs typeface="Angsana New" panose="02020603050405020304" pitchFamily="18" charset="-34"/>
              </a:rPr>
              <a:t>onError</a:t>
            </a:r>
            <a:r>
              <a:rPr lang="en-US" sz="2100" dirty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กับ </a:t>
            </a:r>
            <a:r>
              <a:rPr lang="en-US" sz="2100" dirty="0" err="1">
                <a:cs typeface="Angsana New" panose="02020603050405020304" pitchFamily="18" charset="-34"/>
              </a:rPr>
              <a:t>onCompleted</a:t>
            </a:r>
            <a:r>
              <a:rPr lang="en-US" sz="2100" dirty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จะถูกเรียกโดย</a:t>
            </a:r>
            <a:r>
              <a:rPr lang="en-US" sz="2100" dirty="0" smtClean="0">
                <a:cs typeface="Angsana New" panose="02020603050405020304" pitchFamily="18" charset="-34"/>
              </a:rPr>
              <a:t> terminal event</a:t>
            </a:r>
            <a:r>
              <a:rPr lang="th-TH" sz="2100" dirty="0" smtClean="0">
                <a:cs typeface="Angsana New" panose="02020603050405020304" pitchFamily="18" charset="-34"/>
              </a:rPr>
              <a:t> และ</a:t>
            </a:r>
            <a:r>
              <a:rPr lang="en-US" sz="2100" dirty="0" smtClean="0">
                <a:cs typeface="Angsana New" panose="02020603050405020304" pitchFamily="18" charset="-34"/>
              </a:rPr>
              <a:t> event</a:t>
            </a:r>
            <a:r>
              <a:rPr lang="th-TH" sz="2100" dirty="0" smtClean="0">
                <a:cs typeface="Angsana New" panose="02020603050405020304" pitchFamily="18" charset="-34"/>
              </a:rPr>
              <a:t> นี้จะมีเพียงครั้งเดียวและไม่มี</a:t>
            </a:r>
            <a:r>
              <a:rPr lang="en-US" sz="2100" dirty="0" smtClean="0">
                <a:cs typeface="Angsana New" panose="02020603050405020304" pitchFamily="18" charset="-34"/>
              </a:rPr>
              <a:t> event</a:t>
            </a:r>
            <a:r>
              <a:rPr lang="th-TH" sz="2100" dirty="0" smtClean="0">
                <a:cs typeface="Angsana New" panose="02020603050405020304" pitchFamily="18" charset="-34"/>
              </a:rPr>
              <a:t> เข้ามาอีกหลังจากนี้</a:t>
            </a:r>
            <a:r>
              <a:rPr lang="th-TH" sz="2100" dirty="0">
                <a:cs typeface="Angsana New" panose="02020603050405020304" pitchFamily="18" charset="-34"/>
              </a:rPr>
              <a:t> เราอาจจะมองได้ว่า </a:t>
            </a:r>
            <a:r>
              <a:rPr lang="en-US" sz="2100" dirty="0" smtClean="0">
                <a:cs typeface="Angsana New" panose="02020603050405020304" pitchFamily="18" charset="-34"/>
              </a:rPr>
              <a:t>Terminal event </a:t>
            </a:r>
            <a:r>
              <a:rPr lang="th-TH" sz="2100" dirty="0" smtClean="0">
                <a:cs typeface="Angsana New" panose="02020603050405020304" pitchFamily="18" charset="-34"/>
              </a:rPr>
              <a:t>เป็นสัญญาณการจบ</a:t>
            </a:r>
            <a:r>
              <a:rPr lang="en-US" sz="2100" dirty="0" smtClean="0">
                <a:cs typeface="Angsana New" panose="02020603050405020304" pitchFamily="18" charset="-34"/>
              </a:rPr>
              <a:t> session</a:t>
            </a:r>
            <a:r>
              <a:rPr lang="th-TH" sz="2100" dirty="0" smtClean="0">
                <a:cs typeface="Angsana New" panose="02020603050405020304" pitchFamily="18" charset="-34"/>
              </a:rPr>
              <a:t> ของ</a:t>
            </a:r>
            <a:r>
              <a:rPr lang="en-US" sz="2100" dirty="0" smtClean="0">
                <a:cs typeface="Angsana New" panose="02020603050405020304" pitchFamily="18" charset="-34"/>
              </a:rPr>
              <a:t>Observable</a:t>
            </a:r>
            <a:r>
              <a:rPr lang="th-TH" sz="2100" dirty="0" smtClean="0">
                <a:cs typeface="Angsana New" panose="02020603050405020304" pitchFamily="18" charset="-34"/>
              </a:rPr>
              <a:t> กับ</a:t>
            </a:r>
            <a:r>
              <a:rPr lang="en-US" sz="2100" dirty="0" smtClean="0">
                <a:cs typeface="Angsana New" panose="02020603050405020304" pitchFamily="18" charset="-34"/>
              </a:rPr>
              <a:t> Observer</a:t>
            </a:r>
            <a:endParaRPr lang="th-TH" sz="2100" dirty="0" smtClean="0">
              <a:cs typeface="Angsana New" panose="02020603050405020304" pitchFamily="18" charset="-34"/>
            </a:endParaRPr>
          </a:p>
          <a:p>
            <a:r>
              <a:rPr lang="th-TH" sz="2100" dirty="0" smtClean="0">
                <a:cs typeface="Angsana New" panose="02020603050405020304" pitchFamily="18" charset="-34"/>
              </a:rPr>
              <a:t>เราสามารถสร้างเงิ่อนไขการเชื่อต่อระหว่าง</a:t>
            </a:r>
            <a:r>
              <a:rPr lang="en-US" sz="2100" dirty="0" smtClean="0">
                <a:cs typeface="Angsana New" panose="02020603050405020304" pitchFamily="18" charset="-34"/>
              </a:rPr>
              <a:t> Observable</a:t>
            </a:r>
            <a:r>
              <a:rPr lang="th-TH" sz="2100" dirty="0" smtClean="0">
                <a:cs typeface="Angsana New" panose="02020603050405020304" pitchFamily="18" charset="-34"/>
              </a:rPr>
              <a:t> กับ</a:t>
            </a:r>
            <a:r>
              <a:rPr lang="en-US" sz="2100" dirty="0" smtClean="0">
                <a:cs typeface="Angsana New" panose="02020603050405020304" pitchFamily="18" charset="-34"/>
              </a:rPr>
              <a:t> Observer</a:t>
            </a:r>
            <a:r>
              <a:rPr lang="th-TH" sz="2100" dirty="0" smtClean="0">
                <a:cs typeface="Angsana New" panose="02020603050405020304" pitchFamily="18" charset="-34"/>
              </a:rPr>
              <a:t> แบบ</a:t>
            </a:r>
            <a:r>
              <a:rPr lang="en-US" sz="2100" dirty="0" smtClean="0">
                <a:cs typeface="Angsana New" panose="02020603050405020304" pitchFamily="18" charset="-34"/>
              </a:rPr>
              <a:t> infinite</a:t>
            </a:r>
            <a:r>
              <a:rPr lang="th-TH" sz="2100" dirty="0" smtClean="0">
                <a:cs typeface="Angsana New" panose="02020603050405020304" pitchFamily="18" charset="-34"/>
              </a:rPr>
              <a:t> ได้ถ้าไม่เกิด</a:t>
            </a:r>
            <a:r>
              <a:rPr lang="en-US" sz="2100" dirty="0" smtClean="0">
                <a:cs typeface="Angsana New" panose="02020603050405020304" pitchFamily="18" charset="-34"/>
              </a:rPr>
              <a:t> fail case</a:t>
            </a:r>
            <a:endParaRPr lang="th-TH" sz="2100" dirty="0" smtClean="0">
              <a:cs typeface="Angsana New" panose="02020603050405020304" pitchFamily="18" charset="-34"/>
            </a:endParaRPr>
          </a:p>
          <a:p>
            <a:endParaRPr lang="th-TH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994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ที่ถูก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return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จาก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Observable.subscribe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(Subscriber)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โดยมีหน้าทำการ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unsubscribe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Subscriber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ที่ถูก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register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ใน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Observable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Subscriber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ที่ถูก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unsubscribe()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จะไม่ถูก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push event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อีกต่อไป</a:t>
            </a: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deregister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นั้นจะถูกทำก่อน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onComplete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ถูกเรียก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400" b="1" dirty="0">
                <a:cs typeface="Angsana New" panose="02020603050405020304" pitchFamily="18" charset="-34"/>
              </a:rPr>
              <a:t>interface</a:t>
            </a:r>
            <a:r>
              <a:rPr lang="en-US" sz="2400" dirty="0"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cs typeface="Angsana New" panose="02020603050405020304" pitchFamily="18" charset="-34"/>
              </a:rPr>
              <a:t>Subscription&lt;T</a:t>
            </a:r>
            <a:r>
              <a:rPr lang="en-US" sz="2400" dirty="0">
                <a:cs typeface="Angsana New" panose="02020603050405020304" pitchFamily="18" charset="-34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cs typeface="Angsana New" panose="02020603050405020304" pitchFamily="18" charset="-34"/>
              </a:rPr>
              <a:t>    </a:t>
            </a:r>
            <a:r>
              <a:rPr lang="en-US" sz="2400" dirty="0" smtClean="0">
                <a:cs typeface="Angsana New" panose="02020603050405020304" pitchFamily="18" charset="-34"/>
              </a:rPr>
              <a:t>void unsubscribe();</a:t>
            </a:r>
            <a:endParaRPr lang="en-US" sz="2400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400" dirty="0">
                <a:cs typeface="Angsana New" panose="02020603050405020304" pitchFamily="18" charset="-34"/>
              </a:rPr>
              <a:t>}</a:t>
            </a:r>
            <a:endParaRPr lang="th-TH" sz="2400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92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912" y="1081087"/>
            <a:ext cx="6872288" cy="44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Installation</a:t>
            </a:r>
            <a:r>
              <a:rPr lang="th-TH" u="sng" dirty="0" smtClean="0"/>
              <a:t> </a:t>
            </a:r>
            <a:r>
              <a:rPr lang="en-US" u="sng" dirty="0" smtClean="0"/>
              <a:t>- node</a:t>
            </a:r>
          </a:p>
          <a:p>
            <a:r>
              <a:rPr lang="en-US" dirty="0" smtClean="0"/>
              <a:t>Create a folder XXX</a:t>
            </a:r>
          </a:p>
          <a:p>
            <a:r>
              <a:rPr lang="en-US" dirty="0" smtClean="0"/>
              <a:t>Change directory to XXX and then type “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--yes”</a:t>
            </a:r>
          </a:p>
          <a:p>
            <a:r>
              <a:rPr lang="en-US" dirty="0" smtClean="0"/>
              <a:t>Type “</a:t>
            </a:r>
            <a:r>
              <a:rPr lang="en-US" dirty="0" err="1" smtClean="0"/>
              <a:t>npm</a:t>
            </a:r>
            <a:r>
              <a:rPr lang="en-US" dirty="0" smtClean="0"/>
              <a:t> install –save </a:t>
            </a:r>
            <a:r>
              <a:rPr lang="en-US" dirty="0" err="1" smtClean="0"/>
              <a:t>Rxjs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Create your </a:t>
            </a:r>
            <a:r>
              <a:rPr lang="en-US" dirty="0" err="1" smtClean="0"/>
              <a:t>js</a:t>
            </a:r>
            <a:r>
              <a:rPr lang="en-US" dirty="0" smtClean="0"/>
              <a:t> file with type .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js</a:t>
            </a:r>
            <a:r>
              <a:rPr lang="en-US" dirty="0" smtClean="0"/>
              <a:t> file with “node &lt;</a:t>
            </a:r>
            <a:r>
              <a:rPr lang="en-US" dirty="0" err="1" smtClean="0"/>
              <a:t>yourscript</a:t>
            </a:r>
            <a:r>
              <a:rPr lang="en-US" dirty="0" smtClean="0"/>
              <a:t>&gt;.</a:t>
            </a:r>
            <a:r>
              <a:rPr lang="en-US" dirty="0" err="1" smtClean="0"/>
              <a:t>js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9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Installation</a:t>
            </a:r>
            <a:r>
              <a:rPr lang="th-TH" u="sng" dirty="0"/>
              <a:t> </a:t>
            </a:r>
            <a:r>
              <a:rPr lang="en-US" u="sng" dirty="0" smtClean="0"/>
              <a:t>– es5</a:t>
            </a:r>
            <a:endParaRPr lang="en-US" u="sng" dirty="0"/>
          </a:p>
          <a:p>
            <a:r>
              <a:rPr lang="en-US" dirty="0"/>
              <a:t>Create a folder XXX</a:t>
            </a:r>
          </a:p>
          <a:p>
            <a:r>
              <a:rPr lang="en-US" dirty="0" smtClean="0"/>
              <a:t>Create a html file called “index.html”</a:t>
            </a:r>
            <a:endParaRPr lang="en-US" dirty="0"/>
          </a:p>
          <a:p>
            <a:r>
              <a:rPr lang="en-US" dirty="0" smtClean="0"/>
              <a:t>Add the following </a:t>
            </a:r>
            <a:r>
              <a:rPr lang="en-US" dirty="0" err="1" smtClean="0"/>
              <a:t>cdn</a:t>
            </a:r>
            <a:r>
              <a:rPr lang="en-US" dirty="0" smtClean="0"/>
              <a:t> in 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="https://cdnjs.cloudflare.com/ajax/libs/</a:t>
            </a:r>
            <a:r>
              <a:rPr lang="en-US" dirty="0" err="1"/>
              <a:t>rxjs</a:t>
            </a:r>
            <a:r>
              <a:rPr lang="en-US" dirty="0"/>
              <a:t>/5.0.1/Rx.min.js"&gt;&lt;/script&gt;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0611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1927"/>
            <a:ext cx="9601200" cy="3955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Installation</a:t>
            </a:r>
            <a:r>
              <a:rPr lang="th-TH" u="sng" dirty="0"/>
              <a:t> </a:t>
            </a:r>
            <a:r>
              <a:rPr lang="en-US" u="sng" dirty="0"/>
              <a:t>– </a:t>
            </a:r>
            <a:r>
              <a:rPr lang="en-US" u="sng" dirty="0" smtClean="0"/>
              <a:t>es6</a:t>
            </a:r>
            <a:endParaRPr lang="en-US" u="sng" dirty="0"/>
          </a:p>
          <a:p>
            <a:r>
              <a:rPr lang="en-US" dirty="0"/>
              <a:t>Create a folder XXX</a:t>
            </a:r>
          </a:p>
          <a:p>
            <a:r>
              <a:rPr lang="en-US" dirty="0"/>
              <a:t>Change directory to XXX and then type “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--yes”</a:t>
            </a:r>
          </a:p>
          <a:p>
            <a:r>
              <a:rPr lang="en-US" dirty="0"/>
              <a:t>Type “</a:t>
            </a:r>
            <a:r>
              <a:rPr lang="en-US" dirty="0" err="1"/>
              <a:t>npm</a:t>
            </a:r>
            <a:r>
              <a:rPr lang="en-US" dirty="0"/>
              <a:t> install –save </a:t>
            </a:r>
            <a:r>
              <a:rPr lang="en-US" dirty="0" err="1">
                <a:solidFill>
                  <a:srgbClr val="00B0F0"/>
                </a:solidFill>
              </a:rPr>
              <a:t>Rxjs</a:t>
            </a:r>
            <a:r>
              <a:rPr lang="en-US" dirty="0" smtClean="0"/>
              <a:t>”</a:t>
            </a:r>
          </a:p>
          <a:p>
            <a:r>
              <a:rPr lang="en-US" dirty="0" err="1"/>
              <a:t>npm</a:t>
            </a:r>
            <a:r>
              <a:rPr lang="en-US" dirty="0"/>
              <a:t> install --save-dev </a:t>
            </a:r>
            <a:r>
              <a:rPr lang="en-US" dirty="0">
                <a:solidFill>
                  <a:srgbClr val="00B0F0"/>
                </a:solidFill>
              </a:rPr>
              <a:t>babel-core babel-loader </a:t>
            </a:r>
            <a:r>
              <a:rPr lang="en-US" dirty="0" err="1">
                <a:solidFill>
                  <a:srgbClr val="00B0F0"/>
                </a:solidFill>
              </a:rPr>
              <a:t>babel-loader</a:t>
            </a:r>
            <a:r>
              <a:rPr lang="en-US" dirty="0">
                <a:solidFill>
                  <a:srgbClr val="00B0F0"/>
                </a:solidFill>
              </a:rPr>
              <a:t> babel-preset-es2015 html-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-plugin 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webpack</a:t>
            </a:r>
            <a:r>
              <a:rPr lang="en-US" dirty="0" smtClean="0">
                <a:solidFill>
                  <a:srgbClr val="00B0F0"/>
                </a:solidFill>
              </a:rPr>
              <a:t>-dev-server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github.com/icerealm/RxJS-Training/tree/master/es6</a:t>
            </a:r>
            <a:endParaRPr lang="en-US" dirty="0" smtClean="0"/>
          </a:p>
          <a:p>
            <a:r>
              <a:rPr lang="en-US" dirty="0" smtClean="0"/>
              <a:t>Create webpack.config.js like the </a:t>
            </a:r>
            <a:r>
              <a:rPr lang="en-US" dirty="0" err="1" smtClean="0"/>
              <a:t>js</a:t>
            </a:r>
            <a:r>
              <a:rPr lang="en-US" dirty="0" smtClean="0"/>
              <a:t> file in es6 repository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3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Operator –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9526"/>
            <a:ext cx="9601200" cy="410787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create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th-TH" b="1" dirty="0" smtClean="0"/>
              <a:t> </a:t>
            </a:r>
            <a:r>
              <a:rPr lang="en-US" dirty="0" smtClean="0"/>
              <a:t>operator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หนึ่งที่อยู่ใน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Rx.Observable</a:t>
            </a:r>
            <a:r>
              <a:rPr lang="th-TH" dirty="0" smtClean="0"/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ไว้ใช้สำหรับสร้าง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/>
              <a:t>Observables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โดยมันจะรับ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Observer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เป็นพารามิเตอร์ ฟังก์ชันนี้จะสามารถสร้างรายละเอียดของรูปแบบการปล่อย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data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ได้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let event$ = </a:t>
            </a:r>
            <a:r>
              <a:rPr lang="en-US" dirty="0" err="1"/>
              <a:t>Rx.Observable.create</a:t>
            </a:r>
            <a:r>
              <a:rPr lang="en-US" dirty="0"/>
              <a:t>( </a:t>
            </a:r>
            <a:r>
              <a:rPr lang="en-US" dirty="0" err="1"/>
              <a:t>obs</a:t>
            </a:r>
            <a:r>
              <a:rPr lang="en-US" dirty="0"/>
              <a:t> =&gt;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obs.next</a:t>
            </a:r>
            <a:r>
              <a:rPr lang="en-US" dirty="0"/>
              <a:t>('Simon');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obs.next</a:t>
            </a:r>
            <a:r>
              <a:rPr lang="en-US" dirty="0" smtClean="0"/>
              <a:t>('Tina');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obs.complete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obs.error</a:t>
            </a:r>
            <a:r>
              <a:rPr lang="en-US" dirty="0" smtClean="0"/>
              <a:t>(“error </a:t>
            </a:r>
            <a:r>
              <a:rPr lang="en-US" dirty="0" err="1" smtClean="0"/>
              <a:t>naja</a:t>
            </a:r>
            <a:r>
              <a:rPr lang="en-US" dirty="0" smtClean="0"/>
              <a:t>!”);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event$.subscribe</a:t>
            </a:r>
            <a:r>
              <a:rPr lang="en-US" dirty="0"/>
              <a:t>(data =&gt;{ console.log(data) },</a:t>
            </a:r>
          </a:p>
          <a:p>
            <a:pPr marL="0" indent="0">
              <a:buNone/>
            </a:pPr>
            <a:r>
              <a:rPr lang="en-US" dirty="0"/>
              <a:t>                 err =&gt; { console.log(err) },</a:t>
            </a:r>
          </a:p>
          <a:p>
            <a:pPr marL="0" indent="0">
              <a:buNone/>
            </a:pPr>
            <a:r>
              <a:rPr lang="en-US" dirty="0"/>
              <a:t>                 () =&gt; { console.log("completed!!!") 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5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Operator -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of</a:t>
            </a:r>
            <a:r>
              <a:rPr lang="th-TH" b="1" dirty="0" smtClean="0"/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th-TH" b="1" dirty="0"/>
              <a:t> </a:t>
            </a:r>
            <a:r>
              <a:rPr lang="en-US" dirty="0" smtClean="0"/>
              <a:t>operator</a:t>
            </a:r>
            <a:r>
              <a:rPr lang="th-TH" dirty="0" smtClean="0"/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ที่ไว้สำหรับสร้าง </a:t>
            </a:r>
            <a:r>
              <a:rPr lang="en-US" dirty="0" smtClean="0"/>
              <a:t>Observables</a:t>
            </a:r>
            <a:r>
              <a:rPr lang="en-US" dirty="0"/>
              <a:t> </a:t>
            </a:r>
            <a:r>
              <a:rPr lang="en-US" dirty="0" smtClean="0"/>
              <a:t>item</a:t>
            </a:r>
            <a:r>
              <a:rPr lang="th-TH" dirty="0" smtClean="0"/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โดยพารามิเตอร์ที่รับจะเป็น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Object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เดี่ยวๆ</a:t>
            </a:r>
            <a:endParaRPr lang="th-TH" dirty="0" smtClean="0"/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let stream0$ = </a:t>
            </a:r>
            <a:r>
              <a:rPr lang="en-US" dirty="0" err="1">
                <a:cs typeface="Angsana New" panose="02020603050405020304" pitchFamily="18" charset="-34"/>
              </a:rPr>
              <a:t>Rx.Observable.of</a:t>
            </a:r>
            <a:r>
              <a:rPr lang="en-US" dirty="0">
                <a:cs typeface="Angsana New" panose="02020603050405020304" pitchFamily="18" charset="-34"/>
              </a:rPr>
              <a:t>("1", "2", "3</a:t>
            </a:r>
            <a:r>
              <a:rPr lang="en-US" dirty="0" smtClean="0">
                <a:cs typeface="Angsana New" panose="02020603050405020304" pitchFamily="18" charset="-34"/>
              </a:rPr>
              <a:t>");</a:t>
            </a:r>
            <a:endParaRPr lang="en-US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stream0$.subscribe(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(</a:t>
            </a:r>
            <a:r>
              <a:rPr lang="en-US" dirty="0" err="1">
                <a:cs typeface="Angsana New" panose="02020603050405020304" pitchFamily="18" charset="-34"/>
              </a:rPr>
              <a:t>val</a:t>
            </a:r>
            <a:r>
              <a:rPr lang="en-US" dirty="0">
                <a:cs typeface="Angsana New" panose="02020603050405020304" pitchFamily="18" charset="-34"/>
              </a:rPr>
              <a:t>) =&gt; { console.log("</a:t>
            </a:r>
            <a:r>
              <a:rPr lang="en-US" dirty="0" err="1">
                <a:cs typeface="Angsana New" panose="02020603050405020304" pitchFamily="18" charset="-34"/>
              </a:rPr>
              <a:t>onNext</a:t>
            </a:r>
            <a:r>
              <a:rPr lang="en-US" dirty="0">
                <a:cs typeface="Angsana New" panose="02020603050405020304" pitchFamily="18" charset="-34"/>
              </a:rPr>
              <a:t>", </a:t>
            </a:r>
            <a:r>
              <a:rPr lang="en-US" dirty="0" err="1">
                <a:cs typeface="Angsana New" panose="02020603050405020304" pitchFamily="18" charset="-34"/>
              </a:rPr>
              <a:t>val</a:t>
            </a:r>
            <a:r>
              <a:rPr lang="en-US" dirty="0">
                <a:cs typeface="Angsana New" panose="02020603050405020304" pitchFamily="18" charset="-34"/>
              </a:rPr>
              <a:t>) },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(err) =&gt; { console.log("</a:t>
            </a:r>
            <a:r>
              <a:rPr lang="en-US" dirty="0" err="1">
                <a:cs typeface="Angsana New" panose="02020603050405020304" pitchFamily="18" charset="-34"/>
              </a:rPr>
              <a:t>onError</a:t>
            </a:r>
            <a:r>
              <a:rPr lang="en-US" dirty="0">
                <a:cs typeface="Angsana New" panose="02020603050405020304" pitchFamily="18" charset="-34"/>
              </a:rPr>
              <a:t>", err) },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()    =&gt; { console.log("</a:t>
            </a:r>
            <a:r>
              <a:rPr lang="en-US" dirty="0" err="1">
                <a:cs typeface="Angsana New" panose="02020603050405020304" pitchFamily="18" charset="-34"/>
              </a:rPr>
              <a:t>onCompleted</a:t>
            </a:r>
            <a:r>
              <a:rPr lang="en-US" dirty="0">
                <a:cs typeface="Angsana New" panose="02020603050405020304" pitchFamily="18" charset="-34"/>
              </a:rPr>
              <a:t>") }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);</a:t>
            </a:r>
            <a:endParaRPr lang="th-TH" dirty="0" smtClean="0"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096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Operator - </a:t>
            </a:r>
            <a:r>
              <a:rPr lang="en-US" dirty="0" err="1" smtClean="0"/>
              <a:t>fromEvent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จะทำการจับ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source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DOM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ที่ระบุ</a:t>
            </a:r>
          </a:p>
          <a:p>
            <a:pPr marL="0" indent="0">
              <a:buNone/>
            </a:pPr>
            <a:endParaRPr lang="th-TH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err="1">
                <a:cs typeface="Angsana New" panose="02020603050405020304" pitchFamily="18" charset="-34"/>
              </a:rPr>
              <a:t>var</a:t>
            </a:r>
            <a:r>
              <a:rPr lang="en-US" dirty="0">
                <a:cs typeface="Angsana New" panose="02020603050405020304" pitchFamily="18" charset="-34"/>
              </a:rPr>
              <a:t> $input =  </a:t>
            </a:r>
            <a:r>
              <a:rPr lang="en-US" dirty="0" smtClean="0">
                <a:cs typeface="Angsana New" panose="02020603050405020304" pitchFamily="18" charset="-34"/>
              </a:rPr>
              <a:t>$('#</a:t>
            </a:r>
            <a:r>
              <a:rPr lang="en-US" dirty="0" err="1" smtClean="0">
                <a:cs typeface="Angsana New" panose="02020603050405020304" pitchFamily="18" charset="-34"/>
              </a:rPr>
              <a:t>dataIn</a:t>
            </a:r>
            <a:r>
              <a:rPr lang="en-US" dirty="0" smtClean="0">
                <a:cs typeface="Angsana New" panose="02020603050405020304" pitchFamily="18" charset="-34"/>
              </a:rPr>
              <a:t>'); </a:t>
            </a:r>
            <a:r>
              <a:rPr lang="en-US" dirty="0" smtClean="0">
                <a:solidFill>
                  <a:srgbClr val="00B050"/>
                </a:solidFill>
                <a:cs typeface="Angsana New" panose="02020603050405020304" pitchFamily="18" charset="-34"/>
              </a:rPr>
              <a:t>//</a:t>
            </a:r>
            <a:r>
              <a:rPr lang="en-US" dirty="0" err="1" smtClean="0">
                <a:solidFill>
                  <a:srgbClr val="00B050"/>
                </a:solidFill>
                <a:cs typeface="Angsana New" panose="02020603050405020304" pitchFamily="18" charset="-34"/>
              </a:rPr>
              <a:t>document.getElementById</a:t>
            </a:r>
            <a:r>
              <a:rPr lang="en-US" dirty="0" smtClean="0">
                <a:solidFill>
                  <a:srgbClr val="00B050"/>
                </a:solidFill>
                <a:cs typeface="Angsana New" panose="02020603050405020304" pitchFamily="18" charset="-34"/>
              </a:rPr>
              <a:t>(‘</a:t>
            </a:r>
            <a:r>
              <a:rPr lang="en-US" dirty="0" err="1" smtClean="0">
                <a:solidFill>
                  <a:srgbClr val="00B050"/>
                </a:solidFill>
                <a:cs typeface="Angsana New" panose="02020603050405020304" pitchFamily="18" charset="-34"/>
              </a:rPr>
              <a:t>dataIn</a:t>
            </a:r>
            <a:r>
              <a:rPr lang="en-US" dirty="0" smtClean="0">
                <a:solidFill>
                  <a:srgbClr val="00B050"/>
                </a:solidFill>
                <a:cs typeface="Angsana New" panose="02020603050405020304" pitchFamily="18" charset="-34"/>
              </a:rPr>
              <a:t>’);</a:t>
            </a:r>
            <a:endParaRPr lang="en-US" dirty="0">
              <a:solidFill>
                <a:srgbClr val="00B050"/>
              </a:solidFill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err="1" smtClean="0">
                <a:cs typeface="Angsana New" panose="02020603050405020304" pitchFamily="18" charset="-34"/>
              </a:rPr>
              <a:t>var</a:t>
            </a:r>
            <a:r>
              <a:rPr lang="en-US" dirty="0" smtClean="0"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input$ = </a:t>
            </a:r>
            <a:r>
              <a:rPr lang="en-US" dirty="0" err="1">
                <a:cs typeface="Angsana New" panose="02020603050405020304" pitchFamily="18" charset="-34"/>
              </a:rPr>
              <a:t>Rx.Observable.fromEvent</a:t>
            </a:r>
            <a:r>
              <a:rPr lang="en-US" dirty="0">
                <a:cs typeface="Angsana New" panose="02020603050405020304" pitchFamily="18" charset="-34"/>
              </a:rPr>
              <a:t>($input, 'keypress</a:t>
            </a:r>
            <a:r>
              <a:rPr lang="en-US" dirty="0" smtClean="0">
                <a:cs typeface="Angsana New" panose="02020603050405020304" pitchFamily="18" charset="-34"/>
              </a:rPr>
              <a:t>');</a:t>
            </a:r>
            <a:endParaRPr lang="en-US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</a:t>
            </a:r>
            <a:r>
              <a:rPr lang="en-US" dirty="0" err="1" smtClean="0">
                <a:cs typeface="Angsana New" panose="02020603050405020304" pitchFamily="18" charset="-34"/>
              </a:rPr>
              <a:t>input</a:t>
            </a:r>
            <a:r>
              <a:rPr lang="en-US" dirty="0" err="1">
                <a:cs typeface="Angsana New" panose="02020603050405020304" pitchFamily="18" charset="-34"/>
              </a:rPr>
              <a:t>$.subscribe</a:t>
            </a:r>
            <a:r>
              <a:rPr lang="en-US" dirty="0">
                <a:cs typeface="Angsana New" panose="02020603050405020304" pitchFamily="18" charset="-34"/>
              </a:rPr>
              <a:t>(x =&gt; {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          console.log(</a:t>
            </a:r>
            <a:r>
              <a:rPr lang="en-US" dirty="0" err="1">
                <a:cs typeface="Angsana New" panose="02020603050405020304" pitchFamily="18" charset="-34"/>
              </a:rPr>
              <a:t>x.keyCode</a:t>
            </a:r>
            <a:r>
              <a:rPr lang="en-US" dirty="0">
                <a:cs typeface="Angsana New" panose="02020603050405020304" pitchFamily="18" charset="-34"/>
              </a:rPr>
              <a:t>);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      </a:t>
            </a:r>
            <a:r>
              <a:rPr lang="en-US" dirty="0" smtClean="0">
                <a:cs typeface="Angsana New" panose="02020603050405020304" pitchFamily="18" charset="-34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cs typeface="Angsana New" panose="02020603050405020304" pitchFamily="18" charset="-34"/>
              </a:rPr>
              <a:t>--- html---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cs typeface="Angsana New" panose="02020603050405020304" pitchFamily="18" charset="-34"/>
              </a:rPr>
              <a:t>&lt;input type="text" name="</a:t>
            </a:r>
            <a:r>
              <a:rPr lang="en-US" dirty="0" err="1">
                <a:solidFill>
                  <a:srgbClr val="00B050"/>
                </a:solidFill>
                <a:cs typeface="Angsana New" panose="02020603050405020304" pitchFamily="18" charset="-34"/>
              </a:rPr>
              <a:t>dataIn</a:t>
            </a:r>
            <a:r>
              <a:rPr lang="en-US" dirty="0">
                <a:solidFill>
                  <a:srgbClr val="00B050"/>
                </a:solidFill>
                <a:cs typeface="Angsana New" panose="02020603050405020304" pitchFamily="18" charset="-34"/>
              </a:rPr>
              <a:t>" id="</a:t>
            </a:r>
            <a:r>
              <a:rPr lang="en-US" dirty="0" err="1">
                <a:solidFill>
                  <a:srgbClr val="00B050"/>
                </a:solidFill>
                <a:cs typeface="Angsana New" panose="02020603050405020304" pitchFamily="18" charset="-34"/>
              </a:rPr>
              <a:t>dataIn</a:t>
            </a:r>
            <a:r>
              <a:rPr lang="en-US" dirty="0">
                <a:solidFill>
                  <a:srgbClr val="00B050"/>
                </a:solidFill>
                <a:cs typeface="Angsana New" panose="02020603050405020304" pitchFamily="18" charset="-34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7693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Reactive Programming</a:t>
            </a:r>
          </a:p>
          <a:p>
            <a:r>
              <a:rPr lang="en-US" dirty="0" smtClean="0"/>
              <a:t>Apply RX to real word problem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1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with Ajax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4800"/>
            <a:ext cx="9601200" cy="3581400"/>
          </a:xfrm>
        </p:spPr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เราสามารถประยุกต์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RxJS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ในเรื่อง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synchronous request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อย่าง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AJAX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ได้โดยใช้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create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ทำการ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custom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เพือสร้าง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async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request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source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stream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ได้ดังนี้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4" y="2392362"/>
            <a:ext cx="5807075" cy="41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เราสามารถใช้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Rx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– DOM</a:t>
            </a:r>
            <a:r>
              <a:rPr lang="th-TH" dirty="0" smtClean="0">
                <a:cs typeface="Angsana New" panose="02020603050405020304" pitchFamily="18" charset="-34"/>
              </a:rPr>
              <a:t> ที่เป็น</a:t>
            </a:r>
            <a:r>
              <a:rPr lang="en-US" dirty="0" smtClean="0">
                <a:cs typeface="Angsana New" panose="02020603050405020304" pitchFamily="18" charset="-34"/>
              </a:rPr>
              <a:t> third party lib</a:t>
            </a:r>
            <a:r>
              <a:rPr lang="th-TH" dirty="0" smtClean="0">
                <a:cs typeface="Angsana New" panose="02020603050405020304" pitchFamily="18" charset="-34"/>
              </a:rPr>
              <a:t> มาช่วยลดรูปในการ</a:t>
            </a:r>
            <a:r>
              <a:rPr lang="en-US" dirty="0" smtClean="0">
                <a:cs typeface="Angsana New" panose="02020603050405020304" pitchFamily="18" charset="-34"/>
              </a:rPr>
              <a:t> observe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Ajax request</a:t>
            </a:r>
            <a:r>
              <a:rPr lang="th-TH" dirty="0" smtClean="0">
                <a:cs typeface="Angsana New" panose="02020603050405020304" pitchFamily="18" charset="-34"/>
              </a:rPr>
              <a:t> ได้ดังนี้</a:t>
            </a:r>
          </a:p>
          <a:p>
            <a:pPr marL="0" indent="0">
              <a:buNone/>
            </a:pPr>
            <a:r>
              <a:rPr lang="en-US" dirty="0"/>
              <a:t>let stream3$ = </a:t>
            </a:r>
            <a:r>
              <a:rPr lang="en-US" dirty="0" err="1"/>
              <a:t>rx.DOM.get</a:t>
            </a:r>
            <a:r>
              <a:rPr lang="en-US" dirty="0"/>
              <a:t>('https://jsonplaceholder.typicode.com/posts/1');    stream3$.map(data =&gt;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data.response</a:t>
            </a:r>
            <a:r>
              <a:rPr lang="en-US" dirty="0" smtClean="0"/>
              <a:t>))</a:t>
            </a:r>
            <a:endParaRPr lang="th-TH" dirty="0" smtClean="0"/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  </a:t>
            </a:r>
            <a:r>
              <a:rPr lang="en-US" dirty="0" smtClean="0"/>
              <a:t>.</a:t>
            </a:r>
            <a:r>
              <a:rPr lang="en-US" dirty="0"/>
              <a:t>subscribe(model =&gt; { console.log(</a:t>
            </a:r>
            <a:r>
              <a:rPr lang="en-US" dirty="0" err="1"/>
              <a:t>model.title</a:t>
            </a:r>
            <a:r>
              <a:rPr lang="en-US" dirty="0" smtClean="0"/>
              <a:t>)},</a:t>
            </a: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th-TH" dirty="0" smtClean="0"/>
              <a:t>                         </a:t>
            </a:r>
            <a:r>
              <a:rPr lang="en-US" dirty="0" smtClean="0"/>
              <a:t>err </a:t>
            </a:r>
            <a:r>
              <a:rPr lang="en-US" dirty="0"/>
              <a:t>=&gt; { console.log(err</a:t>
            </a:r>
            <a:r>
              <a:rPr lang="en-US" dirty="0" smtClean="0"/>
              <a:t>)},</a:t>
            </a:r>
            <a:endParaRPr lang="th-TH" dirty="0" smtClean="0"/>
          </a:p>
          <a:p>
            <a:pPr marL="0" indent="0">
              <a:buNone/>
            </a:pPr>
            <a:r>
              <a:rPr lang="th-TH" dirty="0"/>
              <a:t> </a:t>
            </a:r>
            <a:r>
              <a:rPr lang="th-TH" dirty="0" smtClean="0"/>
              <a:t>                 </a:t>
            </a:r>
            <a:r>
              <a:rPr lang="en-US" dirty="0" smtClean="0"/>
              <a:t>                         </a:t>
            </a:r>
            <a:r>
              <a:rPr lang="en-US" dirty="0"/>
              <a:t>()  =&gt; { console.log("completed!!")});</a:t>
            </a:r>
          </a:p>
        </p:txBody>
      </p:sp>
    </p:spTree>
    <p:extLst>
      <p:ext uri="{BB962C8B-B14F-4D97-AF65-F5344CB8AC3E}">
        <p14:creationId xmlns:p14="http://schemas.microsoft.com/office/powerpoint/2010/main" val="176471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เป็นแผนภาพการไหลของ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Asynchronous data stream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ซึ่งจะช่วยในการอธิบายลอจิกของ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Rx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ที่จะสร้างขึ้นได้ง่าย</a:t>
            </a:r>
          </a:p>
          <a:p>
            <a:pPr marL="0" indent="0">
              <a:buNone/>
            </a:pP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จากรูปจะเป็นการทำงานของ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err="1" smtClean="0"/>
              <a:t>Rx.Observables.range</a:t>
            </a:r>
            <a:r>
              <a:rPr lang="en-US" dirty="0" smtClean="0"/>
              <a:t>(1,3)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16" y="3354964"/>
            <a:ext cx="6776240" cy="1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2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-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1091"/>
            <a:ext cx="9601200" cy="4066309"/>
          </a:xfrm>
        </p:spPr>
        <p:txBody>
          <a:bodyPr/>
          <a:lstStyle/>
          <a:p>
            <a:r>
              <a:rPr lang="en-US" dirty="0" smtClean="0"/>
              <a:t>map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Operator</a:t>
            </a:r>
            <a:r>
              <a:rPr lang="th-TH" dirty="0" smtClean="0">
                <a:cs typeface="Angsana New" panose="02020603050405020304" pitchFamily="18" charset="-34"/>
              </a:rPr>
              <a:t> ที่ถูกใช้มากที่สุดตัวหนึ่ง มันจะมีหน้าที่ในการ</a:t>
            </a:r>
            <a:r>
              <a:rPr lang="en-US" dirty="0" smtClean="0">
                <a:cs typeface="Angsana New" panose="02020603050405020304" pitchFamily="18" charset="-34"/>
              </a:rPr>
              <a:t> transform</a:t>
            </a:r>
            <a:r>
              <a:rPr lang="th-TH" dirty="0" smtClean="0">
                <a:cs typeface="Angsana New" panose="02020603050405020304" pitchFamily="18" charset="-34"/>
              </a:rPr>
              <a:t> ค่าใน</a:t>
            </a:r>
            <a:r>
              <a:rPr lang="en-US" dirty="0" smtClean="0">
                <a:cs typeface="Angsana New" panose="02020603050405020304" pitchFamily="18" charset="-34"/>
              </a:rPr>
              <a:t> observable</a:t>
            </a:r>
            <a:r>
              <a:rPr lang="th-TH" dirty="0" smtClean="0">
                <a:cs typeface="Angsana New" panose="02020603050405020304" pitchFamily="18" charset="-34"/>
              </a:rPr>
              <a:t> ตั้งต้นไปเป็นอีกรูปแบบหนึ่งตามที่กำหนดได้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30" y="2962708"/>
            <a:ext cx="6799324" cy="29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-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3382"/>
            <a:ext cx="9601200" cy="4094018"/>
          </a:xfrm>
        </p:spPr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เป็นโอเปอร์เรเตอร์ที่มีหน้าที่ในการทดสอบว่า ข้อมูลใน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Observable item</a:t>
            </a:r>
            <a:r>
              <a:rPr lang="th-TH" dirty="0" smtClean="0">
                <a:cs typeface="Angsana New" panose="02020603050405020304" pitchFamily="18" charset="-34"/>
              </a:rPr>
              <a:t> นั้นผ่านตามเงื่อนไขท่ำหนดหรือไม่ ค่าที่</a:t>
            </a:r>
            <a:r>
              <a:rPr lang="en-US" dirty="0" smtClean="0">
                <a:cs typeface="Angsana New" panose="02020603050405020304" pitchFamily="18" charset="-34"/>
              </a:rPr>
              <a:t> return </a:t>
            </a:r>
            <a:r>
              <a:rPr lang="th-TH" dirty="0" smtClean="0">
                <a:cs typeface="Angsana New" panose="02020603050405020304" pitchFamily="18" charset="-34"/>
              </a:rPr>
              <a:t>ใน</a:t>
            </a:r>
            <a:r>
              <a:rPr lang="en-US" dirty="0" smtClean="0">
                <a:cs typeface="Angsana New" panose="02020603050405020304" pitchFamily="18" charset="-34"/>
              </a:rPr>
              <a:t> function</a:t>
            </a:r>
            <a:r>
              <a:rPr lang="th-TH" dirty="0" smtClean="0">
                <a:cs typeface="Angsana New" panose="02020603050405020304" pitchFamily="18" charset="-34"/>
              </a:rPr>
              <a:t> จะเป็น</a:t>
            </a:r>
            <a:r>
              <a:rPr lang="en-US" dirty="0" smtClean="0">
                <a:cs typeface="Angsana New" panose="02020603050405020304" pitchFamily="18" charset="-34"/>
              </a:rPr>
              <a:t> Boolean (true | false)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5936"/>
            <a:ext cx="7306696" cy="31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6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-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4024745"/>
          </a:xfrm>
        </p:spPr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เป็นโอเปอเรเตอร์แบบ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Aggregate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มีหน้าที่นำค่าของ </a:t>
            </a:r>
            <a:r>
              <a:rPr lang="en-US" dirty="0" smtClean="0">
                <a:cs typeface="Angsana New" panose="02020603050405020304" pitchFamily="18" charset="-34"/>
              </a:rPr>
              <a:t>Observable item</a:t>
            </a:r>
            <a:r>
              <a:rPr lang="th-TH" dirty="0" smtClean="0">
                <a:cs typeface="Angsana New" panose="02020603050405020304" pitchFamily="18" charset="-34"/>
              </a:rPr>
              <a:t> มารวมกันเป็นค่าเดียว โดยมันจะมี</a:t>
            </a:r>
            <a:r>
              <a:rPr lang="en-US" dirty="0" smtClean="0">
                <a:cs typeface="Angsana New" panose="02020603050405020304" pitchFamily="18" charset="-34"/>
              </a:rPr>
              <a:t> parameter</a:t>
            </a:r>
            <a:r>
              <a:rPr lang="th-TH" dirty="0" smtClean="0">
                <a:cs typeface="Angsana New" panose="02020603050405020304" pitchFamily="18" charset="-34"/>
              </a:rPr>
              <a:t> อยู่</a:t>
            </a:r>
            <a:r>
              <a:rPr lang="en-US" dirty="0" smtClean="0">
                <a:cs typeface="Angsana New" panose="02020603050405020304" pitchFamily="18" charset="-34"/>
              </a:rPr>
              <a:t> 2</a:t>
            </a:r>
            <a:r>
              <a:rPr lang="th-TH" dirty="0" smtClean="0">
                <a:cs typeface="Angsana New" panose="02020603050405020304" pitchFamily="18" charset="-34"/>
              </a:rPr>
              <a:t> ตัว </a:t>
            </a:r>
            <a:r>
              <a:rPr lang="en-US" dirty="0" smtClean="0">
                <a:cs typeface="Angsana New" panose="02020603050405020304" pitchFamily="18" charset="-34"/>
              </a:rPr>
              <a:t>x, y</a:t>
            </a:r>
            <a:r>
              <a:rPr lang="th-TH" dirty="0" smtClean="0">
                <a:cs typeface="Angsana New" panose="02020603050405020304" pitchFamily="18" charset="-34"/>
              </a:rPr>
              <a:t> ค่าแรก</a:t>
            </a:r>
            <a:r>
              <a:rPr lang="th-TH" dirty="0">
                <a:cs typeface="Angsana New" panose="02020603050405020304" pitchFamily="18" charset="-34"/>
              </a:rPr>
              <a:t>จะเป็นผลของการคำนวนครั้งที่</a:t>
            </a:r>
            <a:r>
              <a:rPr lang="th-TH" dirty="0" smtClean="0">
                <a:cs typeface="Angsana New" panose="02020603050405020304" pitchFamily="18" charset="-34"/>
              </a:rPr>
              <a:t>แล้ว</a:t>
            </a:r>
            <a:r>
              <a:rPr lang="th-TH" dirty="0">
                <a:cs typeface="Angsana New" panose="02020603050405020304" pitchFamily="18" charset="-34"/>
              </a:rPr>
              <a:t>ส่วนค่าหลัง</a:t>
            </a:r>
            <a:r>
              <a:rPr lang="th-TH" dirty="0" smtClean="0">
                <a:cs typeface="Angsana New" panose="02020603050405020304" pitchFamily="18" charset="-34"/>
              </a:rPr>
              <a:t>จะเป็นค่าปัจจุบัน</a:t>
            </a:r>
          </a:p>
          <a:p>
            <a:pPr marL="0" indent="0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89959"/>
            <a:ext cx="6816436" cy="35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-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6700"/>
            <a:ext cx="9601200" cy="4330700"/>
          </a:xfrm>
        </p:spPr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ในบางกรณีค่าใน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Observable item</a:t>
            </a:r>
            <a:r>
              <a:rPr lang="th-TH" dirty="0" smtClean="0">
                <a:cs typeface="Angsana New" panose="02020603050405020304" pitchFamily="18" charset="-34"/>
              </a:rPr>
              <a:t> นั่นเก็บค่าของ</a:t>
            </a:r>
            <a:r>
              <a:rPr lang="en-US" dirty="0" smtClean="0">
                <a:cs typeface="Angsana New" panose="02020603050405020304" pitchFamily="18" charset="-34"/>
              </a:rPr>
              <a:t> Observable</a:t>
            </a:r>
            <a:r>
              <a:rPr lang="th-TH" dirty="0" smtClean="0">
                <a:cs typeface="Angsana New" panose="02020603050405020304" pitchFamily="18" charset="-34"/>
              </a:rPr>
              <a:t> ไว้ที่ตัวมันตั้งแต่ 1จนถึง</a:t>
            </a:r>
            <a:r>
              <a:rPr lang="en-US" dirty="0" smtClean="0">
                <a:cs typeface="Angsana New" panose="02020603050405020304" pitchFamily="18" charset="-34"/>
              </a:rPr>
              <a:t> n</a:t>
            </a:r>
            <a:r>
              <a:rPr lang="th-TH" dirty="0" smtClean="0">
                <a:cs typeface="Angsana New" panose="02020603050405020304" pitchFamily="18" charset="-34"/>
              </a:rPr>
              <a:t> ตัว การจะประมวลผลเหล่านี้ให้อยู่ใน</a:t>
            </a:r>
            <a:r>
              <a:rPr lang="en-US" dirty="0" smtClean="0">
                <a:cs typeface="Angsana New" panose="02020603050405020304" pitchFamily="18" charset="-34"/>
              </a:rPr>
              <a:t> order</a:t>
            </a:r>
            <a:r>
              <a:rPr lang="th-TH" dirty="0" smtClean="0">
                <a:cs typeface="Angsana New" panose="02020603050405020304" pitchFamily="18" charset="-34"/>
              </a:rPr>
              <a:t> ของลำดับมิติเดียวกันเราควรจะใช้โอเปอร์เรเตอร์แบบ</a:t>
            </a:r>
            <a:r>
              <a:rPr lang="en-US" dirty="0" smtClean="0">
                <a:cs typeface="Angsana New" panose="02020603050405020304" pitchFamily="18" charset="-34"/>
              </a:rPr>
              <a:t> </a:t>
            </a:r>
            <a:r>
              <a:rPr lang="en-US" dirty="0" err="1" smtClean="0">
                <a:cs typeface="Angsana New" panose="02020603050405020304" pitchFamily="18" charset="-34"/>
              </a:rPr>
              <a:t>flatMap</a:t>
            </a:r>
            <a:r>
              <a:rPr lang="th-TH" dirty="0" smtClean="0">
                <a:cs typeface="Angsana New" panose="02020603050405020304" pitchFamily="18" charset="-34"/>
              </a:rPr>
              <a:t> มาจัดการ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74" y="2171700"/>
            <a:ext cx="5940425" cy="4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– Cancelling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ปกติตัว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Obser</a:t>
            </a:r>
            <a:r>
              <a:rPr lang="en-US" dirty="0">
                <a:cs typeface="Angsana New" panose="02020603050405020304" pitchFamily="18" charset="-34"/>
              </a:rPr>
              <a:t>v</a:t>
            </a:r>
            <a:r>
              <a:rPr lang="en-US" dirty="0" smtClean="0">
                <a:cs typeface="Angsana New" panose="02020603050405020304" pitchFamily="18" charset="-34"/>
              </a:rPr>
              <a:t>ables </a:t>
            </a:r>
            <a:r>
              <a:rPr lang="th-TH" dirty="0" smtClean="0">
                <a:cs typeface="Angsana New" panose="02020603050405020304" pitchFamily="18" charset="-34"/>
              </a:rPr>
              <a:t>เองจะไม่มี</a:t>
            </a:r>
            <a:r>
              <a:rPr lang="en-US" dirty="0" smtClean="0">
                <a:cs typeface="Angsana New" panose="02020603050405020304" pitchFamily="18" charset="-34"/>
              </a:rPr>
              <a:t> method</a:t>
            </a:r>
            <a:r>
              <a:rPr lang="th-TH" dirty="0" smtClean="0">
                <a:cs typeface="Angsana New" panose="02020603050405020304" pitchFamily="18" charset="-34"/>
              </a:rPr>
              <a:t> ส่งมาหยุดการทำงาน แต่ถ้าเราต้องการจะหยุดการทำงานเมื่อเจอเงื่อยไขที่กำหนด </a:t>
            </a:r>
            <a:r>
              <a:rPr lang="en-US" dirty="0" err="1" smtClean="0">
                <a:cs typeface="Angsana New" panose="02020603050405020304" pitchFamily="18" charset="-34"/>
              </a:rPr>
              <a:t>RxJS</a:t>
            </a:r>
            <a:r>
              <a:rPr lang="th-TH" dirty="0" smtClean="0">
                <a:cs typeface="Angsana New" panose="02020603050405020304" pitchFamily="18" charset="-34"/>
              </a:rPr>
              <a:t> ก็มีอีกทางหนึ่งช่วยเรื่องนี้คือทำการ</a:t>
            </a:r>
            <a:r>
              <a:rPr lang="en-US" dirty="0" smtClean="0">
                <a:cs typeface="Angsana New" panose="02020603050405020304" pitchFamily="18" charset="-34"/>
              </a:rPr>
              <a:t> dispose</a:t>
            </a:r>
            <a:r>
              <a:rPr lang="th-TH" dirty="0" smtClean="0">
                <a:cs typeface="Angsana New" panose="02020603050405020304" pitchFamily="18" charset="-34"/>
              </a:rPr>
              <a:t> โดยใช้ </a:t>
            </a:r>
            <a:r>
              <a:rPr lang="en-US" dirty="0" err="1" smtClean="0">
                <a:cs typeface="Angsana New" panose="02020603050405020304" pitchFamily="18" charset="-34"/>
              </a:rPr>
              <a:t>subscription.dispose</a:t>
            </a:r>
            <a:r>
              <a:rPr lang="en-US" dirty="0" smtClean="0">
                <a:cs typeface="Angsana New" panose="02020603050405020304" pitchFamily="18" charset="-34"/>
              </a:rPr>
              <a:t>();</a:t>
            </a:r>
            <a:endParaRPr lang="th-TH" dirty="0" smtClean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058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Type</a:t>
            </a:r>
            <a:r>
              <a:rPr lang="th-TH" dirty="0" smtClean="0">
                <a:cs typeface="Angsana New" panose="02020603050405020304" pitchFamily="18" charset="-34"/>
              </a:rPr>
              <a:t> ที่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เป็นทั้ง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Observer </a:t>
            </a:r>
            <a:r>
              <a:rPr lang="th-TH" dirty="0" smtClean="0">
                <a:cs typeface="Angsana New" panose="02020603050405020304" pitchFamily="18" charset="-34"/>
              </a:rPr>
              <a:t>และ</a:t>
            </a:r>
            <a:r>
              <a:rPr lang="en-US" dirty="0" smtClean="0">
                <a:cs typeface="Angsana New" panose="02020603050405020304" pitchFamily="18" charset="-34"/>
              </a:rPr>
              <a:t> Observable </a:t>
            </a:r>
            <a:r>
              <a:rPr lang="th-TH" dirty="0" smtClean="0">
                <a:cs typeface="Angsana New" panose="02020603050405020304" pitchFamily="18" charset="-34"/>
              </a:rPr>
              <a:t>ในเวลาที่มันเป็น</a:t>
            </a:r>
            <a:r>
              <a:rPr lang="en-US" dirty="0" smtClean="0">
                <a:cs typeface="Angsana New" panose="02020603050405020304" pitchFamily="18" charset="-34"/>
              </a:rPr>
              <a:t> Observer</a:t>
            </a:r>
            <a:r>
              <a:rPr lang="th-TH" dirty="0" smtClean="0">
                <a:cs typeface="Angsana New" panose="02020603050405020304" pitchFamily="18" charset="-34"/>
              </a:rPr>
              <a:t> มันจะสามารถ</a:t>
            </a:r>
            <a:r>
              <a:rPr lang="en-US" dirty="0" smtClean="0">
                <a:cs typeface="Angsana New" panose="02020603050405020304" pitchFamily="18" charset="-34"/>
              </a:rPr>
              <a:t> subscribe</a:t>
            </a:r>
            <a:r>
              <a:rPr lang="th-TH" dirty="0" smtClean="0">
                <a:cs typeface="Angsana New" panose="02020603050405020304" pitchFamily="18" charset="-34"/>
              </a:rPr>
              <a:t> กับ</a:t>
            </a:r>
            <a:r>
              <a:rPr lang="en-US" dirty="0" smtClean="0">
                <a:cs typeface="Angsana New" panose="02020603050405020304" pitchFamily="18" charset="-34"/>
              </a:rPr>
              <a:t> Observable</a:t>
            </a:r>
            <a:r>
              <a:rPr lang="th-TH" dirty="0" smtClean="0">
                <a:cs typeface="Angsana New" panose="02020603050405020304" pitchFamily="18" charset="-34"/>
              </a:rPr>
              <a:t> ได้ และถ้าตัวมันเป็น</a:t>
            </a:r>
            <a:r>
              <a:rPr lang="en-US" dirty="0" smtClean="0">
                <a:cs typeface="Angsana New" panose="02020603050405020304" pitchFamily="18" charset="-34"/>
              </a:rPr>
              <a:t> Observable</a:t>
            </a:r>
            <a:r>
              <a:rPr lang="th-TH" dirty="0" smtClean="0">
                <a:cs typeface="Angsana New" panose="02020603050405020304" pitchFamily="18" charset="-34"/>
              </a:rPr>
              <a:t> เองมันจะสามารถสร้างค่าที่ให้</a:t>
            </a:r>
            <a:r>
              <a:rPr lang="en-US" dirty="0" smtClean="0">
                <a:cs typeface="Angsana New" panose="02020603050405020304" pitchFamily="18" charset="-34"/>
              </a:rPr>
              <a:t> Observer</a:t>
            </a:r>
            <a:r>
              <a:rPr lang="th-TH" dirty="0" smtClean="0">
                <a:cs typeface="Angsana New" panose="02020603050405020304" pitchFamily="18" charset="-34"/>
              </a:rPr>
              <a:t> มา</a:t>
            </a:r>
            <a:r>
              <a:rPr lang="en-US" dirty="0" smtClean="0">
                <a:cs typeface="Angsana New" panose="02020603050405020304" pitchFamily="18" charset="-34"/>
              </a:rPr>
              <a:t> subscribe</a:t>
            </a:r>
            <a:r>
              <a:rPr lang="th-TH" dirty="0" smtClean="0">
                <a:cs typeface="Angsana New" panose="02020603050405020304" pitchFamily="18" charset="-34"/>
              </a:rPr>
              <a:t> มันได้เช่นกัน</a:t>
            </a: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ตัวอย่างที่นำไปใช้กันคือ การเป็น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Proxy Object</a:t>
            </a:r>
            <a:r>
              <a:rPr lang="th-TH" dirty="0" smtClean="0">
                <a:cs typeface="Angsana New" panose="02020603050405020304" pitchFamily="18" charset="-34"/>
              </a:rPr>
              <a:t> ระหว่าง </a:t>
            </a:r>
            <a:r>
              <a:rPr lang="en-US" dirty="0" smtClean="0">
                <a:cs typeface="Angsana New" panose="02020603050405020304" pitchFamily="18" charset="-34"/>
              </a:rPr>
              <a:t>data source</a:t>
            </a:r>
            <a:r>
              <a:rPr lang="th-TH" dirty="0" smtClean="0">
                <a:cs typeface="Angsana New" panose="02020603050405020304" pitchFamily="18" charset="-34"/>
              </a:rPr>
              <a:t> และเป็น</a:t>
            </a:r>
            <a:r>
              <a:rPr lang="en-US" dirty="0" smtClean="0">
                <a:cs typeface="Angsana New" panose="02020603050405020304" pitchFamily="18" charset="-34"/>
              </a:rPr>
              <a:t> Subject</a:t>
            </a:r>
            <a:r>
              <a:rPr lang="th-TH" dirty="0" smtClean="0">
                <a:cs typeface="Angsana New" panose="02020603050405020304" pitchFamily="18" charset="-34"/>
              </a:rPr>
              <a:t> ให้กับ</a:t>
            </a:r>
            <a:r>
              <a:rPr lang="en-US" dirty="0" smtClean="0">
                <a:cs typeface="Angsana New" panose="02020603050405020304" pitchFamily="18" charset="-34"/>
              </a:rPr>
              <a:t> listener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0626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Code &amp;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https://github.com/icerealm/RxJS-Training</a:t>
            </a:r>
          </a:p>
        </p:txBody>
      </p:sp>
    </p:spTree>
    <p:extLst>
      <p:ext uri="{BB962C8B-B14F-4D97-AF65-F5344CB8AC3E}">
        <p14:creationId xmlns:p14="http://schemas.microsoft.com/office/powerpoint/2010/main" val="193227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คำศัพท์หนึ่งในวงการนักพัฒนา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โดยไอเดีย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เบื้องหลังของมันคือการสนใจ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ปฏิกริยา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(react)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entity X</a:t>
            </a:r>
            <a:r>
              <a:rPr lang="th-TH" dirty="0"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ที่สนใจเกิดการเปลี่ยนแปลง</a:t>
            </a:r>
            <a:r>
              <a:rPr lang="en-US" dirty="0">
                <a:cs typeface="Angsana New" panose="02020603050405020304" pitchFamily="18" charset="-34"/>
              </a:rPr>
              <a:t>(Change)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entity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อื่นที่ขึ้นตรงกับ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entity X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ก็จะได้รับผลกระทบต่อการเปลี่ยนแปลง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นั้น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5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Programming with </a:t>
            </a:r>
            <a:r>
              <a:rPr lang="en-US" dirty="0" err="1" smtClean="0"/>
              <a:t>RxJs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Author: </a:t>
            </a:r>
            <a:r>
              <a:rPr lang="en-US" dirty="0" err="1" smtClean="0"/>
              <a:t>Sergi</a:t>
            </a:r>
            <a:r>
              <a:rPr lang="en-US" dirty="0" smtClean="0"/>
              <a:t> </a:t>
            </a:r>
            <a:r>
              <a:rPr lang="en-US" dirty="0" err="1" smtClean="0"/>
              <a:t>Mansilla</a:t>
            </a:r>
            <a:endParaRPr lang="en-US" dirty="0" smtClean="0"/>
          </a:p>
          <a:p>
            <a:r>
              <a:rPr lang="en-US" dirty="0" smtClean="0"/>
              <a:t>Reactive Programming with </a:t>
            </a:r>
            <a:r>
              <a:rPr lang="en-US" dirty="0" err="1" smtClean="0"/>
              <a:t>RxJava</a:t>
            </a:r>
            <a:endParaRPr lang="en-US" dirty="0"/>
          </a:p>
          <a:p>
            <a:pPr lvl="1"/>
            <a:r>
              <a:rPr lang="en-US" dirty="0" err="1" smtClean="0"/>
              <a:t>Authore</a:t>
            </a:r>
            <a:r>
              <a:rPr lang="en-US" dirty="0" smtClean="0"/>
              <a:t>: Tomasz </a:t>
            </a:r>
            <a:r>
              <a:rPr lang="en-US" dirty="0" err="1" smtClean="0"/>
              <a:t>Nurkiewicz</a:t>
            </a:r>
            <a:r>
              <a:rPr lang="en-US" dirty="0" smtClean="0"/>
              <a:t> and Ben Christensen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en.wikipedia.org/wiki/Reactive_programming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reactivex.io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8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9601200" cy="4845627"/>
          </a:xfrm>
        </p:spPr>
        <p:txBody>
          <a:bodyPr>
            <a:normAutofit fontScale="92500" lnSpcReduction="10000"/>
          </a:bodyPr>
          <a:lstStyle/>
          <a:p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เป็นหลักการที่กล่าวถึงวิธีการออกแบบสำหรับระบบใหญ่ๆ ตอบสนองสูง มีการทำงานแบบกระจาย พวก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large-scale, distributed, high-performance application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โดยหลักการนี้ถูกร่างจากกลุ่มวิศวกรเหล่านี้คือ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Martin Thompson, Erik Meijer,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Martin </a:t>
            </a:r>
            <a:r>
              <a:rPr lang="en-US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Odersky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(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ผู้สร้างภาษา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Scala)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ข้อสั้นๆแต่ได้ใจความที่พูดถึงในหลักการคือ</a:t>
            </a:r>
          </a:p>
          <a:p>
            <a:pPr lvl="1"/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Responsive: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ระบบต้องสามารถตอบสนองได้อย่างทันท่วงทีในทุกความเป็นไปได้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Resilient: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ระบบต้องสามารถตอบสนองได้แม้ต้องเกิด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failure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ในระบบ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,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ฟื้นตัวได้เร็ว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Elastic: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ระบบต้องสามารถตอบสนองได้ภายใต้ทุกสภาวะ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workload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ที่เปลี่ยนแปลง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Message Driven: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ตัวระบบจะอ้างอยู่บน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asynchronous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message-passing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โดยแต่ละ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component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จะต้องมีคุณลักษณะ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loose coupling, isolation, location transparency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และแต่ละส่วนจะต้องมีการจัดการ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failure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ในแบบ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message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ด้วย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รายละเอียดไปอ่านที่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http://www.reactivemanifesto.org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/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เยอะจัด</a:t>
            </a:r>
            <a:endParaRPr lang="th-TH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640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 รูปแบบสถาปัตยกรรมหนึ่งที่สามารถรองรับการทำงานของ </a:t>
            </a:r>
            <a:r>
              <a:rPr lang="en-US" dirty="0" smtClean="0">
                <a:cs typeface="Angsana New" panose="02020603050405020304" pitchFamily="18" charset="-34"/>
              </a:rPr>
              <a:t>Application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th-TH" sz="2400" dirty="0" smtClean="0">
                <a:cs typeface="Angsana New" panose="02020603050405020304" pitchFamily="18" charset="-34"/>
              </a:rPr>
              <a:t>ในแต่ละหน่วยให้นำมาทำงานร่วมกันในฐานะระบบเดียว โดยที่แต่ละหน่วยในระบบมันจะต้องสามารถทำการประมวลผลใหม่ได้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ถ้าหน่วยที่มันขึ้นตรงเกิดการเปลี่ยนแปลง ส่วนนี้จะรวมถึงความสามารถที่จะขยายหรือลดขนาดของระบบ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 smtClean="0">
                <a:cs typeface="Angsana New" panose="02020603050405020304" pitchFamily="18" charset="-34"/>
              </a:rPr>
              <a:t>scale up/down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),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load balancing</a:t>
            </a:r>
            <a:r>
              <a:rPr lang="th-TH" dirty="0">
                <a:cs typeface="Angsana New" panose="02020603050405020304" pitchFamily="18" charset="-34"/>
              </a:rPr>
              <a:t> </a:t>
            </a:r>
            <a:r>
              <a:rPr lang="th-TH" sz="2400" dirty="0" smtClean="0">
                <a:cs typeface="Angsana New" panose="02020603050405020304" pitchFamily="18" charset="-34"/>
              </a:rPr>
              <a:t>ได้อย่างดี</a:t>
            </a:r>
          </a:p>
        </p:txBody>
      </p:sp>
    </p:spTree>
    <p:extLst>
      <p:ext uri="{BB962C8B-B14F-4D97-AF65-F5344CB8AC3E}">
        <p14:creationId xmlns:p14="http://schemas.microsoft.com/office/powerpoint/2010/main" val="234804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Reactive Programing?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เป็นส่วนหนึ่งของรูปแบบการโปรแกรมมิ่งที่รองรับงานแบบ </a:t>
            </a:r>
            <a:r>
              <a:rPr lang="en-US" dirty="0" smtClean="0">
                <a:cs typeface="Angsana New" panose="02020603050405020304" pitchFamily="18" charset="-34"/>
              </a:rPr>
              <a:t>Asynchronous</a:t>
            </a:r>
            <a:r>
              <a:rPr lang="th-TH" dirty="0" smtClean="0">
                <a:cs typeface="Angsana New" panose="02020603050405020304" pitchFamily="18" charset="-34"/>
              </a:rPr>
              <a:t> โดยหลักการของมันจะรองรับ</a:t>
            </a:r>
            <a:r>
              <a:rPr lang="en-US" dirty="0" smtClean="0">
                <a:cs typeface="Angsana New" panose="02020603050405020304" pitchFamily="18" charset="-34"/>
              </a:rPr>
              <a:t> event</a:t>
            </a:r>
            <a:r>
              <a:rPr lang="th-TH" dirty="0" smtClean="0">
                <a:cs typeface="Angsana New" panose="02020603050405020304" pitchFamily="18" charset="-34"/>
              </a:rPr>
              <a:t> แล้วสามารถกระจายการเปลี่ยนแปลง</a:t>
            </a:r>
            <a:r>
              <a:rPr lang="en-US" dirty="0" smtClean="0">
                <a:cs typeface="Angsana New" panose="02020603050405020304" pitchFamily="18" charset="-34"/>
              </a:rPr>
              <a:t>(change)</a:t>
            </a:r>
            <a:r>
              <a:rPr lang="th-TH" dirty="0" smtClean="0">
                <a:cs typeface="Angsana New" panose="02020603050405020304" pitchFamily="18" charset="-34"/>
              </a:rPr>
              <a:t>ได้ ภายใต้เงื่อนไขของ</a:t>
            </a:r>
            <a:r>
              <a:rPr lang="en-US" dirty="0" smtClean="0">
                <a:cs typeface="Angsana New" panose="02020603050405020304" pitchFamily="18" charset="-34"/>
              </a:rPr>
              <a:t> data flow</a:t>
            </a:r>
            <a:r>
              <a:rPr lang="th-TH" dirty="0" smtClean="0">
                <a:cs typeface="Angsana New" panose="02020603050405020304" pitchFamily="18" charset="-34"/>
              </a:rPr>
              <a:t> มันเองและไม่มีการ</a:t>
            </a:r>
            <a:r>
              <a:rPr lang="en-US" dirty="0" smtClean="0">
                <a:cs typeface="Angsana New" panose="02020603050405020304" pitchFamily="18" charset="-34"/>
              </a:rPr>
              <a:t> block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caller</a:t>
            </a:r>
            <a:r>
              <a:rPr lang="th-TH" dirty="0" smtClean="0">
                <a:cs typeface="Angsana New" panose="02020603050405020304" pitchFamily="18" charset="-34"/>
              </a:rPr>
              <a:t> ซึ่งต่างจากแบบ</a:t>
            </a:r>
            <a:r>
              <a:rPr lang="en-US" dirty="0" smtClean="0">
                <a:cs typeface="Angsana New" panose="02020603050405020304" pitchFamily="18" charset="-34"/>
              </a:rPr>
              <a:t> imperative</a:t>
            </a:r>
            <a:r>
              <a:rPr lang="th-TH" dirty="0" smtClean="0">
                <a:cs typeface="Angsana New" panose="02020603050405020304" pitchFamily="18" charset="-34"/>
              </a:rPr>
              <a:t> ที่ปกติจะต้องคอย</a:t>
            </a:r>
            <a:r>
              <a:rPr lang="en-US" dirty="0" smtClean="0">
                <a:cs typeface="Angsana New" panose="02020603050405020304" pitchFamily="18" charset="-34"/>
              </a:rPr>
              <a:t> response</a:t>
            </a:r>
            <a:r>
              <a:rPr lang="th-TH" dirty="0" smtClean="0">
                <a:cs typeface="Angsana New" panose="02020603050405020304" pitchFamily="18" charset="-34"/>
              </a:rPr>
              <a:t> จากตัวที่ถูกเรียก ดังนั้นเมื่อทำงานเกี่ยวกับ</a:t>
            </a:r>
            <a:r>
              <a:rPr lang="en-US" dirty="0" smtClean="0">
                <a:cs typeface="Angsana New" panose="02020603050405020304" pitchFamily="18" charset="-34"/>
              </a:rPr>
              <a:t> asynchronous request </a:t>
            </a:r>
            <a:r>
              <a:rPr lang="th-TH" dirty="0" smtClean="0">
                <a:cs typeface="Angsana New" panose="02020603050405020304" pitchFamily="18" charset="-34"/>
              </a:rPr>
              <a:t>ทำให้ต้องกำหนด</a:t>
            </a:r>
            <a:r>
              <a:rPr lang="en-US" dirty="0" smtClean="0">
                <a:cs typeface="Angsana New" panose="02020603050405020304" pitchFamily="18" charset="-34"/>
              </a:rPr>
              <a:t> control-flow </a:t>
            </a:r>
            <a:r>
              <a:rPr lang="th-TH" dirty="0" smtClean="0">
                <a:cs typeface="Angsana New" panose="02020603050405020304" pitchFamily="18" charset="-34"/>
              </a:rPr>
              <a:t>อย่างละเอียดเพื่อ </a:t>
            </a:r>
            <a:r>
              <a:rPr lang="en-US" dirty="0" smtClean="0">
                <a:cs typeface="Angsana New" panose="02020603050405020304" pitchFamily="18" charset="-34"/>
              </a:rPr>
              <a:t>execution thread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เป็นลักษณะแบบ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event</a:t>
            </a:r>
            <a:r>
              <a:rPr lang="th-TH" dirty="0"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– driven</a:t>
            </a:r>
            <a:r>
              <a:rPr lang="th-TH" dirty="0" smtClean="0">
                <a:cs typeface="Angsana New" panose="02020603050405020304" pitchFamily="18" charset="-34"/>
              </a:rPr>
              <a:t> ซึ่ง</a:t>
            </a:r>
            <a:r>
              <a:rPr lang="en-US" dirty="0" smtClean="0">
                <a:cs typeface="Angsana New" panose="02020603050405020304" pitchFamily="18" charset="-34"/>
              </a:rPr>
              <a:t> event</a:t>
            </a:r>
            <a:r>
              <a:rPr lang="th-TH" dirty="0" smtClean="0">
                <a:cs typeface="Angsana New" panose="02020603050405020304" pitchFamily="18" charset="-34"/>
              </a:rPr>
              <a:t> จะไม่มีการระบุ</a:t>
            </a:r>
            <a:r>
              <a:rPr lang="en-US" dirty="0" smtClean="0">
                <a:cs typeface="Angsana New" panose="02020603050405020304" pitchFamily="18" charset="-34"/>
              </a:rPr>
              <a:t> address</a:t>
            </a:r>
            <a:r>
              <a:rPr lang="th-TH" dirty="0" smtClean="0">
                <a:cs typeface="Angsana New" panose="02020603050405020304" pitchFamily="18" charset="-34"/>
              </a:rPr>
              <a:t> และจะถูกสังเกตหรือฟังแทน</a:t>
            </a:r>
            <a:endParaRPr lang="th-TH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dirty="0" smtClean="0">
                <a:cs typeface="Angsana New" panose="02020603050405020304" pitchFamily="18" charset="-34"/>
              </a:rPr>
              <a:t>Observer pattern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design pattern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dirty="0" smtClean="0">
                <a:cs typeface="Angsana New" panose="02020603050405020304" pitchFamily="18" charset="-34"/>
              </a:rPr>
              <a:t>OO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ที่สามารถนำมาเป็นส่วนหนึ่งของการประยุกต์เข้ากับไอเดียนี้ได้</a:t>
            </a: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ลักษณะของการ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Programming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จะใช้รูปแบบของ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functional programming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มาประยุกต์กับปรัชญาของ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Reactive Programming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โดยเอามาจัดการกับ</a:t>
            </a:r>
            <a:r>
              <a:rPr lang="en-US" dirty="0" smtClean="0">
                <a:cs typeface="Angsana New" panose="02020603050405020304" pitchFamily="18" charset="-34"/>
              </a:rPr>
              <a:t> event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ที่เป็นอิสระต่อกัน</a:t>
            </a:r>
          </a:p>
        </p:txBody>
      </p:sp>
    </p:spTree>
    <p:extLst>
      <p:ext uri="{BB962C8B-B14F-4D97-AF65-F5344CB8AC3E}">
        <p14:creationId xmlns:p14="http://schemas.microsoft.com/office/powerpoint/2010/main" val="102001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 vs Functional Programming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48118" y="2254626"/>
          <a:ext cx="8848164" cy="3644148"/>
        </p:xfrm>
        <a:graphic>
          <a:graphicData uri="http://schemas.openxmlformats.org/drawingml/2006/table">
            <a:tbl>
              <a:tblPr/>
              <a:tblGrid>
                <a:gridCol w="2949388"/>
                <a:gridCol w="2949388"/>
                <a:gridCol w="2949388"/>
              </a:tblGrid>
              <a:tr h="428364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636363"/>
                          </a:solidFill>
                          <a:effectLst/>
                        </a:rPr>
                        <a:t>Characteristic</a:t>
                      </a:r>
                    </a:p>
                  </a:txBody>
                  <a:tcPr marL="70224" marR="70224" marT="87779" marB="8777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636363"/>
                          </a:solidFill>
                          <a:effectLst/>
                        </a:rPr>
                        <a:t>Imperative approach</a:t>
                      </a:r>
                    </a:p>
                  </a:txBody>
                  <a:tcPr marL="70224" marR="70224" marT="87779" marB="8777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636363"/>
                          </a:solidFill>
                          <a:effectLst/>
                        </a:rPr>
                        <a:t>Functional approach</a:t>
                      </a:r>
                    </a:p>
                  </a:txBody>
                  <a:tcPr marL="70224" marR="70224" marT="87779" marB="8777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933973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Programmer focus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How to perform tasks (algorithms) and how to track changes in state.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What information is desired and what transformations are required.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36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State changes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Important.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Non-existent.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36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Order of execution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Important.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Low importance.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6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Primary flow control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Loops, conditionals, and function (method) calls.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Function calls, including recursion.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6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Primary manipulation unit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Instances of structures or classes.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solidFill>
                            <a:srgbClr val="2A2A2A"/>
                          </a:solidFill>
                          <a:effectLst/>
                        </a:rPr>
                        <a:t>Functions as first-class objects and data collections.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RX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จัดการพวก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user input events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เช่น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input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ที่เกิดจากการพิมพ์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, input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ที่เกิดจากการ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click, input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ที่เกิด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mouse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เคลื่อนที่ </a:t>
            </a: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การประมวลผลที่มี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I/O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ซึ่งมี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latency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มาเกี่ยวข้องกับการทำงานเช่น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IO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event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จาก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Disk,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การได้รับ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request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จาก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client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ผ่าน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network</a:t>
            </a: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การที่ต้องจัดการ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ที่ได้จาก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Producer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หรือ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Publisher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message server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015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ถ้าต้องจัดการกับ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event stream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เดียว หรือหลาย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service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ที่อิสระต่อกัน คิดว่า ใช้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Rx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แบบ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imperative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หรือแบบ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functional ?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ถ้าเกิดต้อง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handle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กับหลาย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event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ที่เกี่ยวเนื่องกันและมีเงื่อนไขระหว่างกัน เช่น ต้อง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handle request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ที่ต้อง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handle error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และเมื่อทำเสร็จจะต้องไปทำงาน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clean up resources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และหรือมีงานต่อเนื่องจากนี้อีก จากกรณีนี้คิดว่าเหมาะสมที่จะใช้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Rx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หรือไม่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?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52490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15162</TotalTime>
  <Words>1741</Words>
  <Application>Microsoft Office PowerPoint</Application>
  <PresentationFormat>Widescreen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Angsana New</vt:lpstr>
      <vt:lpstr>Franklin Gothic Book</vt:lpstr>
      <vt:lpstr>LilyUPC</vt:lpstr>
      <vt:lpstr>Crop</vt:lpstr>
      <vt:lpstr>RXjs</vt:lpstr>
      <vt:lpstr>Objective</vt:lpstr>
      <vt:lpstr>Reactive</vt:lpstr>
      <vt:lpstr>Reactive Manifesto</vt:lpstr>
      <vt:lpstr>Reactive System</vt:lpstr>
      <vt:lpstr>What is Reactive Programing?</vt:lpstr>
      <vt:lpstr>Imperative Programming vs Functional Programming</vt:lpstr>
      <vt:lpstr>Scenarios for RX </vt:lpstr>
      <vt:lpstr>Question</vt:lpstr>
      <vt:lpstr>Observable </vt:lpstr>
      <vt:lpstr>Observer</vt:lpstr>
      <vt:lpstr>Subscription</vt:lpstr>
      <vt:lpstr>PowerPoint Presentation</vt:lpstr>
      <vt:lpstr>RxJS</vt:lpstr>
      <vt:lpstr>RxJS</vt:lpstr>
      <vt:lpstr>RxJS</vt:lpstr>
      <vt:lpstr>RxJS Operator – create</vt:lpstr>
      <vt:lpstr>RxJS Operator - of</vt:lpstr>
      <vt:lpstr>RxJS Operator - fromEvent</vt:lpstr>
      <vt:lpstr>RxJS with Ajax request</vt:lpstr>
      <vt:lpstr>RxJS DOM</vt:lpstr>
      <vt:lpstr>Marble diagrams</vt:lpstr>
      <vt:lpstr>RxJS - map</vt:lpstr>
      <vt:lpstr>RxJS - filter</vt:lpstr>
      <vt:lpstr>RxJS - reduce</vt:lpstr>
      <vt:lpstr>RxJS - flatMap</vt:lpstr>
      <vt:lpstr>RxJS – Cancelling Sequence</vt:lpstr>
      <vt:lpstr>Subject</vt:lpstr>
      <vt:lpstr>Review Code &amp; Example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Sittiwerapong, Jakkrit</dc:creator>
  <cp:lastModifiedBy>Sittiwerapong, Jakkrit</cp:lastModifiedBy>
  <cp:revision>227</cp:revision>
  <dcterms:created xsi:type="dcterms:W3CDTF">2017-03-09T05:43:20Z</dcterms:created>
  <dcterms:modified xsi:type="dcterms:W3CDTF">2017-03-23T02:20:13Z</dcterms:modified>
</cp:coreProperties>
</file>