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7465" r:id="rId3"/>
    <p:sldId id="286" r:id="rId4"/>
    <p:sldId id="504" r:id="rId5"/>
    <p:sldId id="7466" r:id="rId6"/>
    <p:sldId id="539" r:id="rId7"/>
    <p:sldId id="514" r:id="rId8"/>
    <p:sldId id="522" r:id="rId9"/>
    <p:sldId id="511" r:id="rId10"/>
    <p:sldId id="7467" r:id="rId11"/>
    <p:sldId id="537" r:id="rId12"/>
    <p:sldId id="7468" r:id="rId13"/>
    <p:sldId id="74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96969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902" autoAdjust="0"/>
  </p:normalViewPr>
  <p:slideViewPr>
    <p:cSldViewPr snapToGrid="0">
      <p:cViewPr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151C5-21C1-0141-8140-5284F08C5164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81575-B802-BC43-BD00-F204690220FA}">
      <dgm:prSet/>
      <dgm:spPr/>
      <dgm:t>
        <a:bodyPr/>
        <a:lstStyle/>
        <a:p>
          <a:endParaRPr lang="en-US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gm:t>
    </dgm:pt>
    <dgm:pt modelId="{793BE0AC-93FF-5741-A389-267276961E74}" type="parTrans" cxnId="{E4FE3A7D-F78C-8F4F-B15B-6BF91434DF52}">
      <dgm:prSet/>
      <dgm:spPr/>
      <dgm:t>
        <a:bodyPr/>
        <a:lstStyle/>
        <a:p>
          <a:endParaRPr lang="en-US"/>
        </a:p>
      </dgm:t>
    </dgm:pt>
    <dgm:pt modelId="{0B6C397E-B1F7-5247-99AE-6407E3DA8B71}" type="sibTrans" cxnId="{E4FE3A7D-F78C-8F4F-B15B-6BF91434DF52}">
      <dgm:prSet/>
      <dgm:spPr/>
      <dgm:t>
        <a:bodyPr/>
        <a:lstStyle/>
        <a:p>
          <a:endParaRPr lang="en-US"/>
        </a:p>
      </dgm:t>
    </dgm:pt>
    <dgm:pt modelId="{1DB8AD18-93E6-6F44-AB3F-6B92BDF55906}">
      <dgm:prSet/>
      <dgm:spPr/>
      <dgm:t>
        <a:bodyPr/>
        <a:lstStyle/>
        <a:p>
          <a:endParaRPr lang="en-US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gm:t>
    </dgm:pt>
    <dgm:pt modelId="{DAA3FEB9-8775-4B43-AC25-4EA142A4993F}" type="parTrans" cxnId="{0BCF08BC-6C39-6441-BD6A-C0A975C996FD}">
      <dgm:prSet/>
      <dgm:spPr/>
      <dgm:t>
        <a:bodyPr/>
        <a:lstStyle/>
        <a:p>
          <a:endParaRPr lang="en-US"/>
        </a:p>
      </dgm:t>
    </dgm:pt>
    <dgm:pt modelId="{55049317-068E-5243-9A0E-D5D4A67EDC5F}" type="sibTrans" cxnId="{0BCF08BC-6C39-6441-BD6A-C0A975C996FD}">
      <dgm:prSet/>
      <dgm:spPr/>
      <dgm:t>
        <a:bodyPr/>
        <a:lstStyle/>
        <a:p>
          <a:endParaRPr lang="en-US"/>
        </a:p>
      </dgm:t>
    </dgm:pt>
    <dgm:pt modelId="{CA247453-C629-5F4B-A1E7-225C43F2C94D}">
      <dgm:prSet/>
      <dgm:spPr/>
      <dgm:t>
        <a:bodyPr/>
        <a:lstStyle/>
        <a:p>
          <a:endParaRPr lang="en-US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gm:t>
    </dgm:pt>
    <dgm:pt modelId="{BE08E101-A92F-8C4A-8C57-C09CC854A80B}" type="parTrans" cxnId="{99AAE61F-319A-DE47-BA45-620EF20BF82C}">
      <dgm:prSet/>
      <dgm:spPr/>
      <dgm:t>
        <a:bodyPr/>
        <a:lstStyle/>
        <a:p>
          <a:endParaRPr lang="en-US"/>
        </a:p>
      </dgm:t>
    </dgm:pt>
    <dgm:pt modelId="{D79589D5-96F6-E04F-8FD9-AAF3F000161F}" type="sibTrans" cxnId="{99AAE61F-319A-DE47-BA45-620EF20BF82C}">
      <dgm:prSet/>
      <dgm:spPr/>
      <dgm:t>
        <a:bodyPr/>
        <a:lstStyle/>
        <a:p>
          <a:endParaRPr lang="en-US"/>
        </a:p>
      </dgm:t>
    </dgm:pt>
    <dgm:pt modelId="{737340F1-EF03-A743-B011-4713A3774715}" type="pres">
      <dgm:prSet presAssocID="{EEF151C5-21C1-0141-8140-5284F08C51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663505-8B3E-7948-B146-530ECBA6AB85}" type="pres">
      <dgm:prSet presAssocID="{50381575-B802-BC43-BD00-F204690220FA}" presName="Accent1" presStyleCnt="0"/>
      <dgm:spPr/>
    </dgm:pt>
    <dgm:pt modelId="{9AE41F29-53A0-2642-A1B9-0D2F308182E5}" type="pres">
      <dgm:prSet presAssocID="{50381575-B802-BC43-BD00-F204690220FA}" presName="Accent" presStyleLbl="node1" presStyleIdx="0" presStyleCnt="3"/>
      <dgm:spPr>
        <a:noFill/>
        <a:ln>
          <a:solidFill>
            <a:schemeClr val="accent2"/>
          </a:solidFill>
        </a:ln>
      </dgm:spPr>
    </dgm:pt>
    <dgm:pt modelId="{448E778E-788C-684D-8A1B-6FF88A42F69A}" type="pres">
      <dgm:prSet presAssocID="{50381575-B802-BC43-BD00-F204690220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E437B61-57A2-4440-A301-474D9973C01E}" type="pres">
      <dgm:prSet presAssocID="{1DB8AD18-93E6-6F44-AB3F-6B92BDF55906}" presName="Accent2" presStyleCnt="0"/>
      <dgm:spPr/>
    </dgm:pt>
    <dgm:pt modelId="{59DF8D81-CE33-EC46-ACB4-E185347CD6E7}" type="pres">
      <dgm:prSet presAssocID="{1DB8AD18-93E6-6F44-AB3F-6B92BDF55906}" presName="Accent" presStyleLbl="node1" presStyleIdx="1" presStyleCnt="3"/>
      <dgm:spPr>
        <a:noFill/>
        <a:ln>
          <a:solidFill>
            <a:schemeClr val="accent2"/>
          </a:solidFill>
        </a:ln>
      </dgm:spPr>
    </dgm:pt>
    <dgm:pt modelId="{2FDE7BC7-FCD6-DE41-A6CD-CD28DB3584A2}" type="pres">
      <dgm:prSet presAssocID="{1DB8AD18-93E6-6F44-AB3F-6B92BDF559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E2137E-C71B-D14A-9389-EC254A8E9B2D}" type="pres">
      <dgm:prSet presAssocID="{CA247453-C629-5F4B-A1E7-225C43F2C94D}" presName="Accent3" presStyleCnt="0"/>
      <dgm:spPr/>
    </dgm:pt>
    <dgm:pt modelId="{64B9B5B3-84FC-1140-9801-172C3CDAECE4}" type="pres">
      <dgm:prSet presAssocID="{CA247453-C629-5F4B-A1E7-225C43F2C94D}" presName="Accent" presStyleLbl="node1" presStyleIdx="2" presStyleCnt="3"/>
      <dgm:spPr>
        <a:noFill/>
        <a:ln>
          <a:solidFill>
            <a:schemeClr val="accent2"/>
          </a:solidFill>
        </a:ln>
      </dgm:spPr>
    </dgm:pt>
    <dgm:pt modelId="{39A966E5-4159-7340-9962-89D60FB662A9}" type="pres">
      <dgm:prSet presAssocID="{CA247453-C629-5F4B-A1E7-225C43F2C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9AAE61F-319A-DE47-BA45-620EF20BF82C}" srcId="{EEF151C5-21C1-0141-8140-5284F08C5164}" destId="{CA247453-C629-5F4B-A1E7-225C43F2C94D}" srcOrd="2" destOrd="0" parTransId="{BE08E101-A92F-8C4A-8C57-C09CC854A80B}" sibTransId="{D79589D5-96F6-E04F-8FD9-AAF3F000161F}"/>
    <dgm:cxn modelId="{3A5D3B21-9E67-7948-AEA6-496C12019E67}" type="presOf" srcId="{CA247453-C629-5F4B-A1E7-225C43F2C94D}" destId="{39A966E5-4159-7340-9962-89D60FB662A9}" srcOrd="0" destOrd="0" presId="urn:microsoft.com/office/officeart/2009/layout/CircleArrowProcess"/>
    <dgm:cxn modelId="{0D05BB61-78CE-3149-BA61-11DF7A529EBC}" type="presOf" srcId="{50381575-B802-BC43-BD00-F204690220FA}" destId="{448E778E-788C-684D-8A1B-6FF88A42F69A}" srcOrd="0" destOrd="0" presId="urn:microsoft.com/office/officeart/2009/layout/CircleArrowProcess"/>
    <dgm:cxn modelId="{E4FE3A7D-F78C-8F4F-B15B-6BF91434DF52}" srcId="{EEF151C5-21C1-0141-8140-5284F08C5164}" destId="{50381575-B802-BC43-BD00-F204690220FA}" srcOrd="0" destOrd="0" parTransId="{793BE0AC-93FF-5741-A389-267276961E74}" sibTransId="{0B6C397E-B1F7-5247-99AE-6407E3DA8B71}"/>
    <dgm:cxn modelId="{2E481982-EC9E-2B48-AC3D-57B5459D1AFD}" type="presOf" srcId="{EEF151C5-21C1-0141-8140-5284F08C5164}" destId="{737340F1-EF03-A743-B011-4713A3774715}" srcOrd="0" destOrd="0" presId="urn:microsoft.com/office/officeart/2009/layout/CircleArrowProcess"/>
    <dgm:cxn modelId="{0BCF08BC-6C39-6441-BD6A-C0A975C996FD}" srcId="{EEF151C5-21C1-0141-8140-5284F08C5164}" destId="{1DB8AD18-93E6-6F44-AB3F-6B92BDF55906}" srcOrd="1" destOrd="0" parTransId="{DAA3FEB9-8775-4B43-AC25-4EA142A4993F}" sibTransId="{55049317-068E-5243-9A0E-D5D4A67EDC5F}"/>
    <dgm:cxn modelId="{45E11FD7-258A-974B-A044-6DC7E248B280}" type="presOf" srcId="{1DB8AD18-93E6-6F44-AB3F-6B92BDF55906}" destId="{2FDE7BC7-FCD6-DE41-A6CD-CD28DB3584A2}" srcOrd="0" destOrd="0" presId="urn:microsoft.com/office/officeart/2009/layout/CircleArrowProcess"/>
    <dgm:cxn modelId="{CDA05361-D967-3E4D-84F9-F526505C854C}" type="presParOf" srcId="{737340F1-EF03-A743-B011-4713A3774715}" destId="{2D663505-8B3E-7948-B146-530ECBA6AB85}" srcOrd="0" destOrd="0" presId="urn:microsoft.com/office/officeart/2009/layout/CircleArrowProcess"/>
    <dgm:cxn modelId="{02D96CDA-3448-484F-A115-BE88430931B9}" type="presParOf" srcId="{2D663505-8B3E-7948-B146-530ECBA6AB85}" destId="{9AE41F29-53A0-2642-A1B9-0D2F308182E5}" srcOrd="0" destOrd="0" presId="urn:microsoft.com/office/officeart/2009/layout/CircleArrowProcess"/>
    <dgm:cxn modelId="{6F31FC11-8BAE-414A-A525-78332D8A7181}" type="presParOf" srcId="{737340F1-EF03-A743-B011-4713A3774715}" destId="{448E778E-788C-684D-8A1B-6FF88A42F69A}" srcOrd="1" destOrd="0" presId="urn:microsoft.com/office/officeart/2009/layout/CircleArrowProcess"/>
    <dgm:cxn modelId="{EF81B12E-74F4-6647-AFB3-85A2D4AC5E3C}" type="presParOf" srcId="{737340F1-EF03-A743-B011-4713A3774715}" destId="{DE437B61-57A2-4440-A301-474D9973C01E}" srcOrd="2" destOrd="0" presId="urn:microsoft.com/office/officeart/2009/layout/CircleArrowProcess"/>
    <dgm:cxn modelId="{755F879E-E246-DC48-9861-1BC163E60ACE}" type="presParOf" srcId="{DE437B61-57A2-4440-A301-474D9973C01E}" destId="{59DF8D81-CE33-EC46-ACB4-E185347CD6E7}" srcOrd="0" destOrd="0" presId="urn:microsoft.com/office/officeart/2009/layout/CircleArrowProcess"/>
    <dgm:cxn modelId="{24CC4875-374A-CC40-9BFB-EC31AFAE140B}" type="presParOf" srcId="{737340F1-EF03-A743-B011-4713A3774715}" destId="{2FDE7BC7-FCD6-DE41-A6CD-CD28DB3584A2}" srcOrd="3" destOrd="0" presId="urn:microsoft.com/office/officeart/2009/layout/CircleArrowProcess"/>
    <dgm:cxn modelId="{3A532168-539E-B444-B8F7-4C5DC879BC1F}" type="presParOf" srcId="{737340F1-EF03-A743-B011-4713A3774715}" destId="{70E2137E-C71B-D14A-9389-EC254A8E9B2D}" srcOrd="4" destOrd="0" presId="urn:microsoft.com/office/officeart/2009/layout/CircleArrowProcess"/>
    <dgm:cxn modelId="{A0D37EEE-DABC-D84B-871D-9DF80BEE365C}" type="presParOf" srcId="{70E2137E-C71B-D14A-9389-EC254A8E9B2D}" destId="{64B9B5B3-84FC-1140-9801-172C3CDAECE4}" srcOrd="0" destOrd="0" presId="urn:microsoft.com/office/officeart/2009/layout/CircleArrowProcess"/>
    <dgm:cxn modelId="{EDBB6C9A-AC94-AC4D-804C-274FAFA61F86}" type="presParOf" srcId="{737340F1-EF03-A743-B011-4713A3774715}" destId="{39A966E5-4159-7340-9962-89D60FB662A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1F29-53A0-2642-A1B9-0D2F308182E5}">
      <dsp:nvSpPr>
        <dsp:cNvPr id="0" name=""/>
        <dsp:cNvSpPr/>
      </dsp:nvSpPr>
      <dsp:spPr>
        <a:xfrm>
          <a:off x="1104810" y="302053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778E-788C-684D-8A1B-6FF88A42F69A}">
      <dsp:nvSpPr>
        <dsp:cNvPr id="0" name=""/>
        <dsp:cNvSpPr/>
      </dsp:nvSpPr>
      <dsp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sp:txBody>
      <dsp:txXfrm>
        <a:off x="1527417" y="992435"/>
        <a:ext cx="1062441" cy="531093"/>
      </dsp:txXfrm>
    </dsp:sp>
    <dsp:sp modelId="{59DF8D81-CE33-EC46-ACB4-E185347CD6E7}">
      <dsp:nvSpPr>
        <dsp:cNvPr id="0" name=""/>
        <dsp:cNvSpPr/>
      </dsp:nvSpPr>
      <dsp:spPr>
        <a:xfrm>
          <a:off x="573768" y="1400786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7BC7-FCD6-DE41-A6CD-CD28DB3584A2}">
      <dsp:nvSpPr>
        <dsp:cNvPr id="0" name=""/>
        <dsp:cNvSpPr/>
      </dsp:nvSpPr>
      <dsp:spPr>
        <a:xfrm>
          <a:off x="998530" y="2097524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sp:txBody>
      <dsp:txXfrm>
        <a:off x="998530" y="2097524"/>
        <a:ext cx="1062441" cy="531093"/>
      </dsp:txXfrm>
    </dsp:sp>
    <dsp:sp modelId="{64B9B5B3-84FC-1140-9801-172C3CDAECE4}">
      <dsp:nvSpPr>
        <dsp:cNvPr id="0" name=""/>
        <dsp:cNvSpPr/>
      </dsp:nvSpPr>
      <dsp:spPr>
        <a:xfrm>
          <a:off x="1240892" y="2631001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966E5-4159-7340-9962-89D60FB662A9}">
      <dsp:nvSpPr>
        <dsp:cNvPr id="0" name=""/>
        <dsp:cNvSpPr/>
      </dsp:nvSpPr>
      <dsp:spPr>
        <a:xfrm>
          <a:off x="1529930" y="3204201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FZHei-B01S" panose="02010601030101010101" pitchFamily="2" charset="-122"/>
            <a:ea typeface="FZHei-B01S" panose="02010601030101010101" pitchFamily="2" charset="-122"/>
            <a:sym typeface="FZHei-B01S" panose="02010601030101010101" pitchFamily="2" charset="-122"/>
          </a:endParaRPr>
        </a:p>
      </dsp:txBody>
      <dsp:txXfrm>
        <a:off x="1529930" y="3204201"/>
        <a:ext cx="1062441" cy="53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6E110-E30A-4A29-A458-40849CAA4CC8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A03D4-DAA4-4A70-96B5-C96F0551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1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8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2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2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9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5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4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8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7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41EC37-39CA-48CE-AB1D-67F1B5DEA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9"/>
          <a:stretch/>
        </p:blipFill>
        <p:spPr>
          <a:xfrm>
            <a:off x="0" y="1"/>
            <a:ext cx="12195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0B8C-B76E-4AA4-BD84-D81EA32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75F98-5F98-4245-B895-D5049C3E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FFB23-9B93-48AA-AEA5-5CF3DD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CD05-4FFE-4BF3-9185-532AE45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020D8-FF56-4E78-858A-D780593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D2654-5930-4525-91CA-4A5B394A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9556C-4819-4C10-9390-D830FFD2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DD4B9-4F0F-4224-ACA1-9E9AA5CD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E28B8-EC3E-4D82-A8E5-4294F4CA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DC4EB-275A-47A0-A611-58DFDD3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9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9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6622-FEDC-482A-A949-AE9F3DEC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D33E-FE04-4FE1-B41F-91B20CD6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6405-C90D-47F8-8EE3-A240E914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ED2C9-22FB-4F26-8A74-4F180CD7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5E13-3C2B-4C2B-B6D5-D0E8560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7227-BE83-4E5F-90DB-3E5E4F3A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F31FA-D88C-4529-9ACB-1C6551B4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8BB3A-9C31-4DE2-9C13-D74E3FC9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3D95-71BF-41BA-99F3-DEA36F0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DB23A-2979-4D84-B1ED-8DF372C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121A-BF55-4214-9D52-766FE5F7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E9C7-854D-4439-AF14-35FD4B4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9E9C-1F84-452C-B005-E0818837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13842-2825-4C82-B641-3753378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B952D-48B2-4E4F-B4FA-40C2303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FF058-4B34-4257-BE4C-E88C51EF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6CDC-DE8A-477A-9CC8-E421DCF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F4E54-948A-41F9-BE26-6E12A938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57F70-65BC-4B86-8734-16775A964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AA0E4-6336-494C-BD7C-15012126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663F-4548-45B7-BF24-6EDB7AF6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8F6FD1-C90B-4B68-BDAC-6CC4DD6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80ED0-1719-44F2-8B67-CB2686A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F848F-72B8-4325-9800-7309C4A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855A-356D-46CF-9126-D5F18B48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2E551-4BB8-4532-BF69-6A3F787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65941-715F-4D94-9E87-14DC4B08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16E73-4EA5-4B3F-9528-AE82C5E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0F21A-A0A0-4C9B-AFD3-4FAF78F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4BC4C-9782-4FF4-8986-9A147C9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4EF78-3EAF-462B-A6D1-875E7A9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E66E5-BB79-443C-A8C1-DB7C0020E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2" b="3721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A447-F953-463D-93EC-984ED884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8A24-A455-4E4E-9697-12B64F0F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7B68D-69EA-43F2-917D-E2EE5B6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FC0E-A3E1-44F9-9CBB-C2E2904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20977-0CBB-4278-8193-966C7225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62513-AB5A-4D73-BA21-324ECE30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296C-D4FE-46CC-B1DC-C587196A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92739-4775-4F24-A96C-A9F5EE29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5EF32-24D7-43BD-8293-7F620B51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04BA8-1E78-4FF9-ABB2-555264EA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B889-007F-4B38-9134-033CC5F8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02942-0370-4C35-A0F9-9542D4B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C71EC-BE00-4DF6-BD78-7BDA5BD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D7D2-CB81-46C0-9A20-B7343BC1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18D94-5AAF-4813-BF61-52693E534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BE47-339E-4EDF-9587-350CF134157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F8A7-E1ED-4D95-8EEC-B763D9D12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16A6B-2F51-47B5-B16A-802BD1CC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8520" y="3786587"/>
            <a:ext cx="43015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经典综艺体简" panose="02010609000101010101" pitchFamily="49" charset="-122"/>
                <a:sym typeface="FZHei-B01S" panose="02010601030101010101" pitchFamily="2" charset="-122"/>
              </a:rPr>
              <a:t>实现电影推荐系统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07409" y="2774975"/>
            <a:ext cx="230179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最终考核答辩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15735" y="1701808"/>
            <a:ext cx="846715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FZHei-B01S" panose="02010601030101010101" pitchFamily="2" charset="-122"/>
                <a:sym typeface="FZHei-B01S" panose="02010601030101010101" pitchFamily="2" charset="-122"/>
              </a:rPr>
              <a:t>QG</a:t>
            </a:r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FZHei-B01S" panose="02010601030101010101" pitchFamily="2" charset="-122"/>
                <a:sym typeface="FZHei-B01S" panose="02010601030101010101" pitchFamily="2" charset="-122"/>
              </a:rPr>
              <a:t>数据挖掘最终考核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000107" y="5669175"/>
            <a:ext cx="1765300" cy="316802"/>
            <a:chOff x="1244534" y="3522134"/>
            <a:chExt cx="1765300" cy="316802"/>
          </a:xfrm>
          <a:solidFill>
            <a:srgbClr val="595959"/>
          </a:solidFill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陆冰红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3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5550" y="2784170"/>
            <a:ext cx="23240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CN" altLang="en-US" sz="32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项目难点</a:t>
            </a:r>
            <a:endParaRPr lang="zh-CN" altLang="en-US" sz="3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6007" y="3531345"/>
            <a:ext cx="2694803" cy="516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GUI</a:t>
            </a:r>
            <a:r>
              <a:rPr lang="zh-CN" altLang="en-US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界面交互</a:t>
            </a:r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r>
              <a:rPr lang="zh-CN" altLang="en-US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算法使用</a:t>
            </a:r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03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2467433" y="1757881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算法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392670" y="2420258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用户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467433" y="3082632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爬虫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544019" y="2420258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推荐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392670" y="3745007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搜索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500277" y="4348989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分类</a:t>
            </a:r>
            <a:endParaRPr lang="en-US" altLang="zh-CN" sz="24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626133" y="3686615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116932" y="4323444"/>
            <a:ext cx="256373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7846721" y="2916582"/>
            <a:ext cx="3145825" cy="2720665"/>
          </a:xfrm>
          <a:prstGeom prst="hexagon">
            <a:avLst>
              <a:gd name="adj" fmla="val 28907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32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界面交互</a:t>
            </a:r>
            <a:endParaRPr lang="en-US" altLang="zh-CN" sz="3200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281158" y="3909231"/>
            <a:ext cx="2233463" cy="412388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-----------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027472" y="1013393"/>
            <a:ext cx="4799025" cy="1074763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wrap="none" anchor="ctr"/>
          <a:lstStyle/>
          <a:p>
            <a:pPr algn="ctr"/>
            <a:endParaRPr lang="en-US" altLang="zh-CN" sz="3200" b="1" dirty="0">
              <a:solidFill>
                <a:srgbClr val="262626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DF5B6C-2CE9-453B-BA56-2A8B780C4A66}"/>
              </a:ext>
            </a:extLst>
          </p:cNvPr>
          <p:cNvGrpSpPr/>
          <p:nvPr/>
        </p:nvGrpSpPr>
        <p:grpSpPr>
          <a:xfrm>
            <a:off x="263755" y="296554"/>
            <a:ext cx="1458786" cy="420564"/>
            <a:chOff x="568442" y="319364"/>
            <a:chExt cx="1458787" cy="420565"/>
          </a:xfrm>
        </p:grpSpPr>
        <p:sp>
          <p:nvSpPr>
            <p:cNvPr id="14" name="文本框 23">
              <a:extLst>
                <a:ext uri="{FF2B5EF4-FFF2-40B4-BE49-F238E27FC236}">
                  <a16:creationId xmlns:a16="http://schemas.microsoft.com/office/drawing/2014/main" id="{B0C8BB9C-4FBE-4CB5-AFDF-FE51C4F0A0FD}"/>
                </a:ext>
              </a:extLst>
            </p:cNvPr>
            <p:cNvSpPr txBox="1"/>
            <p:nvPr/>
          </p:nvSpPr>
          <p:spPr>
            <a:xfrm>
              <a:off x="665958" y="319364"/>
              <a:ext cx="136127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 项目难点</a:t>
              </a: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FF78D1DA-C0B5-425D-AD2A-DF3D1B0FCE47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8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4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5548" y="2921406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CN" altLang="en-US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心得体会</a:t>
            </a:r>
            <a:endParaRPr lang="zh-CN" altLang="en-US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7333" y="3691597"/>
            <a:ext cx="2694803" cy="516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04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8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16727" y="2644170"/>
            <a:ext cx="355854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END</a:t>
            </a:r>
            <a:endParaRPr lang="zh-CN" altLang="en-US" sz="9600" dirty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209633"/>
            <a:chOff x="1048078" y="844614"/>
            <a:chExt cx="10196640" cy="3209633"/>
          </a:xfrm>
          <a:noFill/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1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67914" y="3312677"/>
                <a:ext cx="2055444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dirty="0"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项目简介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2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67351" y="3310420"/>
                <a:ext cx="2065059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实现流程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3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70580" y="3323372"/>
                <a:ext cx="2009881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dirty="0"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项目难点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4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71853" y="3328472"/>
                <a:ext cx="1988153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dirty="0"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心得体会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CONTENTS</a:t>
              </a:r>
              <a:endParaRPr lang="zh-CN" altLang="en-US" sz="60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1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8304" y="3075057"/>
            <a:ext cx="26825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CN" altLang="en-US" sz="40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项目简介</a:t>
            </a:r>
            <a:endParaRPr lang="zh-CN" altLang="en-US" sz="40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01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/>
          <p:nvPr/>
        </p:nvSpPr>
        <p:spPr>
          <a:xfrm>
            <a:off x="1296140" y="1651247"/>
            <a:ext cx="2580255" cy="2586397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txBody>
          <a:bodyPr/>
          <a:lstStyle/>
          <a:p>
            <a:pPr marL="228549" indent="-228549"/>
            <a:endParaRPr lang="zh-CN" altLang="zh-CN" sz="2100" dirty="0">
              <a:solidFill>
                <a:schemeClr val="bg1">
                  <a:lumMod val="6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6" name="Text Placeholder 4"/>
          <p:cNvSpPr/>
          <p:nvPr/>
        </p:nvSpPr>
        <p:spPr>
          <a:xfrm>
            <a:off x="4575157" y="1651247"/>
            <a:ext cx="2580255" cy="2597508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228549" indent="-228549"/>
            <a:endParaRPr lang="zh-CN" altLang="zh-CN" sz="2100" dirty="0">
              <a:solidFill>
                <a:schemeClr val="bg1">
                  <a:lumMod val="6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Text Placeholder 5"/>
          <p:cNvSpPr/>
          <p:nvPr/>
        </p:nvSpPr>
        <p:spPr>
          <a:xfrm>
            <a:off x="7854175" y="1651247"/>
            <a:ext cx="2580254" cy="2597508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txBody>
          <a:bodyPr/>
          <a:lstStyle/>
          <a:p>
            <a:pPr marL="228549" indent="-228549"/>
            <a:endParaRPr lang="zh-CN" altLang="zh-CN" sz="2100" dirty="0">
              <a:solidFill>
                <a:schemeClr val="bg1">
                  <a:lumMod val="6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8" name="组合 75"/>
          <p:cNvGrpSpPr/>
          <p:nvPr/>
        </p:nvGrpSpPr>
        <p:grpSpPr>
          <a:xfrm>
            <a:off x="1454433" y="4656648"/>
            <a:ext cx="2663209" cy="1537931"/>
            <a:chOff x="0" y="0"/>
            <a:chExt cx="2343898" cy="992595"/>
          </a:xfrm>
        </p:grpSpPr>
        <p:sp>
          <p:nvSpPr>
            <p:cNvPr id="9" name="文本框 76"/>
            <p:cNvSpPr/>
            <p:nvPr/>
          </p:nvSpPr>
          <p:spPr>
            <a:xfrm>
              <a:off x="0" y="287439"/>
              <a:ext cx="2343898" cy="7051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779" tIns="60891" rIns="121779" bIns="60891"/>
            <a:lstStyle/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由用户历史行为，根据推荐算法获取推荐列表</a:t>
              </a:r>
              <a:endParaRPr lang="zh-CN" altLang="en-US" sz="1351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文本框 77"/>
            <p:cNvSpPr/>
            <p:nvPr/>
          </p:nvSpPr>
          <p:spPr>
            <a:xfrm>
              <a:off x="616657" y="0"/>
              <a:ext cx="1110588" cy="2681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 eaLnBrk="1" hangingPunct="1">
                <a:buNone/>
              </a:pPr>
              <a:r>
                <a:rPr lang="zh-CN" altLang="en-US" sz="2100" b="1" dirty="0">
                  <a:solidFill>
                    <a:schemeClr val="bg1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推荐算法</a:t>
              </a:r>
              <a:endParaRPr lang="zh-CN" altLang="en-US" sz="1351" dirty="0">
                <a:solidFill>
                  <a:schemeClr val="bg1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2" name="文本框 79"/>
          <p:cNvSpPr/>
          <p:nvPr/>
        </p:nvSpPr>
        <p:spPr>
          <a:xfrm>
            <a:off x="1454433" y="2547891"/>
            <a:ext cx="2339068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buNone/>
            </a:pP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用户推荐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80"/>
          <p:cNvSpPr/>
          <p:nvPr/>
        </p:nvSpPr>
        <p:spPr>
          <a:xfrm>
            <a:off x="4767940" y="2547891"/>
            <a:ext cx="231644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buNone/>
            </a:pP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分类搜索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81"/>
          <p:cNvSpPr/>
          <p:nvPr/>
        </p:nvSpPr>
        <p:spPr>
          <a:xfrm>
            <a:off x="8078680" y="2557824"/>
            <a:ext cx="2263806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buNone/>
            </a:pP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信息修改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5" name="组合 82"/>
          <p:cNvGrpSpPr/>
          <p:nvPr/>
        </p:nvGrpSpPr>
        <p:grpSpPr>
          <a:xfrm>
            <a:off x="4733449" y="4656648"/>
            <a:ext cx="2663209" cy="1537931"/>
            <a:chOff x="0" y="0"/>
            <a:chExt cx="2343898" cy="992595"/>
          </a:xfrm>
        </p:grpSpPr>
        <p:sp>
          <p:nvSpPr>
            <p:cNvPr id="16" name="文本框 83"/>
            <p:cNvSpPr/>
            <p:nvPr/>
          </p:nvSpPr>
          <p:spPr>
            <a:xfrm>
              <a:off x="0" y="287439"/>
              <a:ext cx="2343898" cy="7051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779" tIns="60891" rIns="121779" bIns="60891"/>
            <a:lstStyle/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可选分类：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电影类型，地区，上映年代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搜索：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输入电影标题（标题所包含的</a:t>
              </a:r>
              <a:endParaRPr lang="zh-CN" altLang="en-US" sz="1351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文本框 84"/>
            <p:cNvSpPr/>
            <p:nvPr/>
          </p:nvSpPr>
          <p:spPr>
            <a:xfrm>
              <a:off x="379644" y="0"/>
              <a:ext cx="1584619" cy="2681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1" hangingPunct="1">
                <a:buNone/>
              </a:pPr>
              <a:r>
                <a:rPr lang="zh-CN" altLang="en-US" sz="2100" b="1" dirty="0">
                  <a:solidFill>
                    <a:schemeClr val="bg1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对数据库操作</a:t>
              </a:r>
              <a:endParaRPr lang="zh-CN" altLang="en-US" sz="1351" dirty="0">
                <a:solidFill>
                  <a:schemeClr val="bg1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8" name="组合 85"/>
          <p:cNvGrpSpPr/>
          <p:nvPr/>
        </p:nvGrpSpPr>
        <p:grpSpPr>
          <a:xfrm>
            <a:off x="8012462" y="4656648"/>
            <a:ext cx="2661623" cy="1537931"/>
            <a:chOff x="0" y="0"/>
            <a:chExt cx="2343898" cy="992595"/>
          </a:xfrm>
        </p:grpSpPr>
        <p:sp>
          <p:nvSpPr>
            <p:cNvPr id="19" name="文本框 86"/>
            <p:cNvSpPr/>
            <p:nvPr/>
          </p:nvSpPr>
          <p:spPr>
            <a:xfrm>
              <a:off x="0" y="287439"/>
              <a:ext cx="2343898" cy="7051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779" tIns="60891" rIns="121779" bIns="60891"/>
            <a:lstStyle/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评分信息：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详情界面可对电影进行评分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个人信息：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lvl="0" algn="ctr" eaLnBrk="1" hangingPunct="1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修改用户名，修改密码</a:t>
              </a:r>
              <a:endParaRPr lang="zh-CN" altLang="en-US" sz="1351" dirty="0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文本框 87"/>
            <p:cNvSpPr/>
            <p:nvPr/>
          </p:nvSpPr>
          <p:spPr>
            <a:xfrm>
              <a:off x="379166" y="0"/>
              <a:ext cx="1585563" cy="2681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 eaLnBrk="1" hangingPunct="1">
                <a:buNone/>
              </a:pPr>
              <a:r>
                <a:rPr lang="zh-CN" altLang="en-US" sz="2100" b="1" dirty="0">
                  <a:solidFill>
                    <a:schemeClr val="bg1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对数据库操作</a:t>
              </a:r>
              <a:endParaRPr lang="zh-CN" altLang="en-US" sz="1351" dirty="0">
                <a:solidFill>
                  <a:schemeClr val="bg1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AB76CC-DF0F-428E-9EEA-692E06A70CFD}"/>
              </a:ext>
            </a:extLst>
          </p:cNvPr>
          <p:cNvGrpSpPr/>
          <p:nvPr/>
        </p:nvGrpSpPr>
        <p:grpSpPr>
          <a:xfrm>
            <a:off x="307721" y="332065"/>
            <a:ext cx="2855337" cy="420564"/>
            <a:chOff x="568442" y="319364"/>
            <a:chExt cx="2855339" cy="420565"/>
          </a:xfrm>
        </p:grpSpPr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72522057-64A4-461F-82BE-787869ACF4ED}"/>
                </a:ext>
              </a:extLst>
            </p:cNvPr>
            <p:cNvSpPr txBox="1"/>
            <p:nvPr/>
          </p:nvSpPr>
          <p:spPr>
            <a:xfrm>
              <a:off x="665958" y="319364"/>
              <a:ext cx="12811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项目简介</a:t>
              </a: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E3CCF28-004B-4151-BE04-72B785D5546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32B4A5-4094-487E-B67D-B076A2A9007C}"/>
                </a:ext>
              </a:extLst>
            </p:cNvPr>
            <p:cNvSpPr txBox="1"/>
            <p:nvPr/>
          </p:nvSpPr>
          <p:spPr>
            <a:xfrm>
              <a:off x="2209986" y="442474"/>
              <a:ext cx="1213795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电影推荐系统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2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5550" y="2784170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CN" altLang="en-US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实现流程</a:t>
            </a:r>
            <a:endParaRPr lang="zh-CN" altLang="en-US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7335" y="3691597"/>
            <a:ext cx="2694803" cy="7383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电影爬虫</a:t>
            </a:r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r>
              <a:rPr lang="zh-CN" altLang="en-US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推荐算法</a:t>
            </a:r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r>
              <a:rPr lang="en-US" altLang="zh-CN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GUI</a:t>
            </a:r>
            <a:r>
              <a:rPr lang="zh-CN" altLang="en-US" sz="12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界面</a:t>
            </a:r>
            <a:endParaRPr lang="en-US" altLang="zh-CN" sz="12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02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3953339" y="1124746"/>
            <a:ext cx="4470400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实现电影推荐系统</a:t>
            </a:r>
            <a:endParaRPr lang="zh-CN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>
            <a:off x="1871532" y="2370833"/>
            <a:ext cx="8499115" cy="1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2091136" y="2224783"/>
            <a:ext cx="1" cy="1117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6186423" y="1964432"/>
            <a:ext cx="0" cy="146456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0105100" y="2224783"/>
            <a:ext cx="1" cy="1117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668737" y="3387132"/>
            <a:ext cx="2738967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爬虫模块</a:t>
            </a:r>
            <a:endParaRPr lang="zh-CN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8784301" y="3387132"/>
            <a:ext cx="2738967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GUI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界面</a:t>
            </a:r>
            <a:endParaRPr lang="zh-CN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972412" y="3387132"/>
            <a:ext cx="4470400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推荐算法</a:t>
            </a:r>
            <a:endParaRPr lang="zh-CN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069D051-040E-4E1C-86FE-5955ABD54B5B}"/>
              </a:ext>
            </a:extLst>
          </p:cNvPr>
          <p:cNvGrpSpPr/>
          <p:nvPr/>
        </p:nvGrpSpPr>
        <p:grpSpPr>
          <a:xfrm>
            <a:off x="307721" y="332065"/>
            <a:ext cx="2024817" cy="420564"/>
            <a:chOff x="568442" y="319364"/>
            <a:chExt cx="2024819" cy="420565"/>
          </a:xfrm>
        </p:grpSpPr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8CDE97BB-A4FB-44A9-BB26-AC036FBB08B3}"/>
                </a:ext>
              </a:extLst>
            </p:cNvPr>
            <p:cNvSpPr txBox="1"/>
            <p:nvPr/>
          </p:nvSpPr>
          <p:spPr>
            <a:xfrm>
              <a:off x="665958" y="319364"/>
              <a:ext cx="12811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实现流程</a:t>
              </a: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4157EEB7-7808-4184-A044-CAC598906562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C0E65B-D36C-48BC-ACDF-3023D84113EE}"/>
                </a:ext>
              </a:extLst>
            </p:cNvPr>
            <p:cNvSpPr txBox="1"/>
            <p:nvPr/>
          </p:nvSpPr>
          <p:spPr>
            <a:xfrm>
              <a:off x="2306003" y="429775"/>
              <a:ext cx="287258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  </a:t>
              </a:r>
              <a:endParaRPr lang="zh-CN" altLang="en-US" sz="1333" dirty="0">
                <a:solidFill>
                  <a:srgbClr val="262626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58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animBg="1"/>
      <p:bldP spid="4" grpId="0" animBg="1"/>
      <p:bldP spid="5" grpId="0" animBg="1"/>
      <p:bldP spid="6" grpId="0" animBg="1"/>
      <p:bldP spid="8" grpId="0" bldLvl="0" animBg="1" autoUpdateAnimBg="0"/>
      <p:bldP spid="9" grpId="0" bldLvl="0" animBg="1" autoUpdateAnimBg="0"/>
      <p:bldP spid="1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8211447" y="2272166"/>
            <a:ext cx="2885371" cy="531838"/>
            <a:chOff x="7523107" y="3331677"/>
            <a:chExt cx="2885371" cy="531839"/>
          </a:xfrm>
        </p:grpSpPr>
        <p:sp>
          <p:nvSpPr>
            <p:cNvPr id="53" name="矩形 52"/>
            <p:cNvSpPr/>
            <p:nvPr/>
          </p:nvSpPr>
          <p:spPr>
            <a:xfrm>
              <a:off x="7523108" y="3331677"/>
              <a:ext cx="2241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Requests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获取网页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23107" y="3641468"/>
              <a:ext cx="2885371" cy="22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11447" y="4503980"/>
            <a:ext cx="2885371" cy="531838"/>
            <a:chOff x="7523107" y="3331677"/>
            <a:chExt cx="2885371" cy="531839"/>
          </a:xfrm>
        </p:grpSpPr>
        <p:sp>
          <p:nvSpPr>
            <p:cNvPr id="56" name="矩形 55"/>
            <p:cNvSpPr/>
            <p:nvPr/>
          </p:nvSpPr>
          <p:spPr>
            <a:xfrm>
              <a:off x="7523108" y="3331677"/>
              <a:ext cx="2241974" cy="3679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Json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解析数据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23107" y="3641468"/>
              <a:ext cx="2885371" cy="22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.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81235" y="2272166"/>
            <a:ext cx="3220155" cy="564219"/>
            <a:chOff x="7188323" y="3331677"/>
            <a:chExt cx="3220155" cy="564220"/>
          </a:xfrm>
        </p:grpSpPr>
        <p:sp>
          <p:nvSpPr>
            <p:cNvPr id="59" name="矩形 58"/>
            <p:cNvSpPr/>
            <p:nvPr/>
          </p:nvSpPr>
          <p:spPr>
            <a:xfrm>
              <a:off x="8166504" y="3331677"/>
              <a:ext cx="2241974" cy="3679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构造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url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188323" y="3641468"/>
              <a:ext cx="3220155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按分类爬取网页，通过改变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genre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start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参数构造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url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.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6019" y="4503980"/>
            <a:ext cx="2885371" cy="531838"/>
            <a:chOff x="7523107" y="3331677"/>
            <a:chExt cx="2885371" cy="531839"/>
          </a:xfrm>
        </p:grpSpPr>
        <p:sp>
          <p:nvSpPr>
            <p:cNvPr id="63" name="矩形 62"/>
            <p:cNvSpPr/>
            <p:nvPr/>
          </p:nvSpPr>
          <p:spPr>
            <a:xfrm>
              <a:off x="8166504" y="3331677"/>
              <a:ext cx="2241974" cy="3627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存储到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csv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文件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23107" y="3641468"/>
              <a:ext cx="2885371" cy="22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.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2929" y="1808028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 dirty="0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3213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51" dirty="0">
                  <a:solidFill>
                    <a:schemeClr val="tx2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01</a:t>
              </a:r>
              <a:endParaRPr lang="zh-CN" altLang="en-US" sz="1351" dirty="0">
                <a:solidFill>
                  <a:schemeClr val="tx2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3213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51" dirty="0">
                  <a:solidFill>
                    <a:schemeClr val="tx2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02</a:t>
              </a:r>
              <a:endParaRPr lang="zh-CN" altLang="en-US" sz="1351" dirty="0">
                <a:solidFill>
                  <a:schemeClr val="tx2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3213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51" dirty="0">
                  <a:solidFill>
                    <a:schemeClr val="tx2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04</a:t>
              </a:r>
              <a:endParaRPr lang="zh-CN" altLang="en-US" sz="1351" dirty="0">
                <a:solidFill>
                  <a:schemeClr val="tx2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3213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51" dirty="0">
                  <a:solidFill>
                    <a:schemeClr val="tx2">
                      <a:lumMod val="50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03</a:t>
              </a:r>
              <a:endParaRPr lang="zh-CN" altLang="en-US" sz="1351" dirty="0">
                <a:solidFill>
                  <a:schemeClr val="tx2">
                    <a:lumMod val="50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9B28D71-52F2-4FAF-8B2C-0ED750A5DD8C}"/>
              </a:ext>
            </a:extLst>
          </p:cNvPr>
          <p:cNvGrpSpPr/>
          <p:nvPr/>
        </p:nvGrpSpPr>
        <p:grpSpPr>
          <a:xfrm>
            <a:off x="307721" y="332065"/>
            <a:ext cx="1538936" cy="420564"/>
            <a:chOff x="568442" y="319364"/>
            <a:chExt cx="1538937" cy="420565"/>
          </a:xfrm>
        </p:grpSpPr>
        <p:sp>
          <p:nvSpPr>
            <p:cNvPr id="27" name="文本框 23">
              <a:extLst>
                <a:ext uri="{FF2B5EF4-FFF2-40B4-BE49-F238E27FC236}">
                  <a16:creationId xmlns:a16="http://schemas.microsoft.com/office/drawing/2014/main" id="{289DEDA0-062B-4F2B-8830-AE51532B50FF}"/>
                </a:ext>
              </a:extLst>
            </p:cNvPr>
            <p:cNvSpPr txBox="1"/>
            <p:nvPr/>
          </p:nvSpPr>
          <p:spPr>
            <a:xfrm>
              <a:off x="665958" y="319364"/>
              <a:ext cx="14414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  爬虫模块</a:t>
              </a: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E470289-2865-40A1-98CF-7933F6519AEB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3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8039102" y="1604799"/>
            <a:ext cx="3528484" cy="967317"/>
          </a:xfrm>
          <a:prstGeom prst="chevron">
            <a:avLst>
              <a:gd name="adj" fmla="val 54091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3" b="1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获取推荐列表</a:t>
            </a:r>
            <a:endParaRPr lang="en-US" altLang="zh-CN" sz="2133" b="1" kern="0" dirty="0">
              <a:solidFill>
                <a:schemeClr val="accent3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24420" y="1776250"/>
            <a:ext cx="2925233" cy="5194300"/>
          </a:xfrm>
          <a:prstGeom prst="roundRect">
            <a:avLst>
              <a:gd name="adj" fmla="val 2375"/>
            </a:avLst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i="1" kern="0">
              <a:solidFill>
                <a:schemeClr val="accent3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4159253" y="1621732"/>
            <a:ext cx="3676649" cy="967317"/>
          </a:xfrm>
          <a:prstGeom prst="chevron">
            <a:avLst>
              <a:gd name="adj" fmla="val 56362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3" b="1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    计算电影之间的相似度</a:t>
            </a:r>
            <a:endParaRPr lang="en-US" altLang="zh-CN" sz="2133" b="1" kern="0" dirty="0">
              <a:solidFill>
                <a:schemeClr val="accent3"/>
              </a:solidFill>
              <a:latin typeface="FZHei-B01S" panose="02010601030101010101" pitchFamily="2" charset="-122"/>
              <a:ea typeface="FZHei-B01S" panose="02010601030101010101" pitchFamily="2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24419" y="1621732"/>
            <a:ext cx="3522133" cy="967317"/>
          </a:xfrm>
          <a:prstGeom prst="homePlate">
            <a:avLst>
              <a:gd name="adj" fmla="val 63872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3" b="1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获取用户</a:t>
            </a:r>
            <a:r>
              <a:rPr lang="en-US" altLang="zh-CN" sz="2133" b="1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-</a:t>
            </a:r>
            <a:r>
              <a:rPr lang="zh-CN" altLang="en-US" sz="2133" b="1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rPr>
              <a:t>电影矩阵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975100" y="2743564"/>
            <a:ext cx="3810000" cy="4191000"/>
            <a:chOff x="2981325" y="2425848"/>
            <a:chExt cx="2857500" cy="3143250"/>
          </a:xfrm>
        </p:grpSpPr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2981325" y="2425848"/>
              <a:ext cx="0" cy="314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5838825" y="2425848"/>
              <a:ext cx="0" cy="314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4935" y="1776248"/>
            <a:ext cx="10435232" cy="5156200"/>
            <a:chOff x="476201" y="1700361"/>
            <a:chExt cx="7826424" cy="3867150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5973763" y="1700361"/>
              <a:ext cx="2328862" cy="3867150"/>
            </a:xfrm>
            <a:prstGeom prst="roundRect">
              <a:avLst>
                <a:gd name="adj" fmla="val 2375"/>
              </a:avLst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通过用户观看评分记录与相似度矩阵得到推荐列表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3167063" y="1700361"/>
              <a:ext cx="2309812" cy="3867150"/>
            </a:xfrm>
            <a:prstGeom prst="roundRect">
              <a:avLst>
                <a:gd name="adj" fmla="val 2375"/>
              </a:avLst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遍历电影，统计电影出现次数，电影间之间相同出现次数，</a:t>
              </a:r>
              <a:endParaRPr lang="en-US" altLang="zh-CN" sz="2133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通过公式</a:t>
              </a:r>
              <a:endParaRPr lang="en-US" altLang="zh-CN" sz="2133" kern="0" dirty="0">
                <a:solidFill>
                  <a:schemeClr val="accent3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计算电影相似度</a:t>
              </a:r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476201" y="1700361"/>
              <a:ext cx="2309812" cy="3867150"/>
            </a:xfrm>
            <a:prstGeom prst="roundRect">
              <a:avLst>
                <a:gd name="adj" fmla="val 2375"/>
              </a:avLst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读取用户评分文件，遍历每一行，划分为训练集和测试集。嵌套字典的形式存储，利用</a:t>
              </a:r>
              <a:r>
                <a:rPr lang="en-US" altLang="zh-CN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pandas</a:t>
              </a: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转化为</a:t>
              </a:r>
              <a:r>
                <a:rPr lang="en-US" altLang="zh-CN" sz="2133" kern="0" dirty="0" err="1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DataFrame</a:t>
              </a:r>
              <a:r>
                <a:rPr lang="zh-CN" altLang="en-US" sz="2133" kern="0" dirty="0">
                  <a:solidFill>
                    <a:schemeClr val="accent3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形式。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347431-7047-4C5A-A5EC-FA953DCB1209}"/>
              </a:ext>
            </a:extLst>
          </p:cNvPr>
          <p:cNvGrpSpPr/>
          <p:nvPr/>
        </p:nvGrpSpPr>
        <p:grpSpPr>
          <a:xfrm>
            <a:off x="342463" y="411964"/>
            <a:ext cx="3614997" cy="420564"/>
            <a:chOff x="568442" y="319364"/>
            <a:chExt cx="3614999" cy="420565"/>
          </a:xfrm>
        </p:grpSpPr>
        <p:sp>
          <p:nvSpPr>
            <p:cNvPr id="14" name="文本框 23">
              <a:extLst>
                <a:ext uri="{FF2B5EF4-FFF2-40B4-BE49-F238E27FC236}">
                  <a16:creationId xmlns:a16="http://schemas.microsoft.com/office/drawing/2014/main" id="{738577B2-3A94-49BE-B878-46C4D4931AF2}"/>
                </a:ext>
              </a:extLst>
            </p:cNvPr>
            <p:cNvSpPr txBox="1"/>
            <p:nvPr/>
          </p:nvSpPr>
          <p:spPr>
            <a:xfrm>
              <a:off x="665958" y="319364"/>
              <a:ext cx="12811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推荐算法</a:t>
              </a: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CEF90600-B0F7-4183-B14B-89916225F355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B0E151-8F02-462A-B965-A2E071DD9145}"/>
                </a:ext>
              </a:extLst>
            </p:cNvPr>
            <p:cNvSpPr txBox="1"/>
            <p:nvPr/>
          </p:nvSpPr>
          <p:spPr>
            <a:xfrm>
              <a:off x="2306003" y="429775"/>
              <a:ext cx="187743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基于产品的协同过滤算法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850FCC0-9702-4528-A14A-E8662103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33" y="4510037"/>
            <a:ext cx="1082134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44952" y="1613843"/>
            <a:ext cx="6263640" cy="4576387"/>
            <a:chOff x="3044952" y="1613843"/>
            <a:chExt cx="6263640" cy="457638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904838542"/>
                </p:ext>
              </p:extLst>
            </p:nvPr>
          </p:nvGraphicFramePr>
          <p:xfrm>
            <a:off x="4154424" y="1613843"/>
            <a:ext cx="3590544" cy="45763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49696" y="2493138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Montserrat Light" charset="0"/>
                  <a:sym typeface="FZHei-B01S" panose="02010601030101010101" pitchFamily="2" charset="-122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3896" y="3625037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Montserrat Light" charset="0"/>
                  <a:sym typeface="FZHei-B01S" panose="02010601030101010101" pitchFamily="2" charset="-122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9809" y="4795187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Montserrat Light" charset="0"/>
                  <a:sym typeface="FZHei-B01S" panose="02010601030101010101" pitchFamily="2" charset="-122"/>
                </a:rPr>
                <a:t>3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44952" y="4463073"/>
              <a:ext cx="6254496" cy="1579138"/>
            </a:xfrm>
            <a:custGeom>
              <a:avLst/>
              <a:gdLst>
                <a:gd name="connsiteX0" fmla="*/ 0 w 6254496"/>
                <a:gd name="connsiteY0" fmla="*/ 0 h 1828800"/>
                <a:gd name="connsiteX1" fmla="*/ 0 w 6254496"/>
                <a:gd name="connsiteY1" fmla="*/ 1828800 h 1828800"/>
                <a:gd name="connsiteX2" fmla="*/ 475488 w 6254496"/>
                <a:gd name="connsiteY2" fmla="*/ 1828800 h 1828800"/>
                <a:gd name="connsiteX3" fmla="*/ 6254496 w 6254496"/>
                <a:gd name="connsiteY3" fmla="*/ 1828800 h 1828800"/>
                <a:gd name="connsiteX4" fmla="*/ 6254496 w 6254496"/>
                <a:gd name="connsiteY4" fmla="*/ 1627632 h 1828800"/>
                <a:gd name="connsiteX5" fmla="*/ 6254496 w 6254496"/>
                <a:gd name="connsiteY5" fmla="*/ 118872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4496" h="1828800">
                  <a:moveTo>
                    <a:pt x="0" y="0"/>
                  </a:moveTo>
                  <a:lnTo>
                    <a:pt x="0" y="1828800"/>
                  </a:lnTo>
                  <a:lnTo>
                    <a:pt x="475488" y="1828800"/>
                  </a:lnTo>
                  <a:lnTo>
                    <a:pt x="6254496" y="1828800"/>
                  </a:lnTo>
                  <a:lnTo>
                    <a:pt x="6254496" y="1627632"/>
                  </a:lnTo>
                  <a:lnTo>
                    <a:pt x="6254496" y="118872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 sz="1351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9308592" y="3481891"/>
              <a:ext cx="0" cy="877825"/>
            </a:xfrm>
            <a:prstGeom prst="line">
              <a:avLst/>
            </a:prstGeom>
            <a:ln w="25400">
              <a:solidFill>
                <a:srgbClr val="17324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3044952" y="1826827"/>
              <a:ext cx="6236208" cy="1197864"/>
            </a:xfrm>
            <a:custGeom>
              <a:avLst/>
              <a:gdLst>
                <a:gd name="connsiteX0" fmla="*/ 6208776 w 6208776"/>
                <a:gd name="connsiteY0" fmla="*/ 320040 h 1252728"/>
                <a:gd name="connsiteX1" fmla="*/ 6208776 w 6208776"/>
                <a:gd name="connsiteY1" fmla="*/ 0 h 1252728"/>
                <a:gd name="connsiteX2" fmla="*/ 0 w 6208776"/>
                <a:gd name="connsiteY2" fmla="*/ 0 h 1252728"/>
                <a:gd name="connsiteX3" fmla="*/ 0 w 6208776"/>
                <a:gd name="connsiteY3" fmla="*/ 182880 h 1252728"/>
                <a:gd name="connsiteX4" fmla="*/ 0 w 6208776"/>
                <a:gd name="connsiteY4" fmla="*/ 1252728 h 12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776" h="1252728">
                  <a:moveTo>
                    <a:pt x="6208776" y="320040"/>
                  </a:moveTo>
                  <a:lnTo>
                    <a:pt x="6208776" y="0"/>
                  </a:lnTo>
                  <a:lnTo>
                    <a:pt x="0" y="0"/>
                  </a:lnTo>
                  <a:lnTo>
                    <a:pt x="0" y="182880"/>
                  </a:lnTo>
                  <a:lnTo>
                    <a:pt x="0" y="1252728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 sz="1351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65907" y="2493138"/>
            <a:ext cx="2885371" cy="900050"/>
            <a:chOff x="7523107" y="3346710"/>
            <a:chExt cx="2885371" cy="900050"/>
          </a:xfrm>
        </p:grpSpPr>
        <p:sp>
          <p:nvSpPr>
            <p:cNvPr id="23" name="矩形 22"/>
            <p:cNvSpPr/>
            <p:nvPr/>
          </p:nvSpPr>
          <p:spPr>
            <a:xfrm>
              <a:off x="7844804" y="3346710"/>
              <a:ext cx="2355988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分类搜索界面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23107" y="3641466"/>
              <a:ext cx="2885371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QComBox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控件选择可选项，获取类型信息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通过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QlineEdit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QPushButton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进行搜索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基于对数据库的提取操作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65907" y="4525990"/>
            <a:ext cx="2885371" cy="739650"/>
            <a:chOff x="7523107" y="3331677"/>
            <a:chExt cx="2885371" cy="739649"/>
          </a:xfrm>
        </p:grpSpPr>
        <p:sp>
          <p:nvSpPr>
            <p:cNvPr id="27" name="矩形 26"/>
            <p:cNvSpPr/>
            <p:nvPr/>
          </p:nvSpPr>
          <p:spPr>
            <a:xfrm>
              <a:off x="7844804" y="3331677"/>
              <a:ext cx="2241974" cy="3679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详细信息界面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23107" y="3641466"/>
              <a:ext cx="2885371" cy="4298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通过‘详细信息’获取详细信息界面，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弹出新窗口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07453" y="3133795"/>
            <a:ext cx="2885371" cy="739651"/>
            <a:chOff x="7523107" y="3331677"/>
            <a:chExt cx="2885371" cy="739650"/>
          </a:xfrm>
        </p:grpSpPr>
        <p:sp>
          <p:nvSpPr>
            <p:cNvPr id="30" name="矩形 29"/>
            <p:cNvSpPr/>
            <p:nvPr/>
          </p:nvSpPr>
          <p:spPr>
            <a:xfrm>
              <a:off x="7844804" y="3331677"/>
              <a:ext cx="2241974" cy="3679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用户主界面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23107" y="3641467"/>
              <a:ext cx="2885371" cy="4298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贴标签存通过变量呈现电影信息，登录后调用推荐算法获取推荐列表，设置标签可见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1A777A-C319-4B31-9B89-D43131EA09CF}"/>
              </a:ext>
            </a:extLst>
          </p:cNvPr>
          <p:cNvGrpSpPr/>
          <p:nvPr/>
        </p:nvGrpSpPr>
        <p:grpSpPr>
          <a:xfrm>
            <a:off x="307721" y="332065"/>
            <a:ext cx="3223491" cy="512664"/>
            <a:chOff x="568442" y="319364"/>
            <a:chExt cx="3223492" cy="512665"/>
          </a:xfrm>
        </p:grpSpPr>
        <p:sp>
          <p:nvSpPr>
            <p:cNvPr id="32" name="文本框 23">
              <a:extLst>
                <a:ext uri="{FF2B5EF4-FFF2-40B4-BE49-F238E27FC236}">
                  <a16:creationId xmlns:a16="http://schemas.microsoft.com/office/drawing/2014/main" id="{086D0807-93DC-4DBF-8CD9-C70C6AD0819C}"/>
                </a:ext>
              </a:extLst>
            </p:cNvPr>
            <p:cNvSpPr txBox="1"/>
            <p:nvPr/>
          </p:nvSpPr>
          <p:spPr>
            <a:xfrm>
              <a:off x="665958" y="319364"/>
              <a:ext cx="1220206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GUI</a:t>
              </a:r>
              <a:r>
                <a:rPr lang="zh-CN" altLang="en-US" sz="2133" dirty="0">
                  <a:solidFill>
                    <a:schemeClr val="bg2">
                      <a:lumMod val="7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界面</a:t>
              </a: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E5D644E-070F-481E-8458-B4208BFDA19A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252F68-2C64-48FA-B1F3-9447FE37914B}"/>
                </a:ext>
              </a:extLst>
            </p:cNvPr>
            <p:cNvSpPr txBox="1"/>
            <p:nvPr/>
          </p:nvSpPr>
          <p:spPr>
            <a:xfrm>
              <a:off x="2044596" y="534574"/>
              <a:ext cx="1747338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使用</a:t>
              </a:r>
              <a:r>
                <a:rPr lang="en-US" altLang="zh-CN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QT</a:t>
              </a:r>
              <a:r>
                <a:rPr lang="zh-CN" altLang="en-US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制作</a:t>
              </a:r>
              <a:r>
                <a:rPr lang="en-US" altLang="zh-CN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GUI</a:t>
              </a:r>
              <a:r>
                <a:rPr lang="zh-CN" altLang="en-US" sz="1333" dirty="0">
                  <a:solidFill>
                    <a:srgbClr val="262626"/>
                  </a:solidFill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0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354</Words>
  <Application>Microsoft Office PowerPoint</Application>
  <PresentationFormat>宽屏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FZHei-B01S</vt:lpstr>
      <vt:lpstr>等线</vt:lpstr>
      <vt:lpstr>等线 Light</vt:lpstr>
      <vt:lpstr>Arial</vt:lpstr>
      <vt:lpstr>Ink Free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冰红 陆</cp:lastModifiedBy>
  <cp:revision>41</cp:revision>
  <dcterms:created xsi:type="dcterms:W3CDTF">2018-04-21T02:59:27Z</dcterms:created>
  <dcterms:modified xsi:type="dcterms:W3CDTF">2019-05-14T03:15:46Z</dcterms:modified>
</cp:coreProperties>
</file>