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72" r:id="rId5"/>
    <p:sldId id="258" r:id="rId6"/>
    <p:sldId id="273" r:id="rId7"/>
    <p:sldId id="271" r:id="rId8"/>
    <p:sldId id="259" r:id="rId9"/>
    <p:sldId id="261" r:id="rId10"/>
    <p:sldId id="262" r:id="rId11"/>
    <p:sldId id="263" r:id="rId12"/>
    <p:sldId id="269" r:id="rId13"/>
    <p:sldId id="264" r:id="rId14"/>
    <p:sldId id="266" r:id="rId15"/>
    <p:sldId id="267" r:id="rId16"/>
    <p:sldId id="268" r:id="rId17"/>
    <p:sldId id="265" r:id="rId18"/>
    <p:sldId id="27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A47E5-595B-CCB7-8F23-B3B8718833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D02249-D03A-0C44-875A-3B74CE7619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2766A-9ACD-08F7-87CE-3A0B5DDB3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D00C0-ECEB-4C57-9764-EE8CD779EFDB}" type="datetimeFigureOut">
              <a:rPr lang="en-GB" smtClean="0"/>
              <a:t>02/08/2023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53ACA-66FB-7C32-0479-DD553D42C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6AC9F-C84B-DA7E-07DC-2D421030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306D5-F793-4F5A-9DC9-E3B933574E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2070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A5984-A029-7E0A-1037-43D903863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AE9411-199F-1EBF-0E8F-AAD289DE23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445B42-2828-EFC5-E296-40992F861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D00C0-ECEB-4C57-9764-EE8CD779EFDB}" type="datetimeFigureOut">
              <a:rPr lang="en-GB" smtClean="0"/>
              <a:t>02/08/2023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93484-0B28-7B64-DBA1-200E841EC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7B43D-1950-7612-428A-364897998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306D5-F793-4F5A-9DC9-E3B933574E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0702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F5B5DE-F86B-84EB-B0CA-81A12BEC47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79E3F6-6636-47FA-0F21-AE721CCCCD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4ED35-9051-2FD3-2957-ACE3B8186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D00C0-ECEB-4C57-9764-EE8CD779EFDB}" type="datetimeFigureOut">
              <a:rPr lang="en-GB" smtClean="0"/>
              <a:t>02/08/2023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E68440-047E-6000-F6AA-F428C6E85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58D4D-B734-E52C-9BC5-77BF7EDEC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306D5-F793-4F5A-9DC9-E3B933574E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6201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51FAF-ED49-E07A-3B2B-2650439C6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F2FBA-EA93-A434-9043-C583FB426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2D7A8C-7817-04F6-21C4-00DA7F3E4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D00C0-ECEB-4C57-9764-EE8CD779EFDB}" type="datetimeFigureOut">
              <a:rPr lang="en-GB" smtClean="0"/>
              <a:t>02/08/2023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B3C99-AAD5-41E8-2D12-F3946E445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4820A-3410-AE4F-56BE-2068A8BAE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306D5-F793-4F5A-9DC9-E3B933574E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7133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04F7A-04BD-1395-53E4-F9455B702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169C9E-922A-2B18-EF8B-7ED954697D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E9418-208B-8EAC-B7D2-6C99EAE74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D00C0-ECEB-4C57-9764-EE8CD779EFDB}" type="datetimeFigureOut">
              <a:rPr lang="en-GB" smtClean="0"/>
              <a:t>02/08/2023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E74BB-EE97-38C1-9ABE-D129F7EFF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2AE159-9F26-9323-9770-B9215FBF7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306D5-F793-4F5A-9DC9-E3B933574E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1303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06C88-0473-D58C-74B2-DF991C017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115CA-5A28-F54A-0CA6-97DF920790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C3ACE3-B989-2103-4D31-4638F37285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2AB5B3-AFC3-9851-3043-80502E360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D00C0-ECEB-4C57-9764-EE8CD779EFDB}" type="datetimeFigureOut">
              <a:rPr lang="en-GB" smtClean="0"/>
              <a:t>02/08/2023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B6FCEA-CBF8-3F2E-C997-41B6E926D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9AADD2-4BC6-2AE6-B1A5-736D3A4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306D5-F793-4F5A-9DC9-E3B933574E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6455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DBC28-CE3F-1113-8137-C5CF5E9F8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F2EA94-FB3B-5691-94B0-3EA9B8E6D8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5D86B4-FFB8-8C5A-C622-EAC9AE45AA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11BD02-D149-B16F-86C2-FB0EE139B1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2843BD-AFC2-85B9-F245-1E5782F65C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C7108B-9890-B081-7420-1153B17E8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D00C0-ECEB-4C57-9764-EE8CD779EFDB}" type="datetimeFigureOut">
              <a:rPr lang="en-GB" smtClean="0"/>
              <a:t>02/08/2023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62FDAC-7BC5-F298-A9FB-2786AD573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9DF6D7-3E34-9D6F-65C4-4DFA2BEEE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306D5-F793-4F5A-9DC9-E3B933574E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0329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11DEE-38B1-FDF1-0296-2498DACDA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762636-759E-0266-28A8-EBFC6DF9A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D00C0-ECEB-4C57-9764-EE8CD779EFDB}" type="datetimeFigureOut">
              <a:rPr lang="en-GB" smtClean="0"/>
              <a:t>02/08/2023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5B0E08-7ADC-8EE2-8989-2DD0482AB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CF3F8D-E34C-5FB8-4DC7-B1615A2A8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306D5-F793-4F5A-9DC9-E3B933574E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6441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BF1F23-FF4E-C049-A60A-D117381ED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D00C0-ECEB-4C57-9764-EE8CD779EFDB}" type="datetimeFigureOut">
              <a:rPr lang="en-GB" smtClean="0"/>
              <a:t>02/08/2023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CE9333-B784-F5D5-F3D4-0CDB80467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99988A-15AF-49BD-1D10-8D6CDF818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306D5-F793-4F5A-9DC9-E3B933574E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6478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22B1A-5D09-BE0B-BAF6-7F57A0D82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B579F-C840-9970-41AA-1FDED5C5D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FC5E31-6E1F-4C28-643E-D086BBF72C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1AB108-98F9-4C00-6DB1-EF1535978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D00C0-ECEB-4C57-9764-EE8CD779EFDB}" type="datetimeFigureOut">
              <a:rPr lang="en-GB" smtClean="0"/>
              <a:t>02/08/2023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818AC-7D9D-601F-A1B8-ECACFE3B0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21056D-8021-2B12-A243-C7AED8A60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306D5-F793-4F5A-9DC9-E3B933574E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7848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2AC85-C048-EF6D-32E9-9133EF8BD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056DB4-62DC-79A9-0E0F-DCEC2E5B30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59E6BB-AE20-89BA-886F-10AB87462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682FCF-FD82-C535-7E4E-75ACDEDF5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D00C0-ECEB-4C57-9764-EE8CD779EFDB}" type="datetimeFigureOut">
              <a:rPr lang="en-GB" smtClean="0"/>
              <a:t>02/08/2023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C2A339-F62B-465C-26AD-489DE65E8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9AEBEA-98DF-FD51-1DA8-C27141C27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306D5-F793-4F5A-9DC9-E3B933574E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4929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74A2F1-8AE6-C7D3-92F3-F759453B7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39DB7F-410C-9799-061E-FD4F174DAC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117BD-9ACD-2854-2699-F6CEBF58B7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D00C0-ECEB-4C57-9764-EE8CD779EFDB}" type="datetimeFigureOut">
              <a:rPr lang="en-GB" smtClean="0"/>
              <a:t>02/08/2023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01E14-E1E0-2F0F-410A-EE5D8E7ECD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CC66E-7336-9119-C8DA-57CDCCFE8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306D5-F793-4F5A-9DC9-E3B933574E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4309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3F38E-6360-72DB-B32E-9816845CD1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RMAP Initiator Walkthrough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F63E60-641F-8E4C-AA80-3F2085CC45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4Links Ltd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7689E1-A79B-22A6-B92A-12FCCBE3B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5525" y="0"/>
            <a:ext cx="227647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7830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8D8C7-F3B5-5C51-0608-4B4BD02A2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RMAP Reply Format (Read from Target)</a:t>
            </a:r>
          </a:p>
        </p:txBody>
      </p:sp>
      <p:pic>
        <p:nvPicPr>
          <p:cNvPr id="4" name="Content Placeholder 3" descr="A close-up of a computer screen&#10;&#10;Description automatically generated">
            <a:extLst>
              <a:ext uri="{FF2B5EF4-FFF2-40B4-BE49-F238E27FC236}">
                <a16:creationId xmlns:a16="http://schemas.microsoft.com/office/drawing/2014/main" id="{4A83B149-C32D-C90F-4895-31ED56CA6B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2749" y="2364953"/>
            <a:ext cx="5894529" cy="21280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2AADD01-5892-3AA2-3A72-2B21C9213A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3740" y="2206396"/>
            <a:ext cx="4290060" cy="33985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50472EB-BB29-0B61-4697-E318E953E982}"/>
              </a:ext>
            </a:extLst>
          </p:cNvPr>
          <p:cNvSpPr txBox="1"/>
          <p:nvPr/>
        </p:nvSpPr>
        <p:spPr>
          <a:xfrm>
            <a:off x="938892" y="5235584"/>
            <a:ext cx="4950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CRC(s) &amp; EOPs are not pushed to the user interface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7B9309-7920-892D-353A-A9CFF3B426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15525" y="0"/>
            <a:ext cx="227647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475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25987-6FC8-A8C4-76C5-922E9EC05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RMAP (Read) Reply Reception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DE7FE0-1621-B8BC-EE88-0D599B7823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9421" y="4115396"/>
            <a:ext cx="7065929" cy="2027464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78CC47B-7ECA-FAE7-A5A6-DD5F25BA09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9422" y="2056821"/>
            <a:ext cx="5943908" cy="14122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B17D7E-A364-AD25-AEC7-24BDC88B296B}"/>
              </a:ext>
            </a:extLst>
          </p:cNvPr>
          <p:cNvSpPr txBox="1"/>
          <p:nvPr/>
        </p:nvSpPr>
        <p:spPr>
          <a:xfrm>
            <a:off x="3065576" y="1689089"/>
            <a:ext cx="2643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Header + Data Waveforms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DA7A6E-66EE-C4C9-DDFB-9280BC45272A}"/>
              </a:ext>
            </a:extLst>
          </p:cNvPr>
          <p:cNvSpPr txBox="1"/>
          <p:nvPr/>
        </p:nvSpPr>
        <p:spPr>
          <a:xfrm>
            <a:off x="2482626" y="3807529"/>
            <a:ext cx="4791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Header Reception with SpaceWire Link Debugger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F9B9E9-3C27-9EC0-FD2E-18D5D1F1F3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15525" y="0"/>
            <a:ext cx="227647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880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2A27F-36ED-B848-BCE5-4BC2CC94A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Application Note: Split Interface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1CE8BD1-DDA9-3676-996B-94CF5D184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2616183"/>
            <a:ext cx="9763125" cy="36099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714E1FC-7F9A-305E-AB4B-D283D0D751A6}"/>
              </a:ext>
            </a:extLst>
          </p:cNvPr>
          <p:cNvSpPr txBox="1"/>
          <p:nvPr/>
        </p:nvSpPr>
        <p:spPr>
          <a:xfrm>
            <a:off x="2276670" y="2347541"/>
            <a:ext cx="646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Automatic Split of Data &amp; Header in PT/CT Side Crypto Applications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81C231-90BE-6525-1943-5034E282F7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5525" y="0"/>
            <a:ext cx="227647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145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3D5AB-070C-B248-4E15-33CC56FC2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RMAP Verification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5F9EA-8AE1-DFE5-9FBA-989B3792B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Design includes VHDL Package(s) to speed up design verification. This includes .</a:t>
            </a:r>
          </a:p>
          <a:p>
            <a:r>
              <a:rPr lang="en-GB" dirty="0"/>
              <a:t>SpaceWire Link Debug Procedures </a:t>
            </a:r>
          </a:p>
          <a:p>
            <a:r>
              <a:rPr lang="en-GB" dirty="0"/>
              <a:t>Protected-type RMAP Commands </a:t>
            </a:r>
          </a:p>
          <a:p>
            <a:r>
              <a:rPr lang="en-GB" dirty="0"/>
              <a:t>IP Interface Handshake Procedures</a:t>
            </a:r>
          </a:p>
          <a:p>
            <a:r>
              <a:rPr lang="en-GB" dirty="0"/>
              <a:t>Record-type IP interface Ports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i="1" dirty="0"/>
              <a:t>See </a:t>
            </a:r>
            <a:r>
              <a:rPr lang="en-GB" b="1" i="1" dirty="0" err="1"/>
              <a:t>SpaceWire_Sim_lib.vhd</a:t>
            </a:r>
            <a:r>
              <a:rPr lang="en-GB" b="1" i="1" dirty="0"/>
              <a:t>  </a:t>
            </a:r>
            <a:r>
              <a:rPr lang="en-GB" i="1" dirty="0"/>
              <a:t>&amp; </a:t>
            </a:r>
            <a:r>
              <a:rPr lang="en-GB" b="1" i="1" dirty="0" err="1"/>
              <a:t>rmap_initiator_lib.vhd</a:t>
            </a:r>
            <a:r>
              <a:rPr lang="en-GB" b="1" i="1" dirty="0"/>
              <a:t> </a:t>
            </a:r>
            <a:r>
              <a:rPr lang="en-GB" i="1" dirty="0"/>
              <a:t>in </a:t>
            </a:r>
            <a:r>
              <a:rPr lang="en-GB" b="1" i="1" dirty="0"/>
              <a:t>/Lib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B49403-0B85-B702-2D7E-D247091AE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5525" y="0"/>
            <a:ext cx="227647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453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801A4-A740-6E76-A30A-E4F3F1A5B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SpaceWire Debugging Procedure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53A46BF-3EA1-21F9-BD98-B332F77C21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31247" y="3025635"/>
            <a:ext cx="4887007" cy="1352739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A0F24A-BADC-9DC4-16C2-4761C236C5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269" y="2605558"/>
            <a:ext cx="4353533" cy="5715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B42302-F7D0-F632-A21E-5F2EE99420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3770" y="3429000"/>
            <a:ext cx="2724530" cy="273405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AC1941A-344C-29D6-4FD4-D0B7749103BA}"/>
              </a:ext>
            </a:extLst>
          </p:cNvPr>
          <p:cNvSpPr txBox="1"/>
          <p:nvPr/>
        </p:nvSpPr>
        <p:spPr>
          <a:xfrm>
            <a:off x="1541405" y="2110295"/>
            <a:ext cx="3149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Testbench Signals &amp; Procedures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892AFD-B55C-DDB9-62D6-438E17D3A44E}"/>
              </a:ext>
            </a:extLst>
          </p:cNvPr>
          <p:cNvSpPr txBox="1"/>
          <p:nvPr/>
        </p:nvSpPr>
        <p:spPr>
          <a:xfrm>
            <a:off x="7771032" y="2479627"/>
            <a:ext cx="2807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Simulator Waveform Signals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8C281A-83F4-0D21-7FA6-C8840014C3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15525" y="0"/>
            <a:ext cx="227647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7046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F93A1-6D07-3D6C-C2DB-7E6B026B2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Protected Type RMAP Commands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8DBBA5-1F78-4D54-805E-BE64808B42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821370"/>
            <a:ext cx="4778154" cy="333022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60AA6B-84B6-5E8E-0F4A-F3B44D8C8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146" y="2350607"/>
            <a:ext cx="3932261" cy="1600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4698A7D-B6D7-69A5-3D06-57590904F9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6924" y="817491"/>
            <a:ext cx="3116522" cy="582796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20F78F3-E1BF-3836-5AF0-B348E3FBED0A}"/>
              </a:ext>
            </a:extLst>
          </p:cNvPr>
          <p:cNvSpPr txBox="1"/>
          <p:nvPr/>
        </p:nvSpPr>
        <p:spPr>
          <a:xfrm>
            <a:off x="1576472" y="1690688"/>
            <a:ext cx="3317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Testbench Variables + Procedures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5772B7-250E-1B65-BDAC-7FB630C93883}"/>
              </a:ext>
            </a:extLst>
          </p:cNvPr>
          <p:cNvSpPr txBox="1"/>
          <p:nvPr/>
        </p:nvSpPr>
        <p:spPr>
          <a:xfrm>
            <a:off x="6096000" y="3731472"/>
            <a:ext cx="22062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Find me on Line &gt;450</a:t>
            </a:r>
          </a:p>
          <a:p>
            <a:r>
              <a:rPr lang="en-GB" dirty="0"/>
              <a:t>of SpaceWire Sim Lib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FAF60F-3A35-2300-CD5E-E8036055FD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15525" y="0"/>
            <a:ext cx="227647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4614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97A1B-9AF1-3EC3-77C1-CBA1534F5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Handshake Testbench Procedures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A4137E-190F-F508-E3D4-29654FC96F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4699" y="2461379"/>
            <a:ext cx="5143586" cy="91347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50A410-A655-5798-B48F-DF1C32780E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699" y="3564794"/>
            <a:ext cx="4002669" cy="10162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37600B3-5E9C-A184-9C33-12A83BB8C2AE}"/>
              </a:ext>
            </a:extLst>
          </p:cNvPr>
          <p:cNvSpPr txBox="1"/>
          <p:nvPr/>
        </p:nvSpPr>
        <p:spPr>
          <a:xfrm>
            <a:off x="648780" y="4946391"/>
            <a:ext cx="4335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Find me on Line &gt;1160 of SpaceWire Sim Lib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C8DC2D-C1D2-A55C-301E-3AFAF6F56838}"/>
              </a:ext>
            </a:extLst>
          </p:cNvPr>
          <p:cNvSpPr txBox="1"/>
          <p:nvPr/>
        </p:nvSpPr>
        <p:spPr>
          <a:xfrm>
            <a:off x="734699" y="1959690"/>
            <a:ext cx="5361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Simplifies Ready/Valid Handshake for Testbench Stimuli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00B12AE-FD1D-627B-9AAD-12E03ECA10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5322" y="2637214"/>
            <a:ext cx="4906026" cy="185515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D50E455-4758-AC97-670F-54DF28CFEBA9}"/>
              </a:ext>
            </a:extLst>
          </p:cNvPr>
          <p:cNvSpPr txBox="1"/>
          <p:nvPr/>
        </p:nvSpPr>
        <p:spPr>
          <a:xfrm>
            <a:off x="8112740" y="2267882"/>
            <a:ext cx="2471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Procedures in Testbench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742816-869D-1335-523C-0122C1795F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15525" y="0"/>
            <a:ext cx="227647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7090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1FB44-3CE7-6391-B2A5-4BE768184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Testbench Example </a:t>
            </a:r>
            <a:r>
              <a:rPr lang="en-GB"/>
              <a:t>Design (Vivado</a:t>
            </a:r>
            <a:r>
              <a:rPr lang="en-GB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CDD28-DAE9-AE96-B898-D5E336F32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33026" cy="435133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4Links RMAP Initiator connected to the 4Links RMAP Target. </a:t>
            </a:r>
          </a:p>
          <a:p>
            <a:r>
              <a:rPr lang="en-GB" dirty="0"/>
              <a:t>Initiator performs RMAP Write/Read commands. Results of Stimuli are checked and reported.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Creates a starting point for your own RMAP Designs &amp; Testbenches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196E32-212B-C211-28A2-7578023114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9934" y="2271509"/>
            <a:ext cx="5724525" cy="320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C96D508-1A56-54B6-AD9A-F71AC9E269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5525" y="0"/>
            <a:ext cx="227647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2003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5FFB0-936E-CA79-8F3A-591CAF66A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Application Note: RMAP Client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142706-132F-3D22-C430-51B602CC09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5525" y="0"/>
            <a:ext cx="2276475" cy="7905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B5CD7A-1EEA-F890-6824-FF711ECFC2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6" y="3428991"/>
            <a:ext cx="27" cy="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C887F4F-E24C-B509-E2CD-BAC8CC32E2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6" y="3428991"/>
            <a:ext cx="27" cy="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06A05E6-789B-4245-F4D7-06334AEFB2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6" y="3428991"/>
            <a:ext cx="27" cy="1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0E13A82-17BA-5905-D778-8C299EB5CF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6" y="3428991"/>
            <a:ext cx="27" cy="1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3DD4494-0318-0438-8734-00335A0E3A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6" y="3428991"/>
            <a:ext cx="27" cy="1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968927A-4C5D-A0BF-952B-ABE8312527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9977" y="2333458"/>
            <a:ext cx="8155548" cy="407777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4B4EDCB-48D3-83BA-D1A3-D221828F1B49}"/>
              </a:ext>
            </a:extLst>
          </p:cNvPr>
          <p:cNvSpPr txBox="1"/>
          <p:nvPr/>
        </p:nvSpPr>
        <p:spPr>
          <a:xfrm>
            <a:off x="2392136" y="1882970"/>
            <a:ext cx="5573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RMAP Client combines both Initiator and Target functions</a:t>
            </a:r>
          </a:p>
        </p:txBody>
      </p:sp>
    </p:spTree>
    <p:extLst>
      <p:ext uri="{BB962C8B-B14F-4D97-AF65-F5344CB8AC3E}">
        <p14:creationId xmlns:p14="http://schemas.microsoft.com/office/powerpoint/2010/main" val="2749048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66C1F-B718-C622-88DF-7C56C0C20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IP Core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6CB47-FAE3-1820-2FDE-95D5AAC11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Implements an RMAP Initiator to ECSS-E-ST-50-52C specification</a:t>
            </a:r>
          </a:p>
          <a:p>
            <a:r>
              <a:rPr lang="en-GB" dirty="0"/>
              <a:t>Full RTL design (no software).</a:t>
            </a:r>
          </a:p>
          <a:p>
            <a:r>
              <a:rPr lang="en-GB" dirty="0"/>
              <a:t>Integrates the 4Links SpaceWire </a:t>
            </a:r>
            <a:r>
              <a:rPr lang="en-GB" dirty="0" err="1"/>
              <a:t>CoDec</a:t>
            </a:r>
            <a:r>
              <a:rPr lang="en-GB" dirty="0"/>
              <a:t>.</a:t>
            </a:r>
          </a:p>
          <a:p>
            <a:r>
              <a:rPr lang="en-GB" dirty="0"/>
              <a:t>Supports SpaceWire up to 200MBit (Xilinx Spartan-7).</a:t>
            </a:r>
          </a:p>
          <a:p>
            <a:r>
              <a:rPr lang="en-GB" dirty="0"/>
              <a:t>AXI-Style User Interface.</a:t>
            </a:r>
          </a:p>
          <a:p>
            <a:r>
              <a:rPr lang="en-GB" dirty="0"/>
              <a:t>Separate Header &amp; Data Interfaces for Commands/Replies</a:t>
            </a:r>
          </a:p>
          <a:p>
            <a:r>
              <a:rPr lang="en-GB" dirty="0"/>
              <a:t>Fully Open-Source Design (in VHDL).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AE081A-B942-3992-FA77-3D1DEA74D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5525" y="8164"/>
            <a:ext cx="227647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453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E5520-5FA2-D026-5D37-D39FABC17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Resource Usage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6E6F7-A581-ECC8-CB4F-DC7F9847C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Xilinx Spartan 7 (@192 MHz) (CMOD-S7, XC7S25csga225-1)</a:t>
            </a:r>
          </a:p>
          <a:p>
            <a:r>
              <a:rPr lang="en-GB" dirty="0"/>
              <a:t>FF – 835</a:t>
            </a:r>
          </a:p>
          <a:p>
            <a:r>
              <a:rPr lang="en-GB" dirty="0"/>
              <a:t>LUT – 637</a:t>
            </a:r>
          </a:p>
          <a:p>
            <a:r>
              <a:rPr lang="en-GB" dirty="0"/>
              <a:t>BRAM – 0.5</a:t>
            </a:r>
          </a:p>
          <a:p>
            <a:pPr marL="0" indent="0">
              <a:buNone/>
            </a:pPr>
            <a:r>
              <a:rPr lang="en-GB" dirty="0"/>
              <a:t>(Single-Ended IO)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** </a:t>
            </a:r>
            <a:r>
              <a:rPr lang="en-GB" i="1" dirty="0"/>
              <a:t>Note ** </a:t>
            </a:r>
            <a:r>
              <a:rPr lang="en-GB" dirty="0"/>
              <a:t> Critical path(s) are inside the </a:t>
            </a:r>
            <a:r>
              <a:rPr lang="en-GB" dirty="0" err="1"/>
              <a:t>SpW</a:t>
            </a:r>
            <a:r>
              <a:rPr lang="en-GB" dirty="0"/>
              <a:t> </a:t>
            </a:r>
            <a:r>
              <a:rPr lang="en-GB" dirty="0" err="1"/>
              <a:t>CoDec</a:t>
            </a:r>
            <a:r>
              <a:rPr lang="en-GB" dirty="0"/>
              <a:t>. This is being worked on.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9B75BF-E498-2100-4AB9-D0C17DEFE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5525" y="8164"/>
            <a:ext cx="227647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535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55B34-8D6D-4B4D-6ABA-AD71B033C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IP File 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B0955-8A4D-1DD2-9B89-C05670F4B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65033" cy="4351338"/>
          </a:xfrm>
        </p:spPr>
        <p:txBody>
          <a:bodyPr/>
          <a:lstStyle/>
          <a:p>
            <a:r>
              <a:rPr lang="en-GB" dirty="0"/>
              <a:t>Import all files from /Lib apart from </a:t>
            </a:r>
            <a:r>
              <a:rPr lang="en-GB" i="1" dirty="0" err="1"/>
              <a:t>context_examples</a:t>
            </a:r>
            <a:r>
              <a:rPr lang="en-GB" i="1" dirty="0"/>
              <a:t> </a:t>
            </a:r>
            <a:r>
              <a:rPr lang="en-GB" dirty="0"/>
              <a:t>folder</a:t>
            </a:r>
            <a:endParaRPr lang="en-GB" i="1" dirty="0"/>
          </a:p>
          <a:p>
            <a:endParaRPr lang="en-GB" dirty="0"/>
          </a:p>
          <a:p>
            <a:r>
              <a:rPr lang="en-GB" dirty="0"/>
              <a:t>Import all files from /RTL/… apart from </a:t>
            </a:r>
            <a:r>
              <a:rPr lang="en-GB" i="1" dirty="0" err="1"/>
              <a:t>Template_Designs</a:t>
            </a:r>
            <a:r>
              <a:rPr lang="en-GB" dirty="0"/>
              <a:t>, unless required</a:t>
            </a:r>
          </a:p>
          <a:p>
            <a:endParaRPr lang="en-GB" dirty="0"/>
          </a:p>
          <a:p>
            <a:r>
              <a:rPr lang="en-GB" dirty="0"/>
              <a:t>Import all files from /Sim</a:t>
            </a:r>
          </a:p>
          <a:p>
            <a:endParaRPr lang="en-GB" dirty="0"/>
          </a:p>
          <a:p>
            <a:r>
              <a:rPr lang="en-GB" dirty="0"/>
              <a:t>VHDL Rev should be set to VHDL 2008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5232B3-FC48-F6EE-F1B2-87C314AA4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3861" y="1825625"/>
            <a:ext cx="4019939" cy="43397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6D25366-36D8-528A-B961-38AD0AAA43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5525" y="8164"/>
            <a:ext cx="227647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093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F7052-058B-70F3-06E3-7564DEE85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Core Architecture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E34982-AAD0-8071-7B38-9326A5AF82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5525" y="0"/>
            <a:ext cx="2276475" cy="7905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777ED90-D204-EF2F-0C49-B69C199E4A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670" y="1411077"/>
            <a:ext cx="9793103" cy="4950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975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96717-D449-AA2F-7200-6CF8F2FD4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IP Core Configuration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40159C-3A55-3A51-36C1-2BB57EFC1F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8473" y="2118364"/>
            <a:ext cx="5513621" cy="105911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21C1CD5-FD7C-5D7A-A449-BEBCE8A956E2}"/>
              </a:ext>
            </a:extLst>
          </p:cNvPr>
          <p:cNvSpPr txBox="1"/>
          <p:nvPr/>
        </p:nvSpPr>
        <p:spPr>
          <a:xfrm>
            <a:off x="1288473" y="1690688"/>
            <a:ext cx="3819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Customisation through VHDL Generics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BA4B06-18C4-3820-F7C0-215C010BA27C}"/>
              </a:ext>
            </a:extLst>
          </p:cNvPr>
          <p:cNvSpPr txBox="1"/>
          <p:nvPr/>
        </p:nvSpPr>
        <p:spPr>
          <a:xfrm>
            <a:off x="1188720" y="3605153"/>
            <a:ext cx="848918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g_clock_freq</a:t>
            </a:r>
            <a:r>
              <a:rPr lang="en-GB" dirty="0"/>
              <a:t> </a:t>
            </a:r>
          </a:p>
          <a:p>
            <a:r>
              <a:rPr lang="en-GB" dirty="0"/>
              <a:t>Frequency of base clock in Hz.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g_tx</a:t>
            </a:r>
            <a:r>
              <a:rPr lang="en-GB" dirty="0"/>
              <a:t>/</a:t>
            </a:r>
            <a:r>
              <a:rPr lang="en-GB" dirty="0" err="1"/>
              <a:t>rx_fifo_sze</a:t>
            </a:r>
            <a:endParaRPr lang="en-GB" dirty="0"/>
          </a:p>
          <a:p>
            <a:r>
              <a:rPr lang="en-GB" dirty="0"/>
              <a:t>Depth of Tx/Rx SpaceWire FIFO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g_mode</a:t>
            </a:r>
            <a:endParaRPr lang="en-GB" dirty="0"/>
          </a:p>
          <a:p>
            <a:r>
              <a:rPr lang="en-GB" dirty="0"/>
              <a:t>DDR input mode configuration. Use “custom” mode and insert DDR registers and desired</a:t>
            </a:r>
          </a:p>
          <a:p>
            <a:r>
              <a:rPr lang="en-GB" dirty="0"/>
              <a:t>IO buffers outside of the IP Core</a:t>
            </a:r>
          </a:p>
          <a:p>
            <a:r>
              <a:rPr lang="en-GB" dirty="0"/>
              <a:t>Use Diff/Single modes for behavioural simulation only. 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5F8CC35-43A1-06EC-C097-594FE9D96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5525" y="8164"/>
            <a:ext cx="227647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830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32209-3240-4DE8-A211-EA92FF7C5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IP Core SpaceWire D/S Connection Scheme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3243E4-8012-1519-B699-F4BE012B22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4560" y="2337019"/>
            <a:ext cx="6873253" cy="3711093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A1B1153-DF17-4743-9D0F-DFE78A5D99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5525" y="0"/>
            <a:ext cx="2276475" cy="7905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C10DD7A-56D6-B302-7267-E63C2F8D9398}"/>
              </a:ext>
            </a:extLst>
          </p:cNvPr>
          <p:cNvSpPr txBox="1"/>
          <p:nvPr/>
        </p:nvSpPr>
        <p:spPr>
          <a:xfrm>
            <a:off x="2948272" y="1690688"/>
            <a:ext cx="5365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DDR Registers / IO Buffers should be added by the user.</a:t>
            </a:r>
          </a:p>
          <a:p>
            <a:pPr algn="ctr"/>
            <a:r>
              <a:rPr lang="en-GB" dirty="0"/>
              <a:t>(use “custom” mode for </a:t>
            </a:r>
            <a:r>
              <a:rPr lang="en-GB" i="1" dirty="0" err="1"/>
              <a:t>g_mode</a:t>
            </a:r>
            <a:r>
              <a:rPr lang="en-GB" i="1" dirty="0"/>
              <a:t> </a:t>
            </a:r>
            <a:r>
              <a:rPr lang="en-GB" dirty="0"/>
              <a:t>generic) </a:t>
            </a:r>
          </a:p>
        </p:txBody>
      </p:sp>
    </p:spTree>
    <p:extLst>
      <p:ext uri="{BB962C8B-B14F-4D97-AF65-F5344CB8AC3E}">
        <p14:creationId xmlns:p14="http://schemas.microsoft.com/office/powerpoint/2010/main" val="1412454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95021-3AED-AC6B-9D6F-4F57E8848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RMAP Command Format (Write to Target)</a:t>
            </a:r>
          </a:p>
        </p:txBody>
      </p:sp>
      <p:pic>
        <p:nvPicPr>
          <p:cNvPr id="4" name="Picture 3" descr="A close-up of a document&#10;&#10;Description automatically generated">
            <a:extLst>
              <a:ext uri="{FF2B5EF4-FFF2-40B4-BE49-F238E27FC236}">
                <a16:creationId xmlns:a16="http://schemas.microsoft.com/office/drawing/2014/main" id="{4F0B090E-03F7-3B88-76D1-F86459E89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82685"/>
            <a:ext cx="5028913" cy="26530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2884E2-5B13-5E27-ECD6-FC9C912D22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5133" y="2337246"/>
            <a:ext cx="3634105" cy="287909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1DBBC7-EBA6-A6A6-8418-49BC286C3D1E}"/>
              </a:ext>
            </a:extLst>
          </p:cNvPr>
          <p:cNvSpPr txBox="1"/>
          <p:nvPr/>
        </p:nvSpPr>
        <p:spPr>
          <a:xfrm>
            <a:off x="1662762" y="1871998"/>
            <a:ext cx="3379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Standard RMAP Command Format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52B5F4-8C1B-EB04-0128-589D51839A16}"/>
              </a:ext>
            </a:extLst>
          </p:cNvPr>
          <p:cNvSpPr txBox="1"/>
          <p:nvPr/>
        </p:nvSpPr>
        <p:spPr>
          <a:xfrm>
            <a:off x="7146147" y="1871998"/>
            <a:ext cx="35296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4Links RMAP Command Submission</a:t>
            </a:r>
          </a:p>
          <a:p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6FB744-E22E-D95A-2067-ED92E4DC461B}"/>
              </a:ext>
            </a:extLst>
          </p:cNvPr>
          <p:cNvSpPr txBox="1"/>
          <p:nvPr/>
        </p:nvSpPr>
        <p:spPr>
          <a:xfrm>
            <a:off x="838200" y="5031670"/>
            <a:ext cx="5550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IP automatically appends CRC(s) and EOPs when required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4F0320A-3FF1-2FA8-6C0A-72FDA6FE97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15525" y="0"/>
            <a:ext cx="227647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627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97E28-A865-D0FC-9818-C2275A591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RMAP (Write) Command Submission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6C9DC4-8C08-E9D0-3811-853B68DFF9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03872"/>
            <a:ext cx="8166898" cy="1325564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84D73DB-596C-B04A-8CB9-26A3A26369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431423"/>
            <a:ext cx="10433136" cy="171909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CC74EA8-7BDF-82C0-1B2A-D25B28477298}"/>
              </a:ext>
            </a:extLst>
          </p:cNvPr>
          <p:cNvSpPr txBox="1"/>
          <p:nvPr/>
        </p:nvSpPr>
        <p:spPr>
          <a:xfrm>
            <a:off x="3065576" y="1772349"/>
            <a:ext cx="2643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Header + Data Waveforms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2235CC-CE74-9026-C936-1FBE919596BC}"/>
              </a:ext>
            </a:extLst>
          </p:cNvPr>
          <p:cNvSpPr txBox="1"/>
          <p:nvPr/>
        </p:nvSpPr>
        <p:spPr>
          <a:xfrm>
            <a:off x="2466297" y="3995308"/>
            <a:ext cx="4910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Header Submission with SpaceWire Link Debugger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FDE8DE-FF6E-F900-1D5B-2480BF4A50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15525" y="0"/>
            <a:ext cx="227647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676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</TotalTime>
  <Words>512</Words>
  <Application>Microsoft Office PowerPoint</Application>
  <PresentationFormat>Widescreen</PresentationFormat>
  <Paragraphs>83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RMAP Initiator Walkthrough </vt:lpstr>
      <vt:lpstr>IP Core Features</vt:lpstr>
      <vt:lpstr>Resource Usage </vt:lpstr>
      <vt:lpstr>IP File Location</vt:lpstr>
      <vt:lpstr>Core Architecture </vt:lpstr>
      <vt:lpstr>IP Core Configuration</vt:lpstr>
      <vt:lpstr>IP Core SpaceWire D/S Connection Scheme</vt:lpstr>
      <vt:lpstr>RMAP Command Format (Write to Target)</vt:lpstr>
      <vt:lpstr>RMAP (Write) Command Submission</vt:lpstr>
      <vt:lpstr>RMAP Reply Format (Read from Target)</vt:lpstr>
      <vt:lpstr>RMAP (Read) Reply Reception</vt:lpstr>
      <vt:lpstr>Application Note: Split Interface</vt:lpstr>
      <vt:lpstr>RMAP Verification Packages</vt:lpstr>
      <vt:lpstr>SpaceWire Debugging Procedure</vt:lpstr>
      <vt:lpstr>Protected Type RMAP Commands</vt:lpstr>
      <vt:lpstr>Handshake Testbench Procedures</vt:lpstr>
      <vt:lpstr>Testbench Example Design (Vivado)</vt:lpstr>
      <vt:lpstr>Application Note: RMAP Client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Logan</dc:creator>
  <cp:lastModifiedBy>James Logan</cp:lastModifiedBy>
  <cp:revision>48</cp:revision>
  <dcterms:created xsi:type="dcterms:W3CDTF">2023-07-31T14:48:14Z</dcterms:created>
  <dcterms:modified xsi:type="dcterms:W3CDTF">2023-08-02T14:27:48Z</dcterms:modified>
</cp:coreProperties>
</file>