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7" r:id="rId2"/>
    <p:sldId id="289" r:id="rId3"/>
    <p:sldId id="293" r:id="rId4"/>
    <p:sldId id="290" r:id="rId5"/>
    <p:sldId id="291" r:id="rId6"/>
    <p:sldId id="256" r:id="rId7"/>
    <p:sldId id="292" r:id="rId8"/>
    <p:sldId id="257" r:id="rId9"/>
    <p:sldId id="263" r:id="rId10"/>
    <p:sldId id="262" r:id="rId11"/>
    <p:sldId id="258" r:id="rId12"/>
    <p:sldId id="259" r:id="rId13"/>
    <p:sldId id="260" r:id="rId14"/>
    <p:sldId id="261" r:id="rId15"/>
    <p:sldId id="264" r:id="rId16"/>
    <p:sldId id="265" r:id="rId17"/>
    <p:sldId id="266" r:id="rId18"/>
    <p:sldId id="268" r:id="rId19"/>
    <p:sldId id="270" r:id="rId20"/>
    <p:sldId id="294" r:id="rId21"/>
    <p:sldId id="271" r:id="rId22"/>
    <p:sldId id="281" r:id="rId23"/>
    <p:sldId id="301" r:id="rId24"/>
    <p:sldId id="272" r:id="rId25"/>
    <p:sldId id="274" r:id="rId26"/>
    <p:sldId id="275" r:id="rId27"/>
    <p:sldId id="280" r:id="rId28"/>
    <p:sldId id="282" r:id="rId29"/>
    <p:sldId id="288" r:id="rId30"/>
    <p:sldId id="276" r:id="rId31"/>
    <p:sldId id="279" r:id="rId32"/>
    <p:sldId id="273" r:id="rId33"/>
    <p:sldId id="277" r:id="rId34"/>
    <p:sldId id="278" r:id="rId35"/>
    <p:sldId id="298"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snapToGrid="0">
      <p:cViewPr varScale="1">
        <p:scale>
          <a:sx n="117" d="100"/>
          <a:sy n="117" d="100"/>
        </p:scale>
        <p:origin x="34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5C8F0-E690-D8BF-BE90-4C13EBA539C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B510753A-D570-E8C6-70E6-CD2B16C87B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A4257568-D4BA-7D3D-0849-746050D2918A}"/>
              </a:ext>
            </a:extLst>
          </p:cNvPr>
          <p:cNvSpPr>
            <a:spLocks noGrp="1"/>
          </p:cNvSpPr>
          <p:nvPr>
            <p:ph type="dt" sz="half" idx="10"/>
          </p:nvPr>
        </p:nvSpPr>
        <p:spPr/>
        <p:txBody>
          <a:bodyPr/>
          <a:lstStyle/>
          <a:p>
            <a:fld id="{E3D5A58D-E601-447E-BDCE-0C9F84DA3A12}" type="datetimeFigureOut">
              <a:rPr lang="en-GB" smtClean="0"/>
              <a:t>27/10/2023</a:t>
            </a:fld>
            <a:endParaRPr lang="en-GB"/>
          </a:p>
        </p:txBody>
      </p:sp>
      <p:sp>
        <p:nvSpPr>
          <p:cNvPr id="5" name="Footer Placeholder 4">
            <a:extLst>
              <a:ext uri="{FF2B5EF4-FFF2-40B4-BE49-F238E27FC236}">
                <a16:creationId xmlns:a16="http://schemas.microsoft.com/office/drawing/2014/main" id="{A5C26284-14B0-D10F-9E20-59ADA05ACA4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2EA880C-CCA1-A228-6E7C-77FE6326B3D8}"/>
              </a:ext>
            </a:extLst>
          </p:cNvPr>
          <p:cNvSpPr>
            <a:spLocks noGrp="1"/>
          </p:cNvSpPr>
          <p:nvPr>
            <p:ph type="sldNum" sz="quarter" idx="12"/>
          </p:nvPr>
        </p:nvSpPr>
        <p:spPr/>
        <p:txBody>
          <a:bodyPr/>
          <a:lstStyle/>
          <a:p>
            <a:fld id="{E4BAF8FF-623C-420F-9E41-CBB839C21D62}" type="slidenum">
              <a:rPr lang="en-GB" smtClean="0"/>
              <a:t>‹#›</a:t>
            </a:fld>
            <a:endParaRPr lang="en-GB"/>
          </a:p>
        </p:txBody>
      </p:sp>
    </p:spTree>
    <p:extLst>
      <p:ext uri="{BB962C8B-B14F-4D97-AF65-F5344CB8AC3E}">
        <p14:creationId xmlns:p14="http://schemas.microsoft.com/office/powerpoint/2010/main" val="1017175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8ECB0-65FC-FEFF-B39B-DD729D32E6E2}"/>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EFC90A13-AA79-7C38-6EC6-72C5F46F715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0B69D9EC-AC81-2DAA-DECC-648AD3C12D7C}"/>
              </a:ext>
            </a:extLst>
          </p:cNvPr>
          <p:cNvSpPr>
            <a:spLocks noGrp="1"/>
          </p:cNvSpPr>
          <p:nvPr>
            <p:ph type="dt" sz="half" idx="10"/>
          </p:nvPr>
        </p:nvSpPr>
        <p:spPr/>
        <p:txBody>
          <a:bodyPr/>
          <a:lstStyle/>
          <a:p>
            <a:fld id="{E3D5A58D-E601-447E-BDCE-0C9F84DA3A12}" type="datetimeFigureOut">
              <a:rPr lang="en-GB" smtClean="0"/>
              <a:t>27/10/2023</a:t>
            </a:fld>
            <a:endParaRPr lang="en-GB"/>
          </a:p>
        </p:txBody>
      </p:sp>
      <p:sp>
        <p:nvSpPr>
          <p:cNvPr id="5" name="Footer Placeholder 4">
            <a:extLst>
              <a:ext uri="{FF2B5EF4-FFF2-40B4-BE49-F238E27FC236}">
                <a16:creationId xmlns:a16="http://schemas.microsoft.com/office/drawing/2014/main" id="{10477CB6-F25E-43FC-3525-404F45AF501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9DF5F77-DF26-3F44-AEDE-3561F68A8D00}"/>
              </a:ext>
            </a:extLst>
          </p:cNvPr>
          <p:cNvSpPr>
            <a:spLocks noGrp="1"/>
          </p:cNvSpPr>
          <p:nvPr>
            <p:ph type="sldNum" sz="quarter" idx="12"/>
          </p:nvPr>
        </p:nvSpPr>
        <p:spPr/>
        <p:txBody>
          <a:bodyPr/>
          <a:lstStyle/>
          <a:p>
            <a:fld id="{E4BAF8FF-623C-420F-9E41-CBB839C21D62}" type="slidenum">
              <a:rPr lang="en-GB" smtClean="0"/>
              <a:t>‹#›</a:t>
            </a:fld>
            <a:endParaRPr lang="en-GB"/>
          </a:p>
        </p:txBody>
      </p:sp>
    </p:spTree>
    <p:extLst>
      <p:ext uri="{BB962C8B-B14F-4D97-AF65-F5344CB8AC3E}">
        <p14:creationId xmlns:p14="http://schemas.microsoft.com/office/powerpoint/2010/main" val="4138325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81B78E-04DF-F5C0-B47F-E987A76F1F42}"/>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913D0D49-9F2E-8479-5F7D-C3320F62822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AC037C99-390B-9E2D-14EE-81F91B84C9E1}"/>
              </a:ext>
            </a:extLst>
          </p:cNvPr>
          <p:cNvSpPr>
            <a:spLocks noGrp="1"/>
          </p:cNvSpPr>
          <p:nvPr>
            <p:ph type="dt" sz="half" idx="10"/>
          </p:nvPr>
        </p:nvSpPr>
        <p:spPr/>
        <p:txBody>
          <a:bodyPr/>
          <a:lstStyle/>
          <a:p>
            <a:fld id="{E3D5A58D-E601-447E-BDCE-0C9F84DA3A12}" type="datetimeFigureOut">
              <a:rPr lang="en-GB" smtClean="0"/>
              <a:t>27/10/2023</a:t>
            </a:fld>
            <a:endParaRPr lang="en-GB"/>
          </a:p>
        </p:txBody>
      </p:sp>
      <p:sp>
        <p:nvSpPr>
          <p:cNvPr id="5" name="Footer Placeholder 4">
            <a:extLst>
              <a:ext uri="{FF2B5EF4-FFF2-40B4-BE49-F238E27FC236}">
                <a16:creationId xmlns:a16="http://schemas.microsoft.com/office/drawing/2014/main" id="{3612FC79-8377-0759-245E-F10CFA7A62E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DEDECDD-8EEC-EF05-AE1B-59C35290EF1E}"/>
              </a:ext>
            </a:extLst>
          </p:cNvPr>
          <p:cNvSpPr>
            <a:spLocks noGrp="1"/>
          </p:cNvSpPr>
          <p:nvPr>
            <p:ph type="sldNum" sz="quarter" idx="12"/>
          </p:nvPr>
        </p:nvSpPr>
        <p:spPr/>
        <p:txBody>
          <a:bodyPr/>
          <a:lstStyle/>
          <a:p>
            <a:fld id="{E4BAF8FF-623C-420F-9E41-CBB839C21D62}" type="slidenum">
              <a:rPr lang="en-GB" smtClean="0"/>
              <a:t>‹#›</a:t>
            </a:fld>
            <a:endParaRPr lang="en-GB"/>
          </a:p>
        </p:txBody>
      </p:sp>
    </p:spTree>
    <p:extLst>
      <p:ext uri="{BB962C8B-B14F-4D97-AF65-F5344CB8AC3E}">
        <p14:creationId xmlns:p14="http://schemas.microsoft.com/office/powerpoint/2010/main" val="218462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D53AF-FB8D-7599-97E2-5D62063D587F}"/>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9D18B2C-E1E5-389F-8D15-EC9AD6F4F25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703AF93-EEB3-8B78-CC22-056B8088C60C}"/>
              </a:ext>
            </a:extLst>
          </p:cNvPr>
          <p:cNvSpPr>
            <a:spLocks noGrp="1"/>
          </p:cNvSpPr>
          <p:nvPr>
            <p:ph type="dt" sz="half" idx="10"/>
          </p:nvPr>
        </p:nvSpPr>
        <p:spPr/>
        <p:txBody>
          <a:bodyPr/>
          <a:lstStyle/>
          <a:p>
            <a:fld id="{E3D5A58D-E601-447E-BDCE-0C9F84DA3A12}" type="datetimeFigureOut">
              <a:rPr lang="en-GB" smtClean="0"/>
              <a:t>27/10/2023</a:t>
            </a:fld>
            <a:endParaRPr lang="en-GB"/>
          </a:p>
        </p:txBody>
      </p:sp>
      <p:sp>
        <p:nvSpPr>
          <p:cNvPr id="5" name="Footer Placeholder 4">
            <a:extLst>
              <a:ext uri="{FF2B5EF4-FFF2-40B4-BE49-F238E27FC236}">
                <a16:creationId xmlns:a16="http://schemas.microsoft.com/office/drawing/2014/main" id="{F09958B9-DBFC-493F-1216-DB7640387A7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81CECBE-4015-F2D0-9B42-47C02D3ADE91}"/>
              </a:ext>
            </a:extLst>
          </p:cNvPr>
          <p:cNvSpPr>
            <a:spLocks noGrp="1"/>
          </p:cNvSpPr>
          <p:nvPr>
            <p:ph type="sldNum" sz="quarter" idx="12"/>
          </p:nvPr>
        </p:nvSpPr>
        <p:spPr/>
        <p:txBody>
          <a:bodyPr/>
          <a:lstStyle/>
          <a:p>
            <a:fld id="{E4BAF8FF-623C-420F-9E41-CBB839C21D62}" type="slidenum">
              <a:rPr lang="en-GB" smtClean="0"/>
              <a:t>‹#›</a:t>
            </a:fld>
            <a:endParaRPr lang="en-GB"/>
          </a:p>
        </p:txBody>
      </p:sp>
    </p:spTree>
    <p:extLst>
      <p:ext uri="{BB962C8B-B14F-4D97-AF65-F5344CB8AC3E}">
        <p14:creationId xmlns:p14="http://schemas.microsoft.com/office/powerpoint/2010/main" val="3520557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D08E1-470D-BA95-EFF2-26FB5363357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2C8E9D7B-C1A6-1A96-B9F1-14B9AB01F7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4609E5D-414D-1E47-2E24-447C431C6E40}"/>
              </a:ext>
            </a:extLst>
          </p:cNvPr>
          <p:cNvSpPr>
            <a:spLocks noGrp="1"/>
          </p:cNvSpPr>
          <p:nvPr>
            <p:ph type="dt" sz="half" idx="10"/>
          </p:nvPr>
        </p:nvSpPr>
        <p:spPr/>
        <p:txBody>
          <a:bodyPr/>
          <a:lstStyle/>
          <a:p>
            <a:fld id="{E3D5A58D-E601-447E-BDCE-0C9F84DA3A12}" type="datetimeFigureOut">
              <a:rPr lang="en-GB" smtClean="0"/>
              <a:t>27/10/2023</a:t>
            </a:fld>
            <a:endParaRPr lang="en-GB"/>
          </a:p>
        </p:txBody>
      </p:sp>
      <p:sp>
        <p:nvSpPr>
          <p:cNvPr id="5" name="Footer Placeholder 4">
            <a:extLst>
              <a:ext uri="{FF2B5EF4-FFF2-40B4-BE49-F238E27FC236}">
                <a16:creationId xmlns:a16="http://schemas.microsoft.com/office/drawing/2014/main" id="{1AAC43A6-D5CA-71F8-8E91-EE270C135E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57DDAA2-4EBA-527A-2336-7190B7737C9C}"/>
              </a:ext>
            </a:extLst>
          </p:cNvPr>
          <p:cNvSpPr>
            <a:spLocks noGrp="1"/>
          </p:cNvSpPr>
          <p:nvPr>
            <p:ph type="sldNum" sz="quarter" idx="12"/>
          </p:nvPr>
        </p:nvSpPr>
        <p:spPr/>
        <p:txBody>
          <a:bodyPr/>
          <a:lstStyle/>
          <a:p>
            <a:fld id="{E4BAF8FF-623C-420F-9E41-CBB839C21D62}" type="slidenum">
              <a:rPr lang="en-GB" smtClean="0"/>
              <a:t>‹#›</a:t>
            </a:fld>
            <a:endParaRPr lang="en-GB"/>
          </a:p>
        </p:txBody>
      </p:sp>
    </p:spTree>
    <p:extLst>
      <p:ext uri="{BB962C8B-B14F-4D97-AF65-F5344CB8AC3E}">
        <p14:creationId xmlns:p14="http://schemas.microsoft.com/office/powerpoint/2010/main" val="1041060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8CA48-9BBD-6533-8AE1-75E12965DF3A}"/>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17654D19-F8B5-9FE5-2FF3-AF1E924BFB2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0F194385-2392-A8CD-1D32-247B7CF889A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34D6A1DC-FD63-9C20-18C5-069D3B4D97D4}"/>
              </a:ext>
            </a:extLst>
          </p:cNvPr>
          <p:cNvSpPr>
            <a:spLocks noGrp="1"/>
          </p:cNvSpPr>
          <p:nvPr>
            <p:ph type="dt" sz="half" idx="10"/>
          </p:nvPr>
        </p:nvSpPr>
        <p:spPr/>
        <p:txBody>
          <a:bodyPr/>
          <a:lstStyle/>
          <a:p>
            <a:fld id="{E3D5A58D-E601-447E-BDCE-0C9F84DA3A12}" type="datetimeFigureOut">
              <a:rPr lang="en-GB" smtClean="0"/>
              <a:t>27/10/2023</a:t>
            </a:fld>
            <a:endParaRPr lang="en-GB"/>
          </a:p>
        </p:txBody>
      </p:sp>
      <p:sp>
        <p:nvSpPr>
          <p:cNvPr id="6" name="Footer Placeholder 5">
            <a:extLst>
              <a:ext uri="{FF2B5EF4-FFF2-40B4-BE49-F238E27FC236}">
                <a16:creationId xmlns:a16="http://schemas.microsoft.com/office/drawing/2014/main" id="{3EB7E3B7-D3E5-017D-E230-08D163EA43F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A648F32-DA00-9A66-99C7-5024FB993278}"/>
              </a:ext>
            </a:extLst>
          </p:cNvPr>
          <p:cNvSpPr>
            <a:spLocks noGrp="1"/>
          </p:cNvSpPr>
          <p:nvPr>
            <p:ph type="sldNum" sz="quarter" idx="12"/>
          </p:nvPr>
        </p:nvSpPr>
        <p:spPr/>
        <p:txBody>
          <a:bodyPr/>
          <a:lstStyle/>
          <a:p>
            <a:fld id="{E4BAF8FF-623C-420F-9E41-CBB839C21D62}" type="slidenum">
              <a:rPr lang="en-GB" smtClean="0"/>
              <a:t>‹#›</a:t>
            </a:fld>
            <a:endParaRPr lang="en-GB"/>
          </a:p>
        </p:txBody>
      </p:sp>
    </p:spTree>
    <p:extLst>
      <p:ext uri="{BB962C8B-B14F-4D97-AF65-F5344CB8AC3E}">
        <p14:creationId xmlns:p14="http://schemas.microsoft.com/office/powerpoint/2010/main" val="3615634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5EB2B-1002-DCE9-6B9E-B04BCA9BAE8D}"/>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8CF78F5B-8A68-5FD1-CFF4-F450388B84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A34BD65-6070-BDCE-7D7B-0B17AF5D2AC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D3F0F6C2-5E6E-FA57-614F-2CA52348F8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81543D7-DF67-7279-2B8A-B1855A4739B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5E29DEAC-27EE-A113-005B-E64A30266EAB}"/>
              </a:ext>
            </a:extLst>
          </p:cNvPr>
          <p:cNvSpPr>
            <a:spLocks noGrp="1"/>
          </p:cNvSpPr>
          <p:nvPr>
            <p:ph type="dt" sz="half" idx="10"/>
          </p:nvPr>
        </p:nvSpPr>
        <p:spPr/>
        <p:txBody>
          <a:bodyPr/>
          <a:lstStyle/>
          <a:p>
            <a:fld id="{E3D5A58D-E601-447E-BDCE-0C9F84DA3A12}" type="datetimeFigureOut">
              <a:rPr lang="en-GB" smtClean="0"/>
              <a:t>27/10/2023</a:t>
            </a:fld>
            <a:endParaRPr lang="en-GB"/>
          </a:p>
        </p:txBody>
      </p:sp>
      <p:sp>
        <p:nvSpPr>
          <p:cNvPr id="8" name="Footer Placeholder 7">
            <a:extLst>
              <a:ext uri="{FF2B5EF4-FFF2-40B4-BE49-F238E27FC236}">
                <a16:creationId xmlns:a16="http://schemas.microsoft.com/office/drawing/2014/main" id="{B1F9C273-A702-3AA4-875D-0F546950E7D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80D570D-0A6D-880A-493E-5BB1C598987E}"/>
              </a:ext>
            </a:extLst>
          </p:cNvPr>
          <p:cNvSpPr>
            <a:spLocks noGrp="1"/>
          </p:cNvSpPr>
          <p:nvPr>
            <p:ph type="sldNum" sz="quarter" idx="12"/>
          </p:nvPr>
        </p:nvSpPr>
        <p:spPr/>
        <p:txBody>
          <a:bodyPr/>
          <a:lstStyle/>
          <a:p>
            <a:fld id="{E4BAF8FF-623C-420F-9E41-CBB839C21D62}" type="slidenum">
              <a:rPr lang="en-GB" smtClean="0"/>
              <a:t>‹#›</a:t>
            </a:fld>
            <a:endParaRPr lang="en-GB"/>
          </a:p>
        </p:txBody>
      </p:sp>
    </p:spTree>
    <p:extLst>
      <p:ext uri="{BB962C8B-B14F-4D97-AF65-F5344CB8AC3E}">
        <p14:creationId xmlns:p14="http://schemas.microsoft.com/office/powerpoint/2010/main" val="1091988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8E359-C875-0DC0-500F-8DDA265B6D59}"/>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59CB8991-F2CE-0A90-4177-B4E86E9D0474}"/>
              </a:ext>
            </a:extLst>
          </p:cNvPr>
          <p:cNvSpPr>
            <a:spLocks noGrp="1"/>
          </p:cNvSpPr>
          <p:nvPr>
            <p:ph type="dt" sz="half" idx="10"/>
          </p:nvPr>
        </p:nvSpPr>
        <p:spPr/>
        <p:txBody>
          <a:bodyPr/>
          <a:lstStyle/>
          <a:p>
            <a:fld id="{E3D5A58D-E601-447E-BDCE-0C9F84DA3A12}" type="datetimeFigureOut">
              <a:rPr lang="en-GB" smtClean="0"/>
              <a:t>27/10/2023</a:t>
            </a:fld>
            <a:endParaRPr lang="en-GB"/>
          </a:p>
        </p:txBody>
      </p:sp>
      <p:sp>
        <p:nvSpPr>
          <p:cNvPr id="4" name="Footer Placeholder 3">
            <a:extLst>
              <a:ext uri="{FF2B5EF4-FFF2-40B4-BE49-F238E27FC236}">
                <a16:creationId xmlns:a16="http://schemas.microsoft.com/office/drawing/2014/main" id="{D4CBE11C-9DCE-AD45-5553-CF772383395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389DFA1-14EA-1873-6EB3-D094216E4C4C}"/>
              </a:ext>
            </a:extLst>
          </p:cNvPr>
          <p:cNvSpPr>
            <a:spLocks noGrp="1"/>
          </p:cNvSpPr>
          <p:nvPr>
            <p:ph type="sldNum" sz="quarter" idx="12"/>
          </p:nvPr>
        </p:nvSpPr>
        <p:spPr/>
        <p:txBody>
          <a:bodyPr/>
          <a:lstStyle/>
          <a:p>
            <a:fld id="{E4BAF8FF-623C-420F-9E41-CBB839C21D62}" type="slidenum">
              <a:rPr lang="en-GB" smtClean="0"/>
              <a:t>‹#›</a:t>
            </a:fld>
            <a:endParaRPr lang="en-GB"/>
          </a:p>
        </p:txBody>
      </p:sp>
    </p:spTree>
    <p:extLst>
      <p:ext uri="{BB962C8B-B14F-4D97-AF65-F5344CB8AC3E}">
        <p14:creationId xmlns:p14="http://schemas.microsoft.com/office/powerpoint/2010/main" val="1479106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55A911-6E35-9611-D29A-6112DF282488}"/>
              </a:ext>
            </a:extLst>
          </p:cNvPr>
          <p:cNvSpPr>
            <a:spLocks noGrp="1"/>
          </p:cNvSpPr>
          <p:nvPr>
            <p:ph type="dt" sz="half" idx="10"/>
          </p:nvPr>
        </p:nvSpPr>
        <p:spPr/>
        <p:txBody>
          <a:bodyPr/>
          <a:lstStyle/>
          <a:p>
            <a:fld id="{E3D5A58D-E601-447E-BDCE-0C9F84DA3A12}" type="datetimeFigureOut">
              <a:rPr lang="en-GB" smtClean="0"/>
              <a:t>27/10/2023</a:t>
            </a:fld>
            <a:endParaRPr lang="en-GB"/>
          </a:p>
        </p:txBody>
      </p:sp>
      <p:sp>
        <p:nvSpPr>
          <p:cNvPr id="3" name="Footer Placeholder 2">
            <a:extLst>
              <a:ext uri="{FF2B5EF4-FFF2-40B4-BE49-F238E27FC236}">
                <a16:creationId xmlns:a16="http://schemas.microsoft.com/office/drawing/2014/main" id="{A52DE6C7-4CD8-3FB5-DCE2-46A00DAFBCD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874D122-4589-CD58-748F-900128B2E19E}"/>
              </a:ext>
            </a:extLst>
          </p:cNvPr>
          <p:cNvSpPr>
            <a:spLocks noGrp="1"/>
          </p:cNvSpPr>
          <p:nvPr>
            <p:ph type="sldNum" sz="quarter" idx="12"/>
          </p:nvPr>
        </p:nvSpPr>
        <p:spPr/>
        <p:txBody>
          <a:bodyPr/>
          <a:lstStyle/>
          <a:p>
            <a:fld id="{E4BAF8FF-623C-420F-9E41-CBB839C21D62}" type="slidenum">
              <a:rPr lang="en-GB" smtClean="0"/>
              <a:t>‹#›</a:t>
            </a:fld>
            <a:endParaRPr lang="en-GB"/>
          </a:p>
        </p:txBody>
      </p:sp>
    </p:spTree>
    <p:extLst>
      <p:ext uri="{BB962C8B-B14F-4D97-AF65-F5344CB8AC3E}">
        <p14:creationId xmlns:p14="http://schemas.microsoft.com/office/powerpoint/2010/main" val="2302898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FEDBD-3966-7CE7-87B7-1A9E8DC78C8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AC9F1404-43B3-3251-A532-C64332BDC3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DE7FAE4E-38A6-A761-62F2-3EADB683F1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159A9EB-D438-0F5B-69FC-0892FAD6C6FA}"/>
              </a:ext>
            </a:extLst>
          </p:cNvPr>
          <p:cNvSpPr>
            <a:spLocks noGrp="1"/>
          </p:cNvSpPr>
          <p:nvPr>
            <p:ph type="dt" sz="half" idx="10"/>
          </p:nvPr>
        </p:nvSpPr>
        <p:spPr/>
        <p:txBody>
          <a:bodyPr/>
          <a:lstStyle/>
          <a:p>
            <a:fld id="{E3D5A58D-E601-447E-BDCE-0C9F84DA3A12}" type="datetimeFigureOut">
              <a:rPr lang="en-GB" smtClean="0"/>
              <a:t>27/10/2023</a:t>
            </a:fld>
            <a:endParaRPr lang="en-GB"/>
          </a:p>
        </p:txBody>
      </p:sp>
      <p:sp>
        <p:nvSpPr>
          <p:cNvPr id="6" name="Footer Placeholder 5">
            <a:extLst>
              <a:ext uri="{FF2B5EF4-FFF2-40B4-BE49-F238E27FC236}">
                <a16:creationId xmlns:a16="http://schemas.microsoft.com/office/drawing/2014/main" id="{6DC3A70D-8042-D58F-E5F3-76BBF67C3BE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6763EDD-57E9-4E4D-3B3E-086A4E637CC4}"/>
              </a:ext>
            </a:extLst>
          </p:cNvPr>
          <p:cNvSpPr>
            <a:spLocks noGrp="1"/>
          </p:cNvSpPr>
          <p:nvPr>
            <p:ph type="sldNum" sz="quarter" idx="12"/>
          </p:nvPr>
        </p:nvSpPr>
        <p:spPr/>
        <p:txBody>
          <a:bodyPr/>
          <a:lstStyle/>
          <a:p>
            <a:fld id="{E4BAF8FF-623C-420F-9E41-CBB839C21D62}" type="slidenum">
              <a:rPr lang="en-GB" smtClean="0"/>
              <a:t>‹#›</a:t>
            </a:fld>
            <a:endParaRPr lang="en-GB"/>
          </a:p>
        </p:txBody>
      </p:sp>
    </p:spTree>
    <p:extLst>
      <p:ext uri="{BB962C8B-B14F-4D97-AF65-F5344CB8AC3E}">
        <p14:creationId xmlns:p14="http://schemas.microsoft.com/office/powerpoint/2010/main" val="2081579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D834-0D1A-0FC7-18AD-97C03B5F558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771223FC-80EF-A46C-61CE-EAC4908E20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7B91DB2-44F6-5937-B952-81A53DED3D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4BCE1F3-0D56-002D-6190-D011437D6410}"/>
              </a:ext>
            </a:extLst>
          </p:cNvPr>
          <p:cNvSpPr>
            <a:spLocks noGrp="1"/>
          </p:cNvSpPr>
          <p:nvPr>
            <p:ph type="dt" sz="half" idx="10"/>
          </p:nvPr>
        </p:nvSpPr>
        <p:spPr/>
        <p:txBody>
          <a:bodyPr/>
          <a:lstStyle/>
          <a:p>
            <a:fld id="{E3D5A58D-E601-447E-BDCE-0C9F84DA3A12}" type="datetimeFigureOut">
              <a:rPr lang="en-GB" smtClean="0"/>
              <a:t>27/10/2023</a:t>
            </a:fld>
            <a:endParaRPr lang="en-GB"/>
          </a:p>
        </p:txBody>
      </p:sp>
      <p:sp>
        <p:nvSpPr>
          <p:cNvPr id="6" name="Footer Placeholder 5">
            <a:extLst>
              <a:ext uri="{FF2B5EF4-FFF2-40B4-BE49-F238E27FC236}">
                <a16:creationId xmlns:a16="http://schemas.microsoft.com/office/drawing/2014/main" id="{D9466B7C-E7D3-886A-2C14-4FBE64EA2F0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36559EF-D150-2CE9-F7F9-1EC7A51B0636}"/>
              </a:ext>
            </a:extLst>
          </p:cNvPr>
          <p:cNvSpPr>
            <a:spLocks noGrp="1"/>
          </p:cNvSpPr>
          <p:nvPr>
            <p:ph type="sldNum" sz="quarter" idx="12"/>
          </p:nvPr>
        </p:nvSpPr>
        <p:spPr/>
        <p:txBody>
          <a:bodyPr/>
          <a:lstStyle/>
          <a:p>
            <a:fld id="{E4BAF8FF-623C-420F-9E41-CBB839C21D62}" type="slidenum">
              <a:rPr lang="en-GB" smtClean="0"/>
              <a:t>‹#›</a:t>
            </a:fld>
            <a:endParaRPr lang="en-GB"/>
          </a:p>
        </p:txBody>
      </p:sp>
    </p:spTree>
    <p:extLst>
      <p:ext uri="{BB962C8B-B14F-4D97-AF65-F5344CB8AC3E}">
        <p14:creationId xmlns:p14="http://schemas.microsoft.com/office/powerpoint/2010/main" val="1405603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7F9BBC-B740-4463-25F1-A20EF71352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F07D1EDB-F6B2-5B39-3AEB-69BD1A8006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0EA4CD2E-6A84-EBAD-584C-CB692D0676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D5A58D-E601-447E-BDCE-0C9F84DA3A12}" type="datetimeFigureOut">
              <a:rPr lang="en-GB" smtClean="0"/>
              <a:t>27/10/2023</a:t>
            </a:fld>
            <a:endParaRPr lang="en-GB"/>
          </a:p>
        </p:txBody>
      </p:sp>
      <p:sp>
        <p:nvSpPr>
          <p:cNvPr id="5" name="Footer Placeholder 4">
            <a:extLst>
              <a:ext uri="{FF2B5EF4-FFF2-40B4-BE49-F238E27FC236}">
                <a16:creationId xmlns:a16="http://schemas.microsoft.com/office/drawing/2014/main" id="{58F4C7F3-A25C-63FA-6FBE-92D98C2B4B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79ECD95B-295E-719F-9EBB-D1DEB6A76A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BAF8FF-623C-420F-9E41-CBB839C21D62}" type="slidenum">
              <a:rPr lang="en-GB" smtClean="0"/>
              <a:t>‹#›</a:t>
            </a:fld>
            <a:endParaRPr lang="en-GB"/>
          </a:p>
        </p:txBody>
      </p:sp>
    </p:spTree>
    <p:extLst>
      <p:ext uri="{BB962C8B-B14F-4D97-AF65-F5344CB8AC3E}">
        <p14:creationId xmlns:p14="http://schemas.microsoft.com/office/powerpoint/2010/main" val="26633772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C7471-1A84-28F9-8FB0-88CF71FD52D2}"/>
              </a:ext>
            </a:extLst>
          </p:cNvPr>
          <p:cNvSpPr>
            <a:spLocks noGrp="1"/>
          </p:cNvSpPr>
          <p:nvPr>
            <p:ph type="ctrTitle"/>
          </p:nvPr>
        </p:nvSpPr>
        <p:spPr/>
        <p:txBody>
          <a:bodyPr/>
          <a:lstStyle/>
          <a:p>
            <a:r>
              <a:rPr lang="en-GB" dirty="0"/>
              <a:t>4Links Open-source Updates and RMAP Router Showcase</a:t>
            </a:r>
          </a:p>
        </p:txBody>
      </p:sp>
      <p:sp>
        <p:nvSpPr>
          <p:cNvPr id="3" name="Subtitle 2">
            <a:extLst>
              <a:ext uri="{FF2B5EF4-FFF2-40B4-BE49-F238E27FC236}">
                <a16:creationId xmlns:a16="http://schemas.microsoft.com/office/drawing/2014/main" id="{37A7E41E-9FFB-EE7E-BAFA-F2F7AE38AB3E}"/>
              </a:ext>
            </a:extLst>
          </p:cNvPr>
          <p:cNvSpPr>
            <a:spLocks noGrp="1"/>
          </p:cNvSpPr>
          <p:nvPr>
            <p:ph type="subTitle" idx="1"/>
          </p:nvPr>
        </p:nvSpPr>
        <p:spPr/>
        <p:txBody>
          <a:bodyPr/>
          <a:lstStyle/>
          <a:p>
            <a:r>
              <a:rPr lang="en-GB" dirty="0"/>
              <a:t>James E Logan</a:t>
            </a:r>
          </a:p>
          <a:p>
            <a:r>
              <a:rPr lang="en-GB" dirty="0"/>
              <a:t>4Links Ltd</a:t>
            </a:r>
          </a:p>
        </p:txBody>
      </p:sp>
      <p:pic>
        <p:nvPicPr>
          <p:cNvPr id="4" name="Picture 3">
            <a:extLst>
              <a:ext uri="{FF2B5EF4-FFF2-40B4-BE49-F238E27FC236}">
                <a16:creationId xmlns:a16="http://schemas.microsoft.com/office/drawing/2014/main" id="{0BF9623E-DD92-9FC9-7A47-BF2703CC50D5}"/>
              </a:ext>
            </a:extLst>
          </p:cNvPr>
          <p:cNvPicPr>
            <a:picLocks noChangeAspect="1"/>
          </p:cNvPicPr>
          <p:nvPr/>
        </p:nvPicPr>
        <p:blipFill>
          <a:blip r:embed="rId2"/>
          <a:stretch>
            <a:fillRect/>
          </a:stretch>
        </p:blipFill>
        <p:spPr>
          <a:xfrm>
            <a:off x="9915525" y="8164"/>
            <a:ext cx="2276475" cy="790575"/>
          </a:xfrm>
          <a:prstGeom prst="rect">
            <a:avLst/>
          </a:prstGeom>
        </p:spPr>
      </p:pic>
    </p:spTree>
    <p:extLst>
      <p:ext uri="{BB962C8B-B14F-4D97-AF65-F5344CB8AC3E}">
        <p14:creationId xmlns:p14="http://schemas.microsoft.com/office/powerpoint/2010/main" val="1784864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5C6D5-E426-0F46-4D0E-6476D08D93F8}"/>
              </a:ext>
            </a:extLst>
          </p:cNvPr>
          <p:cNvSpPr>
            <a:spLocks noGrp="1"/>
          </p:cNvSpPr>
          <p:nvPr>
            <p:ph type="title"/>
          </p:nvPr>
        </p:nvSpPr>
        <p:spPr/>
        <p:txBody>
          <a:bodyPr/>
          <a:lstStyle/>
          <a:p>
            <a:r>
              <a:rPr lang="en-GB" dirty="0"/>
              <a:t>Routing Table: Input (Requester) Arbitration </a:t>
            </a:r>
          </a:p>
        </p:txBody>
      </p:sp>
      <p:sp>
        <p:nvSpPr>
          <p:cNvPr id="3" name="Content Placeholder 2">
            <a:extLst>
              <a:ext uri="{FF2B5EF4-FFF2-40B4-BE49-F238E27FC236}">
                <a16:creationId xmlns:a16="http://schemas.microsoft.com/office/drawing/2014/main" id="{962275EB-DACB-07FB-F442-15BCDC3786F0}"/>
              </a:ext>
            </a:extLst>
          </p:cNvPr>
          <p:cNvSpPr>
            <a:spLocks noGrp="1"/>
          </p:cNvSpPr>
          <p:nvPr>
            <p:ph idx="1"/>
          </p:nvPr>
        </p:nvSpPr>
        <p:spPr>
          <a:xfrm>
            <a:off x="838200" y="1825625"/>
            <a:ext cx="4746171" cy="4351338"/>
          </a:xfrm>
        </p:spPr>
        <p:txBody>
          <a:bodyPr/>
          <a:lstStyle/>
          <a:p>
            <a:r>
              <a:rPr lang="en-GB" dirty="0"/>
              <a:t>Routing table is a shared resource. </a:t>
            </a:r>
          </a:p>
          <a:p>
            <a:r>
              <a:rPr lang="en-GB" dirty="0"/>
              <a:t>Arbitration used to make access concurrently safe. </a:t>
            </a:r>
          </a:p>
          <a:p>
            <a:r>
              <a:rPr lang="en-GB" dirty="0"/>
              <a:t>No Port priority, access is entirely fair to prevent starvation. </a:t>
            </a:r>
          </a:p>
          <a:p>
            <a:r>
              <a:rPr lang="en-GB" dirty="0"/>
              <a:t>Fair Round-Robin Implemented.</a:t>
            </a:r>
          </a:p>
          <a:p>
            <a:endParaRPr lang="en-GB" dirty="0"/>
          </a:p>
        </p:txBody>
      </p:sp>
      <p:pic>
        <p:nvPicPr>
          <p:cNvPr id="4" name="Picture 3">
            <a:extLst>
              <a:ext uri="{FF2B5EF4-FFF2-40B4-BE49-F238E27FC236}">
                <a16:creationId xmlns:a16="http://schemas.microsoft.com/office/drawing/2014/main" id="{B9590C9D-95F6-9E37-34FD-BC15FCB0CCF3}"/>
              </a:ext>
            </a:extLst>
          </p:cNvPr>
          <p:cNvPicPr>
            <a:picLocks noChangeAspect="1"/>
          </p:cNvPicPr>
          <p:nvPr/>
        </p:nvPicPr>
        <p:blipFill>
          <a:blip r:embed="rId2"/>
          <a:stretch>
            <a:fillRect/>
          </a:stretch>
        </p:blipFill>
        <p:spPr>
          <a:xfrm>
            <a:off x="6646135" y="1690688"/>
            <a:ext cx="4600818" cy="3324689"/>
          </a:xfrm>
          <a:prstGeom prst="rect">
            <a:avLst/>
          </a:prstGeom>
        </p:spPr>
      </p:pic>
      <p:sp>
        <p:nvSpPr>
          <p:cNvPr id="5" name="TextBox 4">
            <a:extLst>
              <a:ext uri="{FF2B5EF4-FFF2-40B4-BE49-F238E27FC236}">
                <a16:creationId xmlns:a16="http://schemas.microsoft.com/office/drawing/2014/main" id="{CEAE236B-C987-9E74-36CE-CB66A8231007}"/>
              </a:ext>
            </a:extLst>
          </p:cNvPr>
          <p:cNvSpPr txBox="1"/>
          <p:nvPr/>
        </p:nvSpPr>
        <p:spPr>
          <a:xfrm>
            <a:off x="6425293" y="4965188"/>
            <a:ext cx="4962786" cy="646331"/>
          </a:xfrm>
          <a:prstGeom prst="rect">
            <a:avLst/>
          </a:prstGeom>
          <a:noFill/>
        </p:spPr>
        <p:txBody>
          <a:bodyPr wrap="square" rtlCol="0">
            <a:spAutoFit/>
          </a:bodyPr>
          <a:lstStyle/>
          <a:p>
            <a:r>
              <a:rPr lang="en-GB" i="1" dirty="0"/>
              <a:t>Arbiters: Design Ideas &amp; Coding Styles, Matt Weber,</a:t>
            </a:r>
          </a:p>
          <a:p>
            <a:r>
              <a:rPr lang="en-GB" i="1" dirty="0"/>
              <a:t>Figure 12, Page 16.</a:t>
            </a:r>
          </a:p>
        </p:txBody>
      </p:sp>
      <p:pic>
        <p:nvPicPr>
          <p:cNvPr id="6" name="Picture 5">
            <a:extLst>
              <a:ext uri="{FF2B5EF4-FFF2-40B4-BE49-F238E27FC236}">
                <a16:creationId xmlns:a16="http://schemas.microsoft.com/office/drawing/2014/main" id="{C0CC2539-E9F6-1B8A-8E7F-ACF6D485A77C}"/>
              </a:ext>
            </a:extLst>
          </p:cNvPr>
          <p:cNvPicPr>
            <a:picLocks noChangeAspect="1"/>
          </p:cNvPicPr>
          <p:nvPr/>
        </p:nvPicPr>
        <p:blipFill>
          <a:blip r:embed="rId3"/>
          <a:stretch>
            <a:fillRect/>
          </a:stretch>
        </p:blipFill>
        <p:spPr>
          <a:xfrm>
            <a:off x="9915525" y="8164"/>
            <a:ext cx="2276475" cy="790575"/>
          </a:xfrm>
          <a:prstGeom prst="rect">
            <a:avLst/>
          </a:prstGeom>
        </p:spPr>
      </p:pic>
    </p:spTree>
    <p:extLst>
      <p:ext uri="{BB962C8B-B14F-4D97-AF65-F5344CB8AC3E}">
        <p14:creationId xmlns:p14="http://schemas.microsoft.com/office/powerpoint/2010/main" val="1919531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45C60-526E-879F-E65A-8C90BBE75016}"/>
              </a:ext>
            </a:extLst>
          </p:cNvPr>
          <p:cNvSpPr>
            <a:spLocks noGrp="1"/>
          </p:cNvSpPr>
          <p:nvPr>
            <p:ph type="title"/>
          </p:nvPr>
        </p:nvSpPr>
        <p:spPr/>
        <p:txBody>
          <a:bodyPr/>
          <a:lstStyle/>
          <a:p>
            <a:r>
              <a:rPr lang="en-GB" dirty="0"/>
              <a:t>X-Bar Switch Fabric Architecture</a:t>
            </a:r>
          </a:p>
        </p:txBody>
      </p:sp>
      <p:sp>
        <p:nvSpPr>
          <p:cNvPr id="3" name="Content Placeholder 2">
            <a:extLst>
              <a:ext uri="{FF2B5EF4-FFF2-40B4-BE49-F238E27FC236}">
                <a16:creationId xmlns:a16="http://schemas.microsoft.com/office/drawing/2014/main" id="{C1FCC319-FD5D-FD16-D1CE-D51D9B7E0046}"/>
              </a:ext>
            </a:extLst>
          </p:cNvPr>
          <p:cNvSpPr>
            <a:spLocks noGrp="1"/>
          </p:cNvSpPr>
          <p:nvPr>
            <p:ph idx="1"/>
          </p:nvPr>
        </p:nvSpPr>
        <p:spPr>
          <a:xfrm>
            <a:off x="838200" y="1825625"/>
            <a:ext cx="4879008" cy="4351338"/>
          </a:xfrm>
        </p:spPr>
        <p:txBody>
          <a:bodyPr/>
          <a:lstStyle/>
          <a:p>
            <a:r>
              <a:rPr lang="en-GB" dirty="0"/>
              <a:t>The 32-Way X-Bar Switch can be viewed as a 32x32 matrix.</a:t>
            </a:r>
          </a:p>
          <a:p>
            <a:r>
              <a:rPr lang="en-GB" dirty="0"/>
              <a:t>Each node on the matrix connects an input (requester) to an output (target).</a:t>
            </a:r>
          </a:p>
          <a:p>
            <a:r>
              <a:rPr lang="en-GB" dirty="0"/>
              <a:t>Allows non-blocking access for non-conflicting requester/target pairs.</a:t>
            </a:r>
          </a:p>
          <a:p>
            <a:r>
              <a:rPr lang="en-GB" dirty="0"/>
              <a:t>Requires output arbitration. </a:t>
            </a:r>
          </a:p>
        </p:txBody>
      </p:sp>
      <p:pic>
        <p:nvPicPr>
          <p:cNvPr id="5" name="Picture 4">
            <a:extLst>
              <a:ext uri="{FF2B5EF4-FFF2-40B4-BE49-F238E27FC236}">
                <a16:creationId xmlns:a16="http://schemas.microsoft.com/office/drawing/2014/main" id="{07B2EF51-CB70-82EB-580D-259766862037}"/>
              </a:ext>
            </a:extLst>
          </p:cNvPr>
          <p:cNvPicPr>
            <a:picLocks noChangeAspect="1"/>
          </p:cNvPicPr>
          <p:nvPr/>
        </p:nvPicPr>
        <p:blipFill>
          <a:blip r:embed="rId2"/>
          <a:stretch>
            <a:fillRect/>
          </a:stretch>
        </p:blipFill>
        <p:spPr>
          <a:xfrm>
            <a:off x="5717208" y="1825625"/>
            <a:ext cx="5636592" cy="4687455"/>
          </a:xfrm>
          <a:prstGeom prst="rect">
            <a:avLst/>
          </a:prstGeom>
        </p:spPr>
      </p:pic>
      <p:pic>
        <p:nvPicPr>
          <p:cNvPr id="6" name="Picture 5">
            <a:extLst>
              <a:ext uri="{FF2B5EF4-FFF2-40B4-BE49-F238E27FC236}">
                <a16:creationId xmlns:a16="http://schemas.microsoft.com/office/drawing/2014/main" id="{4DF8E9C9-559C-9992-0B3E-E770B111750C}"/>
              </a:ext>
            </a:extLst>
          </p:cNvPr>
          <p:cNvPicPr>
            <a:picLocks noChangeAspect="1"/>
          </p:cNvPicPr>
          <p:nvPr/>
        </p:nvPicPr>
        <p:blipFill>
          <a:blip r:embed="rId3"/>
          <a:stretch>
            <a:fillRect/>
          </a:stretch>
        </p:blipFill>
        <p:spPr>
          <a:xfrm>
            <a:off x="9915525" y="8164"/>
            <a:ext cx="2276475" cy="790575"/>
          </a:xfrm>
          <a:prstGeom prst="rect">
            <a:avLst/>
          </a:prstGeom>
        </p:spPr>
      </p:pic>
    </p:spTree>
    <p:extLst>
      <p:ext uri="{BB962C8B-B14F-4D97-AF65-F5344CB8AC3E}">
        <p14:creationId xmlns:p14="http://schemas.microsoft.com/office/powerpoint/2010/main" val="1256025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BAF7F-CBA7-2082-4DA8-0341ABB4554E}"/>
              </a:ext>
            </a:extLst>
          </p:cNvPr>
          <p:cNvSpPr>
            <a:spLocks noGrp="1"/>
          </p:cNvSpPr>
          <p:nvPr>
            <p:ph type="title"/>
          </p:nvPr>
        </p:nvSpPr>
        <p:spPr/>
        <p:txBody>
          <a:bodyPr/>
          <a:lstStyle/>
          <a:p>
            <a:r>
              <a:rPr lang="en-GB" dirty="0"/>
              <a:t>X-Bar Fabric: Addressing IO : Part 1</a:t>
            </a:r>
          </a:p>
        </p:txBody>
      </p:sp>
      <p:sp>
        <p:nvSpPr>
          <p:cNvPr id="3" name="Content Placeholder 2">
            <a:extLst>
              <a:ext uri="{FF2B5EF4-FFF2-40B4-BE49-F238E27FC236}">
                <a16:creationId xmlns:a16="http://schemas.microsoft.com/office/drawing/2014/main" id="{BEF32183-4C85-46CA-E9B9-9E0E4B3604A6}"/>
              </a:ext>
            </a:extLst>
          </p:cNvPr>
          <p:cNvSpPr>
            <a:spLocks noGrp="1"/>
          </p:cNvSpPr>
          <p:nvPr>
            <p:ph idx="1"/>
          </p:nvPr>
        </p:nvSpPr>
        <p:spPr>
          <a:xfrm>
            <a:off x="838200" y="1825625"/>
            <a:ext cx="4842164" cy="4351338"/>
          </a:xfrm>
        </p:spPr>
        <p:txBody>
          <a:bodyPr>
            <a:normAutofit/>
          </a:bodyPr>
          <a:lstStyle/>
          <a:p>
            <a:r>
              <a:rPr lang="en-GB" sz="1800" dirty="0"/>
              <a:t>An </a:t>
            </a:r>
            <a:r>
              <a:rPr lang="en-GB" sz="1800" dirty="0" err="1"/>
              <a:t>NxN</a:t>
            </a:r>
            <a:r>
              <a:rPr lang="en-GB" sz="1800" dirty="0"/>
              <a:t> Array (where N = Number of Ports) contains IO mapping information. </a:t>
            </a:r>
          </a:p>
          <a:p>
            <a:r>
              <a:rPr lang="en-GB" sz="1800" dirty="0"/>
              <a:t>For a given address, an input can access multiple outputs at once. However the reverse is not true. </a:t>
            </a:r>
          </a:p>
          <a:p>
            <a:r>
              <a:rPr lang="en-GB" sz="1800" dirty="0"/>
              <a:t>Output access is dictated by an arbitration scheme. </a:t>
            </a:r>
          </a:p>
          <a:p>
            <a:r>
              <a:rPr lang="en-GB" sz="1800" dirty="0"/>
              <a:t>Output addressing uses forced one-hot-encoding.</a:t>
            </a:r>
          </a:p>
          <a:p>
            <a:r>
              <a:rPr lang="en-GB" sz="1800" dirty="0"/>
              <a:t>Inputs require a 1 to 32 Mux, outputs require a 32 to 1 Mux, where :</a:t>
            </a:r>
          </a:p>
          <a:p>
            <a:pPr marL="0" indent="0">
              <a:buNone/>
            </a:pPr>
            <a:r>
              <a:rPr lang="en-GB" sz="1800" dirty="0"/>
              <a:t>In(N) connects to Out(0-31)(N) and vice-versa. </a:t>
            </a:r>
          </a:p>
        </p:txBody>
      </p:sp>
      <p:pic>
        <p:nvPicPr>
          <p:cNvPr id="5" name="Picture 4">
            <a:extLst>
              <a:ext uri="{FF2B5EF4-FFF2-40B4-BE49-F238E27FC236}">
                <a16:creationId xmlns:a16="http://schemas.microsoft.com/office/drawing/2014/main" id="{9BC42226-8941-3872-6F04-BED78476644D}"/>
              </a:ext>
            </a:extLst>
          </p:cNvPr>
          <p:cNvPicPr>
            <a:picLocks noChangeAspect="1"/>
          </p:cNvPicPr>
          <p:nvPr/>
        </p:nvPicPr>
        <p:blipFill>
          <a:blip r:embed="rId2"/>
          <a:stretch>
            <a:fillRect/>
          </a:stretch>
        </p:blipFill>
        <p:spPr>
          <a:xfrm>
            <a:off x="5680364" y="1690688"/>
            <a:ext cx="5673436" cy="4817603"/>
          </a:xfrm>
          <a:prstGeom prst="rect">
            <a:avLst/>
          </a:prstGeom>
        </p:spPr>
      </p:pic>
      <p:pic>
        <p:nvPicPr>
          <p:cNvPr id="6" name="Picture 5">
            <a:extLst>
              <a:ext uri="{FF2B5EF4-FFF2-40B4-BE49-F238E27FC236}">
                <a16:creationId xmlns:a16="http://schemas.microsoft.com/office/drawing/2014/main" id="{1E8DE816-BDD7-886B-7621-CC808C59807E}"/>
              </a:ext>
            </a:extLst>
          </p:cNvPr>
          <p:cNvPicPr>
            <a:picLocks noChangeAspect="1"/>
          </p:cNvPicPr>
          <p:nvPr/>
        </p:nvPicPr>
        <p:blipFill>
          <a:blip r:embed="rId3"/>
          <a:stretch>
            <a:fillRect/>
          </a:stretch>
        </p:blipFill>
        <p:spPr>
          <a:xfrm>
            <a:off x="9915525" y="8164"/>
            <a:ext cx="2276475" cy="790575"/>
          </a:xfrm>
          <a:prstGeom prst="rect">
            <a:avLst/>
          </a:prstGeom>
        </p:spPr>
      </p:pic>
    </p:spTree>
    <p:extLst>
      <p:ext uri="{BB962C8B-B14F-4D97-AF65-F5344CB8AC3E}">
        <p14:creationId xmlns:p14="http://schemas.microsoft.com/office/powerpoint/2010/main" val="1301241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283D9-818F-D307-F7D8-C2DAA57C4D58}"/>
              </a:ext>
            </a:extLst>
          </p:cNvPr>
          <p:cNvSpPr>
            <a:spLocks noGrp="1"/>
          </p:cNvSpPr>
          <p:nvPr>
            <p:ph type="title"/>
          </p:nvPr>
        </p:nvSpPr>
        <p:spPr/>
        <p:txBody>
          <a:bodyPr/>
          <a:lstStyle/>
          <a:p>
            <a:r>
              <a:rPr lang="en-GB" dirty="0"/>
              <a:t>X-Bar Fabric: Addressing IO : Part 2</a:t>
            </a:r>
          </a:p>
        </p:txBody>
      </p:sp>
      <p:sp>
        <p:nvSpPr>
          <p:cNvPr id="3" name="Content Placeholder 2">
            <a:extLst>
              <a:ext uri="{FF2B5EF4-FFF2-40B4-BE49-F238E27FC236}">
                <a16:creationId xmlns:a16="http://schemas.microsoft.com/office/drawing/2014/main" id="{9821CCFB-1E8F-3A89-EC9A-8663FFB12B47}"/>
              </a:ext>
            </a:extLst>
          </p:cNvPr>
          <p:cNvSpPr>
            <a:spLocks noGrp="1"/>
          </p:cNvSpPr>
          <p:nvPr>
            <p:ph idx="1"/>
          </p:nvPr>
        </p:nvSpPr>
        <p:spPr>
          <a:xfrm>
            <a:off x="838200" y="1825625"/>
            <a:ext cx="3856264" cy="4351338"/>
          </a:xfrm>
        </p:spPr>
        <p:txBody>
          <a:bodyPr>
            <a:normAutofit fontScale="85000" lnSpcReduction="20000"/>
          </a:bodyPr>
          <a:lstStyle/>
          <a:p>
            <a:r>
              <a:rPr lang="en-GB" sz="1800" dirty="0"/>
              <a:t>Note that Input Channel N uses a 32-bit array for addressing where multiple bits can be high. </a:t>
            </a:r>
          </a:p>
          <a:p>
            <a:r>
              <a:rPr lang="en-GB" sz="1800" dirty="0"/>
              <a:t>Output Channel N is the same, however, only 1 bit can be high at a time. </a:t>
            </a:r>
          </a:p>
          <a:p>
            <a:r>
              <a:rPr lang="en-GB" sz="1800" dirty="0"/>
              <a:t>Input port addressing can be expressed as an array of N x32Bits. Where each element(N) is the requester port number and each bit of each element is the target output port number. </a:t>
            </a:r>
          </a:p>
          <a:p>
            <a:r>
              <a:rPr lang="en-GB" sz="1800" dirty="0"/>
              <a:t>Output port addressing can be viewed in a similar way except each element number is the target port and each bit of each element is the requester port.  </a:t>
            </a:r>
          </a:p>
          <a:p>
            <a:r>
              <a:rPr lang="en-GB" sz="1800" dirty="0"/>
              <a:t>A list of valid requesters per target can be attained from a list of targets per requester by rotating the arrays as seen in the figure to the right. </a:t>
            </a:r>
          </a:p>
          <a:p>
            <a:r>
              <a:rPr lang="en-GB" sz="1800" dirty="0"/>
              <a:t>For implementation this can be achieved using two for-generate loops with address register routing. </a:t>
            </a:r>
          </a:p>
          <a:p>
            <a:pPr marL="0" indent="0">
              <a:buNone/>
            </a:pPr>
            <a:endParaRPr lang="en-GB" sz="1800" dirty="0"/>
          </a:p>
          <a:p>
            <a:endParaRPr lang="en-GB" sz="1800" dirty="0"/>
          </a:p>
        </p:txBody>
      </p:sp>
      <p:pic>
        <p:nvPicPr>
          <p:cNvPr id="7" name="Picture 6">
            <a:extLst>
              <a:ext uri="{FF2B5EF4-FFF2-40B4-BE49-F238E27FC236}">
                <a16:creationId xmlns:a16="http://schemas.microsoft.com/office/drawing/2014/main" id="{BF8B711B-E618-2C29-D28F-50B30AA2F053}"/>
              </a:ext>
            </a:extLst>
          </p:cNvPr>
          <p:cNvPicPr>
            <a:picLocks noChangeAspect="1"/>
          </p:cNvPicPr>
          <p:nvPr/>
        </p:nvPicPr>
        <p:blipFill>
          <a:blip r:embed="rId2"/>
          <a:stretch>
            <a:fillRect/>
          </a:stretch>
        </p:blipFill>
        <p:spPr>
          <a:xfrm>
            <a:off x="4996543" y="1667310"/>
            <a:ext cx="5904678" cy="4709163"/>
          </a:xfrm>
          <a:prstGeom prst="rect">
            <a:avLst/>
          </a:prstGeom>
        </p:spPr>
      </p:pic>
      <p:pic>
        <p:nvPicPr>
          <p:cNvPr id="5" name="Picture 4">
            <a:extLst>
              <a:ext uri="{FF2B5EF4-FFF2-40B4-BE49-F238E27FC236}">
                <a16:creationId xmlns:a16="http://schemas.microsoft.com/office/drawing/2014/main" id="{F69F1E7F-5119-CA5E-B704-50B548A7BB77}"/>
              </a:ext>
            </a:extLst>
          </p:cNvPr>
          <p:cNvPicPr>
            <a:picLocks noChangeAspect="1"/>
          </p:cNvPicPr>
          <p:nvPr/>
        </p:nvPicPr>
        <p:blipFill>
          <a:blip r:embed="rId3"/>
          <a:stretch>
            <a:fillRect/>
          </a:stretch>
        </p:blipFill>
        <p:spPr>
          <a:xfrm>
            <a:off x="9915525" y="8164"/>
            <a:ext cx="2276475" cy="790575"/>
          </a:xfrm>
          <a:prstGeom prst="rect">
            <a:avLst/>
          </a:prstGeom>
        </p:spPr>
      </p:pic>
    </p:spTree>
    <p:extLst>
      <p:ext uri="{BB962C8B-B14F-4D97-AF65-F5344CB8AC3E}">
        <p14:creationId xmlns:p14="http://schemas.microsoft.com/office/powerpoint/2010/main" val="791643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9B190-5251-A108-8C73-278E3A5B24BC}"/>
              </a:ext>
            </a:extLst>
          </p:cNvPr>
          <p:cNvSpPr>
            <a:spLocks noGrp="1"/>
          </p:cNvSpPr>
          <p:nvPr>
            <p:ph type="title"/>
          </p:nvPr>
        </p:nvSpPr>
        <p:spPr/>
        <p:txBody>
          <a:bodyPr/>
          <a:lstStyle/>
          <a:p>
            <a:r>
              <a:rPr lang="en-GB" dirty="0"/>
              <a:t>X-Bar Fabric: Requester-Target Arbitration</a:t>
            </a:r>
          </a:p>
        </p:txBody>
      </p:sp>
      <p:sp>
        <p:nvSpPr>
          <p:cNvPr id="3" name="Content Placeholder 2">
            <a:extLst>
              <a:ext uri="{FF2B5EF4-FFF2-40B4-BE49-F238E27FC236}">
                <a16:creationId xmlns:a16="http://schemas.microsoft.com/office/drawing/2014/main" id="{9A0530BE-0E1A-4A83-972A-7FA62ACC77E7}"/>
              </a:ext>
            </a:extLst>
          </p:cNvPr>
          <p:cNvSpPr>
            <a:spLocks noGrp="1"/>
          </p:cNvSpPr>
          <p:nvPr>
            <p:ph idx="1"/>
          </p:nvPr>
        </p:nvSpPr>
        <p:spPr>
          <a:xfrm>
            <a:off x="838200" y="1825625"/>
            <a:ext cx="5652407" cy="4351338"/>
          </a:xfrm>
        </p:spPr>
        <p:txBody>
          <a:bodyPr>
            <a:normAutofit fontScale="92500"/>
          </a:bodyPr>
          <a:lstStyle/>
          <a:p>
            <a:r>
              <a:rPr lang="en-GB" sz="1800" dirty="0"/>
              <a:t>Fair access round-robin arbitration scheme required for assigning targets to requesters</a:t>
            </a:r>
          </a:p>
          <a:p>
            <a:r>
              <a:rPr lang="en-GB" sz="1800" dirty="0"/>
              <a:t>Request queue compared against granted queue. </a:t>
            </a:r>
          </a:p>
          <a:p>
            <a:r>
              <a:rPr lang="en-GB" sz="1800" dirty="0"/>
              <a:t>If Request queue /= granted queue, no lock is acquired, pointer is shifted and next arbitration round is performed. </a:t>
            </a:r>
          </a:p>
          <a:p>
            <a:r>
              <a:rPr lang="en-GB" sz="1800" dirty="0"/>
              <a:t>If a Request queue == granted queue, lock is acquired and target ports are “locked” until the outstanding request is de-asserted. Pointer is shifted and the next arbitration round is performed BEFORE ports are unlocked. </a:t>
            </a:r>
          </a:p>
          <a:p>
            <a:r>
              <a:rPr lang="en-GB" sz="1800" dirty="0"/>
              <a:t>In Multicast, all targets must be acquired and freed simultaneously. </a:t>
            </a:r>
          </a:p>
          <a:p>
            <a:r>
              <a:rPr lang="en-GB" sz="1800" dirty="0"/>
              <a:t>Releasing target ports is driven entirely by the requester port once a lock has been established. </a:t>
            </a:r>
          </a:p>
          <a:p>
            <a:r>
              <a:rPr lang="en-GB" sz="1800" dirty="0"/>
              <a:t>Each arbitration “pass” takes 12 clock cycles. </a:t>
            </a:r>
          </a:p>
        </p:txBody>
      </p:sp>
      <p:pic>
        <p:nvPicPr>
          <p:cNvPr id="5" name="Picture 4">
            <a:extLst>
              <a:ext uri="{FF2B5EF4-FFF2-40B4-BE49-F238E27FC236}">
                <a16:creationId xmlns:a16="http://schemas.microsoft.com/office/drawing/2014/main" id="{2ED151C9-9BB9-553B-BD55-94DD21E831AC}"/>
              </a:ext>
            </a:extLst>
          </p:cNvPr>
          <p:cNvPicPr>
            <a:picLocks noChangeAspect="1"/>
          </p:cNvPicPr>
          <p:nvPr/>
        </p:nvPicPr>
        <p:blipFill>
          <a:blip r:embed="rId2"/>
          <a:stretch>
            <a:fillRect/>
          </a:stretch>
        </p:blipFill>
        <p:spPr>
          <a:xfrm>
            <a:off x="6714478" y="1825625"/>
            <a:ext cx="4639322" cy="3324689"/>
          </a:xfrm>
          <a:prstGeom prst="rect">
            <a:avLst/>
          </a:prstGeom>
        </p:spPr>
      </p:pic>
      <p:sp>
        <p:nvSpPr>
          <p:cNvPr id="6" name="TextBox 5">
            <a:extLst>
              <a:ext uri="{FF2B5EF4-FFF2-40B4-BE49-F238E27FC236}">
                <a16:creationId xmlns:a16="http://schemas.microsoft.com/office/drawing/2014/main" id="{C28F7028-FCCC-0119-E2D7-7E02813FBEAD}"/>
              </a:ext>
            </a:extLst>
          </p:cNvPr>
          <p:cNvSpPr txBox="1"/>
          <p:nvPr/>
        </p:nvSpPr>
        <p:spPr>
          <a:xfrm>
            <a:off x="6490607" y="5100125"/>
            <a:ext cx="5004319" cy="646331"/>
          </a:xfrm>
          <a:prstGeom prst="rect">
            <a:avLst/>
          </a:prstGeom>
          <a:noFill/>
        </p:spPr>
        <p:txBody>
          <a:bodyPr wrap="none" rtlCol="0">
            <a:spAutoFit/>
          </a:bodyPr>
          <a:lstStyle/>
          <a:p>
            <a:r>
              <a:rPr lang="en-GB" i="1" dirty="0"/>
              <a:t>Arbiters: Design Ideas &amp; Coding Styles, Matt Weber,</a:t>
            </a:r>
          </a:p>
          <a:p>
            <a:r>
              <a:rPr lang="en-GB" i="1" dirty="0"/>
              <a:t>Figure 12, Page 16.</a:t>
            </a:r>
          </a:p>
        </p:txBody>
      </p:sp>
      <p:pic>
        <p:nvPicPr>
          <p:cNvPr id="7" name="Picture 6">
            <a:extLst>
              <a:ext uri="{FF2B5EF4-FFF2-40B4-BE49-F238E27FC236}">
                <a16:creationId xmlns:a16="http://schemas.microsoft.com/office/drawing/2014/main" id="{FC71B323-664B-E358-27A0-F8A2AE5E40CA}"/>
              </a:ext>
            </a:extLst>
          </p:cNvPr>
          <p:cNvPicPr>
            <a:picLocks noChangeAspect="1"/>
          </p:cNvPicPr>
          <p:nvPr/>
        </p:nvPicPr>
        <p:blipFill>
          <a:blip r:embed="rId3"/>
          <a:stretch>
            <a:fillRect/>
          </a:stretch>
        </p:blipFill>
        <p:spPr>
          <a:xfrm>
            <a:off x="9915525" y="8164"/>
            <a:ext cx="2276475" cy="790575"/>
          </a:xfrm>
          <a:prstGeom prst="rect">
            <a:avLst/>
          </a:prstGeom>
        </p:spPr>
      </p:pic>
    </p:spTree>
    <p:extLst>
      <p:ext uri="{BB962C8B-B14F-4D97-AF65-F5344CB8AC3E}">
        <p14:creationId xmlns:p14="http://schemas.microsoft.com/office/powerpoint/2010/main" val="3484165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0F63C-6966-DFC9-0030-C80FA1CEEBFF}"/>
              </a:ext>
            </a:extLst>
          </p:cNvPr>
          <p:cNvSpPr>
            <a:spLocks noGrp="1"/>
          </p:cNvSpPr>
          <p:nvPr>
            <p:ph type="title"/>
          </p:nvPr>
        </p:nvSpPr>
        <p:spPr/>
        <p:txBody>
          <a:bodyPr/>
          <a:lstStyle/>
          <a:p>
            <a:r>
              <a:rPr lang="en-GB" dirty="0"/>
              <a:t>Configuration Port </a:t>
            </a:r>
            <a:r>
              <a:rPr lang="en-GB" dirty="0">
                <a:sym typeface="Wingdings" panose="05000000000000000000" pitchFamily="2" charset="2"/>
              </a:rPr>
              <a:t>(Port 0)</a:t>
            </a:r>
            <a:endParaRPr lang="en-GB" dirty="0"/>
          </a:p>
        </p:txBody>
      </p:sp>
      <p:sp>
        <p:nvSpPr>
          <p:cNvPr id="3" name="Content Placeholder 2">
            <a:extLst>
              <a:ext uri="{FF2B5EF4-FFF2-40B4-BE49-F238E27FC236}">
                <a16:creationId xmlns:a16="http://schemas.microsoft.com/office/drawing/2014/main" id="{1CC0A284-E222-24C7-1EED-CF62EF0DA443}"/>
              </a:ext>
            </a:extLst>
          </p:cNvPr>
          <p:cNvSpPr>
            <a:spLocks noGrp="1"/>
          </p:cNvSpPr>
          <p:nvPr>
            <p:ph idx="1"/>
          </p:nvPr>
        </p:nvSpPr>
        <p:spPr/>
        <p:txBody>
          <a:bodyPr/>
          <a:lstStyle/>
          <a:p>
            <a:r>
              <a:rPr lang="en-GB" dirty="0"/>
              <a:t>The Configuration port is an Internal Port with no physical connections.  </a:t>
            </a:r>
          </a:p>
          <a:p>
            <a:r>
              <a:rPr lang="en-GB" dirty="0"/>
              <a:t>The Configuration port controller uses a modified RMAP Target to implement RMAP based configuration of the router.</a:t>
            </a:r>
          </a:p>
          <a:p>
            <a:r>
              <a:rPr lang="en-GB" dirty="0"/>
              <a:t>Any port on the router can access the configuration port by requesting port address 0. </a:t>
            </a:r>
          </a:p>
          <a:p>
            <a:r>
              <a:rPr lang="en-GB" dirty="0"/>
              <a:t>RMAP Target implementation contains full Tx/Rx CRC calculation and checking.  </a:t>
            </a:r>
          </a:p>
          <a:p>
            <a:endParaRPr lang="en-GB" dirty="0"/>
          </a:p>
        </p:txBody>
      </p:sp>
      <p:pic>
        <p:nvPicPr>
          <p:cNvPr id="4" name="Picture 3">
            <a:extLst>
              <a:ext uri="{FF2B5EF4-FFF2-40B4-BE49-F238E27FC236}">
                <a16:creationId xmlns:a16="http://schemas.microsoft.com/office/drawing/2014/main" id="{23B652A6-6C90-E58B-6279-EFC667222858}"/>
              </a:ext>
            </a:extLst>
          </p:cNvPr>
          <p:cNvPicPr>
            <a:picLocks noChangeAspect="1"/>
          </p:cNvPicPr>
          <p:nvPr/>
        </p:nvPicPr>
        <p:blipFill>
          <a:blip r:embed="rId2"/>
          <a:stretch>
            <a:fillRect/>
          </a:stretch>
        </p:blipFill>
        <p:spPr>
          <a:xfrm>
            <a:off x="9915525" y="8164"/>
            <a:ext cx="2276475" cy="790575"/>
          </a:xfrm>
          <a:prstGeom prst="rect">
            <a:avLst/>
          </a:prstGeom>
        </p:spPr>
      </p:pic>
    </p:spTree>
    <p:extLst>
      <p:ext uri="{BB962C8B-B14F-4D97-AF65-F5344CB8AC3E}">
        <p14:creationId xmlns:p14="http://schemas.microsoft.com/office/powerpoint/2010/main" val="3195957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46B47-61B5-556B-EF46-A8C7553CD16F}"/>
              </a:ext>
            </a:extLst>
          </p:cNvPr>
          <p:cNvSpPr>
            <a:spLocks noGrp="1"/>
          </p:cNvSpPr>
          <p:nvPr>
            <p:ph type="title"/>
          </p:nvPr>
        </p:nvSpPr>
        <p:spPr/>
        <p:txBody>
          <a:bodyPr/>
          <a:lstStyle/>
          <a:p>
            <a:r>
              <a:rPr lang="en-GB" dirty="0"/>
              <a:t>Configuration Port: Addressing</a:t>
            </a:r>
          </a:p>
        </p:txBody>
      </p:sp>
      <p:sp>
        <p:nvSpPr>
          <p:cNvPr id="3" name="Content Placeholder 2">
            <a:extLst>
              <a:ext uri="{FF2B5EF4-FFF2-40B4-BE49-F238E27FC236}">
                <a16:creationId xmlns:a16="http://schemas.microsoft.com/office/drawing/2014/main" id="{3E283D7A-4583-637B-A754-C92629C21F6B}"/>
              </a:ext>
            </a:extLst>
          </p:cNvPr>
          <p:cNvSpPr>
            <a:spLocks noGrp="1"/>
          </p:cNvSpPr>
          <p:nvPr>
            <p:ph idx="1"/>
          </p:nvPr>
        </p:nvSpPr>
        <p:spPr>
          <a:xfrm>
            <a:off x="838200" y="1825625"/>
            <a:ext cx="5165435" cy="4351338"/>
          </a:xfrm>
        </p:spPr>
        <p:txBody>
          <a:bodyPr/>
          <a:lstStyle/>
          <a:p>
            <a:r>
              <a:rPr lang="en-GB" sz="2000" dirty="0"/>
              <a:t>AXI-Lite style bus is used for moving data bytes. </a:t>
            </a:r>
          </a:p>
          <a:p>
            <a:r>
              <a:rPr lang="en-GB" sz="2000" dirty="0"/>
              <a:t>Extended address field is unused. </a:t>
            </a:r>
          </a:p>
          <a:p>
            <a:r>
              <a:rPr lang="en-GB" sz="2000" dirty="0"/>
              <a:t>Uses 3 byte address field. Bits 23-0 of 31-0 in RMAP address field. </a:t>
            </a:r>
          </a:p>
          <a:p>
            <a:r>
              <a:rPr lang="en-GB" sz="2000" dirty="0"/>
              <a:t>Bits (15 </a:t>
            </a:r>
            <a:r>
              <a:rPr lang="en-GB" sz="2000" dirty="0" err="1"/>
              <a:t>downto</a:t>
            </a:r>
            <a:r>
              <a:rPr lang="en-GB" sz="2000" dirty="0"/>
              <a:t> 0) = Register Address</a:t>
            </a:r>
          </a:p>
          <a:p>
            <a:r>
              <a:rPr lang="en-GB" sz="2000" dirty="0"/>
              <a:t>Bits (23 </a:t>
            </a:r>
            <a:r>
              <a:rPr lang="en-GB" sz="2000" dirty="0" err="1"/>
              <a:t>downto</a:t>
            </a:r>
            <a:r>
              <a:rPr lang="en-GB" sz="2000" dirty="0"/>
              <a:t> 16) = Module Address</a:t>
            </a:r>
          </a:p>
          <a:p>
            <a:r>
              <a:rPr lang="en-GB" sz="2000" dirty="0"/>
              <a:t>Module address can be configured via constants and is set at design synthesis. </a:t>
            </a:r>
          </a:p>
          <a:p>
            <a:pPr marL="0" indent="0">
              <a:buNone/>
            </a:pPr>
            <a:endParaRPr lang="en-GB" dirty="0"/>
          </a:p>
        </p:txBody>
      </p:sp>
      <p:pic>
        <p:nvPicPr>
          <p:cNvPr id="6" name="Picture 5">
            <a:extLst>
              <a:ext uri="{FF2B5EF4-FFF2-40B4-BE49-F238E27FC236}">
                <a16:creationId xmlns:a16="http://schemas.microsoft.com/office/drawing/2014/main" id="{1D1A4C37-5F01-EE92-0773-D7C6CC618123}"/>
              </a:ext>
            </a:extLst>
          </p:cNvPr>
          <p:cNvPicPr>
            <a:picLocks noChangeAspect="1"/>
          </p:cNvPicPr>
          <p:nvPr/>
        </p:nvPicPr>
        <p:blipFill>
          <a:blip r:embed="rId2"/>
          <a:stretch>
            <a:fillRect/>
          </a:stretch>
        </p:blipFill>
        <p:spPr>
          <a:xfrm>
            <a:off x="7906440" y="1739816"/>
            <a:ext cx="2783185" cy="3378367"/>
          </a:xfrm>
          <a:prstGeom prst="rect">
            <a:avLst/>
          </a:prstGeom>
        </p:spPr>
      </p:pic>
      <p:pic>
        <p:nvPicPr>
          <p:cNvPr id="5" name="Picture 4">
            <a:extLst>
              <a:ext uri="{FF2B5EF4-FFF2-40B4-BE49-F238E27FC236}">
                <a16:creationId xmlns:a16="http://schemas.microsoft.com/office/drawing/2014/main" id="{1D1937D6-1B9F-FCCC-DCB6-6031051C9594}"/>
              </a:ext>
            </a:extLst>
          </p:cNvPr>
          <p:cNvPicPr>
            <a:picLocks noChangeAspect="1"/>
          </p:cNvPicPr>
          <p:nvPr/>
        </p:nvPicPr>
        <p:blipFill>
          <a:blip r:embed="rId3"/>
          <a:stretch>
            <a:fillRect/>
          </a:stretch>
        </p:blipFill>
        <p:spPr>
          <a:xfrm>
            <a:off x="9915525" y="8164"/>
            <a:ext cx="2276475" cy="790575"/>
          </a:xfrm>
          <a:prstGeom prst="rect">
            <a:avLst/>
          </a:prstGeom>
        </p:spPr>
      </p:pic>
    </p:spTree>
    <p:extLst>
      <p:ext uri="{BB962C8B-B14F-4D97-AF65-F5344CB8AC3E}">
        <p14:creationId xmlns:p14="http://schemas.microsoft.com/office/powerpoint/2010/main" val="1116464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D8CD7-4073-0E6B-5E01-CCE7B512C62A}"/>
              </a:ext>
            </a:extLst>
          </p:cNvPr>
          <p:cNvSpPr>
            <a:spLocks noGrp="1"/>
          </p:cNvSpPr>
          <p:nvPr>
            <p:ph type="title"/>
          </p:nvPr>
        </p:nvSpPr>
        <p:spPr/>
        <p:txBody>
          <a:bodyPr/>
          <a:lstStyle/>
          <a:p>
            <a:r>
              <a:rPr lang="en-GB" dirty="0"/>
              <a:t>System Status/Config Registers</a:t>
            </a:r>
          </a:p>
        </p:txBody>
      </p:sp>
      <p:sp>
        <p:nvSpPr>
          <p:cNvPr id="3" name="Content Placeholder 2">
            <a:extLst>
              <a:ext uri="{FF2B5EF4-FFF2-40B4-BE49-F238E27FC236}">
                <a16:creationId xmlns:a16="http://schemas.microsoft.com/office/drawing/2014/main" id="{288FAB49-9051-5789-5470-1D00124396AE}"/>
              </a:ext>
            </a:extLst>
          </p:cNvPr>
          <p:cNvSpPr>
            <a:spLocks noGrp="1"/>
          </p:cNvSpPr>
          <p:nvPr>
            <p:ph idx="1"/>
          </p:nvPr>
        </p:nvSpPr>
        <p:spPr>
          <a:xfrm>
            <a:off x="838200" y="1825625"/>
            <a:ext cx="9712569" cy="4351338"/>
          </a:xfrm>
        </p:spPr>
        <p:txBody>
          <a:bodyPr>
            <a:normAutofit/>
          </a:bodyPr>
          <a:lstStyle/>
          <a:p>
            <a:pPr marL="0" indent="0">
              <a:buNone/>
            </a:pPr>
            <a:r>
              <a:rPr lang="en-GB" dirty="0"/>
              <a:t>These registers are accessed separately from the routing table.</a:t>
            </a:r>
          </a:p>
          <a:p>
            <a:pPr marL="0" indent="0">
              <a:buNone/>
            </a:pPr>
            <a:r>
              <a:rPr lang="en-GB" dirty="0"/>
              <a:t>The module address list can be found (and modified) in </a:t>
            </a:r>
            <a:r>
              <a:rPr lang="en-GB" dirty="0" err="1"/>
              <a:t>router_pckg.vhd</a:t>
            </a:r>
            <a:r>
              <a:rPr lang="en-GB" dirty="0"/>
              <a:t>. </a:t>
            </a:r>
          </a:p>
          <a:p>
            <a:pPr marL="0" indent="0">
              <a:buNone/>
            </a:pPr>
            <a:endParaRPr lang="en-GB" dirty="0"/>
          </a:p>
          <a:p>
            <a:pPr marL="0" indent="0">
              <a:buNone/>
            </a:pPr>
            <a:endParaRPr lang="en-GB" dirty="0"/>
          </a:p>
          <a:p>
            <a:pPr marL="0" indent="0">
              <a:buNone/>
            </a:pPr>
            <a:endParaRPr lang="en-GB" dirty="0"/>
          </a:p>
          <a:p>
            <a:pPr marL="0" indent="0">
              <a:buNone/>
            </a:pPr>
            <a:r>
              <a:rPr lang="en-GB" dirty="0"/>
              <a:t>Each module contains 256 registers, organized into a 32x8 format. </a:t>
            </a:r>
          </a:p>
          <a:p>
            <a:pPr marL="0" indent="0">
              <a:buNone/>
            </a:pPr>
            <a:endParaRPr lang="en-GB" dirty="0"/>
          </a:p>
        </p:txBody>
      </p:sp>
      <p:pic>
        <p:nvPicPr>
          <p:cNvPr id="5" name="Picture 4">
            <a:extLst>
              <a:ext uri="{FF2B5EF4-FFF2-40B4-BE49-F238E27FC236}">
                <a16:creationId xmlns:a16="http://schemas.microsoft.com/office/drawing/2014/main" id="{80F837A8-ACE5-952C-D2A4-4C05D7851134}"/>
              </a:ext>
            </a:extLst>
          </p:cNvPr>
          <p:cNvPicPr>
            <a:picLocks noChangeAspect="1"/>
          </p:cNvPicPr>
          <p:nvPr/>
        </p:nvPicPr>
        <p:blipFill>
          <a:blip r:embed="rId2"/>
          <a:stretch>
            <a:fillRect/>
          </a:stretch>
        </p:blipFill>
        <p:spPr>
          <a:xfrm>
            <a:off x="1850610" y="3429000"/>
            <a:ext cx="7687748" cy="914528"/>
          </a:xfrm>
          <a:prstGeom prst="rect">
            <a:avLst/>
          </a:prstGeom>
        </p:spPr>
      </p:pic>
      <p:pic>
        <p:nvPicPr>
          <p:cNvPr id="6" name="Picture 5">
            <a:extLst>
              <a:ext uri="{FF2B5EF4-FFF2-40B4-BE49-F238E27FC236}">
                <a16:creationId xmlns:a16="http://schemas.microsoft.com/office/drawing/2014/main" id="{100560AB-BD5A-0F64-FEC5-D7E879C43F8B}"/>
              </a:ext>
            </a:extLst>
          </p:cNvPr>
          <p:cNvPicPr>
            <a:picLocks noChangeAspect="1"/>
          </p:cNvPicPr>
          <p:nvPr/>
        </p:nvPicPr>
        <p:blipFill>
          <a:blip r:embed="rId3"/>
          <a:stretch>
            <a:fillRect/>
          </a:stretch>
        </p:blipFill>
        <p:spPr>
          <a:xfrm>
            <a:off x="9915525" y="8164"/>
            <a:ext cx="2276475" cy="790575"/>
          </a:xfrm>
          <a:prstGeom prst="rect">
            <a:avLst/>
          </a:prstGeom>
        </p:spPr>
      </p:pic>
    </p:spTree>
    <p:extLst>
      <p:ext uri="{BB962C8B-B14F-4D97-AF65-F5344CB8AC3E}">
        <p14:creationId xmlns:p14="http://schemas.microsoft.com/office/powerpoint/2010/main" val="2319823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83E6F-FDDA-709D-53AB-3CDDC090636B}"/>
              </a:ext>
            </a:extLst>
          </p:cNvPr>
          <p:cNvSpPr>
            <a:spLocks noGrp="1"/>
          </p:cNvSpPr>
          <p:nvPr>
            <p:ph type="title"/>
          </p:nvPr>
        </p:nvSpPr>
        <p:spPr/>
        <p:txBody>
          <a:bodyPr/>
          <a:lstStyle/>
          <a:p>
            <a:r>
              <a:rPr lang="en-GB" dirty="0"/>
              <a:t>Time Code Register Behaviour</a:t>
            </a:r>
          </a:p>
        </p:txBody>
      </p:sp>
      <p:sp>
        <p:nvSpPr>
          <p:cNvPr id="3" name="Content Placeholder 2">
            <a:extLst>
              <a:ext uri="{FF2B5EF4-FFF2-40B4-BE49-F238E27FC236}">
                <a16:creationId xmlns:a16="http://schemas.microsoft.com/office/drawing/2014/main" id="{FEC3DABB-245F-AD12-3C43-F7B5578B4DC0}"/>
              </a:ext>
            </a:extLst>
          </p:cNvPr>
          <p:cNvSpPr>
            <a:spLocks noGrp="1"/>
          </p:cNvSpPr>
          <p:nvPr>
            <p:ph idx="1"/>
          </p:nvPr>
        </p:nvSpPr>
        <p:spPr>
          <a:xfrm>
            <a:off x="838200" y="1825625"/>
            <a:ext cx="6070600" cy="4279611"/>
          </a:xfrm>
        </p:spPr>
        <p:txBody>
          <a:bodyPr/>
          <a:lstStyle/>
          <a:p>
            <a:r>
              <a:rPr lang="en-GB" dirty="0"/>
              <a:t>Set Timecode Master in Configuration Memory.</a:t>
            </a:r>
          </a:p>
          <a:p>
            <a:r>
              <a:rPr lang="en-GB" dirty="0"/>
              <a:t>Received Time Codes will be checked using Modulo64 arithmetic. </a:t>
            </a:r>
          </a:p>
          <a:p>
            <a:r>
              <a:rPr lang="en-GB" dirty="0"/>
              <a:t>New (valid) codes will be broadcast to all (enabled) ports on the network. </a:t>
            </a:r>
          </a:p>
          <a:p>
            <a:pPr marL="0" indent="0">
              <a:buNone/>
            </a:pPr>
            <a:endParaRPr lang="en-GB" dirty="0"/>
          </a:p>
          <a:p>
            <a:pPr marL="0" indent="0">
              <a:buNone/>
            </a:pPr>
            <a:r>
              <a:rPr lang="en-GB" i="1" dirty="0"/>
              <a:t>ECSS-E-ST-50-12C Page 85 Onwards</a:t>
            </a:r>
            <a:endParaRPr lang="en-GB" dirty="0"/>
          </a:p>
          <a:p>
            <a:pPr marL="0" indent="0">
              <a:buNone/>
            </a:pPr>
            <a:endParaRPr lang="en-GB" i="1" dirty="0"/>
          </a:p>
        </p:txBody>
      </p:sp>
      <p:pic>
        <p:nvPicPr>
          <p:cNvPr id="5" name="Picture 4">
            <a:extLst>
              <a:ext uri="{FF2B5EF4-FFF2-40B4-BE49-F238E27FC236}">
                <a16:creationId xmlns:a16="http://schemas.microsoft.com/office/drawing/2014/main" id="{0DAEBFD2-A1A4-E82D-186E-7B3EBE315787}"/>
              </a:ext>
            </a:extLst>
          </p:cNvPr>
          <p:cNvPicPr>
            <a:picLocks noChangeAspect="1"/>
          </p:cNvPicPr>
          <p:nvPr/>
        </p:nvPicPr>
        <p:blipFill>
          <a:blip r:embed="rId2"/>
          <a:stretch>
            <a:fillRect/>
          </a:stretch>
        </p:blipFill>
        <p:spPr>
          <a:xfrm>
            <a:off x="7349794" y="1825625"/>
            <a:ext cx="4004006" cy="3748978"/>
          </a:xfrm>
          <a:prstGeom prst="rect">
            <a:avLst/>
          </a:prstGeom>
        </p:spPr>
      </p:pic>
      <p:pic>
        <p:nvPicPr>
          <p:cNvPr id="6" name="Picture 5">
            <a:extLst>
              <a:ext uri="{FF2B5EF4-FFF2-40B4-BE49-F238E27FC236}">
                <a16:creationId xmlns:a16="http://schemas.microsoft.com/office/drawing/2014/main" id="{18875712-AFB6-9831-2E0D-1739C5D9755A}"/>
              </a:ext>
            </a:extLst>
          </p:cNvPr>
          <p:cNvPicPr>
            <a:picLocks noChangeAspect="1"/>
          </p:cNvPicPr>
          <p:nvPr/>
        </p:nvPicPr>
        <p:blipFill>
          <a:blip r:embed="rId3"/>
          <a:stretch>
            <a:fillRect/>
          </a:stretch>
        </p:blipFill>
        <p:spPr>
          <a:xfrm>
            <a:off x="9915525" y="8164"/>
            <a:ext cx="2276475" cy="790575"/>
          </a:xfrm>
          <a:prstGeom prst="rect">
            <a:avLst/>
          </a:prstGeom>
        </p:spPr>
      </p:pic>
    </p:spTree>
    <p:extLst>
      <p:ext uri="{BB962C8B-B14F-4D97-AF65-F5344CB8AC3E}">
        <p14:creationId xmlns:p14="http://schemas.microsoft.com/office/powerpoint/2010/main" val="13748340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072E1-9D30-43BA-7E34-1CB9E41A38DA}"/>
              </a:ext>
            </a:extLst>
          </p:cNvPr>
          <p:cNvSpPr>
            <a:spLocks noGrp="1"/>
          </p:cNvSpPr>
          <p:nvPr>
            <p:ph type="title"/>
          </p:nvPr>
        </p:nvSpPr>
        <p:spPr/>
        <p:txBody>
          <a:bodyPr/>
          <a:lstStyle/>
          <a:p>
            <a:r>
              <a:rPr lang="en-GB"/>
              <a:t>Modifying Routing Table with RMAP (Port 0)</a:t>
            </a:r>
            <a:endParaRPr lang="en-GB" dirty="0"/>
          </a:p>
        </p:txBody>
      </p:sp>
      <p:sp>
        <p:nvSpPr>
          <p:cNvPr id="3" name="Content Placeholder 2">
            <a:extLst>
              <a:ext uri="{FF2B5EF4-FFF2-40B4-BE49-F238E27FC236}">
                <a16:creationId xmlns:a16="http://schemas.microsoft.com/office/drawing/2014/main" id="{EF4CA642-5138-C063-EE72-B56F0C74DEA5}"/>
              </a:ext>
            </a:extLst>
          </p:cNvPr>
          <p:cNvSpPr>
            <a:spLocks noGrp="1"/>
          </p:cNvSpPr>
          <p:nvPr>
            <p:ph idx="1"/>
          </p:nvPr>
        </p:nvSpPr>
        <p:spPr>
          <a:xfrm>
            <a:off x="838200" y="1825625"/>
            <a:ext cx="4256314" cy="4351338"/>
          </a:xfrm>
        </p:spPr>
        <p:txBody>
          <a:bodyPr>
            <a:normAutofit/>
          </a:bodyPr>
          <a:lstStyle/>
          <a:p>
            <a:r>
              <a:rPr lang="en-GB" sz="2000"/>
              <a:t>Each routing table entry (0 to 255) requires 4 bytes of data</a:t>
            </a:r>
          </a:p>
          <a:p>
            <a:r>
              <a:rPr lang="en-GB" sz="2000"/>
              <a:t>Mapping each element to a 1-byte write interface gives a memory map of 1024x8bits. </a:t>
            </a:r>
          </a:p>
          <a:p>
            <a:r>
              <a:rPr lang="en-GB" sz="2000"/>
              <a:t>Take desired routing table address and multiply by 4 to get the address pointer (header). </a:t>
            </a:r>
          </a:p>
          <a:p>
            <a:r>
              <a:rPr lang="en-GB" sz="2000"/>
              <a:t>E.g. the routing table entry 51 corresponds to the RMAP RD/WR address 204 to 207. Entry 52 is 208 – 211 etc. </a:t>
            </a:r>
          </a:p>
          <a:p>
            <a:endParaRPr lang="en-GB" sz="2000" dirty="0"/>
          </a:p>
        </p:txBody>
      </p:sp>
      <p:pic>
        <p:nvPicPr>
          <p:cNvPr id="5" name="Picture 4">
            <a:extLst>
              <a:ext uri="{FF2B5EF4-FFF2-40B4-BE49-F238E27FC236}">
                <a16:creationId xmlns:a16="http://schemas.microsoft.com/office/drawing/2014/main" id="{0E9B673E-0468-7A14-C1AA-3C32741189EC}"/>
              </a:ext>
            </a:extLst>
          </p:cNvPr>
          <p:cNvPicPr>
            <a:picLocks noChangeAspect="1"/>
          </p:cNvPicPr>
          <p:nvPr/>
        </p:nvPicPr>
        <p:blipFill>
          <a:blip r:embed="rId2"/>
          <a:stretch>
            <a:fillRect/>
          </a:stretch>
        </p:blipFill>
        <p:spPr>
          <a:xfrm>
            <a:off x="7379031" y="1613483"/>
            <a:ext cx="2238810" cy="2310606"/>
          </a:xfrm>
          <a:prstGeom prst="rect">
            <a:avLst/>
          </a:prstGeom>
        </p:spPr>
      </p:pic>
      <p:pic>
        <p:nvPicPr>
          <p:cNvPr id="10" name="Picture 9">
            <a:extLst>
              <a:ext uri="{FF2B5EF4-FFF2-40B4-BE49-F238E27FC236}">
                <a16:creationId xmlns:a16="http://schemas.microsoft.com/office/drawing/2014/main" id="{B490871D-1CD2-FF5E-B7B1-8DE89D48BB51}"/>
              </a:ext>
            </a:extLst>
          </p:cNvPr>
          <p:cNvPicPr>
            <a:picLocks noChangeAspect="1"/>
          </p:cNvPicPr>
          <p:nvPr/>
        </p:nvPicPr>
        <p:blipFill>
          <a:blip r:embed="rId3"/>
          <a:stretch>
            <a:fillRect/>
          </a:stretch>
        </p:blipFill>
        <p:spPr>
          <a:xfrm>
            <a:off x="7183141" y="4089214"/>
            <a:ext cx="4170659" cy="2087749"/>
          </a:xfrm>
          <a:prstGeom prst="rect">
            <a:avLst/>
          </a:prstGeom>
        </p:spPr>
      </p:pic>
      <p:pic>
        <p:nvPicPr>
          <p:cNvPr id="6" name="Picture 5">
            <a:extLst>
              <a:ext uri="{FF2B5EF4-FFF2-40B4-BE49-F238E27FC236}">
                <a16:creationId xmlns:a16="http://schemas.microsoft.com/office/drawing/2014/main" id="{2E4AF374-2760-F805-60CB-7F5152738A48}"/>
              </a:ext>
            </a:extLst>
          </p:cNvPr>
          <p:cNvPicPr>
            <a:picLocks noChangeAspect="1"/>
          </p:cNvPicPr>
          <p:nvPr/>
        </p:nvPicPr>
        <p:blipFill>
          <a:blip r:embed="rId4"/>
          <a:stretch>
            <a:fillRect/>
          </a:stretch>
        </p:blipFill>
        <p:spPr>
          <a:xfrm>
            <a:off x="9915525" y="8164"/>
            <a:ext cx="2276475" cy="790575"/>
          </a:xfrm>
          <a:prstGeom prst="rect">
            <a:avLst/>
          </a:prstGeom>
        </p:spPr>
      </p:pic>
    </p:spTree>
    <p:extLst>
      <p:ext uri="{BB962C8B-B14F-4D97-AF65-F5344CB8AC3E}">
        <p14:creationId xmlns:p14="http://schemas.microsoft.com/office/powerpoint/2010/main" val="4215363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34B14-3FBD-B653-7558-48B0B09DE805}"/>
              </a:ext>
            </a:extLst>
          </p:cNvPr>
          <p:cNvSpPr>
            <a:spLocks noGrp="1"/>
          </p:cNvSpPr>
          <p:nvPr>
            <p:ph type="title"/>
          </p:nvPr>
        </p:nvSpPr>
        <p:spPr/>
        <p:txBody>
          <a:bodyPr/>
          <a:lstStyle/>
          <a:p>
            <a:r>
              <a:rPr lang="en-GB" dirty="0"/>
              <a:t>Slide Contents </a:t>
            </a:r>
          </a:p>
        </p:txBody>
      </p:sp>
      <p:sp>
        <p:nvSpPr>
          <p:cNvPr id="3" name="Content Placeholder 2">
            <a:extLst>
              <a:ext uri="{FF2B5EF4-FFF2-40B4-BE49-F238E27FC236}">
                <a16:creationId xmlns:a16="http://schemas.microsoft.com/office/drawing/2014/main" id="{B9258AAD-9346-85A4-C9E0-03DA56A0C1D2}"/>
              </a:ext>
            </a:extLst>
          </p:cNvPr>
          <p:cNvSpPr>
            <a:spLocks noGrp="1"/>
          </p:cNvSpPr>
          <p:nvPr>
            <p:ph idx="1"/>
          </p:nvPr>
        </p:nvSpPr>
        <p:spPr/>
        <p:txBody>
          <a:bodyPr/>
          <a:lstStyle/>
          <a:p>
            <a:r>
              <a:rPr lang="en-GB" dirty="0"/>
              <a:t>Updates to VHDL Package management across our Opensource product range. </a:t>
            </a:r>
          </a:p>
          <a:p>
            <a:endParaRPr lang="en-GB" dirty="0"/>
          </a:p>
          <a:p>
            <a:r>
              <a:rPr lang="en-GB" dirty="0"/>
              <a:t>RMAP Router showcase</a:t>
            </a:r>
          </a:p>
          <a:p>
            <a:endParaRPr lang="en-GB" dirty="0"/>
          </a:p>
          <a:p>
            <a:r>
              <a:rPr lang="en-GB" dirty="0"/>
              <a:t>Introduction to SpaceWire Breakout Boards</a:t>
            </a:r>
          </a:p>
          <a:p>
            <a:endParaRPr lang="en-GB" dirty="0"/>
          </a:p>
          <a:p>
            <a:r>
              <a:rPr lang="en-GB" dirty="0"/>
              <a:t>RMAP Initiator: New Parallel Interface option at instantiation</a:t>
            </a:r>
          </a:p>
        </p:txBody>
      </p:sp>
      <p:pic>
        <p:nvPicPr>
          <p:cNvPr id="4" name="Picture 3">
            <a:extLst>
              <a:ext uri="{FF2B5EF4-FFF2-40B4-BE49-F238E27FC236}">
                <a16:creationId xmlns:a16="http://schemas.microsoft.com/office/drawing/2014/main" id="{F150C62F-D421-D62C-8DB3-EAB05A8ADCDA}"/>
              </a:ext>
            </a:extLst>
          </p:cNvPr>
          <p:cNvPicPr>
            <a:picLocks noChangeAspect="1"/>
          </p:cNvPicPr>
          <p:nvPr/>
        </p:nvPicPr>
        <p:blipFill>
          <a:blip r:embed="rId2"/>
          <a:stretch>
            <a:fillRect/>
          </a:stretch>
        </p:blipFill>
        <p:spPr>
          <a:xfrm>
            <a:off x="9915525" y="8164"/>
            <a:ext cx="2276475" cy="790575"/>
          </a:xfrm>
          <a:prstGeom prst="rect">
            <a:avLst/>
          </a:prstGeom>
        </p:spPr>
      </p:pic>
    </p:spTree>
    <p:extLst>
      <p:ext uri="{BB962C8B-B14F-4D97-AF65-F5344CB8AC3E}">
        <p14:creationId xmlns:p14="http://schemas.microsoft.com/office/powerpoint/2010/main" val="33951656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9EF40-91DD-D296-82B0-07014AFBDC85}"/>
              </a:ext>
            </a:extLst>
          </p:cNvPr>
          <p:cNvSpPr>
            <a:spLocks noGrp="1"/>
          </p:cNvSpPr>
          <p:nvPr>
            <p:ph type="title"/>
          </p:nvPr>
        </p:nvSpPr>
        <p:spPr/>
        <p:txBody>
          <a:bodyPr/>
          <a:lstStyle/>
          <a:p>
            <a:r>
              <a:rPr lang="en-GB" dirty="0"/>
              <a:t>Router Configuration through package</a:t>
            </a:r>
          </a:p>
        </p:txBody>
      </p:sp>
      <p:sp>
        <p:nvSpPr>
          <p:cNvPr id="3" name="Content Placeholder 2">
            <a:extLst>
              <a:ext uri="{FF2B5EF4-FFF2-40B4-BE49-F238E27FC236}">
                <a16:creationId xmlns:a16="http://schemas.microsoft.com/office/drawing/2014/main" id="{91362037-D234-D0A8-8146-6CD62A586C9B}"/>
              </a:ext>
            </a:extLst>
          </p:cNvPr>
          <p:cNvSpPr>
            <a:spLocks noGrp="1"/>
          </p:cNvSpPr>
          <p:nvPr>
            <p:ph idx="1"/>
          </p:nvPr>
        </p:nvSpPr>
        <p:spPr>
          <a:xfrm>
            <a:off x="838200" y="1825625"/>
            <a:ext cx="5693897" cy="4351338"/>
          </a:xfrm>
        </p:spPr>
        <p:txBody>
          <a:bodyPr/>
          <a:lstStyle/>
          <a:p>
            <a:r>
              <a:rPr lang="en-GB" dirty="0"/>
              <a:t>Router configured through </a:t>
            </a:r>
            <a:r>
              <a:rPr lang="en-GB" b="1" i="1" dirty="0" err="1"/>
              <a:t>router_pckg.vhd</a:t>
            </a:r>
            <a:r>
              <a:rPr lang="en-GB" dirty="0"/>
              <a:t>.</a:t>
            </a:r>
          </a:p>
          <a:p>
            <a:r>
              <a:rPr lang="en-GB" dirty="0"/>
              <a:t>Constant </a:t>
            </a:r>
            <a:r>
              <a:rPr lang="en-GB" b="1" i="1" dirty="0" err="1"/>
              <a:t>c_num_ports</a:t>
            </a:r>
            <a:r>
              <a:rPr lang="en-GB" b="1" i="1" dirty="0"/>
              <a:t> </a:t>
            </a:r>
            <a:r>
              <a:rPr lang="en-GB" dirty="0"/>
              <a:t>used to set the number of ports on top level. Where </a:t>
            </a:r>
            <a:r>
              <a:rPr lang="en-GB" b="1" i="1" dirty="0" err="1"/>
              <a:t>c_num_ports</a:t>
            </a:r>
            <a:r>
              <a:rPr lang="en-GB" b="1" i="1" dirty="0"/>
              <a:t> </a:t>
            </a:r>
            <a:r>
              <a:rPr lang="en-GB" dirty="0"/>
              <a:t>is the number of physical ports + 1. </a:t>
            </a:r>
          </a:p>
          <a:p>
            <a:endParaRPr lang="en-GB" dirty="0"/>
          </a:p>
        </p:txBody>
      </p:sp>
      <p:pic>
        <p:nvPicPr>
          <p:cNvPr id="5" name="Picture 4">
            <a:extLst>
              <a:ext uri="{FF2B5EF4-FFF2-40B4-BE49-F238E27FC236}">
                <a16:creationId xmlns:a16="http://schemas.microsoft.com/office/drawing/2014/main" id="{E57F48EA-9DFA-7131-8E30-3D821F726EFD}"/>
              </a:ext>
            </a:extLst>
          </p:cNvPr>
          <p:cNvPicPr>
            <a:picLocks noChangeAspect="1"/>
          </p:cNvPicPr>
          <p:nvPr/>
        </p:nvPicPr>
        <p:blipFill>
          <a:blip r:embed="rId2"/>
          <a:stretch>
            <a:fillRect/>
          </a:stretch>
        </p:blipFill>
        <p:spPr>
          <a:xfrm>
            <a:off x="6532097" y="1690688"/>
            <a:ext cx="4936245" cy="4486275"/>
          </a:xfrm>
          <a:prstGeom prst="rect">
            <a:avLst/>
          </a:prstGeom>
        </p:spPr>
      </p:pic>
      <p:pic>
        <p:nvPicPr>
          <p:cNvPr id="6" name="Picture 5">
            <a:extLst>
              <a:ext uri="{FF2B5EF4-FFF2-40B4-BE49-F238E27FC236}">
                <a16:creationId xmlns:a16="http://schemas.microsoft.com/office/drawing/2014/main" id="{2DF291D3-0656-5DFB-2672-5CEC78D72802}"/>
              </a:ext>
            </a:extLst>
          </p:cNvPr>
          <p:cNvPicPr>
            <a:picLocks noChangeAspect="1"/>
          </p:cNvPicPr>
          <p:nvPr/>
        </p:nvPicPr>
        <p:blipFill>
          <a:blip r:embed="rId3"/>
          <a:stretch>
            <a:fillRect/>
          </a:stretch>
        </p:blipFill>
        <p:spPr>
          <a:xfrm>
            <a:off x="9915525" y="8164"/>
            <a:ext cx="2276475" cy="790575"/>
          </a:xfrm>
          <a:prstGeom prst="rect">
            <a:avLst/>
          </a:prstGeom>
        </p:spPr>
      </p:pic>
    </p:spTree>
    <p:extLst>
      <p:ext uri="{BB962C8B-B14F-4D97-AF65-F5344CB8AC3E}">
        <p14:creationId xmlns:p14="http://schemas.microsoft.com/office/powerpoint/2010/main" val="1987350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B6CC1-FEB9-7B6C-08CD-7BA97A4C9072}"/>
              </a:ext>
            </a:extLst>
          </p:cNvPr>
          <p:cNvSpPr>
            <a:spLocks noGrp="1"/>
          </p:cNvSpPr>
          <p:nvPr>
            <p:ph type="title"/>
          </p:nvPr>
        </p:nvSpPr>
        <p:spPr/>
        <p:txBody>
          <a:bodyPr/>
          <a:lstStyle/>
          <a:p>
            <a:r>
              <a:rPr lang="en-GB" dirty="0"/>
              <a:t>FIFO Port Generation</a:t>
            </a:r>
          </a:p>
        </p:txBody>
      </p:sp>
      <p:sp>
        <p:nvSpPr>
          <p:cNvPr id="3" name="Content Placeholder 2">
            <a:extLst>
              <a:ext uri="{FF2B5EF4-FFF2-40B4-BE49-F238E27FC236}">
                <a16:creationId xmlns:a16="http://schemas.microsoft.com/office/drawing/2014/main" id="{22123D6E-2A77-359B-11FF-C1024DA87E3A}"/>
              </a:ext>
            </a:extLst>
          </p:cNvPr>
          <p:cNvSpPr>
            <a:spLocks noGrp="1"/>
          </p:cNvSpPr>
          <p:nvPr>
            <p:ph idx="1"/>
          </p:nvPr>
        </p:nvSpPr>
        <p:spPr>
          <a:xfrm>
            <a:off x="838200" y="1825625"/>
            <a:ext cx="4374662" cy="4351338"/>
          </a:xfrm>
        </p:spPr>
        <p:txBody>
          <a:bodyPr/>
          <a:lstStyle/>
          <a:p>
            <a:r>
              <a:rPr lang="en-GB" dirty="0"/>
              <a:t>32-bit DWORD used to configure Port </a:t>
            </a:r>
            <a:r>
              <a:rPr lang="en-GB" dirty="0" err="1"/>
              <a:t>CoDec</a:t>
            </a:r>
            <a:r>
              <a:rPr lang="en-GB" dirty="0"/>
              <a:t> Configuration. </a:t>
            </a:r>
          </a:p>
          <a:p>
            <a:r>
              <a:rPr lang="en-GB" dirty="0"/>
              <a:t>Generic : </a:t>
            </a:r>
            <a:r>
              <a:rPr lang="en-GB" dirty="0" err="1"/>
              <a:t>g_is_fifo</a:t>
            </a:r>
            <a:r>
              <a:rPr lang="en-GB" dirty="0"/>
              <a:t>.</a:t>
            </a:r>
          </a:p>
          <a:p>
            <a:r>
              <a:rPr lang="en-GB" dirty="0"/>
              <a:t>Generic configured using a constant found in </a:t>
            </a:r>
            <a:r>
              <a:rPr lang="en-GB" dirty="0" err="1"/>
              <a:t>router_pckg.vhd</a:t>
            </a:r>
            <a:r>
              <a:rPr lang="en-GB" dirty="0"/>
              <a:t>. </a:t>
            </a:r>
          </a:p>
          <a:p>
            <a:r>
              <a:rPr lang="en-GB" dirty="0"/>
              <a:t>Set ‘1’ to generate a </a:t>
            </a:r>
            <a:r>
              <a:rPr lang="en-GB" dirty="0" err="1"/>
              <a:t>fifo</a:t>
            </a:r>
            <a:r>
              <a:rPr lang="en-GB" dirty="0"/>
              <a:t> port, leave ‘0’ to generate a </a:t>
            </a:r>
            <a:r>
              <a:rPr lang="en-GB" dirty="0" err="1"/>
              <a:t>SpW</a:t>
            </a:r>
            <a:r>
              <a:rPr lang="en-GB" dirty="0"/>
              <a:t> </a:t>
            </a:r>
            <a:r>
              <a:rPr lang="en-GB" dirty="0" err="1"/>
              <a:t>CoDec</a:t>
            </a:r>
            <a:endParaRPr lang="en-GB" dirty="0"/>
          </a:p>
          <a:p>
            <a:pPr marL="0" indent="0">
              <a:buNone/>
            </a:pPr>
            <a:endParaRPr lang="en-GB" dirty="0"/>
          </a:p>
        </p:txBody>
      </p:sp>
      <p:pic>
        <p:nvPicPr>
          <p:cNvPr id="7" name="Picture 6">
            <a:extLst>
              <a:ext uri="{FF2B5EF4-FFF2-40B4-BE49-F238E27FC236}">
                <a16:creationId xmlns:a16="http://schemas.microsoft.com/office/drawing/2014/main" id="{94F93FD2-F1B9-CAC8-84E9-3D1ABC2F5CAA}"/>
              </a:ext>
            </a:extLst>
          </p:cNvPr>
          <p:cNvPicPr>
            <a:picLocks noChangeAspect="1"/>
          </p:cNvPicPr>
          <p:nvPr/>
        </p:nvPicPr>
        <p:blipFill>
          <a:blip r:embed="rId2"/>
          <a:stretch>
            <a:fillRect/>
          </a:stretch>
        </p:blipFill>
        <p:spPr>
          <a:xfrm>
            <a:off x="9915525" y="8164"/>
            <a:ext cx="2276475" cy="790575"/>
          </a:xfrm>
          <a:prstGeom prst="rect">
            <a:avLst/>
          </a:prstGeom>
        </p:spPr>
      </p:pic>
      <p:pic>
        <p:nvPicPr>
          <p:cNvPr id="8" name="Picture 7">
            <a:extLst>
              <a:ext uri="{FF2B5EF4-FFF2-40B4-BE49-F238E27FC236}">
                <a16:creationId xmlns:a16="http://schemas.microsoft.com/office/drawing/2014/main" id="{019C6329-5349-767F-2DA0-0F18DE9C476C}"/>
              </a:ext>
            </a:extLst>
          </p:cNvPr>
          <p:cNvPicPr>
            <a:picLocks noChangeAspect="1"/>
          </p:cNvPicPr>
          <p:nvPr/>
        </p:nvPicPr>
        <p:blipFill>
          <a:blip r:embed="rId3"/>
          <a:stretch>
            <a:fillRect/>
          </a:stretch>
        </p:blipFill>
        <p:spPr>
          <a:xfrm>
            <a:off x="7403682" y="3222964"/>
            <a:ext cx="2988384" cy="2421621"/>
          </a:xfrm>
          <a:prstGeom prst="rect">
            <a:avLst/>
          </a:prstGeom>
        </p:spPr>
      </p:pic>
      <p:pic>
        <p:nvPicPr>
          <p:cNvPr id="10" name="Picture 9">
            <a:extLst>
              <a:ext uri="{FF2B5EF4-FFF2-40B4-BE49-F238E27FC236}">
                <a16:creationId xmlns:a16="http://schemas.microsoft.com/office/drawing/2014/main" id="{D0CC1FFA-0BF4-0029-B00C-24C4CA7B92A0}"/>
              </a:ext>
            </a:extLst>
          </p:cNvPr>
          <p:cNvPicPr>
            <a:picLocks noChangeAspect="1"/>
          </p:cNvPicPr>
          <p:nvPr/>
        </p:nvPicPr>
        <p:blipFill>
          <a:blip r:embed="rId4"/>
          <a:stretch>
            <a:fillRect/>
          </a:stretch>
        </p:blipFill>
        <p:spPr>
          <a:xfrm>
            <a:off x="6534710" y="2751065"/>
            <a:ext cx="4519052" cy="236240"/>
          </a:xfrm>
          <a:prstGeom prst="rect">
            <a:avLst/>
          </a:prstGeom>
        </p:spPr>
      </p:pic>
      <p:pic>
        <p:nvPicPr>
          <p:cNvPr id="12" name="Picture 11">
            <a:extLst>
              <a:ext uri="{FF2B5EF4-FFF2-40B4-BE49-F238E27FC236}">
                <a16:creationId xmlns:a16="http://schemas.microsoft.com/office/drawing/2014/main" id="{D139AB12-A84F-D149-A1A5-3E57A98AA7C5}"/>
              </a:ext>
            </a:extLst>
          </p:cNvPr>
          <p:cNvPicPr>
            <a:picLocks noChangeAspect="1"/>
          </p:cNvPicPr>
          <p:nvPr/>
        </p:nvPicPr>
        <p:blipFill>
          <a:blip r:embed="rId5"/>
          <a:stretch>
            <a:fillRect/>
          </a:stretch>
        </p:blipFill>
        <p:spPr>
          <a:xfrm>
            <a:off x="5620231" y="2158006"/>
            <a:ext cx="6348010" cy="243861"/>
          </a:xfrm>
          <a:prstGeom prst="rect">
            <a:avLst/>
          </a:prstGeom>
        </p:spPr>
      </p:pic>
    </p:spTree>
    <p:extLst>
      <p:ext uri="{BB962C8B-B14F-4D97-AF65-F5344CB8AC3E}">
        <p14:creationId xmlns:p14="http://schemas.microsoft.com/office/powerpoint/2010/main" val="36082767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8C4B4-6D9E-123D-1351-6ACBE7F7AF52}"/>
              </a:ext>
            </a:extLst>
          </p:cNvPr>
          <p:cNvSpPr>
            <a:spLocks noGrp="1"/>
          </p:cNvSpPr>
          <p:nvPr>
            <p:ph type="title"/>
          </p:nvPr>
        </p:nvSpPr>
        <p:spPr/>
        <p:txBody>
          <a:bodyPr/>
          <a:lstStyle/>
          <a:p>
            <a:r>
              <a:rPr lang="en-GB" dirty="0"/>
              <a:t>Simulation: Conventional Testbench</a:t>
            </a:r>
          </a:p>
        </p:txBody>
      </p:sp>
      <p:sp>
        <p:nvSpPr>
          <p:cNvPr id="4" name="Content Placeholder 2">
            <a:extLst>
              <a:ext uri="{FF2B5EF4-FFF2-40B4-BE49-F238E27FC236}">
                <a16:creationId xmlns:a16="http://schemas.microsoft.com/office/drawing/2014/main" id="{E31EE7F3-A583-965A-554C-F0ED48A09159}"/>
              </a:ext>
            </a:extLst>
          </p:cNvPr>
          <p:cNvSpPr>
            <a:spLocks noGrp="1"/>
          </p:cNvSpPr>
          <p:nvPr>
            <p:ph idx="1"/>
          </p:nvPr>
        </p:nvSpPr>
        <p:spPr>
          <a:xfrm>
            <a:off x="838200" y="1825625"/>
            <a:ext cx="4076700" cy="4351338"/>
          </a:xfrm>
        </p:spPr>
        <p:txBody>
          <a:bodyPr>
            <a:normAutofit/>
          </a:bodyPr>
          <a:lstStyle/>
          <a:p>
            <a:r>
              <a:rPr lang="en-GB" sz="2000" dirty="0"/>
              <a:t>No Initiators/Targets, only SpaceWire </a:t>
            </a:r>
            <a:r>
              <a:rPr lang="en-GB" sz="2000" dirty="0" err="1"/>
              <a:t>CoDecs</a:t>
            </a:r>
            <a:endParaRPr lang="en-GB" sz="2000" dirty="0"/>
          </a:p>
          <a:p>
            <a:r>
              <a:rPr lang="en-GB" sz="2000" dirty="0"/>
              <a:t>Traffic generated for each port. Multiple concurrent transactions for both single and multicast requests. </a:t>
            </a:r>
          </a:p>
          <a:p>
            <a:r>
              <a:rPr lang="en-GB" sz="2000" dirty="0"/>
              <a:t>Designed to stress-test the Routing logic and benchmark “worst-case” scenarios. </a:t>
            </a:r>
          </a:p>
          <a:p>
            <a:endParaRPr lang="en-GB" sz="2000" dirty="0"/>
          </a:p>
          <a:p>
            <a:endParaRPr lang="en-GB" sz="2000" dirty="0"/>
          </a:p>
        </p:txBody>
      </p:sp>
      <p:pic>
        <p:nvPicPr>
          <p:cNvPr id="8" name="Picture 7">
            <a:extLst>
              <a:ext uri="{FF2B5EF4-FFF2-40B4-BE49-F238E27FC236}">
                <a16:creationId xmlns:a16="http://schemas.microsoft.com/office/drawing/2014/main" id="{A0076D27-CF7F-9F2E-E74F-3DEF9E4CC861}"/>
              </a:ext>
            </a:extLst>
          </p:cNvPr>
          <p:cNvPicPr>
            <a:picLocks noChangeAspect="1"/>
          </p:cNvPicPr>
          <p:nvPr/>
        </p:nvPicPr>
        <p:blipFill>
          <a:blip r:embed="rId2"/>
          <a:stretch>
            <a:fillRect/>
          </a:stretch>
        </p:blipFill>
        <p:spPr>
          <a:xfrm>
            <a:off x="5826267" y="1719263"/>
            <a:ext cx="5994257" cy="3748087"/>
          </a:xfrm>
          <a:prstGeom prst="rect">
            <a:avLst/>
          </a:prstGeom>
        </p:spPr>
      </p:pic>
      <p:pic>
        <p:nvPicPr>
          <p:cNvPr id="9" name="Picture 8">
            <a:extLst>
              <a:ext uri="{FF2B5EF4-FFF2-40B4-BE49-F238E27FC236}">
                <a16:creationId xmlns:a16="http://schemas.microsoft.com/office/drawing/2014/main" id="{3581F8A1-F428-D511-E6B7-BCC90EACDE44}"/>
              </a:ext>
            </a:extLst>
          </p:cNvPr>
          <p:cNvPicPr>
            <a:picLocks noChangeAspect="1"/>
          </p:cNvPicPr>
          <p:nvPr/>
        </p:nvPicPr>
        <p:blipFill>
          <a:blip r:embed="rId3"/>
          <a:stretch>
            <a:fillRect/>
          </a:stretch>
        </p:blipFill>
        <p:spPr>
          <a:xfrm>
            <a:off x="9915525" y="8164"/>
            <a:ext cx="2276475" cy="790575"/>
          </a:xfrm>
          <a:prstGeom prst="rect">
            <a:avLst/>
          </a:prstGeom>
        </p:spPr>
      </p:pic>
    </p:spTree>
    <p:extLst>
      <p:ext uri="{BB962C8B-B14F-4D97-AF65-F5344CB8AC3E}">
        <p14:creationId xmlns:p14="http://schemas.microsoft.com/office/powerpoint/2010/main" val="17693470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DD4DD-E562-A6F9-3F76-8CE2213B230E}"/>
              </a:ext>
            </a:extLst>
          </p:cNvPr>
          <p:cNvSpPr>
            <a:spLocks noGrp="1"/>
          </p:cNvSpPr>
          <p:nvPr>
            <p:ph type="title"/>
          </p:nvPr>
        </p:nvSpPr>
        <p:spPr/>
        <p:txBody>
          <a:bodyPr/>
          <a:lstStyle/>
          <a:p>
            <a:r>
              <a:rPr lang="en-GB" dirty="0"/>
              <a:t>RMAP Command Building in Testbench</a:t>
            </a:r>
          </a:p>
        </p:txBody>
      </p:sp>
      <p:sp>
        <p:nvSpPr>
          <p:cNvPr id="3" name="Content Placeholder 2">
            <a:extLst>
              <a:ext uri="{FF2B5EF4-FFF2-40B4-BE49-F238E27FC236}">
                <a16:creationId xmlns:a16="http://schemas.microsoft.com/office/drawing/2014/main" id="{31136467-6EE2-975D-6DFC-E4335CB1D68F}"/>
              </a:ext>
            </a:extLst>
          </p:cNvPr>
          <p:cNvSpPr>
            <a:spLocks noGrp="1"/>
          </p:cNvSpPr>
          <p:nvPr>
            <p:ph idx="1"/>
          </p:nvPr>
        </p:nvSpPr>
        <p:spPr>
          <a:xfrm>
            <a:off x="838200" y="1825625"/>
            <a:ext cx="6065443" cy="4351338"/>
          </a:xfrm>
        </p:spPr>
        <p:txBody>
          <a:bodyPr/>
          <a:lstStyle/>
          <a:p>
            <a:r>
              <a:rPr lang="en-GB" dirty="0"/>
              <a:t>Protected type for RMAP commands.</a:t>
            </a:r>
          </a:p>
          <a:p>
            <a:r>
              <a:rPr lang="en-GB" dirty="0"/>
              <a:t>One protected type functions as an array, the other for single channel. </a:t>
            </a:r>
          </a:p>
          <a:p>
            <a:r>
              <a:rPr lang="en-GB" dirty="0"/>
              <a:t>VHDL 2008 does not allow for protected types to be initialized as arrays. </a:t>
            </a:r>
          </a:p>
          <a:p>
            <a:endParaRPr lang="en-GB" dirty="0"/>
          </a:p>
        </p:txBody>
      </p:sp>
      <p:pic>
        <p:nvPicPr>
          <p:cNvPr id="7" name="Picture 6">
            <a:extLst>
              <a:ext uri="{FF2B5EF4-FFF2-40B4-BE49-F238E27FC236}">
                <a16:creationId xmlns:a16="http://schemas.microsoft.com/office/drawing/2014/main" id="{4448675C-80AA-BA4F-D386-4808BF94E9F8}"/>
              </a:ext>
            </a:extLst>
          </p:cNvPr>
          <p:cNvPicPr>
            <a:picLocks noChangeAspect="1"/>
          </p:cNvPicPr>
          <p:nvPr/>
        </p:nvPicPr>
        <p:blipFill>
          <a:blip r:embed="rId2"/>
          <a:stretch>
            <a:fillRect/>
          </a:stretch>
        </p:blipFill>
        <p:spPr>
          <a:xfrm>
            <a:off x="6903643" y="1939925"/>
            <a:ext cx="5033835" cy="3448504"/>
          </a:xfrm>
          <a:prstGeom prst="rect">
            <a:avLst/>
          </a:prstGeom>
        </p:spPr>
      </p:pic>
    </p:spTree>
    <p:extLst>
      <p:ext uri="{BB962C8B-B14F-4D97-AF65-F5344CB8AC3E}">
        <p14:creationId xmlns:p14="http://schemas.microsoft.com/office/powerpoint/2010/main" val="30394334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3DF81-947A-7D57-64D8-9E66023AB709}"/>
              </a:ext>
            </a:extLst>
          </p:cNvPr>
          <p:cNvSpPr>
            <a:spLocks noGrp="1"/>
          </p:cNvSpPr>
          <p:nvPr>
            <p:ph type="title"/>
          </p:nvPr>
        </p:nvSpPr>
        <p:spPr/>
        <p:txBody>
          <a:bodyPr/>
          <a:lstStyle/>
          <a:p>
            <a:r>
              <a:rPr lang="en-GB" dirty="0"/>
              <a:t>Simulation: IP Test Bench </a:t>
            </a:r>
          </a:p>
        </p:txBody>
      </p:sp>
      <p:sp>
        <p:nvSpPr>
          <p:cNvPr id="3" name="Content Placeholder 2">
            <a:extLst>
              <a:ext uri="{FF2B5EF4-FFF2-40B4-BE49-F238E27FC236}">
                <a16:creationId xmlns:a16="http://schemas.microsoft.com/office/drawing/2014/main" id="{B3AE51AC-EB10-EA00-8C2E-0FC06DEBC44B}"/>
              </a:ext>
            </a:extLst>
          </p:cNvPr>
          <p:cNvSpPr>
            <a:spLocks noGrp="1"/>
          </p:cNvSpPr>
          <p:nvPr>
            <p:ph idx="1"/>
          </p:nvPr>
        </p:nvSpPr>
        <p:spPr>
          <a:xfrm>
            <a:off x="838200" y="1825625"/>
            <a:ext cx="4047836" cy="4351338"/>
          </a:xfrm>
        </p:spPr>
        <p:txBody>
          <a:bodyPr>
            <a:normAutofit/>
          </a:bodyPr>
          <a:lstStyle/>
          <a:p>
            <a:r>
              <a:rPr lang="en-GB" sz="2000" dirty="0"/>
              <a:t>RMAP Initiator(s) connected to RMAP Target(s) through the RMAP Router. </a:t>
            </a:r>
          </a:p>
          <a:p>
            <a:r>
              <a:rPr lang="en-GB" sz="2000" dirty="0"/>
              <a:t> Each RMAP Target Data interface is connected to a 256x8Bit RAM Module.</a:t>
            </a:r>
          </a:p>
          <a:p>
            <a:r>
              <a:rPr lang="en-GB" sz="2000" dirty="0"/>
              <a:t>Target/Initiator generation controller through Testbench Constant. </a:t>
            </a:r>
          </a:p>
          <a:p>
            <a:r>
              <a:rPr lang="en-GB" sz="2000" dirty="0"/>
              <a:t>Initiator/Target interfaces accessed using record array signals. </a:t>
            </a:r>
          </a:p>
          <a:p>
            <a:pPr marL="0" indent="0">
              <a:buNone/>
            </a:pPr>
            <a:endParaRPr lang="en-GB" sz="2000" dirty="0"/>
          </a:p>
          <a:p>
            <a:endParaRPr lang="en-GB" sz="2000" dirty="0"/>
          </a:p>
        </p:txBody>
      </p:sp>
      <p:pic>
        <p:nvPicPr>
          <p:cNvPr id="5" name="Picture 4">
            <a:extLst>
              <a:ext uri="{FF2B5EF4-FFF2-40B4-BE49-F238E27FC236}">
                <a16:creationId xmlns:a16="http://schemas.microsoft.com/office/drawing/2014/main" id="{118EF121-1BFB-4EE8-CD30-3629C7F5B2E4}"/>
              </a:ext>
            </a:extLst>
          </p:cNvPr>
          <p:cNvPicPr>
            <a:picLocks noChangeAspect="1"/>
          </p:cNvPicPr>
          <p:nvPr/>
        </p:nvPicPr>
        <p:blipFill>
          <a:blip r:embed="rId2"/>
          <a:stretch>
            <a:fillRect/>
          </a:stretch>
        </p:blipFill>
        <p:spPr>
          <a:xfrm>
            <a:off x="4951815" y="2419638"/>
            <a:ext cx="6401985" cy="2383271"/>
          </a:xfrm>
          <a:prstGeom prst="rect">
            <a:avLst/>
          </a:prstGeom>
        </p:spPr>
      </p:pic>
      <p:pic>
        <p:nvPicPr>
          <p:cNvPr id="6" name="Picture 5">
            <a:extLst>
              <a:ext uri="{FF2B5EF4-FFF2-40B4-BE49-F238E27FC236}">
                <a16:creationId xmlns:a16="http://schemas.microsoft.com/office/drawing/2014/main" id="{DB74006B-98B7-3795-3148-BEC663100738}"/>
              </a:ext>
            </a:extLst>
          </p:cNvPr>
          <p:cNvPicPr>
            <a:picLocks noChangeAspect="1"/>
          </p:cNvPicPr>
          <p:nvPr/>
        </p:nvPicPr>
        <p:blipFill>
          <a:blip r:embed="rId3"/>
          <a:stretch>
            <a:fillRect/>
          </a:stretch>
        </p:blipFill>
        <p:spPr>
          <a:xfrm>
            <a:off x="9915525" y="8164"/>
            <a:ext cx="2276475" cy="790575"/>
          </a:xfrm>
          <a:prstGeom prst="rect">
            <a:avLst/>
          </a:prstGeom>
        </p:spPr>
      </p:pic>
    </p:spTree>
    <p:extLst>
      <p:ext uri="{BB962C8B-B14F-4D97-AF65-F5344CB8AC3E}">
        <p14:creationId xmlns:p14="http://schemas.microsoft.com/office/powerpoint/2010/main" val="19608766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E0120-F651-D747-C904-85E8386E6306}"/>
              </a:ext>
            </a:extLst>
          </p:cNvPr>
          <p:cNvSpPr>
            <a:spLocks noGrp="1"/>
          </p:cNvSpPr>
          <p:nvPr>
            <p:ph type="title"/>
          </p:nvPr>
        </p:nvSpPr>
        <p:spPr/>
        <p:txBody>
          <a:bodyPr/>
          <a:lstStyle/>
          <a:p>
            <a:r>
              <a:rPr lang="en-GB" dirty="0"/>
              <a:t>Simulation: Functional Coverage </a:t>
            </a:r>
          </a:p>
        </p:txBody>
      </p:sp>
      <p:sp>
        <p:nvSpPr>
          <p:cNvPr id="3" name="Content Placeholder 2">
            <a:extLst>
              <a:ext uri="{FF2B5EF4-FFF2-40B4-BE49-F238E27FC236}">
                <a16:creationId xmlns:a16="http://schemas.microsoft.com/office/drawing/2014/main" id="{56F3A14C-D144-8F46-C1BF-FA8EFB16C7A2}"/>
              </a:ext>
            </a:extLst>
          </p:cNvPr>
          <p:cNvSpPr>
            <a:spLocks noGrp="1"/>
          </p:cNvSpPr>
          <p:nvPr>
            <p:ph idx="1"/>
          </p:nvPr>
        </p:nvSpPr>
        <p:spPr/>
        <p:txBody>
          <a:bodyPr>
            <a:normAutofit lnSpcReduction="10000"/>
          </a:bodyPr>
          <a:lstStyle/>
          <a:p>
            <a:pPr marL="0" indent="0">
              <a:buNone/>
            </a:pPr>
            <a:r>
              <a:rPr lang="en-GB" sz="2000" dirty="0"/>
              <a:t>Any verification environment must stress the following parameters:</a:t>
            </a:r>
          </a:p>
          <a:p>
            <a:r>
              <a:rPr lang="en-GB" sz="2000" dirty="0"/>
              <a:t>Initiator to target routing access.</a:t>
            </a:r>
          </a:p>
          <a:p>
            <a:r>
              <a:rPr lang="en-GB" sz="2000" dirty="0"/>
              <a:t>Simultaneous Routing-Table Requests.</a:t>
            </a:r>
          </a:p>
          <a:p>
            <a:r>
              <a:rPr lang="en-GB" sz="2000" dirty="0"/>
              <a:t>Concurrent Switch Fabric Access.</a:t>
            </a:r>
          </a:p>
          <a:p>
            <a:r>
              <a:rPr lang="en-GB" sz="2000" dirty="0"/>
              <a:t>Multi-Cast Initiator to target access.</a:t>
            </a:r>
          </a:p>
          <a:p>
            <a:r>
              <a:rPr lang="en-GB" sz="2000" dirty="0"/>
              <a:t>Configure Routing-table address</a:t>
            </a:r>
          </a:p>
          <a:p>
            <a:r>
              <a:rPr lang="en-GB" sz="2000" dirty="0"/>
              <a:t>Read Routing Table address list</a:t>
            </a:r>
          </a:p>
          <a:p>
            <a:r>
              <a:rPr lang="en-GB" sz="2000" dirty="0"/>
              <a:t>Read port status register. </a:t>
            </a:r>
          </a:p>
          <a:p>
            <a:r>
              <a:rPr lang="en-GB" sz="2000" dirty="0"/>
              <a:t>Write port config register. </a:t>
            </a:r>
          </a:p>
          <a:p>
            <a:r>
              <a:rPr lang="en-GB" sz="2000" dirty="0"/>
              <a:t>Time Code Reception &amp; Broadcast </a:t>
            </a:r>
          </a:p>
          <a:p>
            <a:r>
              <a:rPr lang="en-GB" sz="2000" dirty="0"/>
              <a:t>Unexpected EOP/EEP Recovery.</a:t>
            </a:r>
          </a:p>
          <a:p>
            <a:endParaRPr lang="en-GB" sz="2000" dirty="0"/>
          </a:p>
          <a:p>
            <a:endParaRPr lang="en-GB" sz="2000" dirty="0"/>
          </a:p>
          <a:p>
            <a:endParaRPr lang="en-GB" sz="2000" dirty="0"/>
          </a:p>
        </p:txBody>
      </p:sp>
      <p:pic>
        <p:nvPicPr>
          <p:cNvPr id="4" name="Picture 3">
            <a:extLst>
              <a:ext uri="{FF2B5EF4-FFF2-40B4-BE49-F238E27FC236}">
                <a16:creationId xmlns:a16="http://schemas.microsoft.com/office/drawing/2014/main" id="{82A5DB00-06B2-4D05-0378-60C8D9B21165}"/>
              </a:ext>
            </a:extLst>
          </p:cNvPr>
          <p:cNvPicPr>
            <a:picLocks noChangeAspect="1"/>
          </p:cNvPicPr>
          <p:nvPr/>
        </p:nvPicPr>
        <p:blipFill>
          <a:blip r:embed="rId2"/>
          <a:stretch>
            <a:fillRect/>
          </a:stretch>
        </p:blipFill>
        <p:spPr>
          <a:xfrm>
            <a:off x="9915525" y="8164"/>
            <a:ext cx="2276475" cy="790575"/>
          </a:xfrm>
          <a:prstGeom prst="rect">
            <a:avLst/>
          </a:prstGeom>
        </p:spPr>
      </p:pic>
    </p:spTree>
    <p:extLst>
      <p:ext uri="{BB962C8B-B14F-4D97-AF65-F5344CB8AC3E}">
        <p14:creationId xmlns:p14="http://schemas.microsoft.com/office/powerpoint/2010/main" val="18855240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FDE2D-AA50-8501-FEAF-DA7076A45469}"/>
              </a:ext>
            </a:extLst>
          </p:cNvPr>
          <p:cNvSpPr>
            <a:spLocks noGrp="1"/>
          </p:cNvSpPr>
          <p:nvPr>
            <p:ph type="title"/>
          </p:nvPr>
        </p:nvSpPr>
        <p:spPr/>
        <p:txBody>
          <a:bodyPr/>
          <a:lstStyle/>
          <a:p>
            <a:r>
              <a:rPr lang="en-GB" dirty="0"/>
              <a:t>Simulation: Points of Interest</a:t>
            </a:r>
          </a:p>
        </p:txBody>
      </p:sp>
      <p:sp>
        <p:nvSpPr>
          <p:cNvPr id="3" name="Content Placeholder 2">
            <a:extLst>
              <a:ext uri="{FF2B5EF4-FFF2-40B4-BE49-F238E27FC236}">
                <a16:creationId xmlns:a16="http://schemas.microsoft.com/office/drawing/2014/main" id="{370E66F0-E9E7-F816-D771-DDC6D3212DA0}"/>
              </a:ext>
            </a:extLst>
          </p:cNvPr>
          <p:cNvSpPr>
            <a:spLocks noGrp="1"/>
          </p:cNvSpPr>
          <p:nvPr>
            <p:ph idx="1"/>
          </p:nvPr>
        </p:nvSpPr>
        <p:spPr>
          <a:xfrm>
            <a:off x="838200" y="1825625"/>
            <a:ext cx="5742214" cy="4351338"/>
          </a:xfrm>
        </p:spPr>
        <p:txBody>
          <a:bodyPr>
            <a:normAutofit/>
          </a:bodyPr>
          <a:lstStyle/>
          <a:p>
            <a:pPr marL="0" indent="0">
              <a:buNone/>
            </a:pPr>
            <a:r>
              <a:rPr lang="en-GB" sz="2000" dirty="0"/>
              <a:t>The X-Bar Switch fabric and routing table arbitration are key areas of interest in verification. </a:t>
            </a:r>
          </a:p>
          <a:p>
            <a:pPr marL="0" indent="0">
              <a:buNone/>
            </a:pPr>
            <a:r>
              <a:rPr lang="en-GB" sz="2000" dirty="0"/>
              <a:t>Failure to correctly route data is to be avoided at all costs. Failures here may lead to system lock-ups which are unacceptable. </a:t>
            </a:r>
          </a:p>
          <a:p>
            <a:pPr marL="0" indent="0">
              <a:buNone/>
            </a:pPr>
            <a:r>
              <a:rPr lang="en-GB" sz="2000" dirty="0"/>
              <a:t>The overall system performance greatly depends on the switching fabric and shared resource arbitration. Improper implementation will severely hinder the router performance. </a:t>
            </a:r>
          </a:p>
          <a:p>
            <a:pPr marL="0" indent="0">
              <a:buNone/>
            </a:pPr>
            <a:r>
              <a:rPr lang="en-GB" sz="2000" dirty="0"/>
              <a:t>Large combinatorial paths within the switching fabric have been broken up with register implementation. Increasing latency but allowing for higher operating frequency. </a:t>
            </a:r>
          </a:p>
          <a:p>
            <a:pPr marL="0" indent="0">
              <a:buNone/>
            </a:pPr>
            <a:endParaRPr lang="en-GB" sz="2000" dirty="0"/>
          </a:p>
        </p:txBody>
      </p:sp>
      <p:pic>
        <p:nvPicPr>
          <p:cNvPr id="4" name="Picture 3">
            <a:extLst>
              <a:ext uri="{FF2B5EF4-FFF2-40B4-BE49-F238E27FC236}">
                <a16:creationId xmlns:a16="http://schemas.microsoft.com/office/drawing/2014/main" id="{6228EFF5-5C20-423F-A64F-E5DAC1F2D459}"/>
              </a:ext>
            </a:extLst>
          </p:cNvPr>
          <p:cNvPicPr>
            <a:picLocks noChangeAspect="1"/>
          </p:cNvPicPr>
          <p:nvPr/>
        </p:nvPicPr>
        <p:blipFill>
          <a:blip r:embed="rId2"/>
          <a:stretch>
            <a:fillRect/>
          </a:stretch>
        </p:blipFill>
        <p:spPr>
          <a:xfrm>
            <a:off x="9915525" y="8164"/>
            <a:ext cx="2276475" cy="790575"/>
          </a:xfrm>
          <a:prstGeom prst="rect">
            <a:avLst/>
          </a:prstGeom>
        </p:spPr>
      </p:pic>
    </p:spTree>
    <p:extLst>
      <p:ext uri="{BB962C8B-B14F-4D97-AF65-F5344CB8AC3E}">
        <p14:creationId xmlns:p14="http://schemas.microsoft.com/office/powerpoint/2010/main" val="20660206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AE020-D2F8-74D5-218A-F46CE4883A6C}"/>
              </a:ext>
            </a:extLst>
          </p:cNvPr>
          <p:cNvSpPr>
            <a:spLocks noGrp="1"/>
          </p:cNvSpPr>
          <p:nvPr>
            <p:ph type="title"/>
          </p:nvPr>
        </p:nvSpPr>
        <p:spPr/>
        <p:txBody>
          <a:bodyPr/>
          <a:lstStyle/>
          <a:p>
            <a:r>
              <a:rPr lang="en-GB" dirty="0"/>
              <a:t>Requester-Target Handshake</a:t>
            </a:r>
          </a:p>
        </p:txBody>
      </p:sp>
      <p:sp>
        <p:nvSpPr>
          <p:cNvPr id="6" name="Content Placeholder 5">
            <a:extLst>
              <a:ext uri="{FF2B5EF4-FFF2-40B4-BE49-F238E27FC236}">
                <a16:creationId xmlns:a16="http://schemas.microsoft.com/office/drawing/2014/main" id="{66E0348F-FF3A-5D94-9D30-0D4C2858BA9F}"/>
              </a:ext>
            </a:extLst>
          </p:cNvPr>
          <p:cNvSpPr>
            <a:spLocks noGrp="1"/>
          </p:cNvSpPr>
          <p:nvPr>
            <p:ph idx="1"/>
          </p:nvPr>
        </p:nvSpPr>
        <p:spPr/>
        <p:txBody>
          <a:bodyPr/>
          <a:lstStyle/>
          <a:p>
            <a:endParaRPr lang="en-GB"/>
          </a:p>
        </p:txBody>
      </p:sp>
      <p:pic>
        <p:nvPicPr>
          <p:cNvPr id="8" name="Picture 7">
            <a:extLst>
              <a:ext uri="{FF2B5EF4-FFF2-40B4-BE49-F238E27FC236}">
                <a16:creationId xmlns:a16="http://schemas.microsoft.com/office/drawing/2014/main" id="{EDF1044D-B442-8D93-7597-9617DE790736}"/>
              </a:ext>
            </a:extLst>
          </p:cNvPr>
          <p:cNvPicPr>
            <a:picLocks noChangeAspect="1"/>
          </p:cNvPicPr>
          <p:nvPr/>
        </p:nvPicPr>
        <p:blipFill>
          <a:blip r:embed="rId2"/>
          <a:stretch>
            <a:fillRect/>
          </a:stretch>
        </p:blipFill>
        <p:spPr>
          <a:xfrm>
            <a:off x="285750" y="1825625"/>
            <a:ext cx="11391046" cy="4632311"/>
          </a:xfrm>
          <a:prstGeom prst="rect">
            <a:avLst/>
          </a:prstGeom>
        </p:spPr>
      </p:pic>
      <p:pic>
        <p:nvPicPr>
          <p:cNvPr id="9" name="Picture 8">
            <a:extLst>
              <a:ext uri="{FF2B5EF4-FFF2-40B4-BE49-F238E27FC236}">
                <a16:creationId xmlns:a16="http://schemas.microsoft.com/office/drawing/2014/main" id="{F825BD60-131F-EC63-B5B2-258FA169709F}"/>
              </a:ext>
            </a:extLst>
          </p:cNvPr>
          <p:cNvPicPr>
            <a:picLocks noChangeAspect="1"/>
          </p:cNvPicPr>
          <p:nvPr/>
        </p:nvPicPr>
        <p:blipFill>
          <a:blip r:embed="rId3"/>
          <a:stretch>
            <a:fillRect/>
          </a:stretch>
        </p:blipFill>
        <p:spPr>
          <a:xfrm>
            <a:off x="9915525" y="8164"/>
            <a:ext cx="2276475" cy="790575"/>
          </a:xfrm>
          <a:prstGeom prst="rect">
            <a:avLst/>
          </a:prstGeom>
        </p:spPr>
      </p:pic>
    </p:spTree>
    <p:extLst>
      <p:ext uri="{BB962C8B-B14F-4D97-AF65-F5344CB8AC3E}">
        <p14:creationId xmlns:p14="http://schemas.microsoft.com/office/powerpoint/2010/main" val="17572368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C07E7-4EC7-034F-7116-C6188EEF8013}"/>
              </a:ext>
            </a:extLst>
          </p:cNvPr>
          <p:cNvSpPr>
            <a:spLocks noGrp="1"/>
          </p:cNvSpPr>
          <p:nvPr>
            <p:ph type="title"/>
          </p:nvPr>
        </p:nvSpPr>
        <p:spPr/>
        <p:txBody>
          <a:bodyPr/>
          <a:lstStyle/>
          <a:p>
            <a:r>
              <a:rPr lang="en-GB" dirty="0"/>
              <a:t>X-Bar Controller: Address Arbitration</a:t>
            </a:r>
          </a:p>
        </p:txBody>
      </p:sp>
      <p:pic>
        <p:nvPicPr>
          <p:cNvPr id="4" name="Picture 3" descr="A screenshot of a computer&#10;&#10;Description automatically generated">
            <a:extLst>
              <a:ext uri="{FF2B5EF4-FFF2-40B4-BE49-F238E27FC236}">
                <a16:creationId xmlns:a16="http://schemas.microsoft.com/office/drawing/2014/main" id="{E0BB30A1-7A7C-0DA6-9DC2-51FD28887584}"/>
              </a:ext>
            </a:extLst>
          </p:cNvPr>
          <p:cNvPicPr>
            <a:picLocks noChangeAspect="1"/>
          </p:cNvPicPr>
          <p:nvPr/>
        </p:nvPicPr>
        <p:blipFill>
          <a:blip r:embed="rId2"/>
          <a:stretch>
            <a:fillRect/>
          </a:stretch>
        </p:blipFill>
        <p:spPr>
          <a:xfrm>
            <a:off x="2530763" y="1545163"/>
            <a:ext cx="6197890" cy="2364894"/>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C1E96054-56EC-1B48-2795-E1625C986C3B}"/>
              </a:ext>
            </a:extLst>
          </p:cNvPr>
          <p:cNvPicPr>
            <a:picLocks noChangeAspect="1"/>
          </p:cNvPicPr>
          <p:nvPr/>
        </p:nvPicPr>
        <p:blipFill>
          <a:blip r:embed="rId3"/>
          <a:stretch>
            <a:fillRect/>
          </a:stretch>
        </p:blipFill>
        <p:spPr>
          <a:xfrm>
            <a:off x="2530763" y="4038027"/>
            <a:ext cx="6197890" cy="2454848"/>
          </a:xfrm>
          <a:prstGeom prst="rect">
            <a:avLst/>
          </a:prstGeom>
        </p:spPr>
      </p:pic>
      <p:pic>
        <p:nvPicPr>
          <p:cNvPr id="6" name="Picture 5">
            <a:extLst>
              <a:ext uri="{FF2B5EF4-FFF2-40B4-BE49-F238E27FC236}">
                <a16:creationId xmlns:a16="http://schemas.microsoft.com/office/drawing/2014/main" id="{5300B339-EF31-AA9B-FEC4-A8F488F094FC}"/>
              </a:ext>
            </a:extLst>
          </p:cNvPr>
          <p:cNvPicPr>
            <a:picLocks noChangeAspect="1"/>
          </p:cNvPicPr>
          <p:nvPr/>
        </p:nvPicPr>
        <p:blipFill>
          <a:blip r:embed="rId4"/>
          <a:stretch>
            <a:fillRect/>
          </a:stretch>
        </p:blipFill>
        <p:spPr>
          <a:xfrm>
            <a:off x="9915525" y="8164"/>
            <a:ext cx="2276475" cy="790575"/>
          </a:xfrm>
          <a:prstGeom prst="rect">
            <a:avLst/>
          </a:prstGeom>
        </p:spPr>
      </p:pic>
    </p:spTree>
    <p:extLst>
      <p:ext uri="{BB962C8B-B14F-4D97-AF65-F5344CB8AC3E}">
        <p14:creationId xmlns:p14="http://schemas.microsoft.com/office/powerpoint/2010/main" val="42288419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BF767-275A-A162-6E9E-62EA790F9BEC}"/>
              </a:ext>
            </a:extLst>
          </p:cNvPr>
          <p:cNvSpPr>
            <a:spLocks noGrp="1"/>
          </p:cNvSpPr>
          <p:nvPr>
            <p:ph type="title"/>
          </p:nvPr>
        </p:nvSpPr>
        <p:spPr/>
        <p:txBody>
          <a:bodyPr/>
          <a:lstStyle/>
          <a:p>
            <a:r>
              <a:rPr lang="en-GB" dirty="0"/>
              <a:t>32-Port Router: </a:t>
            </a:r>
            <a:r>
              <a:rPr lang="en-GB" dirty="0" err="1"/>
              <a:t>req_port_valid</a:t>
            </a:r>
            <a:r>
              <a:rPr lang="en-GB" dirty="0"/>
              <a:t> TB Waveform</a:t>
            </a:r>
          </a:p>
        </p:txBody>
      </p:sp>
      <p:pic>
        <p:nvPicPr>
          <p:cNvPr id="5" name="Picture 4">
            <a:extLst>
              <a:ext uri="{FF2B5EF4-FFF2-40B4-BE49-F238E27FC236}">
                <a16:creationId xmlns:a16="http://schemas.microsoft.com/office/drawing/2014/main" id="{5179A64A-97CB-83EA-1663-053A0482125D}"/>
              </a:ext>
            </a:extLst>
          </p:cNvPr>
          <p:cNvPicPr>
            <a:picLocks noChangeAspect="1"/>
          </p:cNvPicPr>
          <p:nvPr/>
        </p:nvPicPr>
        <p:blipFill>
          <a:blip r:embed="rId2"/>
          <a:stretch>
            <a:fillRect/>
          </a:stretch>
        </p:blipFill>
        <p:spPr>
          <a:xfrm>
            <a:off x="984766" y="1533237"/>
            <a:ext cx="9951088" cy="4559721"/>
          </a:xfrm>
          <a:prstGeom prst="rect">
            <a:avLst/>
          </a:prstGeom>
        </p:spPr>
      </p:pic>
      <p:pic>
        <p:nvPicPr>
          <p:cNvPr id="6" name="Picture 5">
            <a:extLst>
              <a:ext uri="{FF2B5EF4-FFF2-40B4-BE49-F238E27FC236}">
                <a16:creationId xmlns:a16="http://schemas.microsoft.com/office/drawing/2014/main" id="{4864C0CD-D6F7-E790-226B-E6D9A8C04838}"/>
              </a:ext>
            </a:extLst>
          </p:cNvPr>
          <p:cNvPicPr>
            <a:picLocks noChangeAspect="1"/>
          </p:cNvPicPr>
          <p:nvPr/>
        </p:nvPicPr>
        <p:blipFill>
          <a:blip r:embed="rId3"/>
          <a:stretch>
            <a:fillRect/>
          </a:stretch>
        </p:blipFill>
        <p:spPr>
          <a:xfrm>
            <a:off x="9915525" y="8164"/>
            <a:ext cx="2276475" cy="790575"/>
          </a:xfrm>
          <a:prstGeom prst="rect">
            <a:avLst/>
          </a:prstGeom>
        </p:spPr>
      </p:pic>
    </p:spTree>
    <p:extLst>
      <p:ext uri="{BB962C8B-B14F-4D97-AF65-F5344CB8AC3E}">
        <p14:creationId xmlns:p14="http://schemas.microsoft.com/office/powerpoint/2010/main" val="4248621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C7471-1A84-28F9-8FB0-88CF71FD52D2}"/>
              </a:ext>
            </a:extLst>
          </p:cNvPr>
          <p:cNvSpPr>
            <a:spLocks noGrp="1"/>
          </p:cNvSpPr>
          <p:nvPr>
            <p:ph type="ctrTitle"/>
          </p:nvPr>
        </p:nvSpPr>
        <p:spPr/>
        <p:txBody>
          <a:bodyPr/>
          <a:lstStyle/>
          <a:p>
            <a:r>
              <a:rPr lang="en-GB" dirty="0"/>
              <a:t>Updates to Package Management</a:t>
            </a:r>
          </a:p>
        </p:txBody>
      </p:sp>
      <p:sp>
        <p:nvSpPr>
          <p:cNvPr id="3" name="Subtitle 2">
            <a:extLst>
              <a:ext uri="{FF2B5EF4-FFF2-40B4-BE49-F238E27FC236}">
                <a16:creationId xmlns:a16="http://schemas.microsoft.com/office/drawing/2014/main" id="{37A7E41E-9FFB-EE7E-BAFA-F2F7AE38AB3E}"/>
              </a:ext>
            </a:extLst>
          </p:cNvPr>
          <p:cNvSpPr>
            <a:spLocks noGrp="1"/>
          </p:cNvSpPr>
          <p:nvPr>
            <p:ph type="subTitle" idx="1"/>
          </p:nvPr>
        </p:nvSpPr>
        <p:spPr/>
        <p:txBody>
          <a:bodyPr/>
          <a:lstStyle/>
          <a:p>
            <a:r>
              <a:rPr lang="en-GB" dirty="0"/>
              <a:t>James E Logan</a:t>
            </a:r>
          </a:p>
          <a:p>
            <a:r>
              <a:rPr lang="en-GB" dirty="0"/>
              <a:t>4Links Ltd</a:t>
            </a:r>
          </a:p>
        </p:txBody>
      </p:sp>
      <p:pic>
        <p:nvPicPr>
          <p:cNvPr id="4" name="Picture 3">
            <a:extLst>
              <a:ext uri="{FF2B5EF4-FFF2-40B4-BE49-F238E27FC236}">
                <a16:creationId xmlns:a16="http://schemas.microsoft.com/office/drawing/2014/main" id="{BA6CC8DA-7E78-CB21-B142-8A1E92FFF971}"/>
              </a:ext>
            </a:extLst>
          </p:cNvPr>
          <p:cNvPicPr>
            <a:picLocks noChangeAspect="1"/>
          </p:cNvPicPr>
          <p:nvPr/>
        </p:nvPicPr>
        <p:blipFill>
          <a:blip r:embed="rId2"/>
          <a:stretch>
            <a:fillRect/>
          </a:stretch>
        </p:blipFill>
        <p:spPr>
          <a:xfrm>
            <a:off x="9915525" y="8164"/>
            <a:ext cx="2276475" cy="790575"/>
          </a:xfrm>
          <a:prstGeom prst="rect">
            <a:avLst/>
          </a:prstGeom>
        </p:spPr>
      </p:pic>
    </p:spTree>
    <p:extLst>
      <p:ext uri="{BB962C8B-B14F-4D97-AF65-F5344CB8AC3E}">
        <p14:creationId xmlns:p14="http://schemas.microsoft.com/office/powerpoint/2010/main" val="23819246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2A06A-F01D-438C-6D81-BB9AFCB3F761}"/>
              </a:ext>
            </a:extLst>
          </p:cNvPr>
          <p:cNvSpPr>
            <a:spLocks noGrp="1"/>
          </p:cNvSpPr>
          <p:nvPr>
            <p:ph type="title"/>
          </p:nvPr>
        </p:nvSpPr>
        <p:spPr/>
        <p:txBody>
          <a:bodyPr/>
          <a:lstStyle/>
          <a:p>
            <a:r>
              <a:rPr lang="en-GB" dirty="0"/>
              <a:t>Modified Router </a:t>
            </a:r>
            <a:r>
              <a:rPr lang="en-GB" dirty="0" err="1"/>
              <a:t>CoDec</a:t>
            </a:r>
            <a:endParaRPr lang="en-GB" dirty="0"/>
          </a:p>
        </p:txBody>
      </p:sp>
      <p:sp>
        <p:nvSpPr>
          <p:cNvPr id="3" name="Content Placeholder 2">
            <a:extLst>
              <a:ext uri="{FF2B5EF4-FFF2-40B4-BE49-F238E27FC236}">
                <a16:creationId xmlns:a16="http://schemas.microsoft.com/office/drawing/2014/main" id="{F828190D-F07A-2EFC-2702-E95463FCEF9F}"/>
              </a:ext>
            </a:extLst>
          </p:cNvPr>
          <p:cNvSpPr>
            <a:spLocks noGrp="1"/>
          </p:cNvSpPr>
          <p:nvPr>
            <p:ph idx="1"/>
          </p:nvPr>
        </p:nvSpPr>
        <p:spPr/>
        <p:txBody>
          <a:bodyPr/>
          <a:lstStyle/>
          <a:p>
            <a:pPr marL="0" indent="0">
              <a:buNone/>
            </a:pPr>
            <a:r>
              <a:rPr lang="en-GB" dirty="0"/>
              <a:t>The RMAP Router uses a Customized version of 4Links Open-Source SpaceWire </a:t>
            </a:r>
            <a:r>
              <a:rPr lang="en-GB" dirty="0" err="1"/>
              <a:t>CoDec</a:t>
            </a:r>
            <a:r>
              <a:rPr lang="en-GB" dirty="0"/>
              <a:t> IP. </a:t>
            </a:r>
          </a:p>
          <a:p>
            <a:r>
              <a:rPr lang="en-GB" dirty="0"/>
              <a:t>Uses full-synchronous Resets</a:t>
            </a:r>
          </a:p>
          <a:p>
            <a:r>
              <a:rPr lang="en-GB" dirty="0"/>
              <a:t>Pipelined RX FCT timing logic</a:t>
            </a:r>
          </a:p>
          <a:p>
            <a:r>
              <a:rPr lang="en-GB" dirty="0"/>
              <a:t>Adjusted Critical Paths </a:t>
            </a:r>
          </a:p>
          <a:p>
            <a:pPr marL="0" indent="0">
              <a:buNone/>
            </a:pPr>
            <a:endParaRPr lang="en-GB" dirty="0"/>
          </a:p>
          <a:p>
            <a:pPr marL="0" indent="0">
              <a:buNone/>
            </a:pPr>
            <a:r>
              <a:rPr lang="en-GB" dirty="0"/>
              <a:t>This allowed for 400MHz + Operation on Xilinx </a:t>
            </a:r>
            <a:r>
              <a:rPr lang="en-GB" dirty="0" err="1"/>
              <a:t>UltraScale</a:t>
            </a:r>
            <a:r>
              <a:rPr lang="en-GB" dirty="0"/>
              <a:t> Devices in a 12+1 port configuration. </a:t>
            </a:r>
          </a:p>
          <a:p>
            <a:endParaRPr lang="en-GB" dirty="0"/>
          </a:p>
          <a:p>
            <a:endParaRPr lang="en-GB" dirty="0"/>
          </a:p>
        </p:txBody>
      </p:sp>
      <p:pic>
        <p:nvPicPr>
          <p:cNvPr id="4" name="Picture 3">
            <a:extLst>
              <a:ext uri="{FF2B5EF4-FFF2-40B4-BE49-F238E27FC236}">
                <a16:creationId xmlns:a16="http://schemas.microsoft.com/office/drawing/2014/main" id="{BEE4BF2E-F3EE-CAEA-2D38-C16FAAC48619}"/>
              </a:ext>
            </a:extLst>
          </p:cNvPr>
          <p:cNvPicPr>
            <a:picLocks noChangeAspect="1"/>
          </p:cNvPicPr>
          <p:nvPr/>
        </p:nvPicPr>
        <p:blipFill>
          <a:blip r:embed="rId2"/>
          <a:stretch>
            <a:fillRect/>
          </a:stretch>
        </p:blipFill>
        <p:spPr>
          <a:xfrm>
            <a:off x="9915525" y="8164"/>
            <a:ext cx="2276475" cy="790575"/>
          </a:xfrm>
          <a:prstGeom prst="rect">
            <a:avLst/>
          </a:prstGeom>
        </p:spPr>
      </p:pic>
    </p:spTree>
    <p:extLst>
      <p:ext uri="{BB962C8B-B14F-4D97-AF65-F5344CB8AC3E}">
        <p14:creationId xmlns:p14="http://schemas.microsoft.com/office/powerpoint/2010/main" val="35404018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CDF9C-F493-6A2E-9032-AA4B5C6AC5D4}"/>
              </a:ext>
            </a:extLst>
          </p:cNvPr>
          <p:cNvSpPr>
            <a:spLocks noGrp="1"/>
          </p:cNvSpPr>
          <p:nvPr>
            <p:ph type="title"/>
          </p:nvPr>
        </p:nvSpPr>
        <p:spPr/>
        <p:txBody>
          <a:bodyPr/>
          <a:lstStyle/>
          <a:p>
            <a:r>
              <a:rPr lang="en-GB" dirty="0"/>
              <a:t>Custom RMAP Target (Port 0 Controller)</a:t>
            </a:r>
          </a:p>
        </p:txBody>
      </p:sp>
      <p:sp>
        <p:nvSpPr>
          <p:cNvPr id="3" name="Content Placeholder 2">
            <a:extLst>
              <a:ext uri="{FF2B5EF4-FFF2-40B4-BE49-F238E27FC236}">
                <a16:creationId xmlns:a16="http://schemas.microsoft.com/office/drawing/2014/main" id="{478EC5DF-6396-577C-2AE3-457D4DEDBA67}"/>
              </a:ext>
            </a:extLst>
          </p:cNvPr>
          <p:cNvSpPr>
            <a:spLocks noGrp="1"/>
          </p:cNvSpPr>
          <p:nvPr>
            <p:ph idx="1"/>
          </p:nvPr>
        </p:nvSpPr>
        <p:spPr/>
        <p:txBody>
          <a:bodyPr/>
          <a:lstStyle/>
          <a:p>
            <a:pPr marL="0" indent="0">
              <a:buNone/>
            </a:pPr>
            <a:r>
              <a:rPr lang="en-GB" dirty="0"/>
              <a:t>A modified RMAP Target IP core is used for the Port 0 Controller. </a:t>
            </a:r>
          </a:p>
          <a:p>
            <a:r>
              <a:rPr lang="en-GB" dirty="0"/>
              <a:t>Optimized state transitions on IO byte signal value</a:t>
            </a:r>
          </a:p>
          <a:p>
            <a:r>
              <a:rPr lang="en-GB" dirty="0"/>
              <a:t>Removed “</a:t>
            </a:r>
            <a:r>
              <a:rPr lang="en-GB" dirty="0" err="1"/>
              <a:t>eslif</a:t>
            </a:r>
            <a:r>
              <a:rPr lang="en-GB" dirty="0"/>
              <a:t>” critical-path chains</a:t>
            </a:r>
          </a:p>
          <a:p>
            <a:r>
              <a:rPr lang="en-GB" dirty="0"/>
              <a:t>Pipelined &amp; optimized In-CRC Calculation logic </a:t>
            </a:r>
          </a:p>
          <a:p>
            <a:pPr marL="0" indent="0">
              <a:buNone/>
            </a:pPr>
            <a:endParaRPr lang="en-GB" dirty="0"/>
          </a:p>
          <a:p>
            <a:pPr marL="0" indent="0">
              <a:buNone/>
            </a:pPr>
            <a:r>
              <a:rPr lang="en-GB" dirty="0"/>
              <a:t>Reached 400MHz operation on a Xilinx </a:t>
            </a:r>
            <a:r>
              <a:rPr lang="en-GB" dirty="0" err="1"/>
              <a:t>Kintex</a:t>
            </a:r>
            <a:r>
              <a:rPr lang="en-GB" dirty="0"/>
              <a:t> </a:t>
            </a:r>
            <a:r>
              <a:rPr lang="en-GB" dirty="0" err="1"/>
              <a:t>UltraScale</a:t>
            </a:r>
            <a:r>
              <a:rPr lang="en-GB" dirty="0"/>
              <a:t> Device with a 12+1 port configuration. Includes full pin IO constraints.</a:t>
            </a:r>
          </a:p>
        </p:txBody>
      </p:sp>
      <p:pic>
        <p:nvPicPr>
          <p:cNvPr id="4" name="Picture 3">
            <a:extLst>
              <a:ext uri="{FF2B5EF4-FFF2-40B4-BE49-F238E27FC236}">
                <a16:creationId xmlns:a16="http://schemas.microsoft.com/office/drawing/2014/main" id="{93D8BD08-94E8-A3E2-F50C-A52A5BC91564}"/>
              </a:ext>
            </a:extLst>
          </p:cNvPr>
          <p:cNvPicPr>
            <a:picLocks noChangeAspect="1"/>
          </p:cNvPicPr>
          <p:nvPr/>
        </p:nvPicPr>
        <p:blipFill>
          <a:blip r:embed="rId2"/>
          <a:stretch>
            <a:fillRect/>
          </a:stretch>
        </p:blipFill>
        <p:spPr>
          <a:xfrm>
            <a:off x="9915525" y="8164"/>
            <a:ext cx="2276475" cy="790575"/>
          </a:xfrm>
          <a:prstGeom prst="rect">
            <a:avLst/>
          </a:prstGeom>
        </p:spPr>
      </p:pic>
    </p:spTree>
    <p:extLst>
      <p:ext uri="{BB962C8B-B14F-4D97-AF65-F5344CB8AC3E}">
        <p14:creationId xmlns:p14="http://schemas.microsoft.com/office/powerpoint/2010/main" val="6117785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1C5C6-6C52-E1B1-8388-0D73993246D2}"/>
              </a:ext>
            </a:extLst>
          </p:cNvPr>
          <p:cNvSpPr>
            <a:spLocks noGrp="1"/>
          </p:cNvSpPr>
          <p:nvPr>
            <p:ph type="title"/>
          </p:nvPr>
        </p:nvSpPr>
        <p:spPr/>
        <p:txBody>
          <a:bodyPr/>
          <a:lstStyle/>
          <a:p>
            <a:r>
              <a:rPr lang="en-GB" dirty="0"/>
              <a:t>Resource Usage (Xilinx </a:t>
            </a:r>
            <a:r>
              <a:rPr lang="en-GB" dirty="0" err="1"/>
              <a:t>Kintex</a:t>
            </a:r>
            <a:r>
              <a:rPr lang="en-GB" dirty="0"/>
              <a:t> </a:t>
            </a:r>
            <a:r>
              <a:rPr lang="en-GB"/>
              <a:t>US+) (31+1)</a:t>
            </a:r>
            <a:endParaRPr lang="en-GB" dirty="0"/>
          </a:p>
        </p:txBody>
      </p:sp>
      <p:sp>
        <p:nvSpPr>
          <p:cNvPr id="3" name="Content Placeholder 2">
            <a:extLst>
              <a:ext uri="{FF2B5EF4-FFF2-40B4-BE49-F238E27FC236}">
                <a16:creationId xmlns:a16="http://schemas.microsoft.com/office/drawing/2014/main" id="{74CB8AF2-230C-2D0D-094A-6EE7D3338F51}"/>
              </a:ext>
            </a:extLst>
          </p:cNvPr>
          <p:cNvSpPr>
            <a:spLocks noGrp="1"/>
          </p:cNvSpPr>
          <p:nvPr>
            <p:ph idx="1"/>
          </p:nvPr>
        </p:nvSpPr>
        <p:spPr>
          <a:xfrm>
            <a:off x="838200" y="1825625"/>
            <a:ext cx="6210300" cy="4351338"/>
          </a:xfrm>
        </p:spPr>
        <p:txBody>
          <a:bodyPr>
            <a:normAutofit/>
          </a:bodyPr>
          <a:lstStyle/>
          <a:p>
            <a:r>
              <a:rPr lang="en-GB" dirty="0"/>
              <a:t>Synthesis (Medium Area)</a:t>
            </a:r>
          </a:p>
          <a:p>
            <a:pPr marL="0" indent="0">
              <a:buNone/>
            </a:pPr>
            <a:r>
              <a:rPr lang="en-GB" b="1" dirty="0"/>
              <a:t>LUT</a:t>
            </a:r>
            <a:r>
              <a:rPr lang="en-GB" dirty="0"/>
              <a:t>-23004, </a:t>
            </a:r>
            <a:r>
              <a:rPr lang="en-GB" b="1" dirty="0"/>
              <a:t>FF</a:t>
            </a:r>
            <a:r>
              <a:rPr lang="en-GB" dirty="0"/>
              <a:t>-27982, </a:t>
            </a:r>
            <a:r>
              <a:rPr lang="en-GB" b="1" dirty="0"/>
              <a:t>BRAM</a:t>
            </a:r>
            <a:r>
              <a:rPr lang="en-GB" dirty="0"/>
              <a:t>-18</a:t>
            </a:r>
          </a:p>
          <a:p>
            <a:r>
              <a:rPr lang="en-GB" dirty="0"/>
              <a:t>Implementation (Medium Area)</a:t>
            </a:r>
          </a:p>
          <a:p>
            <a:pPr marL="0" indent="0">
              <a:buNone/>
            </a:pPr>
            <a:r>
              <a:rPr lang="en-GB" b="1" dirty="0"/>
              <a:t>LUT</a:t>
            </a:r>
            <a:r>
              <a:rPr lang="en-GB" dirty="0"/>
              <a:t>-21877, </a:t>
            </a:r>
            <a:r>
              <a:rPr lang="en-GB" b="1" dirty="0"/>
              <a:t>FF</a:t>
            </a:r>
            <a:r>
              <a:rPr lang="en-GB" dirty="0"/>
              <a:t> -27983, </a:t>
            </a:r>
            <a:r>
              <a:rPr lang="en-GB" b="1" dirty="0"/>
              <a:t>BRAM</a:t>
            </a:r>
            <a:r>
              <a:rPr lang="en-GB" dirty="0"/>
              <a:t>-18</a:t>
            </a:r>
          </a:p>
          <a:p>
            <a:pPr marL="0" indent="0">
              <a:buNone/>
            </a:pPr>
            <a:r>
              <a:rPr lang="en-GB" dirty="0"/>
              <a:t>Synthesis (Max Performance)</a:t>
            </a:r>
          </a:p>
          <a:p>
            <a:pPr marL="0" indent="0">
              <a:buNone/>
            </a:pPr>
            <a:r>
              <a:rPr lang="en-GB" b="1" dirty="0"/>
              <a:t>LUT</a:t>
            </a:r>
            <a:r>
              <a:rPr lang="en-GB" dirty="0"/>
              <a:t>-27498, </a:t>
            </a:r>
            <a:r>
              <a:rPr lang="en-GB" b="1" dirty="0"/>
              <a:t>FF</a:t>
            </a:r>
            <a:r>
              <a:rPr lang="en-GB" dirty="0"/>
              <a:t>-32062, </a:t>
            </a:r>
            <a:r>
              <a:rPr lang="en-GB" b="1" dirty="0"/>
              <a:t>BRAM</a:t>
            </a:r>
            <a:r>
              <a:rPr lang="en-GB" dirty="0"/>
              <a:t>-18</a:t>
            </a:r>
          </a:p>
          <a:p>
            <a:r>
              <a:rPr lang="en-GB" dirty="0"/>
              <a:t>Implementation (Max Performance)</a:t>
            </a:r>
          </a:p>
          <a:p>
            <a:pPr marL="0" indent="0">
              <a:buNone/>
            </a:pPr>
            <a:r>
              <a:rPr lang="en-GB" b="1" dirty="0"/>
              <a:t>LUT</a:t>
            </a:r>
            <a:r>
              <a:rPr lang="en-GB" dirty="0"/>
              <a:t>-26885, </a:t>
            </a:r>
            <a:r>
              <a:rPr lang="en-GB" b="1" dirty="0"/>
              <a:t>FF</a:t>
            </a:r>
            <a:r>
              <a:rPr lang="en-GB" dirty="0"/>
              <a:t>-32063, </a:t>
            </a:r>
            <a:r>
              <a:rPr lang="en-GB" b="1" dirty="0"/>
              <a:t>BRAM</a:t>
            </a:r>
            <a:r>
              <a:rPr lang="en-GB" dirty="0"/>
              <a:t>-18</a:t>
            </a:r>
          </a:p>
        </p:txBody>
      </p:sp>
      <p:pic>
        <p:nvPicPr>
          <p:cNvPr id="7" name="Picture 6">
            <a:extLst>
              <a:ext uri="{FF2B5EF4-FFF2-40B4-BE49-F238E27FC236}">
                <a16:creationId xmlns:a16="http://schemas.microsoft.com/office/drawing/2014/main" id="{F80FB542-184E-45F4-36B9-5A7D5AF9F4E7}"/>
              </a:ext>
            </a:extLst>
          </p:cNvPr>
          <p:cNvPicPr>
            <a:picLocks noChangeAspect="1"/>
          </p:cNvPicPr>
          <p:nvPr/>
        </p:nvPicPr>
        <p:blipFill>
          <a:blip r:embed="rId2"/>
          <a:stretch>
            <a:fillRect/>
          </a:stretch>
        </p:blipFill>
        <p:spPr>
          <a:xfrm>
            <a:off x="6600456" y="1732265"/>
            <a:ext cx="5277587" cy="2001232"/>
          </a:xfrm>
          <a:prstGeom prst="rect">
            <a:avLst/>
          </a:prstGeom>
        </p:spPr>
      </p:pic>
      <p:pic>
        <p:nvPicPr>
          <p:cNvPr id="9" name="Picture 8">
            <a:extLst>
              <a:ext uri="{FF2B5EF4-FFF2-40B4-BE49-F238E27FC236}">
                <a16:creationId xmlns:a16="http://schemas.microsoft.com/office/drawing/2014/main" id="{AC47B18A-6D7E-DCCD-364C-0ADB9F8B3EBF}"/>
              </a:ext>
            </a:extLst>
          </p:cNvPr>
          <p:cNvPicPr>
            <a:picLocks noChangeAspect="1"/>
          </p:cNvPicPr>
          <p:nvPr/>
        </p:nvPicPr>
        <p:blipFill>
          <a:blip r:embed="rId3"/>
          <a:stretch>
            <a:fillRect/>
          </a:stretch>
        </p:blipFill>
        <p:spPr>
          <a:xfrm>
            <a:off x="6600455" y="4126439"/>
            <a:ext cx="5277587" cy="1657581"/>
          </a:xfrm>
          <a:prstGeom prst="rect">
            <a:avLst/>
          </a:prstGeom>
        </p:spPr>
      </p:pic>
      <p:pic>
        <p:nvPicPr>
          <p:cNvPr id="6" name="Picture 5">
            <a:extLst>
              <a:ext uri="{FF2B5EF4-FFF2-40B4-BE49-F238E27FC236}">
                <a16:creationId xmlns:a16="http://schemas.microsoft.com/office/drawing/2014/main" id="{34229D1E-A727-7C8B-3D49-61CB5396D7FF}"/>
              </a:ext>
            </a:extLst>
          </p:cNvPr>
          <p:cNvPicPr>
            <a:picLocks noChangeAspect="1"/>
          </p:cNvPicPr>
          <p:nvPr/>
        </p:nvPicPr>
        <p:blipFill>
          <a:blip r:embed="rId4"/>
          <a:stretch>
            <a:fillRect/>
          </a:stretch>
        </p:blipFill>
        <p:spPr>
          <a:xfrm>
            <a:off x="9915525" y="8164"/>
            <a:ext cx="2276475" cy="790575"/>
          </a:xfrm>
          <a:prstGeom prst="rect">
            <a:avLst/>
          </a:prstGeom>
        </p:spPr>
      </p:pic>
    </p:spTree>
    <p:extLst>
      <p:ext uri="{BB962C8B-B14F-4D97-AF65-F5344CB8AC3E}">
        <p14:creationId xmlns:p14="http://schemas.microsoft.com/office/powerpoint/2010/main" val="5925412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E61FE-4D32-9DF8-90F9-DB4FACC2BDE6}"/>
              </a:ext>
            </a:extLst>
          </p:cNvPr>
          <p:cNvSpPr>
            <a:spLocks noGrp="1"/>
          </p:cNvSpPr>
          <p:nvPr>
            <p:ph type="title"/>
          </p:nvPr>
        </p:nvSpPr>
        <p:spPr/>
        <p:txBody>
          <a:bodyPr/>
          <a:lstStyle/>
          <a:p>
            <a:r>
              <a:rPr lang="en-GB" dirty="0"/>
              <a:t>Xilinx XCKU040 Resource Usage</a:t>
            </a:r>
          </a:p>
        </p:txBody>
      </p:sp>
      <p:sp>
        <p:nvSpPr>
          <p:cNvPr id="3" name="Content Placeholder 2">
            <a:extLst>
              <a:ext uri="{FF2B5EF4-FFF2-40B4-BE49-F238E27FC236}">
                <a16:creationId xmlns:a16="http://schemas.microsoft.com/office/drawing/2014/main" id="{85797784-BB58-2C51-CB58-12A29003A993}"/>
              </a:ext>
            </a:extLst>
          </p:cNvPr>
          <p:cNvSpPr>
            <a:spLocks noGrp="1"/>
          </p:cNvSpPr>
          <p:nvPr>
            <p:ph idx="1"/>
          </p:nvPr>
        </p:nvSpPr>
        <p:spPr/>
        <p:txBody>
          <a:bodyPr/>
          <a:lstStyle/>
          <a:p>
            <a:pPr marL="0" indent="0">
              <a:buNone/>
            </a:pPr>
            <a:r>
              <a:rPr lang="en-GB" dirty="0"/>
              <a:t>12 Ports (11 + 1), 400MHz Line Rate</a:t>
            </a:r>
          </a:p>
        </p:txBody>
      </p:sp>
      <p:sp>
        <p:nvSpPr>
          <p:cNvPr id="4" name="Content Placeholder 2">
            <a:extLst>
              <a:ext uri="{FF2B5EF4-FFF2-40B4-BE49-F238E27FC236}">
                <a16:creationId xmlns:a16="http://schemas.microsoft.com/office/drawing/2014/main" id="{8E1242B7-74E1-F65B-E72E-778E63C47373}"/>
              </a:ext>
            </a:extLst>
          </p:cNvPr>
          <p:cNvSpPr txBox="1">
            <a:spLocks/>
          </p:cNvSpPr>
          <p:nvPr/>
        </p:nvSpPr>
        <p:spPr>
          <a:xfrm>
            <a:off x="838200" y="2514600"/>
            <a:ext cx="4689021" cy="3213327"/>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Synthesis (Medium Area)</a:t>
            </a:r>
          </a:p>
          <a:p>
            <a:pPr marL="0" indent="0">
              <a:buFont typeface="Arial" panose="020B0604020202020204" pitchFamily="34" charset="0"/>
              <a:buNone/>
            </a:pPr>
            <a:r>
              <a:rPr lang="en-GB" b="1" dirty="0"/>
              <a:t>LUT</a:t>
            </a:r>
            <a:r>
              <a:rPr lang="en-GB" dirty="0"/>
              <a:t>-6604, </a:t>
            </a:r>
            <a:r>
              <a:rPr lang="en-GB" b="1" dirty="0"/>
              <a:t>FF</a:t>
            </a:r>
            <a:r>
              <a:rPr lang="en-GB" dirty="0"/>
              <a:t>-9840, </a:t>
            </a:r>
            <a:r>
              <a:rPr lang="en-GB" b="1" dirty="0"/>
              <a:t>BRAM</a:t>
            </a:r>
            <a:r>
              <a:rPr lang="en-GB" dirty="0"/>
              <a:t>-7</a:t>
            </a:r>
          </a:p>
          <a:p>
            <a:r>
              <a:rPr lang="en-GB" dirty="0"/>
              <a:t>Implementation (Medium Area)</a:t>
            </a:r>
          </a:p>
          <a:p>
            <a:pPr marL="0" indent="0">
              <a:buFont typeface="Arial" panose="020B0604020202020204" pitchFamily="34" charset="0"/>
              <a:buNone/>
            </a:pPr>
            <a:r>
              <a:rPr lang="en-GB" b="1" dirty="0"/>
              <a:t>LUT</a:t>
            </a:r>
            <a:r>
              <a:rPr lang="en-GB" dirty="0"/>
              <a:t>-6367, </a:t>
            </a:r>
            <a:r>
              <a:rPr lang="en-GB" b="1" dirty="0"/>
              <a:t>FF</a:t>
            </a:r>
            <a:r>
              <a:rPr lang="en-GB" dirty="0"/>
              <a:t>-9865, </a:t>
            </a:r>
            <a:r>
              <a:rPr lang="en-GB" b="1" dirty="0"/>
              <a:t>BRAM</a:t>
            </a:r>
            <a:r>
              <a:rPr lang="en-GB" dirty="0"/>
              <a:t>-7</a:t>
            </a:r>
          </a:p>
          <a:p>
            <a:r>
              <a:rPr lang="en-GB" dirty="0"/>
              <a:t>Synthesis (Max Performance)</a:t>
            </a:r>
          </a:p>
          <a:p>
            <a:pPr marL="0" indent="0">
              <a:buFont typeface="Arial" panose="020B0604020202020204" pitchFamily="34" charset="0"/>
              <a:buNone/>
            </a:pPr>
            <a:r>
              <a:rPr lang="en-GB" b="1" dirty="0"/>
              <a:t>LUT</a:t>
            </a:r>
            <a:r>
              <a:rPr lang="en-GB" dirty="0"/>
              <a:t>-8726, </a:t>
            </a:r>
            <a:r>
              <a:rPr lang="en-GB" b="1" dirty="0"/>
              <a:t>FF</a:t>
            </a:r>
            <a:r>
              <a:rPr lang="en-GB" dirty="0"/>
              <a:t>-10294, </a:t>
            </a:r>
            <a:r>
              <a:rPr lang="en-GB" b="1" dirty="0"/>
              <a:t>BRAM</a:t>
            </a:r>
            <a:r>
              <a:rPr lang="en-GB" dirty="0"/>
              <a:t>-7</a:t>
            </a:r>
          </a:p>
          <a:p>
            <a:r>
              <a:rPr lang="en-GB" dirty="0"/>
              <a:t>Implementation (Max Performance)</a:t>
            </a:r>
          </a:p>
          <a:p>
            <a:pPr marL="0" indent="0">
              <a:buFont typeface="Arial" panose="020B0604020202020204" pitchFamily="34" charset="0"/>
              <a:buNone/>
            </a:pPr>
            <a:r>
              <a:rPr lang="en-GB" b="1" dirty="0"/>
              <a:t>LUT</a:t>
            </a:r>
            <a:r>
              <a:rPr lang="en-GB" dirty="0"/>
              <a:t>-7993, </a:t>
            </a:r>
            <a:r>
              <a:rPr lang="en-GB" b="1" dirty="0"/>
              <a:t>FF</a:t>
            </a:r>
            <a:r>
              <a:rPr lang="en-GB" dirty="0"/>
              <a:t>-10316, </a:t>
            </a:r>
            <a:r>
              <a:rPr lang="en-GB" b="1" dirty="0"/>
              <a:t>BRAM</a:t>
            </a:r>
            <a:r>
              <a:rPr lang="en-GB" dirty="0"/>
              <a:t>-7</a:t>
            </a:r>
          </a:p>
        </p:txBody>
      </p:sp>
      <p:pic>
        <p:nvPicPr>
          <p:cNvPr id="6" name="Picture 5">
            <a:extLst>
              <a:ext uri="{FF2B5EF4-FFF2-40B4-BE49-F238E27FC236}">
                <a16:creationId xmlns:a16="http://schemas.microsoft.com/office/drawing/2014/main" id="{A0FE5E2A-C76B-6BE8-E2A7-F3AEA85F6D4B}"/>
              </a:ext>
            </a:extLst>
          </p:cNvPr>
          <p:cNvPicPr>
            <a:picLocks noChangeAspect="1"/>
          </p:cNvPicPr>
          <p:nvPr/>
        </p:nvPicPr>
        <p:blipFill>
          <a:blip r:embed="rId2"/>
          <a:stretch>
            <a:fillRect/>
          </a:stretch>
        </p:blipFill>
        <p:spPr>
          <a:xfrm>
            <a:off x="6650545" y="1875273"/>
            <a:ext cx="3933208" cy="1684078"/>
          </a:xfrm>
          <a:prstGeom prst="rect">
            <a:avLst/>
          </a:prstGeom>
        </p:spPr>
      </p:pic>
      <p:pic>
        <p:nvPicPr>
          <p:cNvPr id="7" name="Picture 6">
            <a:extLst>
              <a:ext uri="{FF2B5EF4-FFF2-40B4-BE49-F238E27FC236}">
                <a16:creationId xmlns:a16="http://schemas.microsoft.com/office/drawing/2014/main" id="{40971179-C840-1DAC-7A8E-650287CB17A6}"/>
              </a:ext>
            </a:extLst>
          </p:cNvPr>
          <p:cNvPicPr>
            <a:picLocks noChangeAspect="1"/>
          </p:cNvPicPr>
          <p:nvPr/>
        </p:nvPicPr>
        <p:blipFill>
          <a:blip r:embed="rId2"/>
          <a:stretch>
            <a:fillRect/>
          </a:stretch>
        </p:blipFill>
        <p:spPr>
          <a:xfrm>
            <a:off x="6650544" y="3644640"/>
            <a:ext cx="3933209" cy="1684078"/>
          </a:xfrm>
          <a:prstGeom prst="rect">
            <a:avLst/>
          </a:prstGeom>
        </p:spPr>
      </p:pic>
      <p:pic>
        <p:nvPicPr>
          <p:cNvPr id="8" name="Picture 7">
            <a:extLst>
              <a:ext uri="{FF2B5EF4-FFF2-40B4-BE49-F238E27FC236}">
                <a16:creationId xmlns:a16="http://schemas.microsoft.com/office/drawing/2014/main" id="{9D851805-D868-090D-FF96-8C5EA0DF7680}"/>
              </a:ext>
            </a:extLst>
          </p:cNvPr>
          <p:cNvPicPr>
            <a:picLocks noChangeAspect="1"/>
          </p:cNvPicPr>
          <p:nvPr/>
        </p:nvPicPr>
        <p:blipFill>
          <a:blip r:embed="rId3"/>
          <a:stretch>
            <a:fillRect/>
          </a:stretch>
        </p:blipFill>
        <p:spPr>
          <a:xfrm>
            <a:off x="9915525" y="8164"/>
            <a:ext cx="2276475" cy="790575"/>
          </a:xfrm>
          <a:prstGeom prst="rect">
            <a:avLst/>
          </a:prstGeom>
        </p:spPr>
      </p:pic>
    </p:spTree>
    <p:extLst>
      <p:ext uri="{BB962C8B-B14F-4D97-AF65-F5344CB8AC3E}">
        <p14:creationId xmlns:p14="http://schemas.microsoft.com/office/powerpoint/2010/main" val="13933509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F654D-A5D3-7833-2792-9F2454228476}"/>
              </a:ext>
            </a:extLst>
          </p:cNvPr>
          <p:cNvSpPr>
            <a:spLocks noGrp="1"/>
          </p:cNvSpPr>
          <p:nvPr>
            <p:ph type="title"/>
          </p:nvPr>
        </p:nvSpPr>
        <p:spPr/>
        <p:txBody>
          <a:bodyPr/>
          <a:lstStyle/>
          <a:p>
            <a:r>
              <a:rPr lang="en-GB" dirty="0"/>
              <a:t>Xilinx XCKU040 Resource Usage</a:t>
            </a:r>
          </a:p>
        </p:txBody>
      </p:sp>
      <p:sp>
        <p:nvSpPr>
          <p:cNvPr id="3" name="Content Placeholder 2">
            <a:extLst>
              <a:ext uri="{FF2B5EF4-FFF2-40B4-BE49-F238E27FC236}">
                <a16:creationId xmlns:a16="http://schemas.microsoft.com/office/drawing/2014/main" id="{3918482E-986E-F94F-858C-03F2311172FF}"/>
              </a:ext>
            </a:extLst>
          </p:cNvPr>
          <p:cNvSpPr>
            <a:spLocks noGrp="1"/>
          </p:cNvSpPr>
          <p:nvPr>
            <p:ph idx="1"/>
          </p:nvPr>
        </p:nvSpPr>
        <p:spPr/>
        <p:txBody>
          <a:bodyPr/>
          <a:lstStyle/>
          <a:p>
            <a:r>
              <a:rPr lang="en-GB" dirty="0"/>
              <a:t>13 Ports (12 + 1), 400MHz Line Rate</a:t>
            </a:r>
          </a:p>
          <a:p>
            <a:pPr marL="0" indent="0">
              <a:buNone/>
            </a:pPr>
            <a:endParaRPr lang="en-GB" dirty="0"/>
          </a:p>
        </p:txBody>
      </p:sp>
      <p:sp>
        <p:nvSpPr>
          <p:cNvPr id="5" name="Content Placeholder 2">
            <a:extLst>
              <a:ext uri="{FF2B5EF4-FFF2-40B4-BE49-F238E27FC236}">
                <a16:creationId xmlns:a16="http://schemas.microsoft.com/office/drawing/2014/main" id="{6525A20D-F341-1327-0CC6-DC45A27B5361}"/>
              </a:ext>
            </a:extLst>
          </p:cNvPr>
          <p:cNvSpPr txBox="1">
            <a:spLocks/>
          </p:cNvSpPr>
          <p:nvPr/>
        </p:nvSpPr>
        <p:spPr>
          <a:xfrm>
            <a:off x="838200" y="2473780"/>
            <a:ext cx="4689021" cy="3213327"/>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Synthesis (Medium Area)</a:t>
            </a:r>
          </a:p>
          <a:p>
            <a:pPr marL="0" indent="0">
              <a:buFont typeface="Arial" panose="020B0604020202020204" pitchFamily="34" charset="0"/>
              <a:buNone/>
            </a:pPr>
            <a:r>
              <a:rPr lang="en-GB" b="1" dirty="0"/>
              <a:t>LUT</a:t>
            </a:r>
            <a:r>
              <a:rPr lang="en-GB" dirty="0"/>
              <a:t>-6298, </a:t>
            </a:r>
            <a:r>
              <a:rPr lang="en-GB" b="1" dirty="0"/>
              <a:t>FF</a:t>
            </a:r>
            <a:r>
              <a:rPr lang="en-GB" dirty="0"/>
              <a:t>-9873, </a:t>
            </a:r>
            <a:r>
              <a:rPr lang="en-GB" b="1" dirty="0"/>
              <a:t>BRAM</a:t>
            </a:r>
            <a:r>
              <a:rPr lang="en-GB" dirty="0"/>
              <a:t>-7.5</a:t>
            </a:r>
          </a:p>
          <a:p>
            <a:r>
              <a:rPr lang="en-GB" dirty="0"/>
              <a:t>Implementation (Medium Area)</a:t>
            </a:r>
          </a:p>
          <a:p>
            <a:pPr marL="0" indent="0">
              <a:buFont typeface="Arial" panose="020B0604020202020204" pitchFamily="34" charset="0"/>
              <a:buNone/>
            </a:pPr>
            <a:r>
              <a:rPr lang="en-GB" b="1" dirty="0"/>
              <a:t>LUT</a:t>
            </a:r>
            <a:r>
              <a:rPr lang="en-GB" dirty="0"/>
              <a:t>-6316, </a:t>
            </a:r>
            <a:r>
              <a:rPr lang="en-GB" b="1" dirty="0"/>
              <a:t>FF</a:t>
            </a:r>
            <a:r>
              <a:rPr lang="en-GB" dirty="0"/>
              <a:t>-10389, </a:t>
            </a:r>
            <a:r>
              <a:rPr lang="en-GB" b="1" dirty="0"/>
              <a:t>BRAM</a:t>
            </a:r>
            <a:r>
              <a:rPr lang="en-GB" dirty="0"/>
              <a:t>-7.5</a:t>
            </a:r>
          </a:p>
          <a:p>
            <a:r>
              <a:rPr lang="en-GB" dirty="0"/>
              <a:t>Synthesis (Max Performance)</a:t>
            </a:r>
          </a:p>
          <a:p>
            <a:pPr marL="0" indent="0">
              <a:buFont typeface="Arial" panose="020B0604020202020204" pitchFamily="34" charset="0"/>
              <a:buNone/>
            </a:pPr>
            <a:r>
              <a:rPr lang="en-GB" b="1" dirty="0"/>
              <a:t>LUT</a:t>
            </a:r>
            <a:r>
              <a:rPr lang="en-GB" dirty="0"/>
              <a:t>-8464, </a:t>
            </a:r>
            <a:r>
              <a:rPr lang="en-GB" b="1" dirty="0"/>
              <a:t>FF</a:t>
            </a:r>
            <a:r>
              <a:rPr lang="en-GB" dirty="0"/>
              <a:t>-10389, </a:t>
            </a:r>
            <a:r>
              <a:rPr lang="en-GB" b="1" dirty="0"/>
              <a:t>BRAM</a:t>
            </a:r>
            <a:r>
              <a:rPr lang="en-GB" dirty="0"/>
              <a:t>-7.5</a:t>
            </a:r>
          </a:p>
          <a:p>
            <a:r>
              <a:rPr lang="en-GB" dirty="0"/>
              <a:t>Implementation (Max Performance)</a:t>
            </a:r>
          </a:p>
          <a:p>
            <a:pPr marL="0" indent="0">
              <a:buFont typeface="Arial" panose="020B0604020202020204" pitchFamily="34" charset="0"/>
              <a:buNone/>
            </a:pPr>
            <a:r>
              <a:rPr lang="en-GB" b="1" dirty="0"/>
              <a:t>LUT</a:t>
            </a:r>
            <a:r>
              <a:rPr lang="en-GB" dirty="0"/>
              <a:t>-7999, </a:t>
            </a:r>
            <a:r>
              <a:rPr lang="en-GB" b="1" dirty="0"/>
              <a:t>FF</a:t>
            </a:r>
            <a:r>
              <a:rPr lang="en-GB" dirty="0"/>
              <a:t>-10419, </a:t>
            </a:r>
            <a:r>
              <a:rPr lang="en-GB" b="1" dirty="0"/>
              <a:t>BRAM</a:t>
            </a:r>
            <a:r>
              <a:rPr lang="en-GB" dirty="0"/>
              <a:t>-7.5</a:t>
            </a:r>
          </a:p>
        </p:txBody>
      </p:sp>
      <p:pic>
        <p:nvPicPr>
          <p:cNvPr id="7" name="Picture 6">
            <a:extLst>
              <a:ext uri="{FF2B5EF4-FFF2-40B4-BE49-F238E27FC236}">
                <a16:creationId xmlns:a16="http://schemas.microsoft.com/office/drawing/2014/main" id="{C72EB457-467D-426E-2177-2D2E67903449}"/>
              </a:ext>
            </a:extLst>
          </p:cNvPr>
          <p:cNvPicPr>
            <a:picLocks noChangeAspect="1"/>
          </p:cNvPicPr>
          <p:nvPr/>
        </p:nvPicPr>
        <p:blipFill>
          <a:blip r:embed="rId2"/>
          <a:stretch>
            <a:fillRect/>
          </a:stretch>
        </p:blipFill>
        <p:spPr>
          <a:xfrm>
            <a:off x="7057293" y="3618454"/>
            <a:ext cx="3851197" cy="1955110"/>
          </a:xfrm>
          <a:prstGeom prst="rect">
            <a:avLst/>
          </a:prstGeom>
        </p:spPr>
      </p:pic>
      <p:pic>
        <p:nvPicPr>
          <p:cNvPr id="9" name="Picture 8">
            <a:extLst>
              <a:ext uri="{FF2B5EF4-FFF2-40B4-BE49-F238E27FC236}">
                <a16:creationId xmlns:a16="http://schemas.microsoft.com/office/drawing/2014/main" id="{DBC056D9-5725-E7DF-B660-0C143D4906B4}"/>
              </a:ext>
            </a:extLst>
          </p:cNvPr>
          <p:cNvPicPr>
            <a:picLocks noChangeAspect="1"/>
          </p:cNvPicPr>
          <p:nvPr/>
        </p:nvPicPr>
        <p:blipFill>
          <a:blip r:embed="rId2"/>
          <a:stretch>
            <a:fillRect/>
          </a:stretch>
        </p:blipFill>
        <p:spPr>
          <a:xfrm>
            <a:off x="7057293" y="1528407"/>
            <a:ext cx="3851198" cy="1955110"/>
          </a:xfrm>
          <a:prstGeom prst="rect">
            <a:avLst/>
          </a:prstGeom>
        </p:spPr>
      </p:pic>
      <p:pic>
        <p:nvPicPr>
          <p:cNvPr id="10" name="Picture 9">
            <a:extLst>
              <a:ext uri="{FF2B5EF4-FFF2-40B4-BE49-F238E27FC236}">
                <a16:creationId xmlns:a16="http://schemas.microsoft.com/office/drawing/2014/main" id="{5974ED08-92FC-B994-C8E3-691A51969D92}"/>
              </a:ext>
            </a:extLst>
          </p:cNvPr>
          <p:cNvPicPr>
            <a:picLocks noChangeAspect="1"/>
          </p:cNvPicPr>
          <p:nvPr/>
        </p:nvPicPr>
        <p:blipFill>
          <a:blip r:embed="rId3"/>
          <a:stretch>
            <a:fillRect/>
          </a:stretch>
        </p:blipFill>
        <p:spPr>
          <a:xfrm>
            <a:off x="9915525" y="8164"/>
            <a:ext cx="2276475" cy="790575"/>
          </a:xfrm>
          <a:prstGeom prst="rect">
            <a:avLst/>
          </a:prstGeom>
        </p:spPr>
      </p:pic>
    </p:spTree>
    <p:extLst>
      <p:ext uri="{BB962C8B-B14F-4D97-AF65-F5344CB8AC3E}">
        <p14:creationId xmlns:p14="http://schemas.microsoft.com/office/powerpoint/2010/main" val="30536713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99D57-7E19-CC64-7DC9-6FFF0AE0F297}"/>
              </a:ext>
            </a:extLst>
          </p:cNvPr>
          <p:cNvSpPr>
            <a:spLocks noGrp="1"/>
          </p:cNvSpPr>
          <p:nvPr>
            <p:ph type="title"/>
          </p:nvPr>
        </p:nvSpPr>
        <p:spPr/>
        <p:txBody>
          <a:bodyPr/>
          <a:lstStyle/>
          <a:p>
            <a:r>
              <a:rPr lang="en-GB" dirty="0"/>
              <a:t>Extended Design notes</a:t>
            </a:r>
          </a:p>
        </p:txBody>
      </p:sp>
      <p:sp>
        <p:nvSpPr>
          <p:cNvPr id="3" name="Content Placeholder 2">
            <a:extLst>
              <a:ext uri="{FF2B5EF4-FFF2-40B4-BE49-F238E27FC236}">
                <a16:creationId xmlns:a16="http://schemas.microsoft.com/office/drawing/2014/main" id="{CF232D51-4AEF-0BE8-91C6-778C0E22A471}"/>
              </a:ext>
            </a:extLst>
          </p:cNvPr>
          <p:cNvSpPr>
            <a:spLocks noGrp="1"/>
          </p:cNvSpPr>
          <p:nvPr>
            <p:ph idx="1"/>
          </p:nvPr>
        </p:nvSpPr>
        <p:spPr/>
        <p:txBody>
          <a:bodyPr>
            <a:normAutofit fontScale="85000" lnSpcReduction="20000"/>
          </a:bodyPr>
          <a:lstStyle/>
          <a:p>
            <a:pPr marL="0" indent="0">
              <a:buNone/>
            </a:pPr>
            <a:r>
              <a:rPr lang="en-GB" dirty="0"/>
              <a:t>Several optional, but desirable, features are omitted from the router IP. These features include:</a:t>
            </a:r>
          </a:p>
          <a:p>
            <a:r>
              <a:rPr lang="en-GB" dirty="0"/>
              <a:t>Advance Port Statistics Registers</a:t>
            </a:r>
          </a:p>
          <a:p>
            <a:r>
              <a:rPr lang="en-GB" dirty="0"/>
              <a:t>RMAP Interrupt Register(s)</a:t>
            </a:r>
          </a:p>
          <a:p>
            <a:r>
              <a:rPr lang="en-GB" dirty="0"/>
              <a:t>Independent Port-Clocking/Pre-Scalars</a:t>
            </a:r>
          </a:p>
          <a:p>
            <a:pPr marL="0" indent="0">
              <a:buNone/>
            </a:pPr>
            <a:endParaRPr lang="en-GB" dirty="0"/>
          </a:p>
          <a:p>
            <a:pPr marL="0" indent="0">
              <a:buNone/>
            </a:pPr>
            <a:r>
              <a:rPr lang="en-GB" dirty="0"/>
              <a:t>All of these features can be added through modification of the existing router IP. The complexity of adding these features will greatly depend on your exact application and requirements. </a:t>
            </a:r>
          </a:p>
          <a:p>
            <a:pPr marL="0" indent="0">
              <a:buNone/>
            </a:pPr>
            <a:endParaRPr lang="en-GB" dirty="0"/>
          </a:p>
          <a:p>
            <a:pPr marL="0" indent="0">
              <a:buNone/>
            </a:pPr>
            <a:r>
              <a:rPr lang="en-GB" i="1" dirty="0"/>
              <a:t>As we continue to develop our IP these features may be added but 4Links cannot guarantee any outcomes or timescales. Please contact us for any custom requests and we will be happy to help. </a:t>
            </a:r>
          </a:p>
        </p:txBody>
      </p:sp>
      <p:pic>
        <p:nvPicPr>
          <p:cNvPr id="4" name="Picture 3">
            <a:extLst>
              <a:ext uri="{FF2B5EF4-FFF2-40B4-BE49-F238E27FC236}">
                <a16:creationId xmlns:a16="http://schemas.microsoft.com/office/drawing/2014/main" id="{34C93141-DA91-9D18-1A55-DCF6E61B6044}"/>
              </a:ext>
            </a:extLst>
          </p:cNvPr>
          <p:cNvPicPr>
            <a:picLocks noChangeAspect="1"/>
          </p:cNvPicPr>
          <p:nvPr/>
        </p:nvPicPr>
        <p:blipFill>
          <a:blip r:embed="rId2"/>
          <a:stretch>
            <a:fillRect/>
          </a:stretch>
        </p:blipFill>
        <p:spPr>
          <a:xfrm>
            <a:off x="9915525" y="8164"/>
            <a:ext cx="2276475" cy="790575"/>
          </a:xfrm>
          <a:prstGeom prst="rect">
            <a:avLst/>
          </a:prstGeom>
        </p:spPr>
      </p:pic>
    </p:spTree>
    <p:extLst>
      <p:ext uri="{BB962C8B-B14F-4D97-AF65-F5344CB8AC3E}">
        <p14:creationId xmlns:p14="http://schemas.microsoft.com/office/powerpoint/2010/main" val="3333531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04CEA-33A3-201D-E844-7E9C20E03C8A}"/>
              </a:ext>
            </a:extLst>
          </p:cNvPr>
          <p:cNvSpPr>
            <a:spLocks noGrp="1"/>
          </p:cNvSpPr>
          <p:nvPr>
            <p:ph type="title"/>
          </p:nvPr>
        </p:nvSpPr>
        <p:spPr/>
        <p:txBody>
          <a:bodyPr/>
          <a:lstStyle/>
          <a:p>
            <a:r>
              <a:rPr lang="en-GB" dirty="0"/>
              <a:t>Common Packages &amp; Contexts</a:t>
            </a:r>
          </a:p>
        </p:txBody>
      </p:sp>
      <p:sp>
        <p:nvSpPr>
          <p:cNvPr id="3" name="Content Placeholder 2">
            <a:extLst>
              <a:ext uri="{FF2B5EF4-FFF2-40B4-BE49-F238E27FC236}">
                <a16:creationId xmlns:a16="http://schemas.microsoft.com/office/drawing/2014/main" id="{C55D8B0A-A1E1-3D09-9C8F-AEFA1531045A}"/>
              </a:ext>
            </a:extLst>
          </p:cNvPr>
          <p:cNvSpPr>
            <a:spLocks noGrp="1"/>
          </p:cNvSpPr>
          <p:nvPr>
            <p:ph idx="1"/>
          </p:nvPr>
        </p:nvSpPr>
        <p:spPr>
          <a:xfrm>
            <a:off x="838199" y="1825625"/>
            <a:ext cx="5489121" cy="4351338"/>
          </a:xfrm>
        </p:spPr>
        <p:txBody>
          <a:bodyPr>
            <a:normAutofit/>
          </a:bodyPr>
          <a:lstStyle/>
          <a:p>
            <a:r>
              <a:rPr lang="en-GB" sz="2000" b="1" dirty="0"/>
              <a:t>~/4Links/</a:t>
            </a:r>
            <a:r>
              <a:rPr lang="en-GB" sz="2000" b="1" dirty="0" err="1"/>
              <a:t>common_packages</a:t>
            </a:r>
            <a:endParaRPr lang="en-GB" sz="2000" b="1" dirty="0"/>
          </a:p>
          <a:p>
            <a:pPr marL="0" indent="0">
              <a:buNone/>
            </a:pPr>
            <a:r>
              <a:rPr lang="en-GB" sz="2000" dirty="0"/>
              <a:t>Library files required for IP instantiation</a:t>
            </a:r>
          </a:p>
          <a:p>
            <a:pPr marL="0" indent="0">
              <a:buNone/>
            </a:pPr>
            <a:r>
              <a:rPr lang="en-GB" sz="2000" dirty="0"/>
              <a:t>Each IP uses its own context clause. </a:t>
            </a:r>
          </a:p>
          <a:p>
            <a:pPr marL="0" indent="0">
              <a:buNone/>
            </a:pPr>
            <a:r>
              <a:rPr lang="en-GB" sz="2000" dirty="0"/>
              <a:t>Context clauses are contained in </a:t>
            </a:r>
          </a:p>
          <a:p>
            <a:r>
              <a:rPr lang="en-GB" sz="2000" b="1" dirty="0"/>
              <a:t>~/4Links/</a:t>
            </a:r>
            <a:r>
              <a:rPr lang="en-GB" sz="2000" b="1" dirty="0" err="1"/>
              <a:t>common_packages</a:t>
            </a:r>
            <a:r>
              <a:rPr lang="en-GB" sz="2000" b="1" dirty="0"/>
              <a:t>/ip4l_context.vhd</a:t>
            </a:r>
          </a:p>
          <a:p>
            <a:pPr marL="0" indent="0">
              <a:buNone/>
            </a:pPr>
            <a:r>
              <a:rPr lang="en-GB" sz="2000" dirty="0"/>
              <a:t>Each package should be added to a VHDL library. The name of that Library is the sub-folder name in </a:t>
            </a:r>
            <a:r>
              <a:rPr lang="en-GB" sz="2000" dirty="0" err="1"/>
              <a:t>common_packages</a:t>
            </a:r>
            <a:r>
              <a:rPr lang="en-GB" sz="2000" dirty="0"/>
              <a:t>. </a:t>
            </a:r>
          </a:p>
          <a:p>
            <a:pPr marL="0" indent="0">
              <a:buNone/>
            </a:pPr>
            <a:r>
              <a:rPr lang="en-GB" sz="2000" i="1" dirty="0"/>
              <a:t>For example: </a:t>
            </a:r>
            <a:r>
              <a:rPr lang="en-GB" sz="2000" i="1" dirty="0" err="1"/>
              <a:t>router_pckg.vhd</a:t>
            </a:r>
            <a:r>
              <a:rPr lang="en-GB" sz="2000" i="1" dirty="0"/>
              <a:t> should be added to a VHDL library called “router”. </a:t>
            </a:r>
          </a:p>
        </p:txBody>
      </p:sp>
      <p:pic>
        <p:nvPicPr>
          <p:cNvPr id="7" name="Picture 6">
            <a:extLst>
              <a:ext uri="{FF2B5EF4-FFF2-40B4-BE49-F238E27FC236}">
                <a16:creationId xmlns:a16="http://schemas.microsoft.com/office/drawing/2014/main" id="{099B8074-C480-3F10-8A61-C109F0801F11}"/>
              </a:ext>
            </a:extLst>
          </p:cNvPr>
          <p:cNvPicPr>
            <a:picLocks noChangeAspect="1"/>
          </p:cNvPicPr>
          <p:nvPr/>
        </p:nvPicPr>
        <p:blipFill>
          <a:blip r:embed="rId2"/>
          <a:stretch>
            <a:fillRect/>
          </a:stretch>
        </p:blipFill>
        <p:spPr>
          <a:xfrm>
            <a:off x="7968774" y="1690688"/>
            <a:ext cx="2606266" cy="2491956"/>
          </a:xfrm>
          <a:prstGeom prst="rect">
            <a:avLst/>
          </a:prstGeom>
        </p:spPr>
      </p:pic>
      <p:pic>
        <p:nvPicPr>
          <p:cNvPr id="8" name="Picture 7">
            <a:extLst>
              <a:ext uri="{FF2B5EF4-FFF2-40B4-BE49-F238E27FC236}">
                <a16:creationId xmlns:a16="http://schemas.microsoft.com/office/drawing/2014/main" id="{14BCECB5-F78F-B6E1-FC54-0A5B4E2C5380}"/>
              </a:ext>
            </a:extLst>
          </p:cNvPr>
          <p:cNvPicPr>
            <a:picLocks noChangeAspect="1"/>
          </p:cNvPicPr>
          <p:nvPr/>
        </p:nvPicPr>
        <p:blipFill>
          <a:blip r:embed="rId3"/>
          <a:stretch>
            <a:fillRect/>
          </a:stretch>
        </p:blipFill>
        <p:spPr>
          <a:xfrm>
            <a:off x="9915525" y="8164"/>
            <a:ext cx="2276475" cy="790575"/>
          </a:xfrm>
          <a:prstGeom prst="rect">
            <a:avLst/>
          </a:prstGeom>
        </p:spPr>
      </p:pic>
    </p:spTree>
    <p:extLst>
      <p:ext uri="{BB962C8B-B14F-4D97-AF65-F5344CB8AC3E}">
        <p14:creationId xmlns:p14="http://schemas.microsoft.com/office/powerpoint/2010/main" val="238164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00B18-1217-5272-A820-97EFCFB5F2C0}"/>
              </a:ext>
            </a:extLst>
          </p:cNvPr>
          <p:cNvSpPr>
            <a:spLocks noGrp="1"/>
          </p:cNvSpPr>
          <p:nvPr>
            <p:ph type="title"/>
          </p:nvPr>
        </p:nvSpPr>
        <p:spPr/>
        <p:txBody>
          <a:bodyPr/>
          <a:lstStyle/>
          <a:p>
            <a:r>
              <a:rPr lang="en-GB" dirty="0"/>
              <a:t>IP Context Declarations</a:t>
            </a:r>
          </a:p>
        </p:txBody>
      </p:sp>
      <p:sp>
        <p:nvSpPr>
          <p:cNvPr id="3" name="Content Placeholder 2">
            <a:extLst>
              <a:ext uri="{FF2B5EF4-FFF2-40B4-BE49-F238E27FC236}">
                <a16:creationId xmlns:a16="http://schemas.microsoft.com/office/drawing/2014/main" id="{8A5C8A44-0A58-3B42-EB8E-56E7B484C0A3}"/>
              </a:ext>
            </a:extLst>
          </p:cNvPr>
          <p:cNvSpPr>
            <a:spLocks noGrp="1"/>
          </p:cNvSpPr>
          <p:nvPr>
            <p:ph idx="1"/>
          </p:nvPr>
        </p:nvSpPr>
        <p:spPr>
          <a:xfrm>
            <a:off x="838200" y="1825625"/>
            <a:ext cx="6920345" cy="4351338"/>
          </a:xfrm>
        </p:spPr>
        <p:txBody>
          <a:bodyPr/>
          <a:lstStyle/>
          <a:p>
            <a:r>
              <a:rPr lang="en-GB" dirty="0"/>
              <a:t>The </a:t>
            </a:r>
            <a:r>
              <a:rPr lang="en-GB" b="1" i="1" dirty="0"/>
              <a:t>ip4l_context.vhd </a:t>
            </a:r>
            <a:r>
              <a:rPr lang="en-GB" dirty="0"/>
              <a:t>file should be kept in your “work” library. </a:t>
            </a:r>
          </a:p>
          <a:p>
            <a:r>
              <a:rPr lang="en-GB" dirty="0"/>
              <a:t>Context are declared like packages and are a way of bundling multiple libraries and packages.</a:t>
            </a:r>
          </a:p>
          <a:p>
            <a:endParaRPr lang="en-GB" dirty="0"/>
          </a:p>
        </p:txBody>
      </p:sp>
      <p:pic>
        <p:nvPicPr>
          <p:cNvPr id="5" name="Picture 4">
            <a:extLst>
              <a:ext uri="{FF2B5EF4-FFF2-40B4-BE49-F238E27FC236}">
                <a16:creationId xmlns:a16="http://schemas.microsoft.com/office/drawing/2014/main" id="{FB1DF289-7E73-3B6B-C992-1AC02181ABFF}"/>
              </a:ext>
            </a:extLst>
          </p:cNvPr>
          <p:cNvPicPr>
            <a:picLocks noChangeAspect="1"/>
          </p:cNvPicPr>
          <p:nvPr/>
        </p:nvPicPr>
        <p:blipFill>
          <a:blip r:embed="rId2"/>
          <a:stretch>
            <a:fillRect/>
          </a:stretch>
        </p:blipFill>
        <p:spPr>
          <a:xfrm>
            <a:off x="8015951" y="1684238"/>
            <a:ext cx="3337849" cy="4808637"/>
          </a:xfrm>
          <a:prstGeom prst="rect">
            <a:avLst/>
          </a:prstGeom>
        </p:spPr>
      </p:pic>
      <p:pic>
        <p:nvPicPr>
          <p:cNvPr id="9" name="Picture 8">
            <a:extLst>
              <a:ext uri="{FF2B5EF4-FFF2-40B4-BE49-F238E27FC236}">
                <a16:creationId xmlns:a16="http://schemas.microsoft.com/office/drawing/2014/main" id="{58A141A4-A5E8-A122-AC99-134D9ECE1CFF}"/>
              </a:ext>
            </a:extLst>
          </p:cNvPr>
          <p:cNvPicPr>
            <a:picLocks noChangeAspect="1"/>
          </p:cNvPicPr>
          <p:nvPr/>
        </p:nvPicPr>
        <p:blipFill>
          <a:blip r:embed="rId3"/>
          <a:stretch>
            <a:fillRect/>
          </a:stretch>
        </p:blipFill>
        <p:spPr>
          <a:xfrm>
            <a:off x="2641347" y="4053920"/>
            <a:ext cx="3177815" cy="1425063"/>
          </a:xfrm>
          <a:prstGeom prst="rect">
            <a:avLst/>
          </a:prstGeom>
        </p:spPr>
      </p:pic>
      <p:pic>
        <p:nvPicPr>
          <p:cNvPr id="10" name="Picture 9">
            <a:extLst>
              <a:ext uri="{FF2B5EF4-FFF2-40B4-BE49-F238E27FC236}">
                <a16:creationId xmlns:a16="http://schemas.microsoft.com/office/drawing/2014/main" id="{0444234F-6388-B3E3-6766-06595CA092FD}"/>
              </a:ext>
            </a:extLst>
          </p:cNvPr>
          <p:cNvPicPr>
            <a:picLocks noChangeAspect="1"/>
          </p:cNvPicPr>
          <p:nvPr/>
        </p:nvPicPr>
        <p:blipFill>
          <a:blip r:embed="rId4"/>
          <a:stretch>
            <a:fillRect/>
          </a:stretch>
        </p:blipFill>
        <p:spPr>
          <a:xfrm>
            <a:off x="9915525" y="8164"/>
            <a:ext cx="2276475" cy="790575"/>
          </a:xfrm>
          <a:prstGeom prst="rect">
            <a:avLst/>
          </a:prstGeom>
        </p:spPr>
      </p:pic>
    </p:spTree>
    <p:extLst>
      <p:ext uri="{BB962C8B-B14F-4D97-AF65-F5344CB8AC3E}">
        <p14:creationId xmlns:p14="http://schemas.microsoft.com/office/powerpoint/2010/main" val="3229766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C7471-1A84-28F9-8FB0-88CF71FD52D2}"/>
              </a:ext>
            </a:extLst>
          </p:cNvPr>
          <p:cNvSpPr>
            <a:spLocks noGrp="1"/>
          </p:cNvSpPr>
          <p:nvPr>
            <p:ph type="ctrTitle"/>
          </p:nvPr>
        </p:nvSpPr>
        <p:spPr/>
        <p:txBody>
          <a:bodyPr/>
          <a:lstStyle/>
          <a:p>
            <a:r>
              <a:rPr lang="en-GB" dirty="0"/>
              <a:t>RMAP Router</a:t>
            </a:r>
            <a:br>
              <a:rPr lang="en-GB" dirty="0"/>
            </a:br>
            <a:r>
              <a:rPr lang="en-GB" dirty="0"/>
              <a:t>Showcase</a:t>
            </a:r>
          </a:p>
        </p:txBody>
      </p:sp>
      <p:sp>
        <p:nvSpPr>
          <p:cNvPr id="3" name="Subtitle 2">
            <a:extLst>
              <a:ext uri="{FF2B5EF4-FFF2-40B4-BE49-F238E27FC236}">
                <a16:creationId xmlns:a16="http://schemas.microsoft.com/office/drawing/2014/main" id="{37A7E41E-9FFB-EE7E-BAFA-F2F7AE38AB3E}"/>
              </a:ext>
            </a:extLst>
          </p:cNvPr>
          <p:cNvSpPr>
            <a:spLocks noGrp="1"/>
          </p:cNvSpPr>
          <p:nvPr>
            <p:ph type="subTitle" idx="1"/>
          </p:nvPr>
        </p:nvSpPr>
        <p:spPr/>
        <p:txBody>
          <a:bodyPr/>
          <a:lstStyle/>
          <a:p>
            <a:r>
              <a:rPr lang="en-GB" dirty="0"/>
              <a:t>James E Logan</a:t>
            </a:r>
          </a:p>
          <a:p>
            <a:r>
              <a:rPr lang="en-GB" dirty="0"/>
              <a:t>4Links Ltd</a:t>
            </a:r>
          </a:p>
        </p:txBody>
      </p:sp>
      <p:pic>
        <p:nvPicPr>
          <p:cNvPr id="4" name="Picture 3">
            <a:extLst>
              <a:ext uri="{FF2B5EF4-FFF2-40B4-BE49-F238E27FC236}">
                <a16:creationId xmlns:a16="http://schemas.microsoft.com/office/drawing/2014/main" id="{50EE865D-920E-0D34-18C7-87B08FF13D7E}"/>
              </a:ext>
            </a:extLst>
          </p:cNvPr>
          <p:cNvPicPr>
            <a:picLocks noChangeAspect="1"/>
          </p:cNvPicPr>
          <p:nvPr/>
        </p:nvPicPr>
        <p:blipFill>
          <a:blip r:embed="rId2"/>
          <a:stretch>
            <a:fillRect/>
          </a:stretch>
        </p:blipFill>
        <p:spPr>
          <a:xfrm>
            <a:off x="9915525" y="8164"/>
            <a:ext cx="2276475" cy="790575"/>
          </a:xfrm>
          <a:prstGeom prst="rect">
            <a:avLst/>
          </a:prstGeom>
        </p:spPr>
      </p:pic>
    </p:spTree>
    <p:extLst>
      <p:ext uri="{BB962C8B-B14F-4D97-AF65-F5344CB8AC3E}">
        <p14:creationId xmlns:p14="http://schemas.microsoft.com/office/powerpoint/2010/main" val="4111212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4F4C8-35B0-8338-0759-BDBC89354B1A}"/>
              </a:ext>
            </a:extLst>
          </p:cNvPr>
          <p:cNvSpPr>
            <a:spLocks noGrp="1"/>
          </p:cNvSpPr>
          <p:nvPr>
            <p:ph type="title"/>
          </p:nvPr>
        </p:nvSpPr>
        <p:spPr/>
        <p:txBody>
          <a:bodyPr/>
          <a:lstStyle/>
          <a:p>
            <a:r>
              <a:rPr lang="en-GB" dirty="0"/>
              <a:t>Router IP Files</a:t>
            </a:r>
          </a:p>
        </p:txBody>
      </p:sp>
      <p:sp>
        <p:nvSpPr>
          <p:cNvPr id="3" name="Content Placeholder 2">
            <a:extLst>
              <a:ext uri="{FF2B5EF4-FFF2-40B4-BE49-F238E27FC236}">
                <a16:creationId xmlns:a16="http://schemas.microsoft.com/office/drawing/2014/main" id="{BCC045D2-234D-B94F-87D0-F1D15DFB7051}"/>
              </a:ext>
            </a:extLst>
          </p:cNvPr>
          <p:cNvSpPr>
            <a:spLocks noGrp="1"/>
          </p:cNvSpPr>
          <p:nvPr>
            <p:ph idx="1"/>
          </p:nvPr>
        </p:nvSpPr>
        <p:spPr>
          <a:xfrm>
            <a:off x="838200" y="1825625"/>
            <a:ext cx="7502236" cy="4351338"/>
          </a:xfrm>
        </p:spPr>
        <p:txBody>
          <a:bodyPr>
            <a:normAutofit lnSpcReduction="10000"/>
          </a:bodyPr>
          <a:lstStyle/>
          <a:p>
            <a:r>
              <a:rPr lang="en-GB" sz="2000" b="1" dirty="0"/>
              <a:t>~/4Links/</a:t>
            </a:r>
            <a:r>
              <a:rPr lang="en-GB" sz="2000" b="1" dirty="0" err="1"/>
              <a:t>rmap_router</a:t>
            </a:r>
            <a:r>
              <a:rPr lang="en-GB" sz="2000" b="1" dirty="0"/>
              <a:t>/RTL/</a:t>
            </a:r>
            <a:r>
              <a:rPr lang="en-GB" sz="2000" b="1" dirty="0" err="1"/>
              <a:t>IP_Sub_Modules</a:t>
            </a:r>
            <a:endParaRPr lang="en-GB" sz="2000" b="1" dirty="0"/>
          </a:p>
          <a:p>
            <a:pPr marL="0" indent="0">
              <a:buNone/>
            </a:pPr>
            <a:r>
              <a:rPr lang="en-GB" sz="2000" dirty="0"/>
              <a:t>Contains the IP HDL files to be added to your project. </a:t>
            </a:r>
          </a:p>
          <a:p>
            <a:r>
              <a:rPr lang="en-GB" sz="2000" b="1" dirty="0"/>
              <a:t>~/4Links/</a:t>
            </a:r>
            <a:r>
              <a:rPr lang="en-GB" sz="2000" b="1" dirty="0" err="1"/>
              <a:t>rmap_router</a:t>
            </a:r>
            <a:r>
              <a:rPr lang="en-GB" sz="2000" b="1" dirty="0"/>
              <a:t>/RTL/</a:t>
            </a:r>
            <a:r>
              <a:rPr lang="en-GB" sz="2000" b="1" dirty="0" err="1"/>
              <a:t>spw_codec</a:t>
            </a:r>
            <a:endParaRPr lang="en-GB" sz="2000" b="1" dirty="0"/>
          </a:p>
          <a:p>
            <a:pPr marL="0" indent="0">
              <a:buNone/>
            </a:pPr>
            <a:r>
              <a:rPr lang="en-GB" sz="2000" dirty="0"/>
              <a:t>Contains a modified SpaceWire </a:t>
            </a:r>
            <a:r>
              <a:rPr lang="en-GB" sz="2000" dirty="0" err="1"/>
              <a:t>CoDec</a:t>
            </a:r>
            <a:r>
              <a:rPr lang="en-GB" sz="2000" dirty="0"/>
              <a:t> and Wrapper files. This codec has been optimized for running at high clock speeds by removing critical paths. </a:t>
            </a:r>
          </a:p>
          <a:p>
            <a:r>
              <a:rPr lang="en-GB" sz="2000" b="1" dirty="0"/>
              <a:t>~/4Links/</a:t>
            </a:r>
            <a:r>
              <a:rPr lang="en-GB" sz="2000" b="1" dirty="0" err="1"/>
              <a:t>rmap_router</a:t>
            </a:r>
            <a:r>
              <a:rPr lang="en-GB" sz="2000" b="1" dirty="0"/>
              <a:t>/RTL/</a:t>
            </a:r>
            <a:r>
              <a:rPr lang="en-GB" sz="2000" b="1" dirty="0" err="1"/>
              <a:t>router_top_level.vhd</a:t>
            </a:r>
            <a:endParaRPr lang="en-GB" sz="2000" b="1" dirty="0"/>
          </a:p>
          <a:p>
            <a:pPr marL="0" indent="0">
              <a:buNone/>
            </a:pPr>
            <a:r>
              <a:rPr lang="en-GB" sz="2000" dirty="0"/>
              <a:t>This is the top-level IP wrapper file. This wrapper knits together the RMAP router sub-modules into a single design which can be instantiated into your project. </a:t>
            </a:r>
          </a:p>
          <a:p>
            <a:r>
              <a:rPr lang="en-GB" sz="2000" b="1" dirty="0"/>
              <a:t>~/4Links/</a:t>
            </a:r>
            <a:r>
              <a:rPr lang="en-GB" sz="2000" b="1" dirty="0" err="1"/>
              <a:t>rmap_router</a:t>
            </a:r>
            <a:r>
              <a:rPr lang="en-GB" sz="2000" b="1" dirty="0"/>
              <a:t>/RTL/</a:t>
            </a:r>
            <a:r>
              <a:rPr lang="en-GB" sz="2000" b="1" dirty="0" err="1"/>
              <a:t>rmap_target.vhd</a:t>
            </a:r>
            <a:endParaRPr lang="en-GB" sz="2000" b="1" dirty="0"/>
          </a:p>
          <a:p>
            <a:pPr marL="0" indent="0">
              <a:buNone/>
            </a:pPr>
            <a:r>
              <a:rPr lang="en-GB" sz="2000" dirty="0"/>
              <a:t>Contains wrapper files for a custom </a:t>
            </a:r>
            <a:r>
              <a:rPr lang="en-GB" sz="2000" dirty="0" err="1"/>
              <a:t>rmap_target</a:t>
            </a:r>
            <a:r>
              <a:rPr lang="en-GB" sz="2000" dirty="0"/>
              <a:t> IP core used for Port 0 on the router.  </a:t>
            </a:r>
          </a:p>
          <a:p>
            <a:endParaRPr lang="en-GB" sz="2000" dirty="0"/>
          </a:p>
          <a:p>
            <a:pPr marL="0" indent="0">
              <a:buNone/>
            </a:pPr>
            <a:endParaRPr lang="en-GB" sz="2000" dirty="0"/>
          </a:p>
          <a:p>
            <a:endParaRPr lang="en-GB" sz="2000" dirty="0"/>
          </a:p>
        </p:txBody>
      </p:sp>
      <p:pic>
        <p:nvPicPr>
          <p:cNvPr id="7" name="Picture 6">
            <a:extLst>
              <a:ext uri="{FF2B5EF4-FFF2-40B4-BE49-F238E27FC236}">
                <a16:creationId xmlns:a16="http://schemas.microsoft.com/office/drawing/2014/main" id="{038858ED-5454-C338-9D0B-E138D65CE08C}"/>
              </a:ext>
            </a:extLst>
          </p:cNvPr>
          <p:cNvPicPr>
            <a:picLocks noChangeAspect="1"/>
          </p:cNvPicPr>
          <p:nvPr/>
        </p:nvPicPr>
        <p:blipFill>
          <a:blip r:embed="rId2"/>
          <a:stretch>
            <a:fillRect/>
          </a:stretch>
        </p:blipFill>
        <p:spPr>
          <a:xfrm>
            <a:off x="8420416" y="1825625"/>
            <a:ext cx="3368332" cy="2674852"/>
          </a:xfrm>
          <a:prstGeom prst="rect">
            <a:avLst/>
          </a:prstGeom>
        </p:spPr>
      </p:pic>
      <p:pic>
        <p:nvPicPr>
          <p:cNvPr id="8" name="Picture 7">
            <a:extLst>
              <a:ext uri="{FF2B5EF4-FFF2-40B4-BE49-F238E27FC236}">
                <a16:creationId xmlns:a16="http://schemas.microsoft.com/office/drawing/2014/main" id="{AD08EB60-EE49-A8A5-1EA2-7FA88B531B8C}"/>
              </a:ext>
            </a:extLst>
          </p:cNvPr>
          <p:cNvPicPr>
            <a:picLocks noChangeAspect="1"/>
          </p:cNvPicPr>
          <p:nvPr/>
        </p:nvPicPr>
        <p:blipFill>
          <a:blip r:embed="rId3"/>
          <a:stretch>
            <a:fillRect/>
          </a:stretch>
        </p:blipFill>
        <p:spPr>
          <a:xfrm>
            <a:off x="9915525" y="8164"/>
            <a:ext cx="2276475" cy="790575"/>
          </a:xfrm>
          <a:prstGeom prst="rect">
            <a:avLst/>
          </a:prstGeom>
        </p:spPr>
      </p:pic>
    </p:spTree>
    <p:extLst>
      <p:ext uri="{BB962C8B-B14F-4D97-AF65-F5344CB8AC3E}">
        <p14:creationId xmlns:p14="http://schemas.microsoft.com/office/powerpoint/2010/main" val="781187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1055-454C-299B-6487-F59D761DC768}"/>
              </a:ext>
            </a:extLst>
          </p:cNvPr>
          <p:cNvSpPr>
            <a:spLocks noGrp="1"/>
          </p:cNvSpPr>
          <p:nvPr>
            <p:ph type="title"/>
          </p:nvPr>
        </p:nvSpPr>
        <p:spPr/>
        <p:txBody>
          <a:bodyPr/>
          <a:lstStyle/>
          <a:p>
            <a:r>
              <a:rPr lang="en-GB" dirty="0"/>
              <a:t>System Architecture </a:t>
            </a:r>
          </a:p>
        </p:txBody>
      </p:sp>
      <p:sp>
        <p:nvSpPr>
          <p:cNvPr id="3" name="Content Placeholder 2">
            <a:extLst>
              <a:ext uri="{FF2B5EF4-FFF2-40B4-BE49-F238E27FC236}">
                <a16:creationId xmlns:a16="http://schemas.microsoft.com/office/drawing/2014/main" id="{7E6169CF-CFC1-2BF1-9DB1-1AC85D4D749F}"/>
              </a:ext>
            </a:extLst>
          </p:cNvPr>
          <p:cNvSpPr>
            <a:spLocks noGrp="1"/>
          </p:cNvSpPr>
          <p:nvPr>
            <p:ph idx="1"/>
          </p:nvPr>
        </p:nvSpPr>
        <p:spPr>
          <a:xfrm>
            <a:off x="838200" y="1825625"/>
            <a:ext cx="3334177" cy="4351338"/>
          </a:xfrm>
        </p:spPr>
        <p:txBody>
          <a:bodyPr/>
          <a:lstStyle/>
          <a:p>
            <a:r>
              <a:rPr lang="en-GB" dirty="0"/>
              <a:t>Port 0 (Virtual Port) is responsible for setting/reading configuration and status registers. </a:t>
            </a:r>
          </a:p>
          <a:p>
            <a:r>
              <a:rPr lang="en-GB" dirty="0"/>
              <a:t>Port 0 Uses a Full RMAP target for processing Addressed bytes. </a:t>
            </a:r>
          </a:p>
          <a:p>
            <a:pPr marL="0" indent="0">
              <a:buNone/>
            </a:pPr>
            <a:endParaRPr lang="en-GB" dirty="0"/>
          </a:p>
        </p:txBody>
      </p:sp>
      <p:pic>
        <p:nvPicPr>
          <p:cNvPr id="5" name="Picture 4">
            <a:extLst>
              <a:ext uri="{FF2B5EF4-FFF2-40B4-BE49-F238E27FC236}">
                <a16:creationId xmlns:a16="http://schemas.microsoft.com/office/drawing/2014/main" id="{BBF16B47-4318-5C77-46C2-836B2F267F1F}"/>
              </a:ext>
            </a:extLst>
          </p:cNvPr>
          <p:cNvPicPr>
            <a:picLocks noChangeAspect="1"/>
          </p:cNvPicPr>
          <p:nvPr/>
        </p:nvPicPr>
        <p:blipFill>
          <a:blip r:embed="rId2"/>
          <a:stretch>
            <a:fillRect/>
          </a:stretch>
        </p:blipFill>
        <p:spPr>
          <a:xfrm>
            <a:off x="4972050" y="1690688"/>
            <a:ext cx="6381750" cy="4264337"/>
          </a:xfrm>
          <a:prstGeom prst="rect">
            <a:avLst/>
          </a:prstGeom>
        </p:spPr>
      </p:pic>
      <p:pic>
        <p:nvPicPr>
          <p:cNvPr id="6" name="Picture 5">
            <a:extLst>
              <a:ext uri="{FF2B5EF4-FFF2-40B4-BE49-F238E27FC236}">
                <a16:creationId xmlns:a16="http://schemas.microsoft.com/office/drawing/2014/main" id="{378D1B64-D61C-48CF-AE16-A2DE513A84B2}"/>
              </a:ext>
            </a:extLst>
          </p:cNvPr>
          <p:cNvPicPr>
            <a:picLocks noChangeAspect="1"/>
          </p:cNvPicPr>
          <p:nvPr/>
        </p:nvPicPr>
        <p:blipFill>
          <a:blip r:embed="rId3"/>
          <a:stretch>
            <a:fillRect/>
          </a:stretch>
        </p:blipFill>
        <p:spPr>
          <a:xfrm>
            <a:off x="9915525" y="8164"/>
            <a:ext cx="2276475" cy="790575"/>
          </a:xfrm>
          <a:prstGeom prst="rect">
            <a:avLst/>
          </a:prstGeom>
        </p:spPr>
      </p:pic>
    </p:spTree>
    <p:extLst>
      <p:ext uri="{BB962C8B-B14F-4D97-AF65-F5344CB8AC3E}">
        <p14:creationId xmlns:p14="http://schemas.microsoft.com/office/powerpoint/2010/main" val="2421828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B3A5E-D094-4D1B-C9D7-3FA1B4CB3114}"/>
              </a:ext>
            </a:extLst>
          </p:cNvPr>
          <p:cNvSpPr>
            <a:spLocks noGrp="1"/>
          </p:cNvSpPr>
          <p:nvPr>
            <p:ph type="title"/>
          </p:nvPr>
        </p:nvSpPr>
        <p:spPr/>
        <p:txBody>
          <a:bodyPr/>
          <a:lstStyle/>
          <a:p>
            <a:r>
              <a:rPr lang="en-GB" dirty="0"/>
              <a:t>Rx - Tx Port Controller Configuration</a:t>
            </a:r>
          </a:p>
        </p:txBody>
      </p:sp>
      <p:sp>
        <p:nvSpPr>
          <p:cNvPr id="3" name="Content Placeholder 2">
            <a:extLst>
              <a:ext uri="{FF2B5EF4-FFF2-40B4-BE49-F238E27FC236}">
                <a16:creationId xmlns:a16="http://schemas.microsoft.com/office/drawing/2014/main" id="{48C3DA56-6331-6FAF-6765-00D3FA4B650B}"/>
              </a:ext>
            </a:extLst>
          </p:cNvPr>
          <p:cNvSpPr>
            <a:spLocks noGrp="1"/>
          </p:cNvSpPr>
          <p:nvPr>
            <p:ph idx="1"/>
          </p:nvPr>
        </p:nvSpPr>
        <p:spPr>
          <a:xfrm>
            <a:off x="838200" y="1825625"/>
            <a:ext cx="3613348" cy="4351338"/>
          </a:xfrm>
        </p:spPr>
        <p:txBody>
          <a:bodyPr>
            <a:normAutofit fontScale="77500" lnSpcReduction="20000"/>
          </a:bodyPr>
          <a:lstStyle/>
          <a:p>
            <a:r>
              <a:rPr lang="en-GB" sz="1800" dirty="0"/>
              <a:t>Frame data moves from Rx Port Controller to Tx Port Controller through switching fabric. </a:t>
            </a:r>
          </a:p>
          <a:p>
            <a:r>
              <a:rPr lang="en-GB" sz="1800" dirty="0"/>
              <a:t>1</a:t>
            </a:r>
            <a:r>
              <a:rPr lang="en-GB" sz="1800" baseline="30000" dirty="0"/>
              <a:t>st</a:t>
            </a:r>
            <a:r>
              <a:rPr lang="en-GB" sz="1800" dirty="0"/>
              <a:t> RMAP byte is Target port address/logical address. </a:t>
            </a:r>
          </a:p>
          <a:p>
            <a:r>
              <a:rPr lang="en-GB" sz="1800" dirty="0"/>
              <a:t>RMAP byte sent to Routing table to determine Target port address regardless of target or logical address format, Request line is asserted. </a:t>
            </a:r>
          </a:p>
          <a:p>
            <a:r>
              <a:rPr lang="en-GB" sz="1800" dirty="0"/>
              <a:t>Routing table outputs target address(es) for requester port, submits to X-Bar switch controller. </a:t>
            </a:r>
          </a:p>
          <a:p>
            <a:r>
              <a:rPr lang="en-GB" sz="1800" dirty="0"/>
              <a:t>Target port access arbitrated by X-Bar switch controller. </a:t>
            </a:r>
          </a:p>
          <a:p>
            <a:r>
              <a:rPr lang="en-GB" sz="1800" dirty="0"/>
              <a:t>Once all target ports requested by the RX Port controller are assigned, “</a:t>
            </a:r>
            <a:r>
              <a:rPr lang="en-GB" sz="1800" dirty="0" err="1"/>
              <a:t>req_frame_ready</a:t>
            </a:r>
            <a:r>
              <a:rPr lang="en-GB" sz="1800" dirty="0"/>
              <a:t>” will be asserted. </a:t>
            </a:r>
          </a:p>
          <a:p>
            <a:r>
              <a:rPr lang="en-GB" sz="1800" dirty="0"/>
              <a:t>Data is transferred across X-Bar fabric using AXI-Handshake.</a:t>
            </a:r>
          </a:p>
          <a:p>
            <a:r>
              <a:rPr lang="en-GB" sz="1800" dirty="0"/>
              <a:t>Once RX Port has finished, it must de-assert the request line to release the assigned target ports. </a:t>
            </a:r>
          </a:p>
          <a:p>
            <a:endParaRPr lang="en-GB" sz="1800" dirty="0"/>
          </a:p>
        </p:txBody>
      </p:sp>
      <p:pic>
        <p:nvPicPr>
          <p:cNvPr id="7" name="Picture 6">
            <a:extLst>
              <a:ext uri="{FF2B5EF4-FFF2-40B4-BE49-F238E27FC236}">
                <a16:creationId xmlns:a16="http://schemas.microsoft.com/office/drawing/2014/main" id="{EE0C32BB-192B-D622-3F70-5AE76074C9A6}"/>
              </a:ext>
            </a:extLst>
          </p:cNvPr>
          <p:cNvPicPr>
            <a:picLocks noChangeAspect="1"/>
          </p:cNvPicPr>
          <p:nvPr/>
        </p:nvPicPr>
        <p:blipFill>
          <a:blip r:embed="rId2"/>
          <a:stretch>
            <a:fillRect/>
          </a:stretch>
        </p:blipFill>
        <p:spPr>
          <a:xfrm>
            <a:off x="4614114" y="1825625"/>
            <a:ext cx="7066258" cy="3878036"/>
          </a:xfrm>
          <a:prstGeom prst="rect">
            <a:avLst/>
          </a:prstGeom>
        </p:spPr>
      </p:pic>
      <p:pic>
        <p:nvPicPr>
          <p:cNvPr id="5" name="Picture 4">
            <a:extLst>
              <a:ext uri="{FF2B5EF4-FFF2-40B4-BE49-F238E27FC236}">
                <a16:creationId xmlns:a16="http://schemas.microsoft.com/office/drawing/2014/main" id="{567CCD28-70A2-1670-AB2D-AB9C06488CB2}"/>
              </a:ext>
            </a:extLst>
          </p:cNvPr>
          <p:cNvPicPr>
            <a:picLocks noChangeAspect="1"/>
          </p:cNvPicPr>
          <p:nvPr/>
        </p:nvPicPr>
        <p:blipFill>
          <a:blip r:embed="rId3"/>
          <a:stretch>
            <a:fillRect/>
          </a:stretch>
        </p:blipFill>
        <p:spPr>
          <a:xfrm>
            <a:off x="9915525" y="8164"/>
            <a:ext cx="2276475" cy="790575"/>
          </a:xfrm>
          <a:prstGeom prst="rect">
            <a:avLst/>
          </a:prstGeom>
        </p:spPr>
      </p:pic>
    </p:spTree>
    <p:extLst>
      <p:ext uri="{BB962C8B-B14F-4D97-AF65-F5344CB8AC3E}">
        <p14:creationId xmlns:p14="http://schemas.microsoft.com/office/powerpoint/2010/main" val="1184708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22864</TotalTime>
  <Words>2060</Words>
  <Application>Microsoft Office PowerPoint</Application>
  <PresentationFormat>Widescreen</PresentationFormat>
  <Paragraphs>210</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Calibri Light</vt:lpstr>
      <vt:lpstr>Office Theme</vt:lpstr>
      <vt:lpstr>4Links Open-source Updates and RMAP Router Showcase</vt:lpstr>
      <vt:lpstr>Slide Contents </vt:lpstr>
      <vt:lpstr>Updates to Package Management</vt:lpstr>
      <vt:lpstr>Common Packages &amp; Contexts</vt:lpstr>
      <vt:lpstr>IP Context Declarations</vt:lpstr>
      <vt:lpstr>RMAP Router Showcase</vt:lpstr>
      <vt:lpstr>Router IP Files</vt:lpstr>
      <vt:lpstr>System Architecture </vt:lpstr>
      <vt:lpstr>Rx - Tx Port Controller Configuration</vt:lpstr>
      <vt:lpstr>Routing Table: Input (Requester) Arbitration </vt:lpstr>
      <vt:lpstr>X-Bar Switch Fabric Architecture</vt:lpstr>
      <vt:lpstr>X-Bar Fabric: Addressing IO : Part 1</vt:lpstr>
      <vt:lpstr>X-Bar Fabric: Addressing IO : Part 2</vt:lpstr>
      <vt:lpstr>X-Bar Fabric: Requester-Target Arbitration</vt:lpstr>
      <vt:lpstr>Configuration Port (Port 0)</vt:lpstr>
      <vt:lpstr>Configuration Port: Addressing</vt:lpstr>
      <vt:lpstr>System Status/Config Registers</vt:lpstr>
      <vt:lpstr>Time Code Register Behaviour</vt:lpstr>
      <vt:lpstr>Modifying Routing Table with RMAP (Port 0)</vt:lpstr>
      <vt:lpstr>Router Configuration through package</vt:lpstr>
      <vt:lpstr>FIFO Port Generation</vt:lpstr>
      <vt:lpstr>Simulation: Conventional Testbench</vt:lpstr>
      <vt:lpstr>RMAP Command Building in Testbench</vt:lpstr>
      <vt:lpstr>Simulation: IP Test Bench </vt:lpstr>
      <vt:lpstr>Simulation: Functional Coverage </vt:lpstr>
      <vt:lpstr>Simulation: Points of Interest</vt:lpstr>
      <vt:lpstr>Requester-Target Handshake</vt:lpstr>
      <vt:lpstr>X-Bar Controller: Address Arbitration</vt:lpstr>
      <vt:lpstr>32-Port Router: req_port_valid TB Waveform</vt:lpstr>
      <vt:lpstr>Modified Router CoDec</vt:lpstr>
      <vt:lpstr>Custom RMAP Target (Port 0 Controller)</vt:lpstr>
      <vt:lpstr>Resource Usage (Xilinx Kintex US+) (31+1)</vt:lpstr>
      <vt:lpstr>Xilinx XCKU040 Resource Usage</vt:lpstr>
      <vt:lpstr>Xilinx XCKU040 Resource Usage</vt:lpstr>
      <vt:lpstr>Extended Design notes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Logan</dc:creator>
  <cp:lastModifiedBy>James Logan</cp:lastModifiedBy>
  <cp:revision>124</cp:revision>
  <dcterms:created xsi:type="dcterms:W3CDTF">2023-08-15T09:47:48Z</dcterms:created>
  <dcterms:modified xsi:type="dcterms:W3CDTF">2023-10-27T09:32:10Z</dcterms:modified>
</cp:coreProperties>
</file>