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0"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5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56B29-3306-9C40-C50B-FA8D0E81D370}"/>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F0FB54A2-3C8B-AAF5-8BCB-E656D1912286}"/>
              </a:ext>
            </a:extLst>
          </p:cNvPr>
          <p:cNvSpPr>
            <a:spLocks noGrp="1"/>
          </p:cNvSpPr>
          <p:nvPr>
            <p:ph type="dt" sz="half" idx="10"/>
          </p:nvPr>
        </p:nvSpPr>
        <p:spPr/>
        <p:txBody>
          <a:bodyPr/>
          <a:lstStyle/>
          <a:p>
            <a:fld id="{805A53AA-DC0F-487E-9645-C426B6B7B388}" type="datetimeFigureOut">
              <a:rPr lang="en-GB" smtClean="0"/>
              <a:t>02/11/2023</a:t>
            </a:fld>
            <a:endParaRPr lang="en-GB"/>
          </a:p>
        </p:txBody>
      </p:sp>
      <p:sp>
        <p:nvSpPr>
          <p:cNvPr id="4" name="Footer Placeholder 3">
            <a:extLst>
              <a:ext uri="{FF2B5EF4-FFF2-40B4-BE49-F238E27FC236}">
                <a16:creationId xmlns:a16="http://schemas.microsoft.com/office/drawing/2014/main" id="{C7978A17-9D84-6CE7-C5FC-BD69C72620A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5220687-70B8-15ED-3A17-806B02C8BB53}"/>
              </a:ext>
            </a:extLst>
          </p:cNvPr>
          <p:cNvSpPr>
            <a:spLocks noGrp="1"/>
          </p:cNvSpPr>
          <p:nvPr>
            <p:ph type="sldNum" sz="quarter" idx="12"/>
          </p:nvPr>
        </p:nvSpPr>
        <p:spPr/>
        <p:txBody>
          <a:bodyPr/>
          <a:lstStyle/>
          <a:p>
            <a:fld id="{5C7153AC-2A4A-45F2-B806-3EF6BD196E5B}" type="slidenum">
              <a:rPr lang="en-GB" smtClean="0"/>
              <a:t>‹#›</a:t>
            </a:fld>
            <a:endParaRPr lang="en-GB"/>
          </a:p>
        </p:txBody>
      </p:sp>
    </p:spTree>
    <p:extLst>
      <p:ext uri="{BB962C8B-B14F-4D97-AF65-F5344CB8AC3E}">
        <p14:creationId xmlns:p14="http://schemas.microsoft.com/office/powerpoint/2010/main" val="282780123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385675-808E-F715-C819-FEBF075A9E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8E321DCD-8B89-05E8-38DC-FBEC81B018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8F96E9F-8797-B265-7C31-29ABD15B12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5A53AA-DC0F-487E-9645-C426B6B7B388}" type="datetimeFigureOut">
              <a:rPr lang="en-GB" smtClean="0"/>
              <a:t>02/11/2023</a:t>
            </a:fld>
            <a:endParaRPr lang="en-GB"/>
          </a:p>
        </p:txBody>
      </p:sp>
      <p:sp>
        <p:nvSpPr>
          <p:cNvPr id="5" name="Footer Placeholder 4">
            <a:extLst>
              <a:ext uri="{FF2B5EF4-FFF2-40B4-BE49-F238E27FC236}">
                <a16:creationId xmlns:a16="http://schemas.microsoft.com/office/drawing/2014/main" id="{51998D3F-18A0-29B9-1737-79A52866D0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E41AB57-EB5C-9275-09C1-F482E9507E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7153AC-2A4A-45F2-B806-3EF6BD196E5B}" type="slidenum">
              <a:rPr lang="en-GB" smtClean="0"/>
              <a:t>‹#›</a:t>
            </a:fld>
            <a:endParaRPr lang="en-GB"/>
          </a:p>
        </p:txBody>
      </p:sp>
    </p:spTree>
    <p:extLst>
      <p:ext uri="{BB962C8B-B14F-4D97-AF65-F5344CB8AC3E}">
        <p14:creationId xmlns:p14="http://schemas.microsoft.com/office/powerpoint/2010/main" val="3544144706"/>
      </p:ext>
    </p:extLst>
  </p:cSld>
  <p:clrMap bg1="lt1" tx1="dk1" bg2="lt2" tx2="dk2" accent1="accent1" accent2="accent2" accent3="accent3" accent4="accent4" accent5="accent5" accent6="accent6" hlink="hlink" folHlink="folHlink"/>
  <p:sldLayoutIdLst>
    <p:sldLayoutId id="214748365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74C8785F-7ADE-11EF-87A6-311C8B00CB3E}"/>
              </a:ext>
            </a:extLst>
          </p:cNvPr>
          <p:cNvSpPr>
            <a:spLocks noGrp="1"/>
          </p:cNvSpPr>
          <p:nvPr>
            <p:ph type="title"/>
          </p:nvPr>
        </p:nvSpPr>
        <p:spPr/>
        <p:txBody>
          <a:bodyPr/>
          <a:lstStyle/>
          <a:p>
            <a:r>
              <a:rPr lang="en-GB"/>
              <a:t>RMAP Router</a:t>
            </a:r>
            <a:br>
              <a:rPr lang="en-GB"/>
            </a:br>
            <a:r>
              <a:rPr lang="en-GB"/>
              <a:t>Showcase</a:t>
            </a:r>
            <a:endParaRPr lang="en-GB" dirty="0"/>
          </a:p>
        </p:txBody>
      </p:sp>
      <p:pic>
        <p:nvPicPr>
          <p:cNvPr id="3" name="Picture 2">
            <a:extLst>
              <a:ext uri="{FF2B5EF4-FFF2-40B4-BE49-F238E27FC236}">
                <a16:creationId xmlns:a16="http://schemas.microsoft.com/office/drawing/2014/main" id="{0DBA117A-FBA3-B39E-AD6D-E04D92FBFD3B}"/>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762292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D905F-22BD-0F2D-DFE3-2DD73248B760}"/>
              </a:ext>
            </a:extLst>
          </p:cNvPr>
          <p:cNvSpPr>
            <a:spLocks noGrp="1"/>
          </p:cNvSpPr>
          <p:nvPr>
            <p:ph type="title"/>
          </p:nvPr>
        </p:nvSpPr>
        <p:spPr/>
        <p:txBody>
          <a:bodyPr/>
          <a:lstStyle/>
          <a:p>
            <a:r>
              <a:rPr lang="en-GB" dirty="0"/>
              <a:t>Round-Robin Arbitration Waveform (32 Ports)</a:t>
            </a:r>
          </a:p>
        </p:txBody>
      </p:sp>
      <p:pic>
        <p:nvPicPr>
          <p:cNvPr id="3" name="Picture 2" descr="A green and black screen&#10;&#10;Description automatically generated">
            <a:extLst>
              <a:ext uri="{FF2B5EF4-FFF2-40B4-BE49-F238E27FC236}">
                <a16:creationId xmlns:a16="http://schemas.microsoft.com/office/drawing/2014/main" id="{E0687537-BB0F-E6F9-2F5A-C9EA47947CFA}"/>
              </a:ext>
            </a:extLst>
          </p:cNvPr>
          <p:cNvPicPr>
            <a:picLocks noChangeAspect="1"/>
          </p:cNvPicPr>
          <p:nvPr/>
        </p:nvPicPr>
        <p:blipFill>
          <a:blip r:embed="rId2"/>
          <a:stretch>
            <a:fillRect/>
          </a:stretch>
        </p:blipFill>
        <p:spPr>
          <a:xfrm>
            <a:off x="1439719" y="1550728"/>
            <a:ext cx="9312561" cy="4458185"/>
          </a:xfrm>
          <a:prstGeom prst="rect">
            <a:avLst/>
          </a:prstGeom>
        </p:spPr>
      </p:pic>
      <p:pic>
        <p:nvPicPr>
          <p:cNvPr id="4" name="Picture 3">
            <a:extLst>
              <a:ext uri="{FF2B5EF4-FFF2-40B4-BE49-F238E27FC236}">
                <a16:creationId xmlns:a16="http://schemas.microsoft.com/office/drawing/2014/main" id="{39C7A237-1AAC-6A33-2A6C-97CA38B4B9AA}"/>
              </a:ext>
            </a:extLst>
          </p:cNvPr>
          <p:cNvPicPr>
            <a:picLocks noChangeAspect="1"/>
          </p:cNvPicPr>
          <p:nvPr/>
        </p:nvPicPr>
        <p:blipFill>
          <a:blip r:embed="rId3"/>
          <a:stretch>
            <a:fillRect/>
          </a:stretch>
        </p:blipFill>
        <p:spPr>
          <a:xfrm>
            <a:off x="9915525" y="8164"/>
            <a:ext cx="2276475" cy="790575"/>
          </a:xfrm>
          <a:prstGeom prst="rect">
            <a:avLst/>
          </a:prstGeom>
        </p:spPr>
      </p:pic>
    </p:spTree>
    <p:extLst>
      <p:ext uri="{BB962C8B-B14F-4D97-AF65-F5344CB8AC3E}">
        <p14:creationId xmlns:p14="http://schemas.microsoft.com/office/powerpoint/2010/main" val="4232947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256D9-B283-ADF9-3463-10C953D4C92D}"/>
              </a:ext>
            </a:extLst>
          </p:cNvPr>
          <p:cNvSpPr>
            <a:spLocks noGrp="1"/>
          </p:cNvSpPr>
          <p:nvPr>
            <p:ph type="title"/>
          </p:nvPr>
        </p:nvSpPr>
        <p:spPr/>
        <p:txBody>
          <a:bodyPr/>
          <a:lstStyle/>
          <a:p>
            <a:r>
              <a:rPr lang="en-GB" dirty="0"/>
              <a:t>Router Top-Level Architecture</a:t>
            </a:r>
          </a:p>
        </p:txBody>
      </p:sp>
      <p:pic>
        <p:nvPicPr>
          <p:cNvPr id="3" name="Picture 2" descr="A diagram of a router&#10;&#10;Description automatically generated">
            <a:extLst>
              <a:ext uri="{FF2B5EF4-FFF2-40B4-BE49-F238E27FC236}">
                <a16:creationId xmlns:a16="http://schemas.microsoft.com/office/drawing/2014/main" id="{5F25F187-E86F-E23E-3D99-574FE3D7C0E2}"/>
              </a:ext>
            </a:extLst>
          </p:cNvPr>
          <p:cNvPicPr>
            <a:picLocks noChangeAspect="1"/>
          </p:cNvPicPr>
          <p:nvPr/>
        </p:nvPicPr>
        <p:blipFill>
          <a:blip r:embed="rId2"/>
          <a:stretch>
            <a:fillRect/>
          </a:stretch>
        </p:blipFill>
        <p:spPr>
          <a:xfrm>
            <a:off x="1780592" y="1690688"/>
            <a:ext cx="8123555" cy="4876293"/>
          </a:xfrm>
          <a:prstGeom prst="rect">
            <a:avLst/>
          </a:prstGeom>
        </p:spPr>
      </p:pic>
    </p:spTree>
    <p:extLst>
      <p:ext uri="{BB962C8B-B14F-4D97-AF65-F5344CB8AC3E}">
        <p14:creationId xmlns:p14="http://schemas.microsoft.com/office/powerpoint/2010/main" val="2665880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52DA7E1D-C044-5BD8-FDEE-83D33EDFE719}"/>
              </a:ext>
            </a:extLst>
          </p:cNvPr>
          <p:cNvSpPr>
            <a:spLocks noGrp="1"/>
          </p:cNvSpPr>
          <p:nvPr>
            <p:ph type="title"/>
          </p:nvPr>
        </p:nvSpPr>
        <p:spPr/>
        <p:txBody>
          <a:bodyPr/>
          <a:lstStyle/>
          <a:p>
            <a:r>
              <a:rPr lang="en-GB"/>
              <a:t>Configurable XBar fabric width</a:t>
            </a:r>
            <a:endParaRPr lang="en-GB" dirty="0"/>
          </a:p>
        </p:txBody>
      </p:sp>
      <p:pic>
        <p:nvPicPr>
          <p:cNvPr id="3" name="Picture 2">
            <a:extLst>
              <a:ext uri="{FF2B5EF4-FFF2-40B4-BE49-F238E27FC236}">
                <a16:creationId xmlns:a16="http://schemas.microsoft.com/office/drawing/2014/main" id="{34351441-7906-61D0-DE39-D28B41D071CD}"/>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663329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AEB0E8DF-8400-5126-A300-3EA3DF4E614B}"/>
              </a:ext>
            </a:extLst>
          </p:cNvPr>
          <p:cNvSpPr>
            <a:spLocks noGrp="1"/>
          </p:cNvSpPr>
          <p:nvPr>
            <p:ph type="title"/>
          </p:nvPr>
        </p:nvSpPr>
        <p:spPr/>
        <p:txBody>
          <a:bodyPr/>
          <a:lstStyle/>
          <a:p>
            <a:r>
              <a:rPr lang="en-GB"/>
              <a:t>Clock-Domain Crossing FiFos</a:t>
            </a:r>
            <a:endParaRPr lang="en-GB" dirty="0"/>
          </a:p>
        </p:txBody>
      </p:sp>
      <p:pic>
        <p:nvPicPr>
          <p:cNvPr id="3" name="Picture 2">
            <a:extLst>
              <a:ext uri="{FF2B5EF4-FFF2-40B4-BE49-F238E27FC236}">
                <a16:creationId xmlns:a16="http://schemas.microsoft.com/office/drawing/2014/main" id="{EDE8DEE3-6D32-F01A-7976-06AC4128C64C}"/>
              </a:ext>
            </a:extLst>
          </p:cNvPr>
          <p:cNvPicPr/>
          <p:nvPr/>
        </p:nvPicPr>
        <p:blipFill>
          <a:blip r:embed="rId2"/>
          <a:stretch>
            <a:fill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09D24CC6-72BA-2370-8A5B-361C5BF82090}"/>
              </a:ext>
            </a:extLst>
          </p:cNvPr>
          <p:cNvPicPr>
            <a:picLocks noChangeAspect="1"/>
          </p:cNvPicPr>
          <p:nvPr/>
        </p:nvPicPr>
        <p:blipFill>
          <a:blip r:embed="rId3"/>
          <a:stretch>
            <a:fillRect/>
          </a:stretch>
        </p:blipFill>
        <p:spPr>
          <a:xfrm>
            <a:off x="9915525" y="8164"/>
            <a:ext cx="2276475" cy="790575"/>
          </a:xfrm>
          <a:prstGeom prst="rect">
            <a:avLst/>
          </a:prstGeom>
        </p:spPr>
      </p:pic>
    </p:spTree>
    <p:extLst>
      <p:ext uri="{BB962C8B-B14F-4D97-AF65-F5344CB8AC3E}">
        <p14:creationId xmlns:p14="http://schemas.microsoft.com/office/powerpoint/2010/main" val="3372835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3A935-11D2-EA2B-460F-67680FB31E06}"/>
              </a:ext>
            </a:extLst>
          </p:cNvPr>
          <p:cNvSpPr>
            <a:spLocks noGrp="1"/>
          </p:cNvSpPr>
          <p:nvPr>
            <p:ph type="title"/>
          </p:nvPr>
        </p:nvSpPr>
        <p:spPr/>
        <p:txBody>
          <a:bodyPr/>
          <a:lstStyle/>
          <a:p>
            <a:r>
              <a:rPr lang="en-GB" dirty="0"/>
              <a:t>Round-Robin vs </a:t>
            </a:r>
            <a:r>
              <a:rPr lang="en-GB" dirty="0" err="1"/>
              <a:t>FiFo</a:t>
            </a:r>
            <a:r>
              <a:rPr lang="en-GB" dirty="0"/>
              <a:t> Port Request Arbitration</a:t>
            </a:r>
          </a:p>
        </p:txBody>
      </p:sp>
      <p:pic>
        <p:nvPicPr>
          <p:cNvPr id="3" name="Picture 2">
            <a:extLst>
              <a:ext uri="{FF2B5EF4-FFF2-40B4-BE49-F238E27FC236}">
                <a16:creationId xmlns:a16="http://schemas.microsoft.com/office/drawing/2014/main" id="{87B56D63-8070-2598-8DC4-18ED0681E077}"/>
              </a:ext>
            </a:extLst>
          </p:cNvPr>
          <p:cNvPicPr>
            <a:picLocks noChangeAspect="1"/>
          </p:cNvPicPr>
          <p:nvPr/>
        </p:nvPicPr>
        <p:blipFill>
          <a:blip r:embed="rId2"/>
          <a:stretch>
            <a:fillRect/>
          </a:stretch>
        </p:blipFill>
        <p:spPr>
          <a:xfrm>
            <a:off x="9915525" y="8164"/>
            <a:ext cx="2276475" cy="790575"/>
          </a:xfrm>
          <a:prstGeom prst="rect">
            <a:avLst/>
          </a:prstGeom>
        </p:spPr>
      </p:pic>
      <p:sp>
        <p:nvSpPr>
          <p:cNvPr id="4" name="TextBox 3">
            <a:extLst>
              <a:ext uri="{FF2B5EF4-FFF2-40B4-BE49-F238E27FC236}">
                <a16:creationId xmlns:a16="http://schemas.microsoft.com/office/drawing/2014/main" id="{5CB5CB5C-EEBF-8C91-A27A-69F3B59D57B2}"/>
              </a:ext>
            </a:extLst>
          </p:cNvPr>
          <p:cNvSpPr txBox="1"/>
          <p:nvPr/>
        </p:nvSpPr>
        <p:spPr>
          <a:xfrm>
            <a:off x="1082350" y="1504075"/>
            <a:ext cx="3993503" cy="4801314"/>
          </a:xfrm>
          <a:prstGeom prst="rect">
            <a:avLst/>
          </a:prstGeom>
          <a:noFill/>
        </p:spPr>
        <p:txBody>
          <a:bodyPr wrap="square" rtlCol="0">
            <a:spAutoFit/>
          </a:bodyPr>
          <a:lstStyle/>
          <a:p>
            <a:pPr marL="285750" indent="-285750">
              <a:buFont typeface="Arial" panose="020B0604020202020204" pitchFamily="34" charset="0"/>
              <a:buChar char="•"/>
            </a:pPr>
            <a:r>
              <a:rPr lang="en-GB" dirty="0"/>
              <a:t>Fair round-robin still used for Routing-table access.</a:t>
            </a:r>
          </a:p>
          <a:p>
            <a:endParaRPr lang="en-GB" dirty="0"/>
          </a:p>
          <a:p>
            <a:pPr marL="285750" indent="-285750">
              <a:buFont typeface="Arial" panose="020B0604020202020204" pitchFamily="34" charset="0"/>
              <a:buChar char="•"/>
            </a:pPr>
            <a:r>
              <a:rPr lang="en-GB" dirty="0"/>
              <a:t>X-bar fabric controller can uses either </a:t>
            </a:r>
            <a:r>
              <a:rPr lang="en-GB" dirty="0" err="1"/>
              <a:t>FiFo</a:t>
            </a:r>
            <a:r>
              <a:rPr lang="en-GB" dirty="0"/>
              <a:t> or Round-Robin arbitration schemes. </a:t>
            </a:r>
          </a:p>
          <a:p>
            <a:endParaRPr lang="en-GB" dirty="0"/>
          </a:p>
          <a:p>
            <a:pPr marL="285750" indent="-285750">
              <a:buFont typeface="Arial" panose="020B0604020202020204" pitchFamily="34" charset="0"/>
              <a:buChar char="•"/>
            </a:pPr>
            <a:r>
              <a:rPr lang="en-GB" dirty="0" err="1"/>
              <a:t>FiFo</a:t>
            </a:r>
            <a:r>
              <a:rPr lang="en-GB" dirty="0"/>
              <a:t>-Scheme prioritizes older outstanding requests for output arbitration without blocking new requests. </a:t>
            </a:r>
          </a:p>
          <a:p>
            <a:endParaRPr lang="en-GB" dirty="0"/>
          </a:p>
          <a:p>
            <a:pPr marL="285750" indent="-285750">
              <a:buFont typeface="Arial" panose="020B0604020202020204" pitchFamily="34" charset="0"/>
              <a:buChar char="•"/>
            </a:pPr>
            <a:r>
              <a:rPr lang="en-GB" dirty="0"/>
              <a:t>Older requests receive priority arbitration access without blocking new requests from being assigned.</a:t>
            </a:r>
          </a:p>
          <a:p>
            <a:endParaRPr lang="en-GB" dirty="0"/>
          </a:p>
          <a:p>
            <a:endParaRPr lang="en-GB" dirty="0"/>
          </a:p>
        </p:txBody>
      </p:sp>
    </p:spTree>
    <p:extLst>
      <p:ext uri="{BB962C8B-B14F-4D97-AF65-F5344CB8AC3E}">
        <p14:creationId xmlns:p14="http://schemas.microsoft.com/office/powerpoint/2010/main" val="2355161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21B81-5FBC-C4AA-14FD-31DAFBD77B74}"/>
              </a:ext>
            </a:extLst>
          </p:cNvPr>
          <p:cNvSpPr>
            <a:spLocks noGrp="1"/>
          </p:cNvSpPr>
          <p:nvPr>
            <p:ph type="title"/>
          </p:nvPr>
        </p:nvSpPr>
        <p:spPr/>
        <p:txBody>
          <a:bodyPr/>
          <a:lstStyle/>
          <a:p>
            <a:r>
              <a:rPr lang="en-GB" dirty="0" err="1"/>
              <a:t>FiFo</a:t>
            </a:r>
            <a:r>
              <a:rPr lang="en-GB" dirty="0"/>
              <a:t> Arbitration Queue (1)</a:t>
            </a:r>
          </a:p>
        </p:txBody>
      </p:sp>
      <p:pic>
        <p:nvPicPr>
          <p:cNvPr id="3" name="Picture 2" descr="A black screen with white text&#10;&#10;Description automatically generated">
            <a:extLst>
              <a:ext uri="{FF2B5EF4-FFF2-40B4-BE49-F238E27FC236}">
                <a16:creationId xmlns:a16="http://schemas.microsoft.com/office/drawing/2014/main" id="{8136DEF1-8E0C-B8AF-7CA6-A3D66E2E6057}"/>
              </a:ext>
            </a:extLst>
          </p:cNvPr>
          <p:cNvPicPr>
            <a:picLocks noChangeAspect="1"/>
          </p:cNvPicPr>
          <p:nvPr/>
        </p:nvPicPr>
        <p:blipFill>
          <a:blip r:embed="rId2"/>
          <a:stretch>
            <a:fillRect/>
          </a:stretch>
        </p:blipFill>
        <p:spPr>
          <a:xfrm>
            <a:off x="4861249" y="1522737"/>
            <a:ext cx="6950469" cy="4662000"/>
          </a:xfrm>
          <a:prstGeom prst="rect">
            <a:avLst/>
          </a:prstGeom>
        </p:spPr>
      </p:pic>
      <p:pic>
        <p:nvPicPr>
          <p:cNvPr id="4" name="Picture 3">
            <a:extLst>
              <a:ext uri="{FF2B5EF4-FFF2-40B4-BE49-F238E27FC236}">
                <a16:creationId xmlns:a16="http://schemas.microsoft.com/office/drawing/2014/main" id="{361A490F-FB64-EB6D-FD79-B4A1809AB995}"/>
              </a:ext>
            </a:extLst>
          </p:cNvPr>
          <p:cNvPicPr>
            <a:picLocks noChangeAspect="1"/>
          </p:cNvPicPr>
          <p:nvPr/>
        </p:nvPicPr>
        <p:blipFill>
          <a:blip r:embed="rId3"/>
          <a:stretch>
            <a:fillRect/>
          </a:stretch>
        </p:blipFill>
        <p:spPr>
          <a:xfrm>
            <a:off x="9915525" y="8164"/>
            <a:ext cx="2276475" cy="790575"/>
          </a:xfrm>
          <a:prstGeom prst="rect">
            <a:avLst/>
          </a:prstGeom>
        </p:spPr>
      </p:pic>
      <p:sp>
        <p:nvSpPr>
          <p:cNvPr id="5" name="TextBox 4">
            <a:extLst>
              <a:ext uri="{FF2B5EF4-FFF2-40B4-BE49-F238E27FC236}">
                <a16:creationId xmlns:a16="http://schemas.microsoft.com/office/drawing/2014/main" id="{0FE79834-A716-7EB0-575C-EFA021726393}"/>
              </a:ext>
            </a:extLst>
          </p:cNvPr>
          <p:cNvSpPr txBox="1"/>
          <p:nvPr/>
        </p:nvSpPr>
        <p:spPr>
          <a:xfrm>
            <a:off x="838200" y="1522737"/>
            <a:ext cx="3345611" cy="4247317"/>
          </a:xfrm>
          <a:prstGeom prst="rect">
            <a:avLst/>
          </a:prstGeom>
          <a:noFill/>
        </p:spPr>
        <p:txBody>
          <a:bodyPr wrap="square" rtlCol="0">
            <a:spAutoFit/>
          </a:bodyPr>
          <a:lstStyle/>
          <a:p>
            <a:pPr marL="285750" indent="-285750">
              <a:buFont typeface="Arial" panose="020B0604020202020204" pitchFamily="34" charset="0"/>
              <a:buChar char="•"/>
            </a:pPr>
            <a:r>
              <a:rPr lang="en-GB" dirty="0"/>
              <a:t>A single queue is used to submit requests, this example if for a 13-port router. </a:t>
            </a:r>
          </a:p>
          <a:p>
            <a:pPr marL="285750" indent="-285750">
              <a:buFont typeface="Arial" panose="020B0604020202020204" pitchFamily="34" charset="0"/>
              <a:buChar char="•"/>
            </a:pPr>
            <a:r>
              <a:rPr lang="en-GB" dirty="0"/>
              <a:t>Queue size is N+1 where N is the total number of ports on the router. </a:t>
            </a:r>
          </a:p>
          <a:p>
            <a:pPr marL="285750" indent="-285750">
              <a:buFont typeface="Arial" panose="020B0604020202020204" pitchFamily="34" charset="0"/>
              <a:buChar char="•"/>
            </a:pPr>
            <a:r>
              <a:rPr lang="en-GB" dirty="0"/>
              <a:t>Read pointer starts from 0</a:t>
            </a:r>
            <a:r>
              <a:rPr lang="en-GB" baseline="30000" dirty="0"/>
              <a:t>th</a:t>
            </a:r>
            <a:r>
              <a:rPr lang="en-GB" dirty="0"/>
              <a:t> element (priority pointer) and attempts to assign output ports. </a:t>
            </a:r>
          </a:p>
          <a:p>
            <a:pPr marL="285750" indent="-285750">
              <a:buFont typeface="Arial" panose="020B0604020202020204" pitchFamily="34" charset="0"/>
              <a:buChar char="•"/>
            </a:pPr>
            <a:r>
              <a:rPr lang="en-GB" dirty="0"/>
              <a:t>If no value can be assigned and the next queue element contains a valid request, then the next queue element is checked. </a:t>
            </a:r>
          </a:p>
        </p:txBody>
      </p:sp>
    </p:spTree>
    <p:extLst>
      <p:ext uri="{BB962C8B-B14F-4D97-AF65-F5344CB8AC3E}">
        <p14:creationId xmlns:p14="http://schemas.microsoft.com/office/powerpoint/2010/main" val="806837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15571-0FE6-3213-5203-97FC7DA35D57}"/>
              </a:ext>
            </a:extLst>
          </p:cNvPr>
          <p:cNvSpPr>
            <a:spLocks noGrp="1"/>
          </p:cNvSpPr>
          <p:nvPr>
            <p:ph type="title"/>
          </p:nvPr>
        </p:nvSpPr>
        <p:spPr/>
        <p:txBody>
          <a:bodyPr/>
          <a:lstStyle/>
          <a:p>
            <a:r>
              <a:rPr lang="en-GB" dirty="0" err="1"/>
              <a:t>FiFo</a:t>
            </a:r>
            <a:r>
              <a:rPr lang="en-GB" dirty="0"/>
              <a:t> Arbitration Queue (2)</a:t>
            </a:r>
          </a:p>
        </p:txBody>
      </p:sp>
      <p:pic>
        <p:nvPicPr>
          <p:cNvPr id="3" name="Picture 2" descr="A black grid with white lines&#10;&#10;Description automatically generated">
            <a:extLst>
              <a:ext uri="{FF2B5EF4-FFF2-40B4-BE49-F238E27FC236}">
                <a16:creationId xmlns:a16="http://schemas.microsoft.com/office/drawing/2014/main" id="{BDE02AE9-1FE1-E5AA-41E1-7A758851ABA0}"/>
              </a:ext>
            </a:extLst>
          </p:cNvPr>
          <p:cNvPicPr>
            <a:picLocks noChangeAspect="1"/>
          </p:cNvPicPr>
          <p:nvPr/>
        </p:nvPicPr>
        <p:blipFill>
          <a:blip r:embed="rId2"/>
          <a:stretch>
            <a:fillRect/>
          </a:stretch>
        </p:blipFill>
        <p:spPr>
          <a:xfrm>
            <a:off x="5825633" y="1528699"/>
            <a:ext cx="6059411" cy="4863474"/>
          </a:xfrm>
          <a:prstGeom prst="rect">
            <a:avLst/>
          </a:prstGeom>
        </p:spPr>
      </p:pic>
      <p:pic>
        <p:nvPicPr>
          <p:cNvPr id="4" name="Picture 3">
            <a:extLst>
              <a:ext uri="{FF2B5EF4-FFF2-40B4-BE49-F238E27FC236}">
                <a16:creationId xmlns:a16="http://schemas.microsoft.com/office/drawing/2014/main" id="{A2748304-06D2-133F-CB8A-CD7D36E07739}"/>
              </a:ext>
            </a:extLst>
          </p:cNvPr>
          <p:cNvPicPr>
            <a:picLocks noChangeAspect="1"/>
          </p:cNvPicPr>
          <p:nvPr/>
        </p:nvPicPr>
        <p:blipFill>
          <a:blip r:embed="rId3"/>
          <a:stretch>
            <a:fillRect/>
          </a:stretch>
        </p:blipFill>
        <p:spPr>
          <a:xfrm>
            <a:off x="9915525" y="8164"/>
            <a:ext cx="2276475" cy="790575"/>
          </a:xfrm>
          <a:prstGeom prst="rect">
            <a:avLst/>
          </a:prstGeom>
        </p:spPr>
      </p:pic>
      <p:sp>
        <p:nvSpPr>
          <p:cNvPr id="6" name="TextBox 5">
            <a:extLst>
              <a:ext uri="{FF2B5EF4-FFF2-40B4-BE49-F238E27FC236}">
                <a16:creationId xmlns:a16="http://schemas.microsoft.com/office/drawing/2014/main" id="{7F57E4EC-45A9-3CFB-4334-899BA6755754}"/>
              </a:ext>
            </a:extLst>
          </p:cNvPr>
          <p:cNvSpPr txBox="1"/>
          <p:nvPr/>
        </p:nvSpPr>
        <p:spPr>
          <a:xfrm>
            <a:off x="838200" y="1522737"/>
            <a:ext cx="3345611" cy="4524315"/>
          </a:xfrm>
          <a:prstGeom prst="rect">
            <a:avLst/>
          </a:prstGeom>
          <a:noFill/>
        </p:spPr>
        <p:txBody>
          <a:bodyPr wrap="square" rtlCol="0">
            <a:spAutoFit/>
          </a:bodyPr>
          <a:lstStyle/>
          <a:p>
            <a:pPr marL="285750" indent="-285750">
              <a:buFont typeface="Arial" panose="020B0604020202020204" pitchFamily="34" charset="0"/>
              <a:buChar char="•"/>
            </a:pPr>
            <a:r>
              <a:rPr lang="en-GB" dirty="0"/>
              <a:t>If the current read-pointer request is valid and can be assigned, then the request is pushed to the active request queue.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All queue elements below are moved up one space and the active queue element is removed from the queue.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 write pointer is also moved up one space.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Read-pointer goes back to 0</a:t>
            </a:r>
            <a:r>
              <a:rPr lang="en-GB" baseline="30000" dirty="0"/>
              <a:t>th</a:t>
            </a:r>
            <a:r>
              <a:rPr lang="en-GB" dirty="0"/>
              <a:t> element and cycle repeats. </a:t>
            </a:r>
          </a:p>
        </p:txBody>
      </p:sp>
    </p:spTree>
    <p:extLst>
      <p:ext uri="{BB962C8B-B14F-4D97-AF65-F5344CB8AC3E}">
        <p14:creationId xmlns:p14="http://schemas.microsoft.com/office/powerpoint/2010/main" val="3859760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C5B1C-13B6-1D3C-1B64-917ACB30EF22}"/>
              </a:ext>
            </a:extLst>
          </p:cNvPr>
          <p:cNvSpPr>
            <a:spLocks noGrp="1"/>
          </p:cNvSpPr>
          <p:nvPr>
            <p:ph type="title"/>
          </p:nvPr>
        </p:nvSpPr>
        <p:spPr/>
        <p:txBody>
          <a:bodyPr/>
          <a:lstStyle/>
          <a:p>
            <a:r>
              <a:rPr lang="en-GB" dirty="0" err="1"/>
              <a:t>FiFo</a:t>
            </a:r>
            <a:r>
              <a:rPr lang="en-GB" dirty="0"/>
              <a:t> Arbitration Queue (3) (notes)</a:t>
            </a:r>
          </a:p>
        </p:txBody>
      </p:sp>
      <p:pic>
        <p:nvPicPr>
          <p:cNvPr id="3" name="Picture 2">
            <a:extLst>
              <a:ext uri="{FF2B5EF4-FFF2-40B4-BE49-F238E27FC236}">
                <a16:creationId xmlns:a16="http://schemas.microsoft.com/office/drawing/2014/main" id="{6EACF82D-F620-A300-DA8C-86F3E740C73A}"/>
              </a:ext>
            </a:extLst>
          </p:cNvPr>
          <p:cNvPicPr>
            <a:picLocks noChangeAspect="1"/>
          </p:cNvPicPr>
          <p:nvPr/>
        </p:nvPicPr>
        <p:blipFill>
          <a:blip r:embed="rId2"/>
          <a:stretch>
            <a:fillRect/>
          </a:stretch>
        </p:blipFill>
        <p:spPr>
          <a:xfrm>
            <a:off x="9915525" y="8164"/>
            <a:ext cx="2276475" cy="790575"/>
          </a:xfrm>
          <a:prstGeom prst="rect">
            <a:avLst/>
          </a:prstGeom>
        </p:spPr>
      </p:pic>
      <p:sp>
        <p:nvSpPr>
          <p:cNvPr id="4" name="TextBox 3">
            <a:extLst>
              <a:ext uri="{FF2B5EF4-FFF2-40B4-BE49-F238E27FC236}">
                <a16:creationId xmlns:a16="http://schemas.microsoft.com/office/drawing/2014/main" id="{8456066B-1023-0B17-CA39-4DF0BEC8570E}"/>
              </a:ext>
            </a:extLst>
          </p:cNvPr>
          <p:cNvSpPr txBox="1"/>
          <p:nvPr/>
        </p:nvSpPr>
        <p:spPr>
          <a:xfrm>
            <a:off x="838200" y="1755651"/>
            <a:ext cx="7020464" cy="3970318"/>
          </a:xfrm>
          <a:prstGeom prst="rect">
            <a:avLst/>
          </a:prstGeom>
          <a:noFill/>
        </p:spPr>
        <p:txBody>
          <a:bodyPr wrap="square" rtlCol="0">
            <a:spAutoFit/>
          </a:bodyPr>
          <a:lstStyle/>
          <a:p>
            <a:r>
              <a:rPr lang="en-GB" dirty="0"/>
              <a:t>A request assignment conflict is determined by two factors.</a:t>
            </a:r>
          </a:p>
          <a:p>
            <a:pPr marL="285750" indent="-285750">
              <a:buFont typeface="Arial" panose="020B0604020202020204" pitchFamily="34" charset="0"/>
              <a:buChar char="•"/>
            </a:pPr>
            <a:r>
              <a:rPr lang="en-GB" dirty="0"/>
              <a:t>Does the request targets conflict with the active target queue ?</a:t>
            </a:r>
          </a:p>
          <a:p>
            <a:pPr marL="285750" indent="-285750">
              <a:buFont typeface="Arial" panose="020B0604020202020204" pitchFamily="34" charset="0"/>
              <a:buChar char="•"/>
            </a:pPr>
            <a:r>
              <a:rPr lang="en-GB" dirty="0"/>
              <a:t>Does the request targets conflict with the 0</a:t>
            </a:r>
            <a:r>
              <a:rPr lang="en-GB" baseline="30000" dirty="0"/>
              <a:t>th</a:t>
            </a:r>
            <a:r>
              <a:rPr lang="en-GB" dirty="0"/>
              <a:t> queue element targets ?</a:t>
            </a:r>
          </a:p>
          <a:p>
            <a:r>
              <a:rPr lang="en-GB" dirty="0"/>
              <a:t>If either of these statements are true, then the request cannot be assigned and the read-pointer is incremented.</a:t>
            </a:r>
          </a:p>
          <a:p>
            <a:endParaRPr lang="en-GB" dirty="0"/>
          </a:p>
          <a:p>
            <a:r>
              <a:rPr lang="en-GB" dirty="0"/>
              <a:t>The read-pointer wraps around to the 0</a:t>
            </a:r>
            <a:r>
              <a:rPr lang="en-GB" baseline="30000" dirty="0"/>
              <a:t>th</a:t>
            </a:r>
            <a:r>
              <a:rPr lang="en-GB" dirty="0"/>
              <a:t> queue elements if all requests are checked and cannot be assigned. </a:t>
            </a:r>
          </a:p>
          <a:p>
            <a:endParaRPr lang="en-GB" dirty="0"/>
          </a:p>
          <a:p>
            <a:r>
              <a:rPr lang="en-GB" dirty="0"/>
              <a:t>The write pointer determines the queue element at which the next submitted request will be written to. The controller implements an FSM to make sure that writing into the queue is safe and cannot happen during a queue-shift operation.  </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740981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5191A-F077-B34D-D076-1AD228A4C3C4}"/>
              </a:ext>
            </a:extLst>
          </p:cNvPr>
          <p:cNvSpPr>
            <a:spLocks noGrp="1"/>
          </p:cNvSpPr>
          <p:nvPr>
            <p:ph type="title"/>
          </p:nvPr>
        </p:nvSpPr>
        <p:spPr/>
        <p:txBody>
          <a:bodyPr/>
          <a:lstStyle/>
          <a:p>
            <a:r>
              <a:rPr lang="en-GB" dirty="0" err="1"/>
              <a:t>FiFo</a:t>
            </a:r>
            <a:r>
              <a:rPr lang="en-GB" dirty="0"/>
              <a:t> Arbitration Waveform (32 Ports)</a:t>
            </a:r>
          </a:p>
        </p:txBody>
      </p:sp>
      <p:pic>
        <p:nvPicPr>
          <p:cNvPr id="3" name="Picture 2">
            <a:extLst>
              <a:ext uri="{FF2B5EF4-FFF2-40B4-BE49-F238E27FC236}">
                <a16:creationId xmlns:a16="http://schemas.microsoft.com/office/drawing/2014/main" id="{76991B47-A3DC-E66B-29E9-27F71D7CAA56}"/>
              </a:ext>
            </a:extLst>
          </p:cNvPr>
          <p:cNvPicPr>
            <a:picLocks noChangeAspect="1"/>
          </p:cNvPicPr>
          <p:nvPr/>
        </p:nvPicPr>
        <p:blipFill>
          <a:blip r:embed="rId2"/>
          <a:stretch>
            <a:fillRect/>
          </a:stretch>
        </p:blipFill>
        <p:spPr>
          <a:xfrm>
            <a:off x="5896947" y="1595921"/>
            <a:ext cx="5990252" cy="5111558"/>
          </a:xfrm>
          <a:prstGeom prst="rect">
            <a:avLst/>
          </a:prstGeom>
        </p:spPr>
      </p:pic>
      <p:pic>
        <p:nvPicPr>
          <p:cNvPr id="4" name="Picture 3">
            <a:extLst>
              <a:ext uri="{FF2B5EF4-FFF2-40B4-BE49-F238E27FC236}">
                <a16:creationId xmlns:a16="http://schemas.microsoft.com/office/drawing/2014/main" id="{E89A688B-0C5A-9F1B-9309-CDE11FA017B0}"/>
              </a:ext>
            </a:extLst>
          </p:cNvPr>
          <p:cNvPicPr>
            <a:picLocks noChangeAspect="1"/>
          </p:cNvPicPr>
          <p:nvPr/>
        </p:nvPicPr>
        <p:blipFill>
          <a:blip r:embed="rId3"/>
          <a:stretch>
            <a:fillRect/>
          </a:stretch>
        </p:blipFill>
        <p:spPr>
          <a:xfrm>
            <a:off x="9915525" y="8164"/>
            <a:ext cx="2276475" cy="790575"/>
          </a:xfrm>
          <a:prstGeom prst="rect">
            <a:avLst/>
          </a:prstGeom>
        </p:spPr>
      </p:pic>
      <p:sp>
        <p:nvSpPr>
          <p:cNvPr id="6" name="TextBox 5">
            <a:extLst>
              <a:ext uri="{FF2B5EF4-FFF2-40B4-BE49-F238E27FC236}">
                <a16:creationId xmlns:a16="http://schemas.microsoft.com/office/drawing/2014/main" id="{463D0662-5AF1-6CAF-79A3-81B4AAB94302}"/>
              </a:ext>
            </a:extLst>
          </p:cNvPr>
          <p:cNvSpPr txBox="1"/>
          <p:nvPr/>
        </p:nvSpPr>
        <p:spPr>
          <a:xfrm>
            <a:off x="838200" y="1522737"/>
            <a:ext cx="3345611" cy="4801314"/>
          </a:xfrm>
          <a:prstGeom prst="rect">
            <a:avLst/>
          </a:prstGeom>
          <a:noFill/>
        </p:spPr>
        <p:txBody>
          <a:bodyPr wrap="square" rtlCol="0">
            <a:spAutoFit/>
          </a:bodyPr>
          <a:lstStyle/>
          <a:p>
            <a:pPr marL="285750" indent="-285750">
              <a:buFont typeface="Arial" panose="020B0604020202020204" pitchFamily="34" charset="0"/>
              <a:buChar char="•"/>
            </a:pPr>
            <a:r>
              <a:rPr lang="en-GB" dirty="0"/>
              <a:t>Request-Target latency is more consistent</a:t>
            </a:r>
          </a:p>
          <a:p>
            <a:pPr marL="285750" indent="-285750">
              <a:buFont typeface="Arial" panose="020B0604020202020204" pitchFamily="34" charset="0"/>
              <a:buChar char="•"/>
            </a:pPr>
            <a:r>
              <a:rPr lang="en-GB" dirty="0"/>
              <a:t>Stimuli for each port is normalized during conflict resolution. </a:t>
            </a:r>
          </a:p>
          <a:p>
            <a:pPr marL="285750" indent="-285750">
              <a:buFont typeface="Arial" panose="020B0604020202020204" pitchFamily="34" charset="0"/>
              <a:buChar char="•"/>
            </a:pPr>
            <a:r>
              <a:rPr lang="en-GB" dirty="0"/>
              <a:t>All ports complete stimuli around 1100us.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Unlike RR there are no winners and losers. Where Winner ports complete ~450 us and around 1650 us.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Next slide contains the waveform view for the same router stimuli using RR arbitration</a:t>
            </a:r>
          </a:p>
        </p:txBody>
      </p:sp>
    </p:spTree>
    <p:extLst>
      <p:ext uri="{BB962C8B-B14F-4D97-AF65-F5344CB8AC3E}">
        <p14:creationId xmlns:p14="http://schemas.microsoft.com/office/powerpoint/2010/main" val="25905286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TotalTime>
  <Words>411</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RMAP Router Showcase</vt:lpstr>
      <vt:lpstr>Router Top-Level Architecture</vt:lpstr>
      <vt:lpstr>Configurable XBar fabric width</vt:lpstr>
      <vt:lpstr>Clock-Domain Crossing FiFos</vt:lpstr>
      <vt:lpstr>Round-Robin vs FiFo Port Request Arbitration</vt:lpstr>
      <vt:lpstr>FiFo Arbitration Queue (1)</vt:lpstr>
      <vt:lpstr>FiFo Arbitration Queue (2)</vt:lpstr>
      <vt:lpstr>FiFo Arbitration Queue (3) (notes)</vt:lpstr>
      <vt:lpstr>FiFo Arbitration Waveform (32 Ports)</vt:lpstr>
      <vt:lpstr>Round-Robin Arbitration Waveform (32 Ports)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RMAP Router Showcase</dc:title>
  <dc:creator>James Logan</dc:creator>
  <cp:lastModifiedBy>James Logan</cp:lastModifiedBy>
  <cp:revision>15</cp:revision>
  <dcterms:created xsi:type="dcterms:W3CDTF">2023-10-30T09:27:37Z</dcterms:created>
  <dcterms:modified xsi:type="dcterms:W3CDTF">2023-11-02T09:19:27Z</dcterms:modified>
</cp:coreProperties>
</file>