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2852" autoAdjust="0"/>
  </p:normalViewPr>
  <p:slideViewPr>
    <p:cSldViewPr snapToGrid="0">
      <p:cViewPr varScale="1">
        <p:scale>
          <a:sx n="85" d="100"/>
          <a:sy n="85" d="100"/>
        </p:scale>
        <p:origin x="8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3B79-00A7-4C8A-8091-9C38B18CD1F0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247EB-BC6A-47A3-977B-8DC3886EE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5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IP design files are located in the following subfolder directories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47EB-BC6A-47A3-977B-8DC3886EE9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4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47EB-BC6A-47A3-977B-8DC3886EE9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47EB-BC6A-47A3-977B-8DC3886EE9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B550-8580-B597-760F-1F335534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4ACE-2888-1C6E-B74E-4ADF22C4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8E82-3998-7688-4568-170F6CB7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5DB3-5994-96CF-3E27-F1C19F60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43B9-220D-FEAA-4296-FFD9AA8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30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CEFF-532C-D135-8A20-9B3D8CC3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1AD5D-8491-B481-329B-5F548BD0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F9AD-9788-9180-E24D-F0D9F2EF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8896-C37D-12D1-9F7F-E6DD9E1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6716-9CBD-03E7-769B-D9DC3C0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5181D-71DA-08E2-5530-3753A540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FE398-2E6F-E198-7051-F98F80791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6CCE-F9DF-6BDF-A0FE-72828907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792A-2F82-328A-3EA4-F7A0CC6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15C9-DAE1-1819-1EAC-98394AA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248-9184-615C-98AA-721ABB2F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83E5-1E45-D25E-1D7E-331C1B53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C433-378F-40FE-BFD8-3D335AC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73FF-5A34-99CE-121D-FC2CD773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171F-9F4D-84BF-F0E5-8AC9A28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BC32-2AC6-91B5-B029-22745DE8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CADB-B345-6EF3-46BE-66D48A6F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C244-7D9A-22E8-61BC-F702E02E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188-15E0-5A25-D392-B3A0982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A32F-F9D0-4875-182A-5227575F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4DA9-D6F2-C922-6BCE-91FDDFA1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D4E3-D58C-7043-F33A-A92CB3486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2F1CF-AB0A-A80F-E761-5C3B6848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3AF6-CAA8-1B3C-69AE-DA02B80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2B04A-2A7F-DADB-4E1D-16559FA0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E7E5-7FB2-EE93-F695-8DEF7AFB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DCD6-481E-9DC9-F4B2-29CD7A36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7529-B452-0C99-C2B3-DD72FB79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8F3C-1767-7DF1-1E54-F1C5D0D2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1A726-3210-0893-346B-6709819D9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26FE2-1AC4-0E61-3738-4C4587CE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52412-A8FC-F828-D67B-8B9386F1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C7222-D553-A338-72C0-8F7103E2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217BA-55D3-6B11-44AE-60FB1CA7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87B5-1300-EB0E-689A-551E774E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020F-2669-FD58-5485-FACB0B85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1560-3452-14E8-57A1-AB5F8FB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C6FEA-F0FC-8012-BDB9-A128A797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603C-4B9A-4CA4-102C-C94A2486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B53C7-7126-B72E-0481-C78B1E9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DBC4-FD41-0DBC-D974-592F802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7334-6881-F1B1-3078-F135A2F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8D10-8883-4AD6-1D67-406DE70F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B9443-CD65-2224-1BAC-08E06DC5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BC39-921D-844C-B5B2-26331FB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9782-FA21-2064-51F2-FEA04B2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DB8E-D5C7-0C54-8BC3-72CE11D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A35C-8825-046D-B772-3B338A60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8ACD6-6592-095B-BD97-13C65955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AF6C1-A9FD-3E2F-7410-39D1B7E6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72E8-EB17-BAC8-B449-15FFED1D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A0C13-4509-CEE2-3C13-902343E8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E0A7-AE4D-23CB-E431-CB2CB987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F9970-DB87-DFB4-158F-EE3224D0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C001-535F-BDE9-45CB-D1BC711C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50B4-3D36-282A-FE9A-1DA8662C7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D96B-2022-4D7D-80EA-7979B4286323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B2CD-E5A0-FA1C-7E07-EB68D0A9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9454-326D-DD4C-D971-36C448E70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A620-CD34-4206-B2D8-EDCBF118A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296D-428D-DA34-C684-C76887BC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4Links SpaceWire Codec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4615-6B11-FAC8-713D-5D6D535C3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77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97E1-5F10-2FFB-9282-84D0799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IO Mode Example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3D049-7352-8186-721C-D419E70A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46" y="1690688"/>
            <a:ext cx="5941285" cy="414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1CC16-722A-C3B9-3F76-7E992552CEB7}"/>
              </a:ext>
            </a:extLst>
          </p:cNvPr>
          <p:cNvSpPr txBox="1"/>
          <p:nvPr/>
        </p:nvSpPr>
        <p:spPr>
          <a:xfrm>
            <a:off x="1016000" y="1690688"/>
            <a:ext cx="2686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Note that DDR Registers &amp; IO Primitives are external to the </a:t>
            </a:r>
            <a:r>
              <a:rPr lang="en-GB" sz="2400" dirty="0" err="1"/>
              <a:t>SpW</a:t>
            </a:r>
            <a:r>
              <a:rPr lang="en-GB" sz="2400" dirty="0"/>
              <a:t> Codec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1694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6E1B-BBEB-E4DF-DC1B-9C2E2B38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Entity Ports for the </a:t>
            </a:r>
            <a:r>
              <a:rPr lang="en-GB" dirty="0" err="1"/>
              <a:t>SpW</a:t>
            </a:r>
            <a:r>
              <a:rPr lang="en-GB" dirty="0"/>
              <a:t> 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2D491-86AC-89E7-C60B-6870665F1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703" y="1225106"/>
            <a:ext cx="5396594" cy="5632894"/>
          </a:xfrm>
        </p:spPr>
      </p:pic>
    </p:spTree>
    <p:extLst>
      <p:ext uri="{BB962C8B-B14F-4D97-AF65-F5344CB8AC3E}">
        <p14:creationId xmlns:p14="http://schemas.microsoft.com/office/powerpoint/2010/main" val="2841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62D0-9B54-1573-2981-A6329D80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Navigating the SpaceWire Codec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3E16-1EAB-B420-E5F9-01771DF2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/>
              <a:t>IP Design Files:</a:t>
            </a:r>
          </a:p>
          <a:p>
            <a:r>
              <a:rPr lang="en-GB" sz="2400" b="1"/>
              <a:t>~/4Links/spacewire/Lib</a:t>
            </a:r>
          </a:p>
          <a:p>
            <a:pPr marL="0" indent="0">
              <a:buNone/>
            </a:pPr>
            <a:r>
              <a:rPr lang="en-GB" sz="2000"/>
              <a:t>Library files required for IP instantiation</a:t>
            </a:r>
          </a:p>
          <a:p>
            <a:endParaRPr lang="en-GB" sz="2200"/>
          </a:p>
          <a:p>
            <a:r>
              <a:rPr lang="en-GB" sz="2400" b="1"/>
              <a:t>~/4Links/spacewire/RTL/IP_Sub_Modules </a:t>
            </a:r>
          </a:p>
          <a:p>
            <a:pPr marL="0" indent="0">
              <a:buNone/>
            </a:pPr>
            <a:r>
              <a:rPr lang="en-GB" sz="2000"/>
              <a:t> Sub-entities required for IP instantiation</a:t>
            </a:r>
          </a:p>
          <a:p>
            <a:pPr marL="0" indent="0">
              <a:buNone/>
            </a:pPr>
            <a:endParaRPr lang="en-GB" sz="2000"/>
          </a:p>
          <a:p>
            <a:r>
              <a:rPr lang="en-GB" sz="2400" b="1"/>
              <a:t>~/4Links/spacewire/RTL/IP_Wrappers</a:t>
            </a:r>
          </a:p>
          <a:p>
            <a:pPr marL="0" indent="0">
              <a:buNone/>
            </a:pPr>
            <a:r>
              <a:rPr lang="en-GB" sz="2000"/>
              <a:t>Device Specific IP Wrapper Files </a:t>
            </a:r>
          </a:p>
          <a:p>
            <a:pPr marL="0" indent="0">
              <a:buNone/>
            </a:pPr>
            <a:r>
              <a:rPr lang="en-GB" sz="2000"/>
              <a:t>	</a:t>
            </a:r>
          </a:p>
          <a:p>
            <a:pPr marL="0" indent="0">
              <a:buNone/>
            </a:pP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B8DA4-E794-3ED1-DCA8-D8513B99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58" y="1403566"/>
            <a:ext cx="3522342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1A1D-2DD1-8575-C057-0A8EB299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Instantiating the IP Core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552C-7CEF-3B3C-AFFD-FE4EC4C0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all files from </a:t>
            </a:r>
            <a:r>
              <a:rPr lang="en-GB" b="1" i="1" dirty="0" err="1"/>
              <a:t>spacewire</a:t>
            </a:r>
            <a:r>
              <a:rPr lang="en-GB" b="1" i="1" dirty="0"/>
              <a:t>/Lib/ </a:t>
            </a:r>
            <a:r>
              <a:rPr lang="en-GB" dirty="0"/>
              <a:t>to your project. </a:t>
            </a:r>
          </a:p>
          <a:p>
            <a:r>
              <a:rPr lang="en-GB" dirty="0"/>
              <a:t>Add all files from </a:t>
            </a:r>
            <a:r>
              <a:rPr lang="en-GB" b="1" i="1" dirty="0" err="1"/>
              <a:t>spacewire</a:t>
            </a:r>
            <a:r>
              <a:rPr lang="en-GB" b="1" i="1" dirty="0"/>
              <a:t>/RTL/</a:t>
            </a:r>
            <a:r>
              <a:rPr lang="en-GB" b="1" i="1" dirty="0" err="1"/>
              <a:t>IP_Sub_Modules</a:t>
            </a:r>
            <a:r>
              <a:rPr lang="en-GB" b="1" i="1" dirty="0"/>
              <a:t>/ </a:t>
            </a:r>
            <a:r>
              <a:rPr lang="en-GB" dirty="0"/>
              <a:t>to your project</a:t>
            </a:r>
          </a:p>
          <a:p>
            <a:r>
              <a:rPr lang="en-GB" dirty="0"/>
              <a:t>Add the required top-level wrapper file.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the Instantiation Template file(s) as required. </a:t>
            </a:r>
          </a:p>
        </p:txBody>
      </p:sp>
    </p:spTree>
    <p:extLst>
      <p:ext uri="{BB962C8B-B14F-4D97-AF65-F5344CB8AC3E}">
        <p14:creationId xmlns:p14="http://schemas.microsoft.com/office/powerpoint/2010/main" val="400378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EB65-99CE-5352-5554-A526A08C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the IP Core Wrapper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01A5-D80C-A022-FB3C-55051DF7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182" cy="4351338"/>
          </a:xfrm>
        </p:spPr>
        <p:txBody>
          <a:bodyPr/>
          <a:lstStyle/>
          <a:p>
            <a:r>
              <a:rPr lang="en-GB" dirty="0"/>
              <a:t>Select a preconfigured IP wrapper for your FPGA device. </a:t>
            </a:r>
          </a:p>
          <a:p>
            <a:endParaRPr lang="en-GB" dirty="0"/>
          </a:p>
          <a:p>
            <a:r>
              <a:rPr lang="en-GB" dirty="0"/>
              <a:t>Doesn’t exist ?</a:t>
            </a:r>
          </a:p>
          <a:p>
            <a:pPr marL="0" indent="0">
              <a:buNone/>
            </a:pPr>
            <a:r>
              <a:rPr lang="en-GB" i="1" dirty="0"/>
              <a:t>Select </a:t>
            </a:r>
            <a:r>
              <a:rPr lang="en-GB" b="1" i="1" dirty="0" err="1"/>
              <a:t>spw_wrap_top_level.vhd</a:t>
            </a:r>
            <a:r>
              <a:rPr lang="en-GB" b="1" i="1" dirty="0"/>
              <a:t> </a:t>
            </a:r>
            <a:r>
              <a:rPr lang="en-GB" dirty="0"/>
              <a:t>and modify as required.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916B6-BF4D-8360-710F-E1AB85D6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2" y="1690688"/>
            <a:ext cx="5016524" cy="31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5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2FC3-A68F-65C9-53AC-6997E1C1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Customising the IP Core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64D-D1D5-6A91-6E93-5280A9D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 err="1"/>
              <a:t>g_clock_frequency</a:t>
            </a:r>
            <a:endParaRPr lang="en-GB" sz="2400" b="1" i="1" dirty="0"/>
          </a:p>
          <a:p>
            <a:pPr marL="0" indent="0">
              <a:buNone/>
            </a:pPr>
            <a:r>
              <a:rPr lang="en-GB" sz="2000" dirty="0"/>
              <a:t>Sets the data-rate of the IP Core in Hz. Should be the same as the Cores’ Input Clock</a:t>
            </a:r>
          </a:p>
          <a:p>
            <a:pPr marL="0" indent="0">
              <a:buNone/>
            </a:pPr>
            <a:r>
              <a:rPr lang="en-GB" sz="2000" dirty="0" err="1"/>
              <a:t>Eg</a:t>
            </a:r>
            <a:r>
              <a:rPr lang="en-GB" sz="2000" dirty="0"/>
              <a:t>: 20MHz == 20Mb Tx &amp; Rx operation. </a:t>
            </a:r>
          </a:p>
          <a:p>
            <a:r>
              <a:rPr lang="en-GB" sz="2400" b="1" i="1" dirty="0" err="1"/>
              <a:t>g_tx_fifo_size</a:t>
            </a:r>
            <a:endParaRPr lang="en-GB" sz="2400" b="1" i="1" dirty="0"/>
          </a:p>
          <a:p>
            <a:pPr marL="0" indent="0">
              <a:buNone/>
            </a:pPr>
            <a:r>
              <a:rPr lang="en-GB" sz="2000" dirty="0"/>
              <a:t>Set depth of Tx </a:t>
            </a:r>
            <a:r>
              <a:rPr lang="en-GB" sz="2000" dirty="0" err="1"/>
              <a:t>FiFo</a:t>
            </a:r>
            <a:r>
              <a:rPr lang="en-GB" sz="2000" dirty="0"/>
              <a:t>, must be greater than 8.</a:t>
            </a:r>
          </a:p>
          <a:p>
            <a:r>
              <a:rPr lang="en-GB" sz="2400" b="1" i="1" dirty="0" err="1"/>
              <a:t>g_rx_fifo_size</a:t>
            </a:r>
            <a:endParaRPr lang="en-GB" sz="2400" b="1" i="1" dirty="0"/>
          </a:p>
          <a:p>
            <a:pPr marL="0" indent="0">
              <a:buNone/>
            </a:pPr>
            <a:r>
              <a:rPr lang="en-GB" sz="2000" dirty="0"/>
              <a:t>Set depth of Rx </a:t>
            </a:r>
            <a:r>
              <a:rPr lang="en-GB" sz="2000" dirty="0" err="1"/>
              <a:t>FiFo</a:t>
            </a:r>
            <a:r>
              <a:rPr lang="en-GB" sz="2000" dirty="0"/>
              <a:t>, must be greater than 8.</a:t>
            </a:r>
          </a:p>
          <a:p>
            <a:r>
              <a:rPr lang="en-GB" sz="2400" b="1" i="1" dirty="0" err="1"/>
              <a:t>g_mode</a:t>
            </a:r>
            <a:r>
              <a:rPr lang="en-GB" sz="2400" b="1" i="1" dirty="0"/>
              <a:t> </a:t>
            </a:r>
          </a:p>
          <a:p>
            <a:pPr marL="0" indent="0">
              <a:buNone/>
            </a:pPr>
            <a:r>
              <a:rPr lang="en-GB" sz="2000" dirty="0"/>
              <a:t>Set IO mode of the IP, “diff”, “single” and “custom”.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48C57-57AD-EC0C-278F-CEBA6266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93" y="3019368"/>
            <a:ext cx="372479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2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6FC-6D4B-09E4-DF53-313ECFCD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&amp; Single-Ended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6AC8-5EC2-52B7-6DE6-5D835AB9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Differential mode (</a:t>
            </a:r>
            <a:r>
              <a:rPr lang="en-GB" sz="2400" b="1" i="1" dirty="0" err="1"/>
              <a:t>g_mode</a:t>
            </a:r>
            <a:r>
              <a:rPr lang="en-GB" sz="2400" b="1" i="1" dirty="0"/>
              <a:t> = “diff”</a:t>
            </a:r>
            <a:r>
              <a:rPr lang="en-GB" sz="2400" dirty="0"/>
              <a:t>). </a:t>
            </a:r>
            <a:r>
              <a:rPr lang="en-GB" sz="2400" b="1" i="1" dirty="0"/>
              <a:t> 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en-GB" sz="2000" dirty="0"/>
              <a:t>In this mode, both  </a:t>
            </a:r>
            <a:r>
              <a:rPr lang="en-GB" sz="2000" b="1" i="1" dirty="0"/>
              <a:t>_p</a:t>
            </a:r>
            <a:r>
              <a:rPr lang="en-GB" sz="2000" dirty="0"/>
              <a:t>  &amp;  </a:t>
            </a:r>
            <a:r>
              <a:rPr lang="en-GB" sz="2000" b="1" i="1" dirty="0"/>
              <a:t>_n</a:t>
            </a:r>
            <a:r>
              <a:rPr lang="en-GB" sz="2000" dirty="0"/>
              <a:t>  IO signals are used for full differential signalling.</a:t>
            </a:r>
          </a:p>
          <a:p>
            <a:pPr marL="0" indent="0">
              <a:buNone/>
            </a:pPr>
            <a:r>
              <a:rPr lang="en-GB" sz="2000" dirty="0"/>
              <a:t>Only available when the FPGA device supports LVDS IO Buffers.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400" dirty="0"/>
              <a:t>Single-ended Mode (</a:t>
            </a:r>
            <a:r>
              <a:rPr lang="en-GB" sz="2400" b="1" i="1" dirty="0" err="1"/>
              <a:t>g_mode</a:t>
            </a:r>
            <a:r>
              <a:rPr lang="en-GB" sz="2400" b="1" i="1" dirty="0"/>
              <a:t> = “single”</a:t>
            </a:r>
            <a:r>
              <a:rPr lang="en-GB" sz="2400" dirty="0"/>
              <a:t>). </a:t>
            </a:r>
          </a:p>
          <a:p>
            <a:pPr marL="0" indent="0">
              <a:buNone/>
            </a:pPr>
            <a:r>
              <a:rPr lang="en-GB" sz="2000" dirty="0"/>
              <a:t>IO signals appended with  </a:t>
            </a:r>
            <a:r>
              <a:rPr lang="en-GB" sz="2000" b="1" i="1" dirty="0"/>
              <a:t>_n </a:t>
            </a:r>
            <a:r>
              <a:rPr lang="en-GB" sz="2000" b="1" dirty="0"/>
              <a:t> </a:t>
            </a:r>
            <a:r>
              <a:rPr lang="en-GB" sz="2000" dirty="0"/>
              <a:t>are not used. Only IO signals appended with  </a:t>
            </a:r>
            <a:r>
              <a:rPr lang="en-GB" sz="2000" b="1" i="1" dirty="0"/>
              <a:t>_p</a:t>
            </a:r>
            <a:r>
              <a:rPr lang="en-GB" sz="2000" b="1" dirty="0"/>
              <a:t> </a:t>
            </a:r>
            <a:r>
              <a:rPr lang="en-GB" sz="2000" dirty="0"/>
              <a:t> are used.</a:t>
            </a:r>
          </a:p>
          <a:p>
            <a:pPr marL="0" indent="0">
              <a:buNone/>
            </a:pPr>
            <a:r>
              <a:rPr lang="en-GB" sz="2000" dirty="0"/>
              <a:t>Allows for full single-ended IO operation. You can leave </a:t>
            </a:r>
            <a:r>
              <a:rPr lang="en-GB" sz="2000" b="1" i="1" dirty="0"/>
              <a:t>_n</a:t>
            </a:r>
            <a:r>
              <a:rPr lang="en-GB" sz="2000" dirty="0"/>
              <a:t> signals unconnected in the top-level design. By default these will be initialized logic ‘0’ for simulation.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these modes relevant IO buffers DDR registers are instantiated within the IP core architecture.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3C366-10EE-8942-D1E0-CA192F9B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42" y="2616561"/>
            <a:ext cx="363905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A8E-A358-9351-95BF-E419D29B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 Simulation Waveforms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2A9AD-FD95-F4CA-5D85-EBA299F3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2358"/>
            <a:ext cx="5332768" cy="168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2101-4C1C-D909-BEC6-96A5A95D3AB5}"/>
              </a:ext>
            </a:extLst>
          </p:cNvPr>
          <p:cNvSpPr txBox="1"/>
          <p:nvPr/>
        </p:nvSpPr>
        <p:spPr>
          <a:xfrm>
            <a:off x="7597736" y="1853026"/>
            <a:ext cx="23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Single-Ended IO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ADB71-6631-45CD-13D6-6FDB2FAC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" y="2222358"/>
            <a:ext cx="5332768" cy="1648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AF058-0F1F-0C14-2754-C70D59E9EC96}"/>
              </a:ext>
            </a:extLst>
          </p:cNvPr>
          <p:cNvSpPr txBox="1"/>
          <p:nvPr/>
        </p:nvSpPr>
        <p:spPr>
          <a:xfrm>
            <a:off x="2037445" y="1853026"/>
            <a:ext cx="23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Differential IO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95692-306C-6C80-D724-A7B8457C1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54" y="4164832"/>
            <a:ext cx="2573104" cy="2328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4F6AA-0725-C8FE-D5BB-F13362597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182" y="4103624"/>
            <a:ext cx="2708403" cy="24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43C6F-A739-0CEC-8128-8F14CE3D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1" y="830407"/>
            <a:ext cx="11830978" cy="48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D392-8093-7B0E-8342-64EB0637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Custom IO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6766-C1DD-B733-A79D-00BAE2AA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Custom IO Mode (</a:t>
            </a:r>
            <a:r>
              <a:rPr lang="en-GB" sz="2400" b="1" i="1" dirty="0" err="1"/>
              <a:t>g_mode</a:t>
            </a:r>
            <a:r>
              <a:rPr lang="en-GB" sz="2400" b="1" i="1" dirty="0"/>
              <a:t> = “custom”</a:t>
            </a:r>
            <a:r>
              <a:rPr lang="en-GB" sz="2400" dirty="0"/>
              <a:t>). </a:t>
            </a:r>
          </a:p>
          <a:p>
            <a:pPr marL="0" indent="0">
              <a:buNone/>
            </a:pPr>
            <a:r>
              <a:rPr lang="en-GB" sz="2000" dirty="0"/>
              <a:t>When selected, the </a:t>
            </a:r>
            <a:r>
              <a:rPr lang="en-GB" sz="2000" b="1" i="1" dirty="0"/>
              <a:t>Din/Sin/</a:t>
            </a:r>
            <a:r>
              <a:rPr lang="en-GB" sz="2000" b="1" i="1" dirty="0" err="1"/>
              <a:t>Dout</a:t>
            </a:r>
            <a:r>
              <a:rPr lang="en-GB" sz="2000" b="1" i="1" dirty="0"/>
              <a:t>/</a:t>
            </a:r>
            <a:r>
              <a:rPr lang="en-GB" sz="2000" b="1" i="1" dirty="0" err="1"/>
              <a:t>Sout</a:t>
            </a:r>
            <a:r>
              <a:rPr lang="en-GB" sz="2000" b="1" i="1" dirty="0"/>
              <a:t> </a:t>
            </a:r>
            <a:r>
              <a:rPr lang="en-GB" sz="2000" dirty="0"/>
              <a:t>interface ports are disabled and set logic ‘0’.</a:t>
            </a:r>
          </a:p>
          <a:p>
            <a:pPr marL="0" indent="0">
              <a:buNone/>
            </a:pPr>
            <a:r>
              <a:rPr lang="en-GB" sz="2000" dirty="0"/>
              <a:t>Instead, the </a:t>
            </a:r>
            <a:r>
              <a:rPr lang="en-GB" sz="2000" b="1" i="1" dirty="0"/>
              <a:t>DDR_</a:t>
            </a:r>
            <a:r>
              <a:rPr lang="en-GB" sz="2000" dirty="0"/>
              <a:t> &amp; </a:t>
            </a:r>
            <a:r>
              <a:rPr lang="en-GB" sz="2000" b="1" i="1" dirty="0"/>
              <a:t>SDR_</a:t>
            </a:r>
            <a:r>
              <a:rPr lang="en-GB" sz="2000" dirty="0"/>
              <a:t> ports are used. </a:t>
            </a:r>
          </a:p>
          <a:p>
            <a:pPr marL="0" indent="0">
              <a:buNone/>
            </a:pPr>
            <a:r>
              <a:rPr lang="en-GB" sz="2000" b="1" i="1" dirty="0" err="1"/>
              <a:t>DDR_d</a:t>
            </a:r>
            <a:r>
              <a:rPr lang="en-GB" sz="2000" b="1" i="1" dirty="0"/>
              <a:t>/</a:t>
            </a:r>
            <a:r>
              <a:rPr lang="en-GB" sz="2000" b="1" i="1" dirty="0" err="1"/>
              <a:t>sin_r</a:t>
            </a:r>
            <a:r>
              <a:rPr lang="en-GB" sz="2000" b="1" i="1" dirty="0"/>
              <a:t> </a:t>
            </a:r>
            <a:r>
              <a:rPr lang="en-GB" sz="2000" dirty="0"/>
              <a:t>and </a:t>
            </a:r>
            <a:r>
              <a:rPr lang="en-GB" sz="2000" b="1" i="1" dirty="0" err="1"/>
              <a:t>DDR_d</a:t>
            </a:r>
            <a:r>
              <a:rPr lang="en-GB" sz="2000" b="1" i="1" dirty="0"/>
              <a:t>/</a:t>
            </a:r>
            <a:r>
              <a:rPr lang="en-GB" sz="2000" b="1" i="1" dirty="0" err="1"/>
              <a:t>sin_f</a:t>
            </a:r>
            <a:r>
              <a:rPr lang="en-GB" sz="2000" b="1" i="1" dirty="0"/>
              <a:t> </a:t>
            </a:r>
            <a:r>
              <a:rPr lang="en-GB" sz="2000" dirty="0"/>
              <a:t>ports should be connected to the rising and falling edge outputs of a DDR input register. The input to this DDR register should be connected to an IO buffer.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b="1" i="1" dirty="0"/>
              <a:t>SDR_D/</a:t>
            </a:r>
            <a:r>
              <a:rPr lang="en-GB" sz="2000" b="1" i="1" dirty="0" err="1"/>
              <a:t>Sout</a:t>
            </a:r>
            <a:r>
              <a:rPr lang="en-GB" sz="2000" b="1" i="1" dirty="0"/>
              <a:t> </a:t>
            </a:r>
            <a:r>
              <a:rPr lang="en-GB" sz="2000" dirty="0"/>
              <a:t>ports should be connected directly to an IO buffer on the FPGA. </a:t>
            </a:r>
          </a:p>
          <a:p>
            <a:pPr marL="0" indent="0">
              <a:buNone/>
            </a:pPr>
            <a:r>
              <a:rPr lang="en-GB" sz="2000" dirty="0"/>
              <a:t>The custom mode is intended to be used with Block-Diagram projects across multiple toolchains or when you require primitives to be instantiated outside of the IP architecture.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3FC3-C28F-8B32-1E55-64CA975A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3706452"/>
            <a:ext cx="445832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555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4Links SpaceWire Codec Walkthrough</vt:lpstr>
      <vt:lpstr>Navigating the SpaceWire Codec</vt:lpstr>
      <vt:lpstr>Instantiating the IP Core</vt:lpstr>
      <vt:lpstr>Selecting the IP Core Wrapper Version</vt:lpstr>
      <vt:lpstr>Customising the IP Core with Generics</vt:lpstr>
      <vt:lpstr>Differential &amp; Single-Ended Modes</vt:lpstr>
      <vt:lpstr>IO Simulation Waveforms</vt:lpstr>
      <vt:lpstr>PowerPoint Presentation</vt:lpstr>
      <vt:lpstr>Using Custom IO Modes</vt:lpstr>
      <vt:lpstr>Custom IO Mode Example Diagram</vt:lpstr>
      <vt:lpstr>New Entity Ports for the SpW 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4Links SpaceWire Codec Walkthrough</dc:title>
  <dc:creator>James Logan</dc:creator>
  <cp:lastModifiedBy>James Logan</cp:lastModifiedBy>
  <cp:revision>17</cp:revision>
  <dcterms:created xsi:type="dcterms:W3CDTF">2023-07-10T09:16:09Z</dcterms:created>
  <dcterms:modified xsi:type="dcterms:W3CDTF">2023-07-10T14:53:03Z</dcterms:modified>
</cp:coreProperties>
</file>