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60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1655-DBAA-410F-957C-32704740A8C3}" type="datetimeFigureOut">
              <a:rPr lang="de-DE" smtClean="0"/>
              <a:t>13.10.2021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EED66-7DC4-44CE-9FA5-290F57EAD3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8782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1655-DBAA-410F-957C-32704740A8C3}" type="datetimeFigureOut">
              <a:rPr lang="de-DE" smtClean="0"/>
              <a:t>13.10.2021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EED66-7DC4-44CE-9FA5-290F57EAD3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5359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1655-DBAA-410F-957C-32704740A8C3}" type="datetimeFigureOut">
              <a:rPr lang="de-DE" smtClean="0"/>
              <a:t>13.10.2021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EED66-7DC4-44CE-9FA5-290F57EAD3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7222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1655-DBAA-410F-957C-32704740A8C3}" type="datetimeFigureOut">
              <a:rPr lang="de-DE" smtClean="0"/>
              <a:t>13.10.2021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EED66-7DC4-44CE-9FA5-290F57EAD3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5053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1655-DBAA-410F-957C-32704740A8C3}" type="datetimeFigureOut">
              <a:rPr lang="de-DE" smtClean="0"/>
              <a:t>13.10.2021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EED66-7DC4-44CE-9FA5-290F57EAD3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6245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1655-DBAA-410F-957C-32704740A8C3}" type="datetimeFigureOut">
              <a:rPr lang="de-DE" smtClean="0"/>
              <a:t>13.10.2021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EED66-7DC4-44CE-9FA5-290F57EAD3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0146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1655-DBAA-410F-957C-32704740A8C3}" type="datetimeFigureOut">
              <a:rPr lang="de-DE" smtClean="0"/>
              <a:t>13.10.2021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EED66-7DC4-44CE-9FA5-290F57EAD3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4259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1655-DBAA-410F-957C-32704740A8C3}" type="datetimeFigureOut">
              <a:rPr lang="de-DE" smtClean="0"/>
              <a:t>13.10.2021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EED66-7DC4-44CE-9FA5-290F57EAD3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3324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1655-DBAA-410F-957C-32704740A8C3}" type="datetimeFigureOut">
              <a:rPr lang="de-DE" smtClean="0"/>
              <a:t>13.10.2021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EED66-7DC4-44CE-9FA5-290F57EAD3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4260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1655-DBAA-410F-957C-32704740A8C3}" type="datetimeFigureOut">
              <a:rPr lang="de-DE" smtClean="0"/>
              <a:t>13.10.2021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EED66-7DC4-44CE-9FA5-290F57EAD3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3194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1655-DBAA-410F-957C-32704740A8C3}" type="datetimeFigureOut">
              <a:rPr lang="de-DE" smtClean="0"/>
              <a:t>13.10.2021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EED66-7DC4-44CE-9FA5-290F57EAD3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3491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81655-DBAA-410F-957C-32704740A8C3}" type="datetimeFigureOut">
              <a:rPr lang="de-DE" smtClean="0"/>
              <a:t>13.10.2021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EED66-7DC4-44CE-9FA5-290F57EAD3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153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pieren 32"/>
          <p:cNvGrpSpPr/>
          <p:nvPr/>
        </p:nvGrpSpPr>
        <p:grpSpPr>
          <a:xfrm>
            <a:off x="4822136" y="1482221"/>
            <a:ext cx="2757901" cy="2060550"/>
            <a:chOff x="1503220" y="1482221"/>
            <a:chExt cx="2757901" cy="2060550"/>
          </a:xfrm>
        </p:grpSpPr>
        <p:pic>
          <p:nvPicPr>
            <p:cNvPr id="34" name="Grafik 33"/>
            <p:cNvPicPr>
              <a:picLocks noChangeAspect="1"/>
            </p:cNvPicPr>
            <p:nvPr/>
          </p:nvPicPr>
          <p:blipFill rotWithShape="1">
            <a:blip r:embed="rId2"/>
            <a:srcRect r="80600"/>
            <a:stretch/>
          </p:blipFill>
          <p:spPr>
            <a:xfrm>
              <a:off x="1503220" y="1498237"/>
              <a:ext cx="532789" cy="1901266"/>
            </a:xfrm>
            <a:prstGeom prst="rect">
              <a:avLst/>
            </a:prstGeom>
          </p:spPr>
        </p:pic>
        <p:pic>
          <p:nvPicPr>
            <p:cNvPr id="35" name="Grafik 34"/>
            <p:cNvPicPr>
              <a:picLocks noChangeAspect="1"/>
            </p:cNvPicPr>
            <p:nvPr/>
          </p:nvPicPr>
          <p:blipFill rotWithShape="1">
            <a:blip r:embed="rId2"/>
            <a:srcRect r="80600"/>
            <a:stretch/>
          </p:blipFill>
          <p:spPr>
            <a:xfrm>
              <a:off x="2246415" y="1482221"/>
              <a:ext cx="532789" cy="1901266"/>
            </a:xfrm>
            <a:prstGeom prst="rect">
              <a:avLst/>
            </a:prstGeom>
          </p:spPr>
        </p:pic>
        <p:pic>
          <p:nvPicPr>
            <p:cNvPr id="36" name="Grafik 35"/>
            <p:cNvPicPr>
              <a:picLocks noChangeAspect="1"/>
            </p:cNvPicPr>
            <p:nvPr/>
          </p:nvPicPr>
          <p:blipFill rotWithShape="1">
            <a:blip r:embed="rId2"/>
            <a:srcRect r="80600"/>
            <a:stretch/>
          </p:blipFill>
          <p:spPr>
            <a:xfrm>
              <a:off x="2762992" y="1555115"/>
              <a:ext cx="532789" cy="1901266"/>
            </a:xfrm>
            <a:prstGeom prst="rect">
              <a:avLst/>
            </a:prstGeom>
          </p:spPr>
        </p:pic>
        <p:pic>
          <p:nvPicPr>
            <p:cNvPr id="37" name="Grafik 36"/>
            <p:cNvPicPr>
              <a:picLocks noChangeAspect="1"/>
            </p:cNvPicPr>
            <p:nvPr/>
          </p:nvPicPr>
          <p:blipFill rotWithShape="1">
            <a:blip r:embed="rId2"/>
            <a:srcRect r="80600"/>
            <a:stretch/>
          </p:blipFill>
          <p:spPr>
            <a:xfrm>
              <a:off x="3236658" y="1563257"/>
              <a:ext cx="532789" cy="1901266"/>
            </a:xfrm>
            <a:prstGeom prst="rect">
              <a:avLst/>
            </a:prstGeom>
          </p:spPr>
        </p:pic>
        <p:pic>
          <p:nvPicPr>
            <p:cNvPr id="38" name="Grafik 37"/>
            <p:cNvPicPr>
              <a:picLocks noChangeAspect="1"/>
            </p:cNvPicPr>
            <p:nvPr/>
          </p:nvPicPr>
          <p:blipFill rotWithShape="1">
            <a:blip r:embed="rId2"/>
            <a:srcRect r="80600"/>
            <a:stretch/>
          </p:blipFill>
          <p:spPr>
            <a:xfrm>
              <a:off x="3728332" y="1563257"/>
              <a:ext cx="532789" cy="1901266"/>
            </a:xfrm>
            <a:prstGeom prst="rect">
              <a:avLst/>
            </a:prstGeom>
          </p:spPr>
        </p:pic>
        <p:pic>
          <p:nvPicPr>
            <p:cNvPr id="39" name="Grafik 38"/>
            <p:cNvPicPr>
              <a:picLocks noChangeAspect="1"/>
            </p:cNvPicPr>
            <p:nvPr/>
          </p:nvPicPr>
          <p:blipFill rotWithShape="1">
            <a:blip r:embed="rId2"/>
            <a:srcRect r="80600"/>
            <a:stretch/>
          </p:blipFill>
          <p:spPr>
            <a:xfrm>
              <a:off x="1967799" y="1498237"/>
              <a:ext cx="532789" cy="1901266"/>
            </a:xfrm>
            <a:prstGeom prst="rect">
              <a:avLst/>
            </a:prstGeom>
          </p:spPr>
        </p:pic>
        <p:pic>
          <p:nvPicPr>
            <p:cNvPr id="40" name="Grafik 3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83535" y="1973618"/>
              <a:ext cx="256054" cy="256054"/>
            </a:xfrm>
            <a:prstGeom prst="rect">
              <a:avLst/>
            </a:prstGeom>
          </p:spPr>
        </p:pic>
        <p:pic>
          <p:nvPicPr>
            <p:cNvPr id="41" name="Grafik 4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1507404" y="3256234"/>
              <a:ext cx="2749534" cy="286537"/>
            </a:xfrm>
            <a:prstGeom prst="rect">
              <a:avLst/>
            </a:prstGeom>
          </p:spPr>
        </p:pic>
        <p:sp>
          <p:nvSpPr>
            <p:cNvPr id="42" name="Textfeld 41"/>
            <p:cNvSpPr txBox="1"/>
            <p:nvPr/>
          </p:nvSpPr>
          <p:spPr>
            <a:xfrm>
              <a:off x="1507403" y="2101437"/>
              <a:ext cx="2746274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000" b="1" dirty="0" smtClean="0">
                  <a:solidFill>
                    <a:schemeClr val="bg1"/>
                  </a:solidFill>
                </a:rPr>
                <a:t>Beprobung</a:t>
              </a:r>
            </a:p>
            <a:p>
              <a:pPr algn="ctr"/>
              <a:endParaRPr lang="de-DE" sz="1200" b="1" dirty="0">
                <a:solidFill>
                  <a:schemeClr val="bg1"/>
                </a:solidFill>
              </a:endParaRPr>
            </a:p>
            <a:p>
              <a:pPr algn="ctr"/>
              <a:r>
                <a:rPr lang="de-DE" sz="1300" b="1" dirty="0" err="1" smtClean="0">
                  <a:solidFill>
                    <a:schemeClr val="bg1"/>
                  </a:solidFill>
                </a:rPr>
                <a:t>Beprobungsdaten</a:t>
              </a:r>
              <a:r>
                <a:rPr lang="de-DE" sz="1300" b="1" dirty="0" smtClean="0">
                  <a:solidFill>
                    <a:schemeClr val="bg1"/>
                  </a:solidFill>
                </a:rPr>
                <a:t>, Fahrtberichte und Übersichten</a:t>
              </a:r>
              <a:endParaRPr lang="de-DE" sz="13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1503220" y="1482221"/>
            <a:ext cx="2757901" cy="2060550"/>
            <a:chOff x="1503220" y="1482221"/>
            <a:chExt cx="2757901" cy="2060550"/>
          </a:xfrm>
        </p:grpSpPr>
        <p:pic>
          <p:nvPicPr>
            <p:cNvPr id="17" name="Grafik 16"/>
            <p:cNvPicPr>
              <a:picLocks noChangeAspect="1"/>
            </p:cNvPicPr>
            <p:nvPr/>
          </p:nvPicPr>
          <p:blipFill rotWithShape="1">
            <a:blip r:embed="rId2"/>
            <a:srcRect r="80600"/>
            <a:stretch/>
          </p:blipFill>
          <p:spPr>
            <a:xfrm>
              <a:off x="1503220" y="1498237"/>
              <a:ext cx="532789" cy="1901266"/>
            </a:xfrm>
            <a:prstGeom prst="rect">
              <a:avLst/>
            </a:prstGeom>
          </p:spPr>
        </p:pic>
        <p:pic>
          <p:nvPicPr>
            <p:cNvPr id="18" name="Grafik 17"/>
            <p:cNvPicPr>
              <a:picLocks noChangeAspect="1"/>
            </p:cNvPicPr>
            <p:nvPr/>
          </p:nvPicPr>
          <p:blipFill rotWithShape="1">
            <a:blip r:embed="rId2"/>
            <a:srcRect r="80600"/>
            <a:stretch/>
          </p:blipFill>
          <p:spPr>
            <a:xfrm>
              <a:off x="2246415" y="1482221"/>
              <a:ext cx="532789" cy="1901266"/>
            </a:xfrm>
            <a:prstGeom prst="rect">
              <a:avLst/>
            </a:prstGeom>
          </p:spPr>
        </p:pic>
        <p:pic>
          <p:nvPicPr>
            <p:cNvPr id="19" name="Grafik 18"/>
            <p:cNvPicPr>
              <a:picLocks noChangeAspect="1"/>
            </p:cNvPicPr>
            <p:nvPr/>
          </p:nvPicPr>
          <p:blipFill rotWithShape="1">
            <a:blip r:embed="rId2"/>
            <a:srcRect r="80600"/>
            <a:stretch/>
          </p:blipFill>
          <p:spPr>
            <a:xfrm>
              <a:off x="2762992" y="1555115"/>
              <a:ext cx="532789" cy="1901266"/>
            </a:xfrm>
            <a:prstGeom prst="rect">
              <a:avLst/>
            </a:prstGeom>
          </p:spPr>
        </p:pic>
        <p:pic>
          <p:nvPicPr>
            <p:cNvPr id="20" name="Grafik 19"/>
            <p:cNvPicPr>
              <a:picLocks noChangeAspect="1"/>
            </p:cNvPicPr>
            <p:nvPr/>
          </p:nvPicPr>
          <p:blipFill rotWithShape="1">
            <a:blip r:embed="rId2"/>
            <a:srcRect r="80600"/>
            <a:stretch/>
          </p:blipFill>
          <p:spPr>
            <a:xfrm>
              <a:off x="3236658" y="1563257"/>
              <a:ext cx="532789" cy="1901266"/>
            </a:xfrm>
            <a:prstGeom prst="rect">
              <a:avLst/>
            </a:prstGeom>
          </p:spPr>
        </p:pic>
        <p:pic>
          <p:nvPicPr>
            <p:cNvPr id="21" name="Grafik 20"/>
            <p:cNvPicPr>
              <a:picLocks noChangeAspect="1"/>
            </p:cNvPicPr>
            <p:nvPr/>
          </p:nvPicPr>
          <p:blipFill rotWithShape="1">
            <a:blip r:embed="rId2"/>
            <a:srcRect r="80600"/>
            <a:stretch/>
          </p:blipFill>
          <p:spPr>
            <a:xfrm>
              <a:off x="3728332" y="1563257"/>
              <a:ext cx="532789" cy="1901266"/>
            </a:xfrm>
            <a:prstGeom prst="rect">
              <a:avLst/>
            </a:prstGeom>
          </p:spPr>
        </p:pic>
        <p:pic>
          <p:nvPicPr>
            <p:cNvPr id="22" name="Grafik 21"/>
            <p:cNvPicPr>
              <a:picLocks noChangeAspect="1"/>
            </p:cNvPicPr>
            <p:nvPr/>
          </p:nvPicPr>
          <p:blipFill rotWithShape="1">
            <a:blip r:embed="rId2"/>
            <a:srcRect r="80600"/>
            <a:stretch/>
          </p:blipFill>
          <p:spPr>
            <a:xfrm>
              <a:off x="1967799" y="1498237"/>
              <a:ext cx="532789" cy="1901266"/>
            </a:xfrm>
            <a:prstGeom prst="rect">
              <a:avLst/>
            </a:prstGeom>
          </p:spPr>
        </p:pic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83535" y="1973618"/>
              <a:ext cx="256054" cy="256054"/>
            </a:xfrm>
            <a:prstGeom prst="rect">
              <a:avLst/>
            </a:prstGeom>
          </p:spPr>
        </p:pic>
        <p:pic>
          <p:nvPicPr>
            <p:cNvPr id="13" name="Grafik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1507404" y="3256234"/>
              <a:ext cx="2749534" cy="286537"/>
            </a:xfrm>
            <a:prstGeom prst="rect">
              <a:avLst/>
            </a:prstGeom>
          </p:spPr>
        </p:pic>
        <p:sp>
          <p:nvSpPr>
            <p:cNvPr id="16" name="Textfeld 15"/>
            <p:cNvSpPr txBox="1"/>
            <p:nvPr/>
          </p:nvSpPr>
          <p:spPr>
            <a:xfrm>
              <a:off x="1507403" y="2101437"/>
              <a:ext cx="2746274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000" b="1" dirty="0" smtClean="0">
                  <a:solidFill>
                    <a:schemeClr val="bg1"/>
                  </a:solidFill>
                </a:rPr>
                <a:t>Fischerei</a:t>
              </a:r>
            </a:p>
            <a:p>
              <a:pPr algn="ctr"/>
              <a:endParaRPr lang="de-DE" sz="1200" b="1" dirty="0">
                <a:solidFill>
                  <a:schemeClr val="bg1"/>
                </a:solidFill>
              </a:endParaRPr>
            </a:p>
            <a:p>
              <a:pPr algn="ctr"/>
              <a:r>
                <a:rPr lang="de-DE" sz="1300" b="1" dirty="0" smtClean="0">
                  <a:solidFill>
                    <a:schemeClr val="bg1"/>
                  </a:solidFill>
                </a:rPr>
                <a:t>Nationale Daten zur Flotte, Anlandungen und Aufwand</a:t>
              </a:r>
              <a:endParaRPr lang="de-DE" sz="13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2"/>
          <a:srcRect l="5438" t="6108" r="85254" b="80446"/>
          <a:stretch/>
        </p:blipFill>
        <p:spPr>
          <a:xfrm>
            <a:off x="10540181" y="1973618"/>
            <a:ext cx="255640" cy="25563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/>
          <a:srcRect b="4684"/>
          <a:stretch/>
        </p:blipFill>
        <p:spPr>
          <a:xfrm>
            <a:off x="1507404" y="409881"/>
            <a:ext cx="2746273" cy="181220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5"/>
          <a:srcRect b="7270"/>
          <a:stretch/>
        </p:blipFill>
        <p:spPr>
          <a:xfrm>
            <a:off x="4817805" y="409881"/>
            <a:ext cx="2762232" cy="1763048"/>
          </a:xfrm>
          <a:prstGeom prst="rect">
            <a:avLst/>
          </a:prstGeom>
        </p:spPr>
      </p:pic>
      <p:grpSp>
        <p:nvGrpSpPr>
          <p:cNvPr id="43" name="Gruppieren 42"/>
          <p:cNvGrpSpPr/>
          <p:nvPr/>
        </p:nvGrpSpPr>
        <p:grpSpPr>
          <a:xfrm>
            <a:off x="8146777" y="1498237"/>
            <a:ext cx="2757901" cy="2060550"/>
            <a:chOff x="1503220" y="1482221"/>
            <a:chExt cx="2757901" cy="2060550"/>
          </a:xfrm>
        </p:grpSpPr>
        <p:pic>
          <p:nvPicPr>
            <p:cNvPr id="44" name="Grafik 43"/>
            <p:cNvPicPr>
              <a:picLocks noChangeAspect="1"/>
            </p:cNvPicPr>
            <p:nvPr/>
          </p:nvPicPr>
          <p:blipFill rotWithShape="1">
            <a:blip r:embed="rId2"/>
            <a:srcRect r="80600"/>
            <a:stretch/>
          </p:blipFill>
          <p:spPr>
            <a:xfrm>
              <a:off x="1503220" y="1498237"/>
              <a:ext cx="532789" cy="1901266"/>
            </a:xfrm>
            <a:prstGeom prst="rect">
              <a:avLst/>
            </a:prstGeom>
          </p:spPr>
        </p:pic>
        <p:pic>
          <p:nvPicPr>
            <p:cNvPr id="45" name="Grafik 44"/>
            <p:cNvPicPr>
              <a:picLocks noChangeAspect="1"/>
            </p:cNvPicPr>
            <p:nvPr/>
          </p:nvPicPr>
          <p:blipFill rotWithShape="1">
            <a:blip r:embed="rId2"/>
            <a:srcRect r="80600"/>
            <a:stretch/>
          </p:blipFill>
          <p:spPr>
            <a:xfrm>
              <a:off x="2246415" y="1482221"/>
              <a:ext cx="532789" cy="1901266"/>
            </a:xfrm>
            <a:prstGeom prst="rect">
              <a:avLst/>
            </a:prstGeom>
          </p:spPr>
        </p:pic>
        <p:pic>
          <p:nvPicPr>
            <p:cNvPr id="46" name="Grafik 45"/>
            <p:cNvPicPr>
              <a:picLocks noChangeAspect="1"/>
            </p:cNvPicPr>
            <p:nvPr/>
          </p:nvPicPr>
          <p:blipFill rotWithShape="1">
            <a:blip r:embed="rId2"/>
            <a:srcRect r="80600"/>
            <a:stretch/>
          </p:blipFill>
          <p:spPr>
            <a:xfrm>
              <a:off x="2762992" y="1555115"/>
              <a:ext cx="532789" cy="1901266"/>
            </a:xfrm>
            <a:prstGeom prst="rect">
              <a:avLst/>
            </a:prstGeom>
          </p:spPr>
        </p:pic>
        <p:pic>
          <p:nvPicPr>
            <p:cNvPr id="47" name="Grafik 46"/>
            <p:cNvPicPr>
              <a:picLocks noChangeAspect="1"/>
            </p:cNvPicPr>
            <p:nvPr/>
          </p:nvPicPr>
          <p:blipFill rotWithShape="1">
            <a:blip r:embed="rId2"/>
            <a:srcRect r="80600"/>
            <a:stretch/>
          </p:blipFill>
          <p:spPr>
            <a:xfrm>
              <a:off x="3236658" y="1563257"/>
              <a:ext cx="532789" cy="1901266"/>
            </a:xfrm>
            <a:prstGeom prst="rect">
              <a:avLst/>
            </a:prstGeom>
          </p:spPr>
        </p:pic>
        <p:pic>
          <p:nvPicPr>
            <p:cNvPr id="48" name="Grafik 47"/>
            <p:cNvPicPr>
              <a:picLocks noChangeAspect="1"/>
            </p:cNvPicPr>
            <p:nvPr/>
          </p:nvPicPr>
          <p:blipFill rotWithShape="1">
            <a:blip r:embed="rId2"/>
            <a:srcRect r="80600"/>
            <a:stretch/>
          </p:blipFill>
          <p:spPr>
            <a:xfrm>
              <a:off x="3728332" y="1563257"/>
              <a:ext cx="532789" cy="1901266"/>
            </a:xfrm>
            <a:prstGeom prst="rect">
              <a:avLst/>
            </a:prstGeom>
          </p:spPr>
        </p:pic>
        <p:pic>
          <p:nvPicPr>
            <p:cNvPr id="49" name="Grafik 48"/>
            <p:cNvPicPr>
              <a:picLocks noChangeAspect="1"/>
            </p:cNvPicPr>
            <p:nvPr/>
          </p:nvPicPr>
          <p:blipFill rotWithShape="1">
            <a:blip r:embed="rId2"/>
            <a:srcRect r="80600"/>
            <a:stretch/>
          </p:blipFill>
          <p:spPr>
            <a:xfrm>
              <a:off x="1967799" y="1498237"/>
              <a:ext cx="532789" cy="1901266"/>
            </a:xfrm>
            <a:prstGeom prst="rect">
              <a:avLst/>
            </a:prstGeom>
          </p:spPr>
        </p:pic>
        <p:pic>
          <p:nvPicPr>
            <p:cNvPr id="50" name="Grafik 4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83535" y="1973618"/>
              <a:ext cx="256054" cy="256054"/>
            </a:xfrm>
            <a:prstGeom prst="rect">
              <a:avLst/>
            </a:prstGeom>
          </p:spPr>
        </p:pic>
        <p:pic>
          <p:nvPicPr>
            <p:cNvPr id="51" name="Grafik 5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1507404" y="3256234"/>
              <a:ext cx="2749534" cy="286537"/>
            </a:xfrm>
            <a:prstGeom prst="rect">
              <a:avLst/>
            </a:prstGeom>
          </p:spPr>
        </p:pic>
        <p:sp>
          <p:nvSpPr>
            <p:cNvPr id="52" name="Textfeld 51"/>
            <p:cNvSpPr txBox="1"/>
            <p:nvPr/>
          </p:nvSpPr>
          <p:spPr>
            <a:xfrm>
              <a:off x="1507403" y="2101437"/>
              <a:ext cx="2746274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000" b="1" dirty="0" smtClean="0">
                  <a:solidFill>
                    <a:schemeClr val="bg1"/>
                  </a:solidFill>
                </a:rPr>
                <a:t>Biologie</a:t>
              </a:r>
            </a:p>
            <a:p>
              <a:pPr algn="ctr"/>
              <a:endParaRPr lang="de-DE" sz="1200" b="1" dirty="0">
                <a:solidFill>
                  <a:schemeClr val="bg1"/>
                </a:solidFill>
              </a:endParaRPr>
            </a:p>
            <a:p>
              <a:pPr algn="ctr"/>
              <a:r>
                <a:rPr lang="de-DE" sz="1300" b="1" dirty="0" err="1" smtClean="0">
                  <a:solidFill>
                    <a:schemeClr val="bg1"/>
                  </a:solidFill>
                </a:rPr>
                <a:t>Biolog</a:t>
              </a:r>
              <a:r>
                <a:rPr lang="de-DE" sz="1300" b="1" dirty="0" smtClean="0">
                  <a:solidFill>
                    <a:schemeClr val="bg1"/>
                  </a:solidFill>
                </a:rPr>
                <a:t>. Paramater, Bestandsdaten und Kennzahlen</a:t>
              </a:r>
              <a:endParaRPr lang="de-DE" sz="13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6"/>
          <a:srcRect b="7270"/>
          <a:stretch/>
        </p:blipFill>
        <p:spPr>
          <a:xfrm>
            <a:off x="8147869" y="409881"/>
            <a:ext cx="2749365" cy="1763048"/>
          </a:xfrm>
          <a:prstGeom prst="rect">
            <a:avLst/>
          </a:prstGeom>
        </p:spPr>
      </p:pic>
      <p:pic>
        <p:nvPicPr>
          <p:cNvPr id="60" name="Grafik 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87" y="1951966"/>
            <a:ext cx="256054" cy="256054"/>
          </a:xfrm>
          <a:prstGeom prst="rect">
            <a:avLst/>
          </a:prstGeom>
        </p:spPr>
      </p:pic>
      <p:pic>
        <p:nvPicPr>
          <p:cNvPr id="63" name="Grafik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7045" y="1945247"/>
            <a:ext cx="256054" cy="256054"/>
          </a:xfrm>
          <a:prstGeom prst="rect">
            <a:avLst/>
          </a:prstGeom>
        </p:spPr>
      </p:pic>
      <p:pic>
        <p:nvPicPr>
          <p:cNvPr id="64" name="Grafik 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4319" y="1989426"/>
            <a:ext cx="256054" cy="256054"/>
          </a:xfrm>
          <a:prstGeom prst="rect">
            <a:avLst/>
          </a:prstGeom>
        </p:spPr>
      </p:pic>
      <p:grpSp>
        <p:nvGrpSpPr>
          <p:cNvPr id="53" name="Gruppieren 52"/>
          <p:cNvGrpSpPr/>
          <p:nvPr/>
        </p:nvGrpSpPr>
        <p:grpSpPr>
          <a:xfrm>
            <a:off x="4822136" y="4842183"/>
            <a:ext cx="2757901" cy="2060550"/>
            <a:chOff x="1503220" y="1482221"/>
            <a:chExt cx="2757901" cy="2060550"/>
          </a:xfrm>
        </p:grpSpPr>
        <p:pic>
          <p:nvPicPr>
            <p:cNvPr id="54" name="Grafik 53"/>
            <p:cNvPicPr>
              <a:picLocks noChangeAspect="1"/>
            </p:cNvPicPr>
            <p:nvPr/>
          </p:nvPicPr>
          <p:blipFill rotWithShape="1">
            <a:blip r:embed="rId2"/>
            <a:srcRect r="80600"/>
            <a:stretch/>
          </p:blipFill>
          <p:spPr>
            <a:xfrm>
              <a:off x="1503220" y="1498237"/>
              <a:ext cx="532789" cy="1901266"/>
            </a:xfrm>
            <a:prstGeom prst="rect">
              <a:avLst/>
            </a:prstGeom>
          </p:spPr>
        </p:pic>
        <p:pic>
          <p:nvPicPr>
            <p:cNvPr id="55" name="Grafik 54"/>
            <p:cNvPicPr>
              <a:picLocks noChangeAspect="1"/>
            </p:cNvPicPr>
            <p:nvPr/>
          </p:nvPicPr>
          <p:blipFill rotWithShape="1">
            <a:blip r:embed="rId2"/>
            <a:srcRect r="80600"/>
            <a:stretch/>
          </p:blipFill>
          <p:spPr>
            <a:xfrm>
              <a:off x="2246415" y="1482221"/>
              <a:ext cx="532789" cy="1901266"/>
            </a:xfrm>
            <a:prstGeom prst="rect">
              <a:avLst/>
            </a:prstGeom>
          </p:spPr>
        </p:pic>
        <p:pic>
          <p:nvPicPr>
            <p:cNvPr id="56" name="Grafik 55"/>
            <p:cNvPicPr>
              <a:picLocks noChangeAspect="1"/>
            </p:cNvPicPr>
            <p:nvPr/>
          </p:nvPicPr>
          <p:blipFill rotWithShape="1">
            <a:blip r:embed="rId2"/>
            <a:srcRect r="80600"/>
            <a:stretch/>
          </p:blipFill>
          <p:spPr>
            <a:xfrm>
              <a:off x="2762992" y="1555115"/>
              <a:ext cx="532789" cy="1901266"/>
            </a:xfrm>
            <a:prstGeom prst="rect">
              <a:avLst/>
            </a:prstGeom>
          </p:spPr>
        </p:pic>
        <p:pic>
          <p:nvPicPr>
            <p:cNvPr id="57" name="Grafik 56"/>
            <p:cNvPicPr>
              <a:picLocks noChangeAspect="1"/>
            </p:cNvPicPr>
            <p:nvPr/>
          </p:nvPicPr>
          <p:blipFill rotWithShape="1">
            <a:blip r:embed="rId2"/>
            <a:srcRect r="80600"/>
            <a:stretch/>
          </p:blipFill>
          <p:spPr>
            <a:xfrm>
              <a:off x="3236658" y="1563257"/>
              <a:ext cx="532789" cy="1901266"/>
            </a:xfrm>
            <a:prstGeom prst="rect">
              <a:avLst/>
            </a:prstGeom>
          </p:spPr>
        </p:pic>
        <p:pic>
          <p:nvPicPr>
            <p:cNvPr id="58" name="Grafik 57"/>
            <p:cNvPicPr>
              <a:picLocks noChangeAspect="1"/>
            </p:cNvPicPr>
            <p:nvPr/>
          </p:nvPicPr>
          <p:blipFill rotWithShape="1">
            <a:blip r:embed="rId2"/>
            <a:srcRect r="80600"/>
            <a:stretch/>
          </p:blipFill>
          <p:spPr>
            <a:xfrm>
              <a:off x="3728332" y="1563257"/>
              <a:ext cx="532789" cy="1901266"/>
            </a:xfrm>
            <a:prstGeom prst="rect">
              <a:avLst/>
            </a:prstGeom>
          </p:spPr>
        </p:pic>
        <p:pic>
          <p:nvPicPr>
            <p:cNvPr id="59" name="Grafik 58"/>
            <p:cNvPicPr>
              <a:picLocks noChangeAspect="1"/>
            </p:cNvPicPr>
            <p:nvPr/>
          </p:nvPicPr>
          <p:blipFill rotWithShape="1">
            <a:blip r:embed="rId2"/>
            <a:srcRect r="80600"/>
            <a:stretch/>
          </p:blipFill>
          <p:spPr>
            <a:xfrm>
              <a:off x="1967799" y="1498237"/>
              <a:ext cx="532789" cy="1901266"/>
            </a:xfrm>
            <a:prstGeom prst="rect">
              <a:avLst/>
            </a:prstGeom>
          </p:spPr>
        </p:pic>
        <p:pic>
          <p:nvPicPr>
            <p:cNvPr id="61" name="Grafik 6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83535" y="1973618"/>
              <a:ext cx="256054" cy="256054"/>
            </a:xfrm>
            <a:prstGeom prst="rect">
              <a:avLst/>
            </a:prstGeom>
          </p:spPr>
        </p:pic>
        <p:pic>
          <p:nvPicPr>
            <p:cNvPr id="62" name="Grafik 6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1507404" y="3256234"/>
              <a:ext cx="2749534" cy="286537"/>
            </a:xfrm>
            <a:prstGeom prst="rect">
              <a:avLst/>
            </a:prstGeom>
          </p:spPr>
        </p:pic>
        <p:sp>
          <p:nvSpPr>
            <p:cNvPr id="65" name="Textfeld 64"/>
            <p:cNvSpPr txBox="1"/>
            <p:nvPr/>
          </p:nvSpPr>
          <p:spPr>
            <a:xfrm>
              <a:off x="1507403" y="2101437"/>
              <a:ext cx="2746274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000" b="1" dirty="0" smtClean="0">
                  <a:solidFill>
                    <a:schemeClr val="bg1"/>
                  </a:solidFill>
                </a:rPr>
                <a:t>Sampling</a:t>
              </a:r>
              <a:endParaRPr lang="de-DE" sz="4000" b="1" dirty="0" smtClean="0">
                <a:solidFill>
                  <a:schemeClr val="bg1"/>
                </a:solidFill>
              </a:endParaRPr>
            </a:p>
            <a:p>
              <a:pPr algn="ctr"/>
              <a:endParaRPr lang="de-DE" sz="1200" b="1" dirty="0">
                <a:solidFill>
                  <a:schemeClr val="bg1"/>
                </a:solidFill>
              </a:endParaRPr>
            </a:p>
            <a:p>
              <a:pPr algn="ctr"/>
              <a:r>
                <a:rPr lang="de-DE" sz="1300" b="1" dirty="0" smtClean="0">
                  <a:solidFill>
                    <a:schemeClr val="bg1"/>
                  </a:solidFill>
                </a:rPr>
                <a:t>Sampling </a:t>
              </a:r>
              <a:r>
                <a:rPr lang="de-DE" sz="1300" b="1" dirty="0" err="1" smtClean="0">
                  <a:solidFill>
                    <a:schemeClr val="bg1"/>
                  </a:solidFill>
                </a:rPr>
                <a:t>data</a:t>
              </a:r>
              <a:r>
                <a:rPr lang="de-DE" sz="1300" b="1" dirty="0" smtClean="0">
                  <a:solidFill>
                    <a:schemeClr val="bg1"/>
                  </a:solidFill>
                </a:rPr>
                <a:t>, cruise </a:t>
              </a:r>
              <a:r>
                <a:rPr lang="de-DE" sz="1300" b="1" dirty="0" err="1" smtClean="0">
                  <a:solidFill>
                    <a:schemeClr val="bg1"/>
                  </a:solidFill>
                </a:rPr>
                <a:t>reports</a:t>
              </a:r>
              <a:r>
                <a:rPr lang="de-DE" sz="1300" b="1" dirty="0" smtClean="0">
                  <a:solidFill>
                    <a:schemeClr val="bg1"/>
                  </a:solidFill>
                </a:rPr>
                <a:t> </a:t>
              </a:r>
              <a:r>
                <a:rPr lang="de-DE" sz="1300" b="1" dirty="0" err="1" smtClean="0">
                  <a:solidFill>
                    <a:schemeClr val="bg1"/>
                  </a:solidFill>
                </a:rPr>
                <a:t>and</a:t>
              </a:r>
              <a:r>
                <a:rPr lang="de-DE" sz="1300" b="1" dirty="0" smtClean="0">
                  <a:solidFill>
                    <a:schemeClr val="bg1"/>
                  </a:solidFill>
                </a:rPr>
                <a:t> </a:t>
              </a:r>
              <a:r>
                <a:rPr lang="de-DE" sz="1300" b="1" dirty="0" err="1" smtClean="0">
                  <a:solidFill>
                    <a:schemeClr val="bg1"/>
                  </a:solidFill>
                </a:rPr>
                <a:t>overviews</a:t>
              </a:r>
              <a:endParaRPr lang="de-DE" sz="13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Gruppieren 65"/>
          <p:cNvGrpSpPr/>
          <p:nvPr/>
        </p:nvGrpSpPr>
        <p:grpSpPr>
          <a:xfrm>
            <a:off x="1503220" y="4842183"/>
            <a:ext cx="2757901" cy="2060550"/>
            <a:chOff x="1503220" y="1482221"/>
            <a:chExt cx="2757901" cy="2060550"/>
          </a:xfrm>
        </p:grpSpPr>
        <p:pic>
          <p:nvPicPr>
            <p:cNvPr id="67" name="Grafik 66"/>
            <p:cNvPicPr>
              <a:picLocks noChangeAspect="1"/>
            </p:cNvPicPr>
            <p:nvPr/>
          </p:nvPicPr>
          <p:blipFill rotWithShape="1">
            <a:blip r:embed="rId2"/>
            <a:srcRect r="80600"/>
            <a:stretch/>
          </p:blipFill>
          <p:spPr>
            <a:xfrm>
              <a:off x="1503220" y="1498237"/>
              <a:ext cx="532789" cy="1901266"/>
            </a:xfrm>
            <a:prstGeom prst="rect">
              <a:avLst/>
            </a:prstGeom>
          </p:spPr>
        </p:pic>
        <p:pic>
          <p:nvPicPr>
            <p:cNvPr id="68" name="Grafik 67"/>
            <p:cNvPicPr>
              <a:picLocks noChangeAspect="1"/>
            </p:cNvPicPr>
            <p:nvPr/>
          </p:nvPicPr>
          <p:blipFill rotWithShape="1">
            <a:blip r:embed="rId2"/>
            <a:srcRect r="80600"/>
            <a:stretch/>
          </p:blipFill>
          <p:spPr>
            <a:xfrm>
              <a:off x="2246415" y="1482221"/>
              <a:ext cx="532789" cy="1901266"/>
            </a:xfrm>
            <a:prstGeom prst="rect">
              <a:avLst/>
            </a:prstGeom>
          </p:spPr>
        </p:pic>
        <p:pic>
          <p:nvPicPr>
            <p:cNvPr id="69" name="Grafik 68"/>
            <p:cNvPicPr>
              <a:picLocks noChangeAspect="1"/>
            </p:cNvPicPr>
            <p:nvPr/>
          </p:nvPicPr>
          <p:blipFill rotWithShape="1">
            <a:blip r:embed="rId2"/>
            <a:srcRect r="80600"/>
            <a:stretch/>
          </p:blipFill>
          <p:spPr>
            <a:xfrm>
              <a:off x="2762992" y="1555115"/>
              <a:ext cx="532789" cy="1901266"/>
            </a:xfrm>
            <a:prstGeom prst="rect">
              <a:avLst/>
            </a:prstGeom>
          </p:spPr>
        </p:pic>
        <p:pic>
          <p:nvPicPr>
            <p:cNvPr id="70" name="Grafik 69"/>
            <p:cNvPicPr>
              <a:picLocks noChangeAspect="1"/>
            </p:cNvPicPr>
            <p:nvPr/>
          </p:nvPicPr>
          <p:blipFill rotWithShape="1">
            <a:blip r:embed="rId2"/>
            <a:srcRect r="80600"/>
            <a:stretch/>
          </p:blipFill>
          <p:spPr>
            <a:xfrm>
              <a:off x="3236658" y="1563257"/>
              <a:ext cx="532789" cy="1901266"/>
            </a:xfrm>
            <a:prstGeom prst="rect">
              <a:avLst/>
            </a:prstGeom>
          </p:spPr>
        </p:pic>
        <p:pic>
          <p:nvPicPr>
            <p:cNvPr id="71" name="Grafik 70"/>
            <p:cNvPicPr>
              <a:picLocks noChangeAspect="1"/>
            </p:cNvPicPr>
            <p:nvPr/>
          </p:nvPicPr>
          <p:blipFill rotWithShape="1">
            <a:blip r:embed="rId2"/>
            <a:srcRect r="80600"/>
            <a:stretch/>
          </p:blipFill>
          <p:spPr>
            <a:xfrm>
              <a:off x="3728332" y="1563257"/>
              <a:ext cx="532789" cy="1901266"/>
            </a:xfrm>
            <a:prstGeom prst="rect">
              <a:avLst/>
            </a:prstGeom>
          </p:spPr>
        </p:pic>
        <p:pic>
          <p:nvPicPr>
            <p:cNvPr id="72" name="Grafik 71"/>
            <p:cNvPicPr>
              <a:picLocks noChangeAspect="1"/>
            </p:cNvPicPr>
            <p:nvPr/>
          </p:nvPicPr>
          <p:blipFill rotWithShape="1">
            <a:blip r:embed="rId2"/>
            <a:srcRect r="80600"/>
            <a:stretch/>
          </p:blipFill>
          <p:spPr>
            <a:xfrm>
              <a:off x="1967799" y="1498237"/>
              <a:ext cx="532789" cy="1901266"/>
            </a:xfrm>
            <a:prstGeom prst="rect">
              <a:avLst/>
            </a:prstGeom>
          </p:spPr>
        </p:pic>
        <p:pic>
          <p:nvPicPr>
            <p:cNvPr id="73" name="Grafik 7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83535" y="1973618"/>
              <a:ext cx="256054" cy="256054"/>
            </a:xfrm>
            <a:prstGeom prst="rect">
              <a:avLst/>
            </a:prstGeom>
          </p:spPr>
        </p:pic>
        <p:pic>
          <p:nvPicPr>
            <p:cNvPr id="74" name="Grafik 7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1507404" y="3256234"/>
              <a:ext cx="2749534" cy="286537"/>
            </a:xfrm>
            <a:prstGeom prst="rect">
              <a:avLst/>
            </a:prstGeom>
          </p:spPr>
        </p:pic>
        <p:sp>
          <p:nvSpPr>
            <p:cNvPr id="75" name="Textfeld 74"/>
            <p:cNvSpPr txBox="1"/>
            <p:nvPr/>
          </p:nvSpPr>
          <p:spPr>
            <a:xfrm>
              <a:off x="1507403" y="2101437"/>
              <a:ext cx="2746274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000" b="1" dirty="0" err="1" smtClean="0">
                  <a:solidFill>
                    <a:schemeClr val="bg1"/>
                  </a:solidFill>
                </a:rPr>
                <a:t>Fishery</a:t>
              </a:r>
              <a:endParaRPr lang="de-DE" sz="4000" b="1" dirty="0" smtClean="0">
                <a:solidFill>
                  <a:schemeClr val="bg1"/>
                </a:solidFill>
              </a:endParaRPr>
            </a:p>
            <a:p>
              <a:pPr algn="ctr"/>
              <a:endParaRPr lang="de-DE" sz="1200" b="1" dirty="0">
                <a:solidFill>
                  <a:schemeClr val="bg1"/>
                </a:solidFill>
              </a:endParaRPr>
            </a:p>
            <a:p>
              <a:pPr algn="ctr"/>
              <a:r>
                <a:rPr lang="de-DE" sz="1300" b="1" dirty="0" smtClean="0">
                  <a:solidFill>
                    <a:schemeClr val="bg1"/>
                  </a:solidFill>
                </a:rPr>
                <a:t>National </a:t>
              </a:r>
              <a:r>
                <a:rPr lang="de-DE" sz="1300" b="1" dirty="0" err="1" smtClean="0">
                  <a:solidFill>
                    <a:schemeClr val="bg1"/>
                  </a:solidFill>
                </a:rPr>
                <a:t>data</a:t>
              </a:r>
              <a:r>
                <a:rPr lang="de-DE" sz="1300" b="1" dirty="0" smtClean="0">
                  <a:solidFill>
                    <a:schemeClr val="bg1"/>
                  </a:solidFill>
                </a:rPr>
                <a:t> on </a:t>
              </a:r>
              <a:r>
                <a:rPr lang="de-DE" sz="1300" b="1" dirty="0" err="1" smtClean="0">
                  <a:solidFill>
                    <a:schemeClr val="bg1"/>
                  </a:solidFill>
                </a:rPr>
                <a:t>fleet</a:t>
              </a:r>
              <a:r>
                <a:rPr lang="de-DE" sz="1300" b="1" dirty="0" smtClean="0">
                  <a:solidFill>
                    <a:schemeClr val="bg1"/>
                  </a:solidFill>
                </a:rPr>
                <a:t> </a:t>
              </a:r>
              <a:r>
                <a:rPr lang="de-DE" sz="1300" b="1" dirty="0" err="1" smtClean="0">
                  <a:solidFill>
                    <a:schemeClr val="bg1"/>
                  </a:solidFill>
                </a:rPr>
                <a:t>structure</a:t>
              </a:r>
              <a:r>
                <a:rPr lang="de-DE" sz="1300" b="1" dirty="0" smtClean="0">
                  <a:solidFill>
                    <a:schemeClr val="bg1"/>
                  </a:solidFill>
                </a:rPr>
                <a:t>, </a:t>
              </a:r>
              <a:r>
                <a:rPr lang="de-DE" sz="1300" b="1" dirty="0" err="1" smtClean="0">
                  <a:solidFill>
                    <a:schemeClr val="bg1"/>
                  </a:solidFill>
                </a:rPr>
                <a:t>landings</a:t>
              </a:r>
              <a:r>
                <a:rPr lang="de-DE" sz="1300" b="1" dirty="0" smtClean="0">
                  <a:solidFill>
                    <a:schemeClr val="bg1"/>
                  </a:solidFill>
                </a:rPr>
                <a:t> </a:t>
              </a:r>
              <a:r>
                <a:rPr lang="de-DE" sz="1300" b="1" dirty="0" err="1" smtClean="0">
                  <a:solidFill>
                    <a:schemeClr val="bg1"/>
                  </a:solidFill>
                </a:rPr>
                <a:t>and</a:t>
              </a:r>
              <a:r>
                <a:rPr lang="de-DE" sz="1300" b="1" dirty="0" smtClean="0">
                  <a:solidFill>
                    <a:schemeClr val="bg1"/>
                  </a:solidFill>
                </a:rPr>
                <a:t> </a:t>
              </a:r>
              <a:r>
                <a:rPr lang="de-DE" sz="1300" b="1" dirty="0" err="1" smtClean="0">
                  <a:solidFill>
                    <a:schemeClr val="bg1"/>
                  </a:solidFill>
                </a:rPr>
                <a:t>effort</a:t>
              </a:r>
              <a:endParaRPr lang="de-DE" sz="13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76" name="Grafik 75"/>
          <p:cNvPicPr>
            <a:picLocks noChangeAspect="1"/>
          </p:cNvPicPr>
          <p:nvPr/>
        </p:nvPicPr>
        <p:blipFill rotWithShape="1">
          <a:blip r:embed="rId2"/>
          <a:srcRect l="5438" t="6108" r="85254" b="80446"/>
          <a:stretch/>
        </p:blipFill>
        <p:spPr>
          <a:xfrm>
            <a:off x="10540181" y="5333580"/>
            <a:ext cx="255640" cy="255638"/>
          </a:xfrm>
          <a:prstGeom prst="rect">
            <a:avLst/>
          </a:prstGeom>
        </p:spPr>
      </p:pic>
      <p:pic>
        <p:nvPicPr>
          <p:cNvPr id="77" name="Grafik 76"/>
          <p:cNvPicPr>
            <a:picLocks noChangeAspect="1"/>
          </p:cNvPicPr>
          <p:nvPr/>
        </p:nvPicPr>
        <p:blipFill rotWithShape="1">
          <a:blip r:embed="rId2"/>
          <a:srcRect b="4684"/>
          <a:stretch/>
        </p:blipFill>
        <p:spPr>
          <a:xfrm>
            <a:off x="1507404" y="3769843"/>
            <a:ext cx="2746273" cy="1812209"/>
          </a:xfrm>
          <a:prstGeom prst="rect">
            <a:avLst/>
          </a:prstGeom>
        </p:spPr>
      </p:pic>
      <p:pic>
        <p:nvPicPr>
          <p:cNvPr id="78" name="Grafik 77"/>
          <p:cNvPicPr>
            <a:picLocks noChangeAspect="1"/>
          </p:cNvPicPr>
          <p:nvPr/>
        </p:nvPicPr>
        <p:blipFill rotWithShape="1">
          <a:blip r:embed="rId5"/>
          <a:srcRect b="7270"/>
          <a:stretch/>
        </p:blipFill>
        <p:spPr>
          <a:xfrm>
            <a:off x="4817805" y="3769843"/>
            <a:ext cx="2762232" cy="1763048"/>
          </a:xfrm>
          <a:prstGeom prst="rect">
            <a:avLst/>
          </a:prstGeom>
        </p:spPr>
      </p:pic>
      <p:grpSp>
        <p:nvGrpSpPr>
          <p:cNvPr id="79" name="Gruppieren 78"/>
          <p:cNvGrpSpPr/>
          <p:nvPr/>
        </p:nvGrpSpPr>
        <p:grpSpPr>
          <a:xfrm>
            <a:off x="8146777" y="4858199"/>
            <a:ext cx="2757901" cy="2060550"/>
            <a:chOff x="1503220" y="1482221"/>
            <a:chExt cx="2757901" cy="2060550"/>
          </a:xfrm>
        </p:grpSpPr>
        <p:pic>
          <p:nvPicPr>
            <p:cNvPr id="80" name="Grafik 79"/>
            <p:cNvPicPr>
              <a:picLocks noChangeAspect="1"/>
            </p:cNvPicPr>
            <p:nvPr/>
          </p:nvPicPr>
          <p:blipFill rotWithShape="1">
            <a:blip r:embed="rId2"/>
            <a:srcRect r="80600"/>
            <a:stretch/>
          </p:blipFill>
          <p:spPr>
            <a:xfrm>
              <a:off x="1503220" y="1498237"/>
              <a:ext cx="532789" cy="1901266"/>
            </a:xfrm>
            <a:prstGeom prst="rect">
              <a:avLst/>
            </a:prstGeom>
          </p:spPr>
        </p:pic>
        <p:pic>
          <p:nvPicPr>
            <p:cNvPr id="81" name="Grafik 80"/>
            <p:cNvPicPr>
              <a:picLocks noChangeAspect="1"/>
            </p:cNvPicPr>
            <p:nvPr/>
          </p:nvPicPr>
          <p:blipFill rotWithShape="1">
            <a:blip r:embed="rId2"/>
            <a:srcRect r="80600"/>
            <a:stretch/>
          </p:blipFill>
          <p:spPr>
            <a:xfrm>
              <a:off x="2246415" y="1482221"/>
              <a:ext cx="532789" cy="1901266"/>
            </a:xfrm>
            <a:prstGeom prst="rect">
              <a:avLst/>
            </a:prstGeom>
          </p:spPr>
        </p:pic>
        <p:pic>
          <p:nvPicPr>
            <p:cNvPr id="82" name="Grafik 81"/>
            <p:cNvPicPr>
              <a:picLocks noChangeAspect="1"/>
            </p:cNvPicPr>
            <p:nvPr/>
          </p:nvPicPr>
          <p:blipFill rotWithShape="1">
            <a:blip r:embed="rId2"/>
            <a:srcRect r="80600"/>
            <a:stretch/>
          </p:blipFill>
          <p:spPr>
            <a:xfrm>
              <a:off x="2762992" y="1555115"/>
              <a:ext cx="532789" cy="1901266"/>
            </a:xfrm>
            <a:prstGeom prst="rect">
              <a:avLst/>
            </a:prstGeom>
          </p:spPr>
        </p:pic>
        <p:pic>
          <p:nvPicPr>
            <p:cNvPr id="83" name="Grafik 82"/>
            <p:cNvPicPr>
              <a:picLocks noChangeAspect="1"/>
            </p:cNvPicPr>
            <p:nvPr/>
          </p:nvPicPr>
          <p:blipFill rotWithShape="1">
            <a:blip r:embed="rId2"/>
            <a:srcRect r="80600"/>
            <a:stretch/>
          </p:blipFill>
          <p:spPr>
            <a:xfrm>
              <a:off x="3236658" y="1563257"/>
              <a:ext cx="532789" cy="1901266"/>
            </a:xfrm>
            <a:prstGeom prst="rect">
              <a:avLst/>
            </a:prstGeom>
          </p:spPr>
        </p:pic>
        <p:pic>
          <p:nvPicPr>
            <p:cNvPr id="84" name="Grafik 83"/>
            <p:cNvPicPr>
              <a:picLocks noChangeAspect="1"/>
            </p:cNvPicPr>
            <p:nvPr/>
          </p:nvPicPr>
          <p:blipFill rotWithShape="1">
            <a:blip r:embed="rId2"/>
            <a:srcRect r="80600"/>
            <a:stretch/>
          </p:blipFill>
          <p:spPr>
            <a:xfrm>
              <a:off x="3728332" y="1563257"/>
              <a:ext cx="532789" cy="1901266"/>
            </a:xfrm>
            <a:prstGeom prst="rect">
              <a:avLst/>
            </a:prstGeom>
          </p:spPr>
        </p:pic>
        <p:pic>
          <p:nvPicPr>
            <p:cNvPr id="85" name="Grafik 84"/>
            <p:cNvPicPr>
              <a:picLocks noChangeAspect="1"/>
            </p:cNvPicPr>
            <p:nvPr/>
          </p:nvPicPr>
          <p:blipFill rotWithShape="1">
            <a:blip r:embed="rId2"/>
            <a:srcRect r="80600"/>
            <a:stretch/>
          </p:blipFill>
          <p:spPr>
            <a:xfrm>
              <a:off x="1967799" y="1498237"/>
              <a:ext cx="532789" cy="1901266"/>
            </a:xfrm>
            <a:prstGeom prst="rect">
              <a:avLst/>
            </a:prstGeom>
          </p:spPr>
        </p:pic>
        <p:pic>
          <p:nvPicPr>
            <p:cNvPr id="86" name="Grafik 8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83535" y="1973618"/>
              <a:ext cx="256054" cy="256054"/>
            </a:xfrm>
            <a:prstGeom prst="rect">
              <a:avLst/>
            </a:prstGeom>
          </p:spPr>
        </p:pic>
        <p:pic>
          <p:nvPicPr>
            <p:cNvPr id="87" name="Grafik 8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1507404" y="3256234"/>
              <a:ext cx="2749534" cy="286537"/>
            </a:xfrm>
            <a:prstGeom prst="rect">
              <a:avLst/>
            </a:prstGeom>
          </p:spPr>
        </p:pic>
        <p:sp>
          <p:nvSpPr>
            <p:cNvPr id="88" name="Textfeld 87"/>
            <p:cNvSpPr txBox="1"/>
            <p:nvPr/>
          </p:nvSpPr>
          <p:spPr>
            <a:xfrm>
              <a:off x="1507403" y="2101437"/>
              <a:ext cx="2746274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000" b="1" dirty="0" err="1" smtClean="0">
                  <a:solidFill>
                    <a:schemeClr val="bg1"/>
                  </a:solidFill>
                </a:rPr>
                <a:t>Biology</a:t>
              </a:r>
              <a:endParaRPr lang="de-DE" sz="4000" b="1" dirty="0" smtClean="0">
                <a:solidFill>
                  <a:schemeClr val="bg1"/>
                </a:solidFill>
              </a:endParaRPr>
            </a:p>
            <a:p>
              <a:pPr algn="ctr"/>
              <a:endParaRPr lang="de-DE" sz="1200" b="1" dirty="0">
                <a:solidFill>
                  <a:schemeClr val="bg1"/>
                </a:solidFill>
              </a:endParaRPr>
            </a:p>
            <a:p>
              <a:pPr algn="ctr"/>
              <a:r>
                <a:rPr lang="de-DE" sz="1300" b="1" dirty="0" smtClean="0">
                  <a:solidFill>
                    <a:schemeClr val="bg1"/>
                  </a:solidFill>
                </a:rPr>
                <a:t>Biological </a:t>
              </a:r>
              <a:r>
                <a:rPr lang="de-DE" sz="1300" b="1" dirty="0" err="1" smtClean="0">
                  <a:solidFill>
                    <a:schemeClr val="bg1"/>
                  </a:solidFill>
                </a:rPr>
                <a:t>parameter</a:t>
              </a:r>
              <a:r>
                <a:rPr lang="de-DE" sz="1300" b="1" dirty="0" smtClean="0">
                  <a:solidFill>
                    <a:schemeClr val="bg1"/>
                  </a:solidFill>
                </a:rPr>
                <a:t>, stock variables </a:t>
              </a:r>
              <a:r>
                <a:rPr lang="de-DE" sz="1300" b="1" dirty="0" err="1" smtClean="0">
                  <a:solidFill>
                    <a:schemeClr val="bg1"/>
                  </a:solidFill>
                </a:rPr>
                <a:t>and</a:t>
              </a:r>
              <a:r>
                <a:rPr lang="de-DE" sz="1300" b="1" dirty="0" smtClean="0">
                  <a:solidFill>
                    <a:schemeClr val="bg1"/>
                  </a:solidFill>
                </a:rPr>
                <a:t> </a:t>
              </a:r>
              <a:r>
                <a:rPr lang="de-DE" sz="1300" b="1" dirty="0" err="1" smtClean="0">
                  <a:solidFill>
                    <a:schemeClr val="bg1"/>
                  </a:solidFill>
                </a:rPr>
                <a:t>overviews</a:t>
              </a:r>
              <a:r>
                <a:rPr lang="de-DE" sz="1300" b="1" dirty="0" smtClean="0">
                  <a:solidFill>
                    <a:schemeClr val="bg1"/>
                  </a:solidFill>
                </a:rPr>
                <a:t> </a:t>
              </a:r>
              <a:endParaRPr lang="de-DE" sz="13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89" name="Grafik 88"/>
          <p:cNvPicPr>
            <a:picLocks noChangeAspect="1"/>
          </p:cNvPicPr>
          <p:nvPr/>
        </p:nvPicPr>
        <p:blipFill rotWithShape="1">
          <a:blip r:embed="rId6"/>
          <a:srcRect b="7270"/>
          <a:stretch/>
        </p:blipFill>
        <p:spPr>
          <a:xfrm>
            <a:off x="8147869" y="3769843"/>
            <a:ext cx="2749365" cy="1763048"/>
          </a:xfrm>
          <a:prstGeom prst="rect">
            <a:avLst/>
          </a:prstGeom>
        </p:spPr>
      </p:pic>
      <p:pic>
        <p:nvPicPr>
          <p:cNvPr id="90" name="Grafik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87" y="5311928"/>
            <a:ext cx="256054" cy="256054"/>
          </a:xfrm>
          <a:prstGeom prst="rect">
            <a:avLst/>
          </a:prstGeom>
        </p:spPr>
      </p:pic>
      <p:pic>
        <p:nvPicPr>
          <p:cNvPr id="91" name="Grafik 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7045" y="5305209"/>
            <a:ext cx="256054" cy="256054"/>
          </a:xfrm>
          <a:prstGeom prst="rect">
            <a:avLst/>
          </a:prstGeom>
        </p:spPr>
      </p:pic>
      <p:pic>
        <p:nvPicPr>
          <p:cNvPr id="92" name="Grafik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4319" y="5349388"/>
            <a:ext cx="256054" cy="25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50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Office PowerPoint</Application>
  <PresentationFormat>Breitbild</PresentationFormat>
  <Paragraphs>18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Sven Stötera</dc:creator>
  <cp:lastModifiedBy> </cp:lastModifiedBy>
  <cp:revision>3</cp:revision>
  <dcterms:created xsi:type="dcterms:W3CDTF">2021-10-12T15:21:21Z</dcterms:created>
  <dcterms:modified xsi:type="dcterms:W3CDTF">2021-10-13T10:49:21Z</dcterms:modified>
</cp:coreProperties>
</file>