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22"/>
  </p:handoutMasterIdLst>
  <p:sldIdLst>
    <p:sldId id="257" r:id="rId5"/>
    <p:sldId id="258" r:id="rId6"/>
    <p:sldId id="265" r:id="rId7"/>
    <p:sldId id="266" r:id="rId8"/>
    <p:sldId id="267" r:id="rId9"/>
    <p:sldId id="270" r:id="rId10"/>
    <p:sldId id="283" r:id="rId11"/>
    <p:sldId id="285" r:id="rId12"/>
    <p:sldId id="274" r:id="rId13"/>
    <p:sldId id="286" r:id="rId14"/>
    <p:sldId id="287" r:id="rId15"/>
    <p:sldId id="284" r:id="rId16"/>
    <p:sldId id="275" r:id="rId17"/>
    <p:sldId id="288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911-F793-4838-A7E0-22F5DC2E219F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9DA88-E9CB-4BD6-A3AA-E9F01D61D7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209F14E-8D1D-40C6-A539-73D6BEFEE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Pladsholder til tekst 18">
            <a:extLst>
              <a:ext uri="{FF2B5EF4-FFF2-40B4-BE49-F238E27FC236}">
                <a16:creationId xmlns:a16="http://schemas.microsoft.com/office/drawing/2014/main" id="{4AAD550C-3146-4C57-AB2D-C76A65C79F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7311DF-2A29-4CE6-AEB9-357814EE5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Pladsholder til tekst 18">
            <a:extLst>
              <a:ext uri="{FF2B5EF4-FFF2-40B4-BE49-F238E27FC236}">
                <a16:creationId xmlns:a16="http://schemas.microsoft.com/office/drawing/2014/main" id="{4A07E728-4615-42A6-B1E8-908674A12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C79-234C-42BF-93BB-D4FFA57123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825200"/>
            <a:ext cx="10763249" cy="44003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21D9-F37F-4846-AD9E-FB2231C6F2F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1EB9-3042-4108-98CF-EA57B3983B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ktangel 8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2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63921-33CB-4908-B5A9-1060D340A50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16F9FD3-3D16-4DB5-AD5C-E8098D87A8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EC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1D465C-25A6-4B18-9B14-0DBDE3EF46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222F2F0-F6B4-4E5B-8718-B38DF1BB96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5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501499D-F55E-49F4-B2E9-CBEF800A041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627063"/>
            <a:ext cx="124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62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s-eg/WK_RDBES/tree/master/WKRDB-EST2/testData/output/uploaded" TargetMode="External"/><Relationship Id="rId2" Type="http://schemas.openxmlformats.org/officeDocument/2006/relationships/hyperlink" Target="https://sboxrdbes.ices.dk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ces-eg/WK_RDBES/tree/master/WKRDB-EST2/testData/output/DBErawObj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eg/WK_RDBES/tree/master/WKRDB-EST2/testData/output/DBErawObj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A1C458-7B80-44E1-A4F2-09E73FF5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769938"/>
            <a:ext cx="10434987" cy="2323445"/>
          </a:xfrm>
        </p:spPr>
        <p:txBody>
          <a:bodyPr/>
          <a:lstStyle/>
          <a:p>
            <a:r>
              <a:rPr lang="sv-SE" b="1" dirty="0" smtClean="0"/>
              <a:t>WKRDB-EST2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/>
              <a:t>Second </a:t>
            </a:r>
            <a:r>
              <a:rPr lang="en-GB" b="1" dirty="0" smtClean="0"/>
              <a:t>Workshop </a:t>
            </a:r>
            <a:r>
              <a:rPr lang="en-GB" b="1" dirty="0"/>
              <a:t>on Estimation with the RDBES data </a:t>
            </a:r>
            <a:r>
              <a:rPr lang="en-GB" b="1" dirty="0" smtClean="0"/>
              <a:t>model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5F2DF7-8E3D-4DFE-B339-34EE2A297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 smtClean="0"/>
              <a:t>On </a:t>
            </a:r>
            <a:r>
              <a:rPr lang="sv-SE" dirty="0" err="1" smtClean="0"/>
              <a:t>distance</a:t>
            </a:r>
            <a:endParaRPr lang="sv-SE" dirty="0"/>
          </a:p>
          <a:p>
            <a:r>
              <a:rPr lang="sv-SE" dirty="0" smtClean="0"/>
              <a:t>14/09/2020 to 18/09/2020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WKRDB-EST2: Functions available</a:t>
            </a:r>
            <a:r>
              <a:rPr lang="en-US" sz="2000" dirty="0" smtClean="0"/>
              <a:t> (f</a:t>
            </a:r>
            <a:r>
              <a:rPr lang="sv-SE" sz="2000" dirty="0" smtClean="0"/>
              <a:t>rom WKRDB-EST)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496262" y="2925536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SG1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1"/>
          </p:nvPr>
        </p:nvGraphicFramePr>
        <p:xfrm>
          <a:off x="1436172" y="1975758"/>
          <a:ext cx="8793389" cy="3931555"/>
        </p:xfrm>
        <a:graphic>
          <a:graphicData uri="http://schemas.openxmlformats.org/drawingml/2006/table">
            <a:tbl>
              <a:tblPr firstRow="1" firstCol="1" bandRow="1"/>
              <a:tblGrid>
                <a:gridCol w="1928190">
                  <a:extLst>
                    <a:ext uri="{9D8B030D-6E8A-4147-A177-3AD203B41FA5}">
                      <a16:colId xmlns:a16="http://schemas.microsoft.com/office/drawing/2014/main" val="1826463756"/>
                    </a:ext>
                  </a:extLst>
                </a:gridCol>
                <a:gridCol w="1002940">
                  <a:extLst>
                    <a:ext uri="{9D8B030D-6E8A-4147-A177-3AD203B41FA5}">
                      <a16:colId xmlns:a16="http://schemas.microsoft.com/office/drawing/2014/main" val="739079917"/>
                    </a:ext>
                  </a:extLst>
                </a:gridCol>
                <a:gridCol w="924641">
                  <a:extLst>
                    <a:ext uri="{9D8B030D-6E8A-4147-A177-3AD203B41FA5}">
                      <a16:colId xmlns:a16="http://schemas.microsoft.com/office/drawing/2014/main" val="2368519216"/>
                    </a:ext>
                  </a:extLst>
                </a:gridCol>
                <a:gridCol w="2006488">
                  <a:extLst>
                    <a:ext uri="{9D8B030D-6E8A-4147-A177-3AD203B41FA5}">
                      <a16:colId xmlns:a16="http://schemas.microsoft.com/office/drawing/2014/main" val="2476021748"/>
                    </a:ext>
                  </a:extLst>
                </a:gridCol>
                <a:gridCol w="1465565">
                  <a:extLst>
                    <a:ext uri="{9D8B030D-6E8A-4147-A177-3AD203B41FA5}">
                      <a16:colId xmlns:a16="http://schemas.microsoft.com/office/drawing/2014/main" val="3594557690"/>
                    </a:ext>
                  </a:extLst>
                </a:gridCol>
                <a:gridCol w="1465565">
                  <a:extLst>
                    <a:ext uri="{9D8B030D-6E8A-4147-A177-3AD203B41FA5}">
                      <a16:colId xmlns:a16="http://schemas.microsoft.com/office/drawing/2014/main" val="2556296657"/>
                    </a:ext>
                  </a:extLst>
                </a:gridCol>
              </a:tblGrid>
              <a:tr h="708969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Name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Who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Language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What it does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Where it can be found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Comments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32989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v_FishingOperation.sql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Henrik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SQL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Extract data from the RDBES tables into csv files including the reference id fields 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View for a table used for data extract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578993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generateZerosInSA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Nuno &amp; Subgroup2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Checks of one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spp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against SL and generates 0s and NAs in SA table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Proof-of-concept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61916"/>
                  </a:ext>
                </a:extLst>
              </a:tr>
              <a:tr h="644518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generateProbs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Nuno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Determination of inclusion probabilities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generate_probs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864480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handlingOfSubsamplingInSA.R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Nuno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Handles subsampling levels of SA into a single line for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probInc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attribution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handling_of_subsampling_in_SA.R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338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77962" y="3798627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SG4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77962" y="5259127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SG4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96262" y="4533411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SG1,2,4,5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WKRDB-EST2: Functions available</a:t>
            </a:r>
            <a:r>
              <a:rPr lang="en-US" sz="2000" dirty="0" smtClean="0"/>
              <a:t> (f</a:t>
            </a:r>
            <a:r>
              <a:rPr lang="sv-SE" sz="2000" dirty="0" smtClean="0"/>
              <a:t>rom WKRDB-EST)</a:t>
            </a:r>
            <a:endParaRPr lang="sv-SE" dirty="0"/>
          </a:p>
        </p:txBody>
      </p:sp>
      <p:graphicFrame>
        <p:nvGraphicFramePr>
          <p:cNvPr id="11" name="Content Placeholder 9"/>
          <p:cNvGraphicFramePr>
            <a:graphicFrameLocks/>
          </p:cNvGraphicFramePr>
          <p:nvPr/>
        </p:nvGraphicFramePr>
        <p:xfrm>
          <a:off x="837305" y="1490662"/>
          <a:ext cx="9658956" cy="4353837"/>
        </p:xfrm>
        <a:graphic>
          <a:graphicData uri="http://schemas.openxmlformats.org/drawingml/2006/table">
            <a:tbl>
              <a:tblPr firstRow="1" firstCol="1" bandRow="1"/>
              <a:tblGrid>
                <a:gridCol w="1258030">
                  <a:extLst>
                    <a:ext uri="{9D8B030D-6E8A-4147-A177-3AD203B41FA5}">
                      <a16:colId xmlns:a16="http://schemas.microsoft.com/office/drawing/2014/main" val="1826463756"/>
                    </a:ext>
                  </a:extLst>
                </a:gridCol>
                <a:gridCol w="904715">
                  <a:extLst>
                    <a:ext uri="{9D8B030D-6E8A-4147-A177-3AD203B41FA5}">
                      <a16:colId xmlns:a16="http://schemas.microsoft.com/office/drawing/2014/main" val="739079917"/>
                    </a:ext>
                  </a:extLst>
                </a:gridCol>
                <a:gridCol w="822468">
                  <a:extLst>
                    <a:ext uri="{9D8B030D-6E8A-4147-A177-3AD203B41FA5}">
                      <a16:colId xmlns:a16="http://schemas.microsoft.com/office/drawing/2014/main" val="2368519216"/>
                    </a:ext>
                  </a:extLst>
                </a:gridCol>
                <a:gridCol w="3479982">
                  <a:extLst>
                    <a:ext uri="{9D8B030D-6E8A-4147-A177-3AD203B41FA5}">
                      <a16:colId xmlns:a16="http://schemas.microsoft.com/office/drawing/2014/main" val="247602174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94557690"/>
                    </a:ext>
                  </a:extLst>
                </a:gridCol>
                <a:gridCol w="1847561">
                  <a:extLst>
                    <a:ext uri="{9D8B030D-6E8A-4147-A177-3AD203B41FA5}">
                      <a16:colId xmlns:a16="http://schemas.microsoft.com/office/drawing/2014/main" val="2556296657"/>
                    </a:ext>
                  </a:extLst>
                </a:gridCol>
              </a:tblGrid>
              <a:tr h="708969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Name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Who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Language</a:t>
                      </a:r>
                      <a:endParaRPr lang="sv-S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What it does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Where it can be found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Comments</a:t>
                      </a:r>
                      <a:endParaRPr lang="sv-SE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32989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read_sp_data_into_list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Kirsten | Marta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Reads in data from the share point, after sync to own computer.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Need to made into a function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578993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generic_su_object_upper_hie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Kristen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Generates an estimation object from the upper hierarchies down to the sample table (SA)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sv-S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61916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h13estimator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Edvin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Prototype package for estimating catch at age from hierarchy 13 samples with unequal probability selection of hauls, and fish parameters recorded in lower hierarchy C.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</a:t>
                      </a: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GitHub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See Annex 7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33827"/>
                  </a:ext>
                </a:extLst>
              </a:tr>
              <a:tr h="859356"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Lower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Dave, Andy, Richard,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Kristiina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Marijus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R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Function to create design table and probability matrix for lower hierarchies (only hierarchy A at the moment)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WK GitHub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5397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Only basic testing done - needs to be linked to upper hierarchy and sample information.</a:t>
                      </a:r>
                      <a:endParaRPr lang="sv-S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6738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88362" y="2476011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SG1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8362" y="3314211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SG2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31962" y="4169857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SG1,2,3,4,5?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88362" y="5139803"/>
            <a:ext cx="432838" cy="28581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SG5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1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RDBES R-Objects and Scripts: in flow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30" y="1825625"/>
            <a:ext cx="10202989" cy="4400550"/>
          </a:xfrm>
        </p:spPr>
      </p:pic>
      <p:sp>
        <p:nvSpPr>
          <p:cNvPr id="6" name="Multiply 5"/>
          <p:cNvSpPr/>
          <p:nvPr/>
        </p:nvSpPr>
        <p:spPr>
          <a:xfrm>
            <a:off x="1608084" y="3447394"/>
            <a:ext cx="315311" cy="29429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7" name="Multiply 6"/>
          <p:cNvSpPr/>
          <p:nvPr/>
        </p:nvSpPr>
        <p:spPr>
          <a:xfrm>
            <a:off x="1022423" y="3436884"/>
            <a:ext cx="315311" cy="29429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5163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WKRDB-EST2</a:t>
            </a:r>
            <a:r>
              <a:rPr lang="en-US" dirty="0" smtClean="0"/>
              <a:t>: work on subgroups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Tools available</a:t>
            </a:r>
          </a:p>
          <a:p>
            <a:pPr lvl="1"/>
            <a:r>
              <a:rPr lang="en-US" dirty="0" smtClean="0"/>
              <a:t>Microsoft Teams: </a:t>
            </a:r>
          </a:p>
          <a:p>
            <a:pPr lvl="2"/>
            <a:r>
              <a:rPr lang="en-US" dirty="0" smtClean="0"/>
              <a:t>1 meeting per subgroup + 1 meeting chairs</a:t>
            </a:r>
          </a:p>
          <a:p>
            <a:pPr lvl="2"/>
            <a:r>
              <a:rPr lang="en-US" dirty="0" smtClean="0"/>
              <a:t>Click on link &amp; “step-in”; or leave message for subgroup/chairs on chat</a:t>
            </a:r>
          </a:p>
          <a:p>
            <a:pPr lvl="2"/>
            <a:r>
              <a:rPr lang="en-US" dirty="0" smtClean="0"/>
              <a:t>Be nice: </a:t>
            </a:r>
          </a:p>
          <a:p>
            <a:pPr lvl="3"/>
            <a:r>
              <a:rPr lang="en-US" dirty="0" smtClean="0"/>
              <a:t>Keep eye contact, use your </a:t>
            </a:r>
            <a:r>
              <a:rPr lang="en-US" dirty="0" smtClean="0"/>
              <a:t>camera if you can</a:t>
            </a:r>
            <a:endParaRPr lang="en-US" dirty="0" smtClean="0"/>
          </a:p>
          <a:p>
            <a:pPr lvl="3"/>
            <a:r>
              <a:rPr lang="en-US" dirty="0" err="1" smtClean="0"/>
              <a:t>Mute&amp;unmute</a:t>
            </a:r>
            <a:r>
              <a:rPr lang="en-US" dirty="0" smtClean="0"/>
              <a:t>; </a:t>
            </a:r>
            <a:r>
              <a:rPr lang="en-US" dirty="0" smtClean="0"/>
              <a:t>Raise </a:t>
            </a:r>
            <a:r>
              <a:rPr lang="en-US" dirty="0" smtClean="0"/>
              <a:t>your hand</a:t>
            </a:r>
          </a:p>
          <a:p>
            <a:pPr lvl="3"/>
            <a:r>
              <a:rPr lang="en-US" dirty="0" smtClean="0"/>
              <a:t>Arrive -5 min from time, </a:t>
            </a:r>
            <a:r>
              <a:rPr lang="en-US" dirty="0" smtClean="0"/>
              <a:t>test </a:t>
            </a:r>
            <a:r>
              <a:rPr lang="en-US" dirty="0" smtClean="0"/>
              <a:t>sound and </a:t>
            </a:r>
            <a:r>
              <a:rPr lang="en-US" dirty="0" smtClean="0"/>
              <a:t>camera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  <a:p>
            <a:pPr lvl="2"/>
            <a:r>
              <a:rPr lang="en-US" dirty="0" smtClean="0"/>
              <a:t>1 folder per subgroup</a:t>
            </a:r>
          </a:p>
          <a:p>
            <a:pPr lvl="2"/>
            <a:r>
              <a:rPr lang="en-US" dirty="0" smtClean="0"/>
              <a:t>1 project per subgroup</a:t>
            </a:r>
          </a:p>
          <a:p>
            <a:pPr lvl="1"/>
            <a:r>
              <a:rPr lang="en-US" dirty="0" err="1" smtClean="0"/>
              <a:t>GoogleDocs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ToR</a:t>
            </a:r>
            <a:r>
              <a:rPr lang="en-US" dirty="0" smtClean="0"/>
              <a:t> b: issues</a:t>
            </a:r>
          </a:p>
          <a:p>
            <a:pPr lvl="1"/>
            <a:r>
              <a:rPr lang="en-US" dirty="0" err="1" smtClean="0"/>
              <a:t>Sharepoint</a:t>
            </a:r>
            <a:endParaRPr lang="en-US" dirty="0" smtClean="0"/>
          </a:p>
          <a:p>
            <a:pPr lvl="2"/>
            <a:r>
              <a:rPr lang="en-US" dirty="0" err="1" smtClean="0"/>
              <a:t>ToRs</a:t>
            </a:r>
            <a:r>
              <a:rPr lang="en-US" dirty="0" smtClean="0"/>
              <a:t> and Reporting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967"/>
          <a:stretch/>
        </p:blipFill>
        <p:spPr>
          <a:xfrm>
            <a:off x="5591078" y="3311280"/>
            <a:ext cx="3901265" cy="2299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31" y="3311280"/>
            <a:ext cx="3943675" cy="2436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121" y="6355284"/>
            <a:ext cx="8331450" cy="277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non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+mn-lt"/>
              </a:rPr>
              <a:t>On distance but still an ICES WK: Close your door/email to interferences + focus on work planned</a:t>
            </a:r>
            <a:endParaRPr lang="sv-SE" sz="1600" b="1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Tools 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MS Teams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/>
              <a:t>File Structure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Function (</a:t>
            </a:r>
            <a:r>
              <a:rPr lang="en-US" dirty="0" err="1"/>
              <a:t>if&amp;stop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37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WKRDB-EST2: </a:t>
            </a:r>
            <a:r>
              <a:rPr lang="en-US" dirty="0" err="1" smtClean="0"/>
              <a:t>subGroup</a:t>
            </a:r>
            <a:r>
              <a:rPr lang="en-US" dirty="0" smtClean="0"/>
              <a:t> Work Organization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 smtClean="0"/>
              <a:t>15-30 min SG meeting early in the day (e.g., 9:00)</a:t>
            </a:r>
          </a:p>
          <a:p>
            <a:pPr lvl="1"/>
            <a:r>
              <a:rPr lang="en-US" dirty="0" smtClean="0"/>
              <a:t>Plan the work for the day, assign tasks, update project</a:t>
            </a:r>
          </a:p>
          <a:p>
            <a:pPr lvl="1"/>
            <a:r>
              <a:rPr lang="en-US" dirty="0" smtClean="0"/>
              <a:t>Incorporate feedback from previous day (subgroup chairs meeting)</a:t>
            </a:r>
          </a:p>
          <a:p>
            <a:endParaRPr lang="en-US" dirty="0" smtClean="0"/>
          </a:p>
          <a:p>
            <a:r>
              <a:rPr lang="en-US" b="1" dirty="0" smtClean="0"/>
              <a:t>Throughout the day</a:t>
            </a:r>
          </a:p>
          <a:p>
            <a:pPr lvl="1"/>
            <a:r>
              <a:rPr lang="en-US" dirty="0"/>
              <a:t>Work </a:t>
            </a:r>
            <a:r>
              <a:rPr lang="en-US" dirty="0" smtClean="0"/>
              <a:t>individually or plenary in your tasks, update the project as you go</a:t>
            </a:r>
            <a:endParaRPr lang="sv-SE" dirty="0"/>
          </a:p>
          <a:p>
            <a:pPr lvl="1"/>
            <a:r>
              <a:rPr lang="en-US" dirty="0" smtClean="0"/>
              <a:t>Use SG meeting for chat and plenaries (subgroup to decide strategy)</a:t>
            </a:r>
          </a:p>
          <a:p>
            <a:endParaRPr lang="en-US" dirty="0" smtClean="0"/>
          </a:p>
          <a:p>
            <a:r>
              <a:rPr lang="en-US" b="1" dirty="0" smtClean="0"/>
              <a:t>15-30 min SG round-up late in the day (e.g., 16:30)</a:t>
            </a:r>
          </a:p>
          <a:p>
            <a:pPr lvl="1"/>
            <a:r>
              <a:rPr lang="en-US" dirty="0" smtClean="0"/>
              <a:t>Discuss developments, update project</a:t>
            </a:r>
          </a:p>
          <a:p>
            <a:pPr lvl="1"/>
            <a:r>
              <a:rPr lang="en-US" dirty="0" smtClean="0"/>
              <a:t>Inform chairs of feedback to </a:t>
            </a:r>
            <a:r>
              <a:rPr lang="en-US" dirty="0"/>
              <a:t>subgroup chairs meeting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4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/>
              <a:t>p</a:t>
            </a:r>
            <a:r>
              <a:rPr lang="en-US" dirty="0" smtClean="0"/>
              <a:t>articipants to subgroups:</a:t>
            </a:r>
            <a:endParaRPr lang="sv-S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622000"/>
            <a:ext cx="10763249" cy="4400349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</a:pPr>
            <a:r>
              <a:rPr lang="en-US" sz="1700" dirty="0" smtClean="0"/>
              <a:t>SG1</a:t>
            </a:r>
            <a:r>
              <a:rPr lang="en-US" sz="1700" dirty="0"/>
              <a:t>	P</a:t>
            </a:r>
            <a:r>
              <a:rPr lang="en-US" sz="1700" dirty="0" smtClean="0"/>
              <a:t>roduce functions for data </a:t>
            </a:r>
            <a:r>
              <a:rPr lang="en-US" sz="1700" dirty="0"/>
              <a:t>extraction and preparation of datasets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Adding </a:t>
            </a:r>
            <a:r>
              <a:rPr lang="en-US" sz="1700" dirty="0"/>
              <a:t>the probabilities and weights to the </a:t>
            </a:r>
            <a:r>
              <a:rPr lang="en-US" sz="1700" dirty="0" smtClean="0"/>
              <a:t>datasets</a:t>
            </a:r>
            <a:r>
              <a:rPr lang="en-US" sz="1700" dirty="0"/>
              <a:t>	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SG2</a:t>
            </a:r>
            <a:r>
              <a:rPr lang="en-US" sz="1700" dirty="0"/>
              <a:t>	</a:t>
            </a:r>
            <a:r>
              <a:rPr lang="en-US" sz="1700" dirty="0" smtClean="0"/>
              <a:t>Produce function </a:t>
            </a:r>
            <a:r>
              <a:rPr lang="en-US" sz="1700" dirty="0"/>
              <a:t>that picks up the prepared tables and creates an estimation </a:t>
            </a:r>
            <a:r>
              <a:rPr lang="en-US" sz="1700" dirty="0" smtClean="0"/>
              <a:t>object (master table)</a:t>
            </a:r>
            <a:r>
              <a:rPr lang="en-US" sz="1700" dirty="0"/>
              <a:t>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Create </a:t>
            </a:r>
            <a:r>
              <a:rPr lang="en-US" sz="1700" dirty="0"/>
              <a:t>functions that </a:t>
            </a:r>
            <a:r>
              <a:rPr lang="en-US" sz="1700" dirty="0" smtClean="0"/>
              <a:t>run point </a:t>
            </a:r>
            <a:r>
              <a:rPr lang="en-US" sz="1700" dirty="0"/>
              <a:t>estimation on estimation </a:t>
            </a:r>
            <a:r>
              <a:rPr lang="en-US" sz="1700" dirty="0" smtClean="0"/>
              <a:t>object 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SG3</a:t>
            </a:r>
            <a:r>
              <a:rPr lang="en-US" sz="1700" dirty="0"/>
              <a:t>	</a:t>
            </a:r>
            <a:r>
              <a:rPr lang="en-US" sz="1700" dirty="0" smtClean="0"/>
              <a:t>Compile and identify variables for variance estimation</a:t>
            </a:r>
            <a:br>
              <a:rPr lang="en-US" sz="1700" dirty="0" smtClean="0"/>
            </a:br>
            <a:r>
              <a:rPr lang="en-US" sz="1700" dirty="0" smtClean="0"/>
              <a:t>	Code the variance for the univariate HH and HT estimator with the estimation object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SG4</a:t>
            </a:r>
            <a:r>
              <a:rPr lang="en-US" sz="1700" dirty="0"/>
              <a:t>	</a:t>
            </a:r>
            <a:r>
              <a:rPr lang="en-US" sz="1700" dirty="0" smtClean="0"/>
              <a:t>Define structure for Species Selection handling </a:t>
            </a:r>
            <a:r>
              <a:rPr lang="en-US" sz="1700" dirty="0"/>
              <a:t>- develop </a:t>
            </a:r>
            <a:r>
              <a:rPr lang="en-US" sz="1700" dirty="0" smtClean="0"/>
              <a:t>from proof </a:t>
            </a:r>
            <a:r>
              <a:rPr lang="en-US" sz="1700" dirty="0"/>
              <a:t>of concept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Produce function for data </a:t>
            </a:r>
            <a:r>
              <a:rPr lang="en-US" sz="1700" dirty="0"/>
              <a:t>preparation </a:t>
            </a:r>
            <a:r>
              <a:rPr lang="en-US" sz="1700" dirty="0" smtClean="0"/>
              <a:t>of SA table</a:t>
            </a:r>
            <a:r>
              <a:rPr lang="en-US" sz="1700" dirty="0"/>
              <a:t>		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SG5</a:t>
            </a:r>
            <a:r>
              <a:rPr lang="en-US" sz="1700" dirty="0"/>
              <a:t>	</a:t>
            </a:r>
            <a:r>
              <a:rPr lang="en-US" sz="1700" dirty="0" smtClean="0"/>
              <a:t>Produce function for univariate </a:t>
            </a:r>
            <a:r>
              <a:rPr lang="en-US" sz="1700" dirty="0"/>
              <a:t>or multivariate sample data </a:t>
            </a:r>
            <a:r>
              <a:rPr lang="en-US" sz="1700" dirty="0" smtClean="0"/>
              <a:t>and estimation </a:t>
            </a:r>
            <a:br>
              <a:rPr lang="en-US" sz="1700" dirty="0" smtClean="0"/>
            </a:br>
            <a:r>
              <a:rPr lang="en-US" sz="1700" dirty="0" smtClean="0"/>
              <a:t>	Trial estimation at sample level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SG6</a:t>
            </a:r>
            <a:r>
              <a:rPr lang="en-US" sz="1700" dirty="0"/>
              <a:t>	</a:t>
            </a:r>
            <a:r>
              <a:rPr lang="en-US" sz="1700" dirty="0" smtClean="0"/>
              <a:t>Set up R-package and think about what it involves (maintenance, test environment, collaboration,…)</a:t>
            </a:r>
            <a:r>
              <a:rPr lang="en-US" sz="1700" dirty="0"/>
              <a:t>	</a:t>
            </a:r>
            <a:br>
              <a:rPr lang="en-US" sz="1700" dirty="0"/>
            </a:br>
            <a:r>
              <a:rPr lang="en-US" sz="1700" dirty="0" smtClean="0"/>
              <a:t>	Test inclusion of 1 function in package; incorporate other functions as they get ready	</a:t>
            </a:r>
          </a:p>
          <a:p>
            <a:pPr>
              <a:lnSpc>
                <a:spcPts val="2600"/>
              </a:lnSpc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SG7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Link the subgroups, conduct full estimation</a:t>
            </a:r>
            <a:r>
              <a:rPr lang="en-US" sz="1700" dirty="0"/>
              <a:t>	</a:t>
            </a:r>
          </a:p>
          <a:p>
            <a:pPr>
              <a:lnSpc>
                <a:spcPct val="150000"/>
              </a:lnSpc>
            </a:pPr>
            <a:endParaRPr lang="sv-SE" sz="17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455718" y="1749000"/>
            <a:ext cx="1560128" cy="4206113"/>
            <a:chOff x="9710651" y="1914991"/>
            <a:chExt cx="1560128" cy="4206113"/>
          </a:xfrm>
        </p:grpSpPr>
        <p:sp>
          <p:nvSpPr>
            <p:cNvPr id="6" name="TextBox 5"/>
            <p:cNvSpPr txBox="1"/>
            <p:nvPr/>
          </p:nvSpPr>
          <p:spPr>
            <a:xfrm>
              <a:off x="9710651" y="1914991"/>
              <a:ext cx="1520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Marta, Henrik</a:t>
              </a:r>
              <a:endParaRPr lang="sv-SE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82973" y="2683255"/>
              <a:ext cx="94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Kirsten</a:t>
              </a:r>
              <a:endParaRPr lang="sv-SE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07101" y="3417634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Liz</a:t>
              </a:r>
              <a:endParaRPr lang="sv-SE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87906" y="4186629"/>
              <a:ext cx="81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Nuno</a:t>
              </a:r>
              <a:endParaRPr lang="sv-SE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17525" y="4926612"/>
              <a:ext cx="769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Edvin</a:t>
              </a:r>
              <a:endParaRPr lang="sv-SE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17525" y="5782550"/>
              <a:ext cx="81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David</a:t>
              </a:r>
              <a:endParaRPr lang="sv-S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2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Break-out for subgroups [30 min]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Get to know each other (get a coffee)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ToRs</a:t>
            </a:r>
            <a:r>
              <a:rPr lang="en-US" dirty="0" smtClean="0"/>
              <a:t> and project</a:t>
            </a:r>
          </a:p>
          <a:p>
            <a:pPr lvl="1"/>
            <a:r>
              <a:rPr lang="en-US" dirty="0" smtClean="0"/>
              <a:t>Do you understand the task ahead?</a:t>
            </a:r>
          </a:p>
          <a:p>
            <a:pPr lvl="2"/>
            <a:r>
              <a:rPr lang="en-US" dirty="0"/>
              <a:t>Is there something that needs clarification?</a:t>
            </a:r>
          </a:p>
          <a:p>
            <a:pPr lvl="1"/>
            <a:r>
              <a:rPr lang="en-US" dirty="0" smtClean="0"/>
              <a:t>How can the </a:t>
            </a:r>
            <a:r>
              <a:rPr lang="en-US" dirty="0" err="1" smtClean="0"/>
              <a:t>ToRs</a:t>
            </a:r>
            <a:r>
              <a:rPr lang="en-US" dirty="0" smtClean="0"/>
              <a:t> be achieved?</a:t>
            </a:r>
          </a:p>
          <a:p>
            <a:pPr lvl="2"/>
            <a:r>
              <a:rPr lang="en-US" dirty="0"/>
              <a:t>Do you have the skills necessary?</a:t>
            </a:r>
            <a:endParaRPr lang="en-US" dirty="0" smtClean="0"/>
          </a:p>
          <a:p>
            <a:pPr lvl="2"/>
            <a:r>
              <a:rPr lang="en-US" dirty="0" smtClean="0"/>
              <a:t>Anything you need from others?</a:t>
            </a:r>
          </a:p>
          <a:p>
            <a:r>
              <a:rPr lang="en-US" dirty="0" smtClean="0"/>
              <a:t>Discuss group functioning </a:t>
            </a:r>
          </a:p>
          <a:p>
            <a:pPr lvl="1"/>
            <a:r>
              <a:rPr lang="en-US" dirty="0" smtClean="0"/>
              <a:t>How will you organize your work?</a:t>
            </a:r>
          </a:p>
          <a:p>
            <a:pPr lvl="1"/>
            <a:r>
              <a:rPr lang="en-US" dirty="0"/>
              <a:t>When will you meet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066-F016-4F81-9C5F-B0B60B5C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ToRs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786E7F-4E35-466C-93EE-5B2A271534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90662"/>
            <a:ext cx="10763249" cy="4962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WKRDB-EST2 – </a:t>
            </a:r>
            <a:r>
              <a:rPr lang="en-US" b="1" dirty="0" smtClean="0"/>
              <a:t>Second Workshop </a:t>
            </a:r>
            <a:r>
              <a:rPr lang="en-US" b="1" dirty="0"/>
              <a:t>on Estimation with RDBES data model </a:t>
            </a:r>
            <a:endParaRPr lang="sv-SE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Second Workshop on Estimation with the RDBES data model (WKRDB-EST2) </a:t>
            </a:r>
            <a:r>
              <a:rPr lang="en-US" dirty="0"/>
              <a:t>chaired by Nuno Prista, Sweden and Kirsten Birch </a:t>
            </a:r>
            <a:r>
              <a:rPr lang="en-US" dirty="0" err="1"/>
              <a:t>Håkansson</a:t>
            </a:r>
            <a:r>
              <a:rPr lang="en-US" dirty="0"/>
              <a:t>, Denmark, will meet through a web meeting from 14 to 18 September 2020 to: </a:t>
            </a:r>
            <a:endParaRPr lang="sv-SE" dirty="0"/>
          </a:p>
          <a:p>
            <a:r>
              <a:rPr lang="en-US" dirty="0"/>
              <a:t>a. Development and documentation R scripts for design based estimation for each hierarchy in the RDBES data model (supporting Advice Plan: Assuring Quality); </a:t>
            </a:r>
            <a:endParaRPr lang="sv-SE" dirty="0"/>
          </a:p>
          <a:p>
            <a:r>
              <a:rPr lang="en-US" dirty="0"/>
              <a:t>b. Identify and document issues problems with RDBES data model relating to design based estimation (supporting Advice Plan: Assuring Quality); </a:t>
            </a:r>
            <a:endParaRPr lang="sv-SE" dirty="0"/>
          </a:p>
          <a:p>
            <a:r>
              <a:rPr lang="en-US" dirty="0"/>
              <a:t>c. Develop roadmap for future improvements to the estimation procedures within the RDBES; </a:t>
            </a:r>
            <a:endParaRPr lang="sv-SE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WKRDB-EST2 </a:t>
            </a:r>
            <a:r>
              <a:rPr lang="en-US" dirty="0"/>
              <a:t>will present a written report to ACOM </a:t>
            </a:r>
            <a:r>
              <a:rPr lang="en-US" b="1" dirty="0"/>
              <a:t>by 18 December 2020</a:t>
            </a:r>
            <a:r>
              <a:rPr lang="en-US" dirty="0"/>
              <a:t>.</a:t>
            </a:r>
            <a:endParaRPr lang="sv-SE" dirty="0"/>
          </a:p>
          <a:p>
            <a:endParaRPr lang="sv-SE" dirty="0"/>
          </a:p>
          <a:p>
            <a:pPr lvl="2"/>
            <a:r>
              <a:rPr lang="sv-SE" sz="1900" dirty="0" smtClean="0"/>
              <a:t>Main </a:t>
            </a:r>
            <a:r>
              <a:rPr lang="sv-SE" sz="1900" dirty="0" err="1" smtClean="0"/>
              <a:t>upcoming</a:t>
            </a:r>
            <a:r>
              <a:rPr lang="sv-SE" sz="1900" dirty="0" smtClean="0"/>
              <a:t> dates </a:t>
            </a:r>
            <a:r>
              <a:rPr lang="sv-SE" sz="1900" dirty="0" err="1" smtClean="0"/>
              <a:t>with</a:t>
            </a:r>
            <a:r>
              <a:rPr lang="sv-SE" sz="1900" dirty="0" smtClean="0"/>
              <a:t> </a:t>
            </a:r>
            <a:r>
              <a:rPr lang="sv-SE" sz="1900" dirty="0" err="1" smtClean="0"/>
              <a:t>interest</a:t>
            </a:r>
            <a:r>
              <a:rPr lang="sv-SE" sz="1900" dirty="0" smtClean="0"/>
              <a:t> in RDBES-EST2 </a:t>
            </a:r>
            <a:r>
              <a:rPr lang="sv-SE" sz="1900" dirty="0" err="1" smtClean="0"/>
              <a:t>developments</a:t>
            </a:r>
            <a:endParaRPr lang="sv-SE" sz="1900" dirty="0" smtClean="0"/>
          </a:p>
          <a:p>
            <a:pPr lvl="3"/>
            <a:r>
              <a:rPr lang="en-US" sz="1900" dirty="0" smtClean="0"/>
              <a:t>RDBES data call</a:t>
            </a:r>
            <a:r>
              <a:rPr lang="en-US" sz="2000" dirty="0" smtClean="0"/>
              <a:t>: 30 September</a:t>
            </a:r>
            <a:endParaRPr lang="sv-SE" sz="1900" dirty="0" smtClean="0"/>
          </a:p>
          <a:p>
            <a:pPr lvl="3"/>
            <a:r>
              <a:rPr lang="sv-SE" sz="1900" dirty="0" smtClean="0"/>
              <a:t>WGCATCH:  9-13/November</a:t>
            </a:r>
          </a:p>
          <a:p>
            <a:pPr lvl="3"/>
            <a:r>
              <a:rPr lang="sv-SE" sz="1900" dirty="0"/>
              <a:t>WKRAISE&amp;TAF:  16-20/November</a:t>
            </a:r>
          </a:p>
          <a:p>
            <a:pPr lvl="3"/>
            <a:r>
              <a:rPr lang="sv-SE" sz="1900" b="1" dirty="0" smtClean="0"/>
              <a:t>SC-RDB/WGRDBESGOV</a:t>
            </a:r>
            <a:r>
              <a:rPr lang="sv-SE" sz="1900" b="1" dirty="0"/>
              <a:t>: </a:t>
            </a:r>
            <a:r>
              <a:rPr lang="sv-SE" sz="1900" b="1" dirty="0" smtClean="0"/>
              <a:t>1-3/December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2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066-F016-4F81-9C5F-B0B60B5C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 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3463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59163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29" y="1626127"/>
            <a:ext cx="7964171" cy="3926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8629" y="5600116"/>
            <a:ext cx="9996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ToRs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Development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R scripts for design-based estimation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b. Issues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RDBES data model relating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design-based estimation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Roadmap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future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improvements of design-based estimation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90267" y="4538133"/>
            <a:ext cx="3410155" cy="1627523"/>
            <a:chOff x="6790267" y="4538133"/>
            <a:chExt cx="3410155" cy="16275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3691" y="5162384"/>
              <a:ext cx="1386731" cy="7802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6790267" y="4538133"/>
              <a:ext cx="2149632" cy="80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04805" y="5950212"/>
              <a:ext cx="12538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800" dirty="0" err="1"/>
                <a:t>Photograph</a:t>
              </a:r>
              <a:r>
                <a:rPr lang="sv-SE" sz="800" dirty="0"/>
                <a:t>: </a:t>
              </a:r>
              <a:r>
                <a:rPr lang="sv-SE" sz="800" dirty="0" err="1"/>
                <a:t>Shutterstock</a:t>
              </a:r>
              <a:endParaRPr lang="sv-S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RDBES R-Objects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62189251"/>
              </p:ext>
            </p:extLst>
          </p:nvPr>
        </p:nvGraphicFramePr>
        <p:xfrm>
          <a:off x="1947333" y="2286001"/>
          <a:ext cx="7382934" cy="2726265"/>
        </p:xfrm>
        <a:graphic>
          <a:graphicData uri="http://schemas.openxmlformats.org/drawingml/2006/table">
            <a:tbl>
              <a:tblPr/>
              <a:tblGrid>
                <a:gridCol w="4137689">
                  <a:extLst>
                    <a:ext uri="{9D8B030D-6E8A-4147-A177-3AD203B41FA5}">
                      <a16:colId xmlns:a16="http://schemas.microsoft.com/office/drawing/2014/main" val="234919693"/>
                    </a:ext>
                  </a:extLst>
                </a:gridCol>
                <a:gridCol w="3245245">
                  <a:extLst>
                    <a:ext uri="{9D8B030D-6E8A-4147-A177-3AD203B41FA5}">
                      <a16:colId xmlns:a16="http://schemas.microsoft.com/office/drawing/2014/main" val="2582981986"/>
                    </a:ext>
                  </a:extLst>
                </a:gridCol>
              </a:tblGrid>
              <a:tr h="397415"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  <a:endParaRPr lang="sv-S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ObjectName</a:t>
                      </a:r>
                      <a:r>
                        <a:rPr lang="sv-S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(final)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2403"/>
                  </a:ext>
                </a:extLst>
              </a:tr>
              <a:tr h="397415"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RDBES extractions as 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TR.csv, FO.csv, ...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55747"/>
                  </a:ext>
                </a:extLst>
              </a:tr>
              <a:tr h="397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list with raw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DBErawObj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68086"/>
                  </a:ext>
                </a:extLst>
              </a:tr>
              <a:tr h="397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list with prepared data (with probInc)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DBEprepObj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17225"/>
                  </a:ext>
                </a:extLst>
              </a:tr>
              <a:tr h="369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list with master estimation 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DBEestimObj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49130"/>
                  </a:ext>
                </a:extLst>
              </a:tr>
              <a:tr h="369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list with point estimates of totals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DBEresultsTotalPoint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81266"/>
                  </a:ext>
                </a:extLst>
              </a:tr>
              <a:tr h="397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list with variance estimates of totals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DBEresultsTotalVariance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73795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999067" y="2726267"/>
            <a:ext cx="423333" cy="149013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880534" y="2252135"/>
            <a:ext cx="914400" cy="44026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RDBES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267" y="4436535"/>
            <a:ext cx="914400" cy="44026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Estimates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8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"/>
            <a:r>
              <a:rPr lang="sv-SE" b="0" dirty="0"/>
              <a:t/>
            </a:r>
            <a:br>
              <a:rPr lang="sv-SE" b="0" dirty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 list with raw </a:t>
            </a:r>
            <a:r>
              <a:rPr lang="en-US" dirty="0" smtClean="0"/>
              <a:t>data: </a:t>
            </a:r>
            <a:r>
              <a:rPr lang="sv-SE" dirty="0" err="1" smtClean="0"/>
              <a:t>DBErawObj</a:t>
            </a:r>
            <a:endParaRPr lang="sv-SE" dirty="0" smtClean="0"/>
          </a:p>
          <a:p>
            <a:r>
              <a:rPr lang="en-US" dirty="0"/>
              <a:t>R list with prepared data (with </a:t>
            </a:r>
            <a:r>
              <a:rPr lang="en-US" dirty="0" err="1" smtClean="0"/>
              <a:t>prob</a:t>
            </a:r>
            <a:r>
              <a:rPr lang="en-US" dirty="0" smtClean="0"/>
              <a:t>): </a:t>
            </a:r>
            <a:r>
              <a:rPr lang="sv-SE" dirty="0" err="1" smtClean="0"/>
              <a:t>DBEprepObj</a:t>
            </a:r>
            <a:endParaRPr lang="sv-SE" dirty="0" smtClean="0"/>
          </a:p>
          <a:p>
            <a:r>
              <a:rPr lang="en-US" dirty="0"/>
              <a:t>R list with master estimation table</a:t>
            </a:r>
            <a:r>
              <a:rPr lang="sv-SE" dirty="0"/>
              <a:t>: </a:t>
            </a:r>
            <a:r>
              <a:rPr lang="sv-SE" dirty="0" err="1"/>
              <a:t>DBEestimObj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0100" y="579437"/>
            <a:ext cx="934332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265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RDBES R-Objects: details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63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"/>
            <a:r>
              <a:rPr lang="sv-SE" b="0" dirty="0"/>
              <a:t/>
            </a:r>
            <a:br>
              <a:rPr lang="sv-SE" b="0" dirty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ctr"/>
            <a:r>
              <a:rPr lang="en-US" dirty="0"/>
              <a:t>R list with point estimates of </a:t>
            </a:r>
            <a:r>
              <a:rPr lang="en-US" dirty="0" smtClean="0"/>
              <a:t>totals</a:t>
            </a:r>
            <a:r>
              <a:rPr lang="sv-SE" dirty="0" smtClean="0"/>
              <a:t>: </a:t>
            </a:r>
            <a:r>
              <a:rPr lang="sv-SE" dirty="0" err="1" smtClean="0"/>
              <a:t>DBEresultsTotalPoint</a:t>
            </a:r>
            <a:endParaRPr lang="sv-SE" dirty="0" smtClean="0"/>
          </a:p>
          <a:p>
            <a:pPr fontAlgn="b"/>
            <a:r>
              <a:rPr lang="en-US" dirty="0"/>
              <a:t>R list with variance estimates of </a:t>
            </a:r>
            <a:r>
              <a:rPr lang="en-US" dirty="0" smtClean="0"/>
              <a:t>totals</a:t>
            </a:r>
            <a:r>
              <a:rPr lang="sv-SE" dirty="0" smtClean="0"/>
              <a:t>: </a:t>
            </a:r>
            <a:r>
              <a:rPr lang="sv-SE" dirty="0" err="1" smtClean="0"/>
              <a:t>DBEresultsTotalVariance</a:t>
            </a:r>
            <a:endParaRPr lang="sv-SE" dirty="0"/>
          </a:p>
          <a:p>
            <a:pPr fontAlgn="ctr"/>
            <a:endParaRPr lang="sv-SE" dirty="0" smtClean="0"/>
          </a:p>
          <a:p>
            <a:pPr fontAlgn="ctr"/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0100" y="579437"/>
            <a:ext cx="934332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265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RDBES R-Objects: details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2641600" y="2810933"/>
            <a:ext cx="4504267" cy="31700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v-SE" sz="2000" dirty="0" smtClean="0"/>
              <a:t>An R-list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Year, Country, Sampling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Hierarchy</a:t>
            </a:r>
            <a:endParaRPr lang="sv-S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Integer</a:t>
            </a:r>
            <a:r>
              <a:rPr lang="sv-SE" dirty="0"/>
              <a:t> [</a:t>
            </a:r>
            <a:r>
              <a:rPr lang="sv-SE" dirty="0" err="1"/>
              <a:t>e.g</a:t>
            </a:r>
            <a:r>
              <a:rPr lang="sv-SE" dirty="0"/>
              <a:t>.,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estimates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Variance </a:t>
            </a:r>
            <a:r>
              <a:rPr lang="en-US" dirty="0" smtClean="0"/>
              <a:t>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26578" y="3649450"/>
            <a:ext cx="908327" cy="74022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sv-S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14" y="4486997"/>
            <a:ext cx="404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 be discussed</a:t>
            </a:r>
          </a:p>
          <a:p>
            <a:r>
              <a:rPr lang="en-US" sz="1400" dirty="0" smtClean="0"/>
              <a:t>(what would estimators and end-users like to know?)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66667" y="526626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2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939331"/>
          </a:xfrm>
        </p:spPr>
        <p:txBody>
          <a:bodyPr/>
          <a:lstStyle/>
          <a:p>
            <a:r>
              <a:rPr lang="en-US" dirty="0"/>
              <a:t>WKRDB-EST2: Test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25200"/>
            <a:ext cx="10763249" cy="3860897"/>
          </a:xfrm>
        </p:spPr>
        <p:txBody>
          <a:bodyPr numCol="1" spcCol="360000">
            <a:normAutofit/>
          </a:bodyPr>
          <a:lstStyle/>
          <a:p>
            <a:pPr marL="0" indent="0">
              <a:buNone/>
            </a:pPr>
            <a:r>
              <a:rPr lang="sv-SE" sz="1700" b="1" dirty="0"/>
              <a:t>’</a:t>
            </a:r>
            <a:r>
              <a:rPr lang="sv-SE" sz="1700" b="1" dirty="0" err="1"/>
              <a:t>Unreal</a:t>
            </a:r>
            <a:r>
              <a:rPr lang="sv-SE" sz="1700" b="1" dirty="0"/>
              <a:t>’ data – </a:t>
            </a:r>
            <a:r>
              <a:rPr lang="sv-SE" sz="1700" b="1" dirty="0" err="1"/>
              <a:t>sample</a:t>
            </a:r>
            <a:r>
              <a:rPr lang="sv-SE" sz="1700" b="1" dirty="0"/>
              <a:t> - </a:t>
            </a:r>
            <a:r>
              <a:rPr lang="en-US" sz="1700" b="1" dirty="0"/>
              <a:t>DK_1966_H1-13</a:t>
            </a:r>
          </a:p>
          <a:p>
            <a:pPr>
              <a:buFontTx/>
              <a:buChar char="-"/>
            </a:pPr>
            <a:r>
              <a:rPr lang="en-US" sz="1800" dirty="0"/>
              <a:t>Based on data model 1.18</a:t>
            </a:r>
            <a:endParaRPr lang="sv-SE" sz="1700" b="1" dirty="0"/>
          </a:p>
          <a:p>
            <a:pPr>
              <a:buFontTx/>
              <a:buChar char="-"/>
            </a:pPr>
            <a:r>
              <a:rPr lang="sv-SE" sz="1700" dirty="0" err="1"/>
              <a:t>Based</a:t>
            </a:r>
            <a:r>
              <a:rPr lang="sv-SE" sz="1700" dirty="0"/>
              <a:t> on </a:t>
            </a:r>
            <a:r>
              <a:rPr lang="sv-SE" sz="1700" dirty="0" err="1"/>
              <a:t>Dave’s</a:t>
            </a:r>
            <a:r>
              <a:rPr lang="sv-SE" sz="1700" dirty="0"/>
              <a:t> </a:t>
            </a:r>
            <a:r>
              <a:rPr lang="sv-SE" sz="1700" dirty="0" err="1"/>
              <a:t>functions</a:t>
            </a:r>
            <a:r>
              <a:rPr lang="sv-SE" sz="1700" dirty="0"/>
              <a:t> &amp; script –  data </a:t>
            </a:r>
            <a:r>
              <a:rPr lang="sv-SE" sz="1700" dirty="0" err="1"/>
              <a:t>based</a:t>
            </a:r>
            <a:r>
              <a:rPr lang="sv-SE" sz="1700" dirty="0"/>
              <a:t> on </a:t>
            </a:r>
            <a:r>
              <a:rPr lang="sv-SE" sz="1700" dirty="0" err="1"/>
              <a:t>allowed</a:t>
            </a:r>
            <a:r>
              <a:rPr lang="sv-SE" sz="1700" dirty="0"/>
              <a:t> </a:t>
            </a:r>
            <a:r>
              <a:rPr lang="sv-SE" sz="1700" dirty="0" err="1"/>
              <a:t>codes</a:t>
            </a:r>
            <a:r>
              <a:rPr lang="sv-SE" sz="1700" dirty="0"/>
              <a:t> </a:t>
            </a:r>
            <a:r>
              <a:rPr lang="sv-SE" sz="1700" dirty="0" err="1"/>
              <a:t>with</a:t>
            </a:r>
            <a:r>
              <a:rPr lang="sv-SE" sz="1700" dirty="0"/>
              <a:t> the </a:t>
            </a:r>
            <a:r>
              <a:rPr lang="sv-SE" sz="1700" dirty="0" err="1"/>
              <a:t>added</a:t>
            </a:r>
            <a:r>
              <a:rPr lang="sv-SE" sz="1700" dirty="0"/>
              <a:t> </a:t>
            </a:r>
            <a:r>
              <a:rPr lang="sv-SE" sz="1700" dirty="0" err="1"/>
              <a:t>posibilities</a:t>
            </a:r>
            <a:r>
              <a:rPr lang="sv-SE" sz="1700" dirty="0"/>
              <a:t> </a:t>
            </a:r>
            <a:r>
              <a:rPr lang="sv-SE" sz="1700" dirty="0" err="1"/>
              <a:t>of</a:t>
            </a:r>
            <a:r>
              <a:rPr lang="sv-SE" sz="1700" dirty="0"/>
              <a:t> </a:t>
            </a:r>
            <a:r>
              <a:rPr lang="sv-SE" sz="1700" dirty="0" err="1"/>
              <a:t>making</a:t>
            </a:r>
            <a:r>
              <a:rPr lang="sv-SE" sz="1700" dirty="0"/>
              <a:t> data </a:t>
            </a:r>
            <a:r>
              <a:rPr lang="sv-SE" sz="1700" dirty="0" err="1"/>
              <a:t>more</a:t>
            </a:r>
            <a:r>
              <a:rPr lang="sv-SE" sz="1700" dirty="0"/>
              <a:t> </a:t>
            </a:r>
            <a:r>
              <a:rPr lang="sv-SE" sz="1700" dirty="0" err="1"/>
              <a:t>realistic</a:t>
            </a:r>
            <a:endParaRPr lang="sv-SE" sz="1700" dirty="0"/>
          </a:p>
          <a:p>
            <a:pPr>
              <a:buFontTx/>
              <a:buChar char="-"/>
            </a:pPr>
            <a:r>
              <a:rPr lang="sv-SE" sz="1700" dirty="0" err="1"/>
              <a:t>Created</a:t>
            </a:r>
            <a:r>
              <a:rPr lang="sv-SE" sz="1700" dirty="0"/>
              <a:t> for all </a:t>
            </a:r>
            <a:r>
              <a:rPr lang="sv-SE" sz="1700" dirty="0" err="1"/>
              <a:t>hierachies</a:t>
            </a:r>
            <a:r>
              <a:rPr lang="sv-SE" sz="1700" dirty="0"/>
              <a:t> (H1-H13)</a:t>
            </a:r>
          </a:p>
          <a:p>
            <a:pPr>
              <a:buFontTx/>
              <a:buChar char="-"/>
            </a:pPr>
            <a:r>
              <a:rPr lang="sv-SE" sz="1700" dirty="0"/>
              <a:t>Data in the RDBES </a:t>
            </a:r>
            <a:r>
              <a:rPr lang="sv-SE" sz="1700" dirty="0" err="1"/>
              <a:t>upload</a:t>
            </a:r>
            <a:r>
              <a:rPr lang="sv-SE" sz="1700" dirty="0"/>
              <a:t> format</a:t>
            </a:r>
          </a:p>
          <a:p>
            <a:pPr lvl="1">
              <a:buFontTx/>
              <a:buChar char="-"/>
            </a:pPr>
            <a:r>
              <a:rPr lang="sv-SE" sz="1700" dirty="0" err="1"/>
              <a:t>Uploaded</a:t>
            </a:r>
            <a:r>
              <a:rPr lang="sv-SE" sz="1700" dirty="0"/>
              <a:t> to </a:t>
            </a:r>
            <a:r>
              <a:rPr lang="sv-SE" sz="1700" dirty="0">
                <a:hlinkClick r:id="rId2"/>
              </a:rPr>
              <a:t>https://sboxrdbes.ices.dk</a:t>
            </a:r>
            <a:r>
              <a:rPr lang="sv-SE" sz="1700" dirty="0"/>
              <a:t> &amp; </a:t>
            </a:r>
            <a:r>
              <a:rPr lang="sv-SE" sz="1700" dirty="0">
                <a:hlinkClick r:id="rId3"/>
              </a:rPr>
              <a:t>https://github.com/ices-eg/WK_RDBES/tree/master/WKRDB-EST2/testData/output/uploaded</a:t>
            </a:r>
            <a:endParaRPr lang="sv-SE" sz="1700" dirty="0"/>
          </a:p>
          <a:p>
            <a:pPr>
              <a:buFontTx/>
              <a:buChar char="-"/>
            </a:pPr>
            <a:r>
              <a:rPr lang="sv-SE" sz="1700" dirty="0"/>
              <a:t>Data in the </a:t>
            </a:r>
            <a:r>
              <a:rPr lang="sv-SE" sz="1700" dirty="0" err="1"/>
              <a:t>DBErawObj</a:t>
            </a:r>
            <a:r>
              <a:rPr lang="sv-SE" sz="1700" dirty="0"/>
              <a:t> format</a:t>
            </a:r>
          </a:p>
          <a:p>
            <a:pPr lvl="1">
              <a:buFontTx/>
              <a:buChar char="-"/>
            </a:pPr>
            <a:r>
              <a:rPr lang="sv-SE" sz="1700" dirty="0" err="1"/>
              <a:t>Uploaded</a:t>
            </a:r>
            <a:r>
              <a:rPr lang="sv-SE" sz="1700" dirty="0"/>
              <a:t> to </a:t>
            </a:r>
            <a:r>
              <a:rPr lang="sv-SE" sz="1700" dirty="0">
                <a:hlinkClick r:id="rId4"/>
              </a:rPr>
              <a:t>https://</a:t>
            </a:r>
            <a:r>
              <a:rPr lang="sv-SE" sz="1700" dirty="0" smtClean="0">
                <a:hlinkClick r:id="rId4"/>
              </a:rPr>
              <a:t>github.com/ices-eg/WK_RDBES/tree/master/WKRDB-EST2/testData/output/DBErawObj</a:t>
            </a:r>
            <a:endParaRPr lang="sv-SE" sz="17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" y="1373255"/>
            <a:ext cx="10763249" cy="451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 smtClean="0"/>
              <a:t>Common </a:t>
            </a:r>
            <a:r>
              <a:rPr lang="en-US" sz="3000" dirty="0" err="1" smtClean="0"/>
              <a:t>testData</a:t>
            </a:r>
            <a:r>
              <a:rPr lang="en-US" sz="3000" dirty="0" smtClean="0"/>
              <a:t> folder:</a:t>
            </a:r>
          </a:p>
          <a:p>
            <a:endParaRPr lang="sv-S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" y="5780690"/>
            <a:ext cx="10763249" cy="672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600" dirty="0"/>
              <a:t>Subgroup </a:t>
            </a:r>
            <a:r>
              <a:rPr lang="en-US" sz="8600" dirty="0" err="1"/>
              <a:t>testData</a:t>
            </a:r>
            <a:r>
              <a:rPr lang="en-US" sz="8600" dirty="0"/>
              <a:t> folder:</a:t>
            </a:r>
          </a:p>
          <a:p>
            <a:pPr marL="0" indent="0">
              <a:buNone/>
            </a:pPr>
            <a:r>
              <a:rPr lang="en-US" sz="5500" dirty="0"/>
              <a:t>Create / manipulate test data that are useful for testing the functions &amp;/| reflects relevant issues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29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939331"/>
          </a:xfrm>
        </p:spPr>
        <p:txBody>
          <a:bodyPr/>
          <a:lstStyle/>
          <a:p>
            <a:r>
              <a:rPr lang="en-US" dirty="0"/>
              <a:t>WKRDB-EST2: Test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825200"/>
            <a:ext cx="10763249" cy="3860897"/>
          </a:xfrm>
        </p:spPr>
        <p:txBody>
          <a:bodyPr numCol="2" spcCol="360000">
            <a:normAutofit/>
          </a:bodyPr>
          <a:lstStyle/>
          <a:p>
            <a:pPr marL="0" indent="0">
              <a:buNone/>
            </a:pPr>
            <a:r>
              <a:rPr lang="sv-SE" sz="1900" b="1" dirty="0" smtClean="0"/>
              <a:t>’Real</a:t>
            </a:r>
            <a:r>
              <a:rPr lang="sv-SE" sz="1900" b="1" dirty="0"/>
              <a:t>’ data – population – DK_1967_pop_H1</a:t>
            </a:r>
          </a:p>
          <a:p>
            <a:pPr>
              <a:buFontTx/>
              <a:buChar char="-"/>
            </a:pPr>
            <a:r>
              <a:rPr lang="sv-SE" sz="1900" dirty="0" err="1" smtClean="0"/>
              <a:t>Based</a:t>
            </a:r>
            <a:r>
              <a:rPr lang="sv-SE" sz="1900" dirty="0" smtClean="0"/>
              <a:t> </a:t>
            </a:r>
            <a:r>
              <a:rPr lang="sv-SE" sz="1900" dirty="0"/>
              <a:t>on a TRUE </a:t>
            </a:r>
            <a:r>
              <a:rPr lang="sv-SE" sz="1900" dirty="0" smtClean="0"/>
              <a:t>population</a:t>
            </a:r>
            <a:endParaRPr lang="sv-SE" sz="1900" dirty="0"/>
          </a:p>
          <a:p>
            <a:pPr lvl="1">
              <a:buFontTx/>
              <a:buChar char="-"/>
            </a:pPr>
            <a:r>
              <a:rPr lang="sv-SE" sz="1900" dirty="0"/>
              <a:t>40 </a:t>
            </a:r>
            <a:r>
              <a:rPr lang="sv-SE" sz="1900" dirty="0" err="1"/>
              <a:t>vessels</a:t>
            </a:r>
            <a:r>
              <a:rPr lang="sv-SE" sz="1900" dirty="0"/>
              <a:t> </a:t>
            </a:r>
            <a:r>
              <a:rPr lang="sv-SE" sz="1900" dirty="0" err="1" smtClean="0"/>
              <a:t>targeting</a:t>
            </a:r>
            <a:r>
              <a:rPr lang="sv-SE" sz="1900" dirty="0" smtClean="0"/>
              <a:t> </a:t>
            </a:r>
            <a:r>
              <a:rPr lang="sv-SE" sz="1900" dirty="0" err="1"/>
              <a:t>sprat</a:t>
            </a:r>
            <a:r>
              <a:rPr lang="sv-SE" sz="1900" dirty="0"/>
              <a:t> on </a:t>
            </a:r>
            <a:r>
              <a:rPr lang="sv-SE" sz="1900" dirty="0" smtClean="0"/>
              <a:t>316 </a:t>
            </a:r>
            <a:r>
              <a:rPr lang="sv-SE" sz="1900" dirty="0" err="1"/>
              <a:t>Fishing</a:t>
            </a:r>
            <a:r>
              <a:rPr lang="sv-SE" sz="1900" dirty="0"/>
              <a:t> </a:t>
            </a:r>
            <a:r>
              <a:rPr lang="sv-SE" sz="1900" dirty="0" smtClean="0"/>
              <a:t>trips </a:t>
            </a:r>
            <a:r>
              <a:rPr lang="sv-SE" sz="1900" dirty="0" err="1" smtClean="0"/>
              <a:t>hauls</a:t>
            </a:r>
            <a:r>
              <a:rPr lang="sv-SE" sz="1900" dirty="0" smtClean="0"/>
              <a:t> </a:t>
            </a:r>
            <a:r>
              <a:rPr lang="sv-SE" sz="1900" dirty="0" err="1" smtClean="0"/>
              <a:t>with</a:t>
            </a:r>
            <a:r>
              <a:rPr lang="sv-SE" sz="1900" dirty="0" smtClean="0"/>
              <a:t> </a:t>
            </a:r>
            <a:r>
              <a:rPr lang="sv-SE" sz="1900" dirty="0" err="1" smtClean="0"/>
              <a:t>varying</a:t>
            </a:r>
            <a:r>
              <a:rPr lang="sv-SE" sz="1900" dirty="0" smtClean="0"/>
              <a:t> </a:t>
            </a:r>
            <a:r>
              <a:rPr lang="sv-SE" sz="1900" dirty="0" err="1" smtClean="0"/>
              <a:t>number</a:t>
            </a:r>
            <a:r>
              <a:rPr lang="sv-SE" sz="1900" dirty="0" smtClean="0"/>
              <a:t> </a:t>
            </a:r>
            <a:r>
              <a:rPr lang="sv-SE" sz="1900" dirty="0" err="1" smtClean="0"/>
              <a:t>of</a:t>
            </a:r>
            <a:r>
              <a:rPr lang="sv-SE" sz="1900" dirty="0" smtClean="0"/>
              <a:t> </a:t>
            </a:r>
            <a:r>
              <a:rPr lang="sv-SE" sz="1900" dirty="0" err="1" smtClean="0"/>
              <a:t>hauls</a:t>
            </a:r>
            <a:endParaRPr lang="sv-SE" sz="1900" dirty="0" smtClean="0"/>
          </a:p>
          <a:p>
            <a:pPr lvl="1">
              <a:buFontTx/>
              <a:buChar char="-"/>
            </a:pPr>
            <a:r>
              <a:rPr lang="sv-SE" sz="1900" dirty="0" err="1" smtClean="0"/>
              <a:t>Predominantly</a:t>
            </a:r>
            <a:r>
              <a:rPr lang="sv-SE" sz="1900" dirty="0" smtClean="0"/>
              <a:t> </a:t>
            </a:r>
            <a:r>
              <a:rPr lang="sv-SE" sz="1900" dirty="0" err="1" smtClean="0"/>
              <a:t>cathcing</a:t>
            </a:r>
            <a:r>
              <a:rPr lang="sv-SE" sz="1900" dirty="0" smtClean="0"/>
              <a:t> 1 species, </a:t>
            </a:r>
            <a:r>
              <a:rPr lang="sv-SE" sz="1900" dirty="0" err="1" smtClean="0"/>
              <a:t>but</a:t>
            </a:r>
            <a:r>
              <a:rPr lang="sv-SE" sz="1900" dirty="0" smtClean="0"/>
              <a:t> by-</a:t>
            </a:r>
            <a:r>
              <a:rPr lang="sv-SE" sz="1900" dirty="0" err="1" smtClean="0"/>
              <a:t>catch</a:t>
            </a:r>
            <a:r>
              <a:rPr lang="sv-SE" sz="1900" dirty="0" smtClean="0"/>
              <a:t> </a:t>
            </a:r>
            <a:r>
              <a:rPr lang="sv-SE" sz="1900" dirty="0" err="1" smtClean="0"/>
              <a:t>of</a:t>
            </a:r>
            <a:r>
              <a:rPr lang="sv-SE" sz="1900" dirty="0" smtClean="0"/>
              <a:t> 14 </a:t>
            </a:r>
            <a:r>
              <a:rPr lang="sv-SE" sz="1900" dirty="0" err="1" smtClean="0"/>
              <a:t>other</a:t>
            </a:r>
            <a:r>
              <a:rPr lang="sv-SE" sz="1900" dirty="0" smtClean="0"/>
              <a:t> species</a:t>
            </a:r>
          </a:p>
          <a:p>
            <a:pPr lvl="1">
              <a:buFontTx/>
              <a:buChar char="-"/>
            </a:pPr>
            <a:r>
              <a:rPr lang="sv-SE" sz="1900" dirty="0" err="1" smtClean="0"/>
              <a:t>Varying</a:t>
            </a:r>
            <a:r>
              <a:rPr lang="sv-SE" sz="1900" dirty="0" smtClean="0"/>
              <a:t> </a:t>
            </a:r>
            <a:r>
              <a:rPr lang="sv-SE" sz="1900" dirty="0" err="1" smtClean="0"/>
              <a:t>lower</a:t>
            </a:r>
            <a:r>
              <a:rPr lang="sv-SE" sz="1900" dirty="0"/>
              <a:t> </a:t>
            </a:r>
            <a:r>
              <a:rPr lang="sv-SE" sz="1900" dirty="0" err="1" smtClean="0"/>
              <a:t>hierarchies</a:t>
            </a:r>
            <a:endParaRPr lang="sv-SE" sz="1900" dirty="0" smtClean="0"/>
          </a:p>
          <a:p>
            <a:pPr>
              <a:buFontTx/>
              <a:buChar char="-"/>
            </a:pPr>
            <a:r>
              <a:rPr lang="sv-SE" sz="2100" dirty="0" smtClean="0"/>
              <a:t>Data </a:t>
            </a:r>
            <a:r>
              <a:rPr lang="sv-SE" sz="2100" dirty="0"/>
              <a:t>for H1</a:t>
            </a:r>
          </a:p>
          <a:p>
            <a:pPr>
              <a:buFontTx/>
              <a:buChar char="-"/>
            </a:pPr>
            <a:r>
              <a:rPr lang="sv-SE" sz="1900" dirty="0"/>
              <a:t>Data in the </a:t>
            </a:r>
            <a:r>
              <a:rPr lang="sv-SE" sz="1900" dirty="0" err="1"/>
              <a:t>DBErawObj</a:t>
            </a:r>
            <a:r>
              <a:rPr lang="sv-SE" sz="1900" dirty="0"/>
              <a:t> </a:t>
            </a:r>
            <a:r>
              <a:rPr lang="sv-SE" sz="1900" dirty="0" smtClean="0"/>
              <a:t>format</a:t>
            </a:r>
          </a:p>
          <a:p>
            <a:pPr>
              <a:buFontTx/>
              <a:buChar char="-"/>
            </a:pPr>
            <a:r>
              <a:rPr lang="en-US" sz="1800" dirty="0"/>
              <a:t>Based on data model 1.18</a:t>
            </a:r>
            <a:endParaRPr lang="sv-SE" sz="1800" dirty="0"/>
          </a:p>
          <a:p>
            <a:pPr marL="0" indent="0">
              <a:buNone/>
            </a:pPr>
            <a:endParaRPr lang="sv-SE" sz="1900" dirty="0"/>
          </a:p>
          <a:p>
            <a:pPr marL="0" indent="0">
              <a:buNone/>
            </a:pPr>
            <a:r>
              <a:rPr lang="sv-SE" sz="1900" b="1" dirty="0"/>
              <a:t>’Real’ data – </a:t>
            </a:r>
            <a:r>
              <a:rPr lang="sv-SE" sz="1900" b="1" dirty="0" err="1"/>
              <a:t>sample</a:t>
            </a:r>
            <a:r>
              <a:rPr lang="sv-SE" sz="1900" b="1" dirty="0"/>
              <a:t> 1 – DK_1967_sample_1_H1</a:t>
            </a:r>
          </a:p>
          <a:p>
            <a:pPr>
              <a:buFontTx/>
              <a:buChar char="-"/>
            </a:pPr>
            <a:r>
              <a:rPr lang="sv-SE" sz="1900" dirty="0" err="1"/>
              <a:t>Very</a:t>
            </a:r>
            <a:r>
              <a:rPr lang="sv-SE" sz="1900" dirty="0"/>
              <a:t> small 2 </a:t>
            </a:r>
            <a:r>
              <a:rPr lang="sv-SE" sz="1900" dirty="0" err="1"/>
              <a:t>PSU’s</a:t>
            </a:r>
            <a:r>
              <a:rPr lang="sv-SE" sz="1900" dirty="0"/>
              <a:t>, 2 </a:t>
            </a:r>
            <a:r>
              <a:rPr lang="sv-SE" sz="1900" dirty="0" err="1"/>
              <a:t>SSU’s</a:t>
            </a:r>
            <a:r>
              <a:rPr lang="sv-SE" sz="1900" dirty="0"/>
              <a:t> &amp; 2 </a:t>
            </a:r>
            <a:r>
              <a:rPr lang="sv-SE" sz="1900" dirty="0" err="1"/>
              <a:t>TSU’s</a:t>
            </a:r>
            <a:endParaRPr lang="sv-SE" sz="1900" dirty="0"/>
          </a:p>
          <a:p>
            <a:pPr>
              <a:buFontTx/>
              <a:buChar char="-"/>
            </a:pPr>
            <a:r>
              <a:rPr lang="sv-SE" sz="1900" dirty="0"/>
              <a:t>SRSWR at all </a:t>
            </a:r>
            <a:r>
              <a:rPr lang="sv-SE" sz="1900" dirty="0" err="1"/>
              <a:t>levels</a:t>
            </a:r>
            <a:endParaRPr lang="sv-SE" sz="1900" dirty="0"/>
          </a:p>
          <a:p>
            <a:pPr>
              <a:buFontTx/>
              <a:buChar char="-"/>
            </a:pPr>
            <a:r>
              <a:rPr lang="sv-SE" sz="1900" dirty="0"/>
              <a:t>All species </a:t>
            </a:r>
            <a:r>
              <a:rPr lang="sv-SE" sz="1900" dirty="0" err="1"/>
              <a:t>sampled</a:t>
            </a:r>
            <a:r>
              <a:rPr lang="sv-SE" sz="1900" dirty="0"/>
              <a:t> in the species list</a:t>
            </a:r>
          </a:p>
          <a:p>
            <a:pPr>
              <a:buFontTx/>
              <a:buChar char="-"/>
            </a:pPr>
            <a:r>
              <a:rPr lang="sv-SE" sz="1900" dirty="0" err="1"/>
              <a:t>Lower</a:t>
            </a:r>
            <a:r>
              <a:rPr lang="sv-SE" sz="1900" dirty="0"/>
              <a:t> </a:t>
            </a:r>
            <a:r>
              <a:rPr lang="en-US" sz="1900" dirty="0" err="1"/>
              <a:t>hierarchyType</a:t>
            </a:r>
            <a:r>
              <a:rPr lang="en-US" sz="1900" dirty="0"/>
              <a:t> = "A"</a:t>
            </a:r>
            <a:endParaRPr lang="sv-SE" sz="1900" dirty="0"/>
          </a:p>
          <a:p>
            <a:pPr>
              <a:buFontTx/>
              <a:buChar char="-"/>
            </a:pPr>
            <a:r>
              <a:rPr lang="sv-SE" sz="1900" dirty="0"/>
              <a:t>All </a:t>
            </a:r>
            <a:r>
              <a:rPr lang="sv-SE" sz="1900" dirty="0" err="1"/>
              <a:t>cases</a:t>
            </a:r>
            <a:r>
              <a:rPr lang="sv-SE" sz="1900" dirty="0"/>
              <a:t> </a:t>
            </a:r>
            <a:r>
              <a:rPr lang="sv-SE" sz="1900" dirty="0" err="1"/>
              <a:t>complete</a:t>
            </a:r>
            <a:endParaRPr lang="sv-SE" sz="1900" dirty="0"/>
          </a:p>
          <a:p>
            <a:pPr>
              <a:buFontTx/>
              <a:buChar char="-"/>
            </a:pPr>
            <a:r>
              <a:rPr lang="sv-SE" sz="1900" dirty="0"/>
              <a:t>Data in the </a:t>
            </a:r>
            <a:r>
              <a:rPr lang="sv-SE" sz="1900" dirty="0" err="1"/>
              <a:t>DBErawObj</a:t>
            </a:r>
            <a:r>
              <a:rPr lang="sv-SE" sz="1900" dirty="0"/>
              <a:t> format</a:t>
            </a:r>
          </a:p>
          <a:p>
            <a:pPr lvl="1">
              <a:buFontTx/>
              <a:buChar char="-"/>
            </a:pPr>
            <a:r>
              <a:rPr lang="sv-SE" sz="1900" dirty="0"/>
              <a:t>Will be </a:t>
            </a:r>
            <a:r>
              <a:rPr lang="sv-SE" sz="1900" dirty="0" err="1"/>
              <a:t>uploaded</a:t>
            </a:r>
            <a:r>
              <a:rPr lang="sv-SE" sz="1900" dirty="0"/>
              <a:t> to </a:t>
            </a:r>
            <a:r>
              <a:rPr lang="sv-SE" sz="1900" dirty="0">
                <a:hlinkClick r:id="rId2"/>
              </a:rPr>
              <a:t>https://github.com/ices-eg/WK_RDBES/tree/master/WKRDB-EST2/testData/output/DBErawObj</a:t>
            </a:r>
            <a:r>
              <a:rPr lang="sv-SE" sz="1900" dirty="0"/>
              <a:t> by </a:t>
            </a:r>
            <a:r>
              <a:rPr lang="sv-SE" sz="1900" dirty="0" err="1" smtClean="0"/>
              <a:t>midday</a:t>
            </a:r>
            <a:endParaRPr lang="sv-SE" sz="1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" y="1373255"/>
            <a:ext cx="10763249" cy="451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 smtClean="0"/>
              <a:t>Common </a:t>
            </a:r>
            <a:r>
              <a:rPr lang="en-US" sz="3000" dirty="0" err="1" smtClean="0"/>
              <a:t>testData</a:t>
            </a:r>
            <a:r>
              <a:rPr lang="en-US" sz="3000" dirty="0" smtClean="0"/>
              <a:t> folder:</a:t>
            </a:r>
          </a:p>
          <a:p>
            <a:endParaRPr lang="sv-S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" y="5780690"/>
            <a:ext cx="10763249" cy="672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600" dirty="0"/>
              <a:t>Subgroup </a:t>
            </a:r>
            <a:r>
              <a:rPr lang="en-US" sz="8600" dirty="0" err="1"/>
              <a:t>testData</a:t>
            </a:r>
            <a:r>
              <a:rPr lang="en-US" sz="8600" dirty="0"/>
              <a:t> folder:</a:t>
            </a:r>
          </a:p>
          <a:p>
            <a:pPr marL="0" indent="0">
              <a:buNone/>
            </a:pPr>
            <a:r>
              <a:rPr lang="en-US" sz="5500" dirty="0"/>
              <a:t>Create / manipulate test data that are useful for testing the functions &amp;/| reflects relevant issues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87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WKRDB-EST2: Subgroups</a:t>
            </a:r>
            <a:endParaRPr lang="sv-S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1622000"/>
            <a:ext cx="10763249" cy="4400349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</a:pPr>
            <a:r>
              <a:rPr lang="en-US" sz="1700" dirty="0" smtClean="0"/>
              <a:t>SG1</a:t>
            </a:r>
            <a:r>
              <a:rPr lang="en-US" sz="1700" dirty="0"/>
              <a:t>	P</a:t>
            </a:r>
            <a:r>
              <a:rPr lang="en-US" sz="1700" dirty="0" smtClean="0"/>
              <a:t>roduce functions for data </a:t>
            </a:r>
            <a:r>
              <a:rPr lang="en-US" sz="1700" dirty="0"/>
              <a:t>extraction and preparation of datasets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Adding </a:t>
            </a:r>
            <a:r>
              <a:rPr lang="en-US" sz="1700" dirty="0"/>
              <a:t>the probabilities and weights to the </a:t>
            </a:r>
            <a:r>
              <a:rPr lang="en-US" sz="1700" dirty="0" smtClean="0"/>
              <a:t>datasets</a:t>
            </a:r>
            <a:r>
              <a:rPr lang="en-US" sz="1700" dirty="0"/>
              <a:t>	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SG2</a:t>
            </a:r>
            <a:r>
              <a:rPr lang="en-US" sz="1700" dirty="0"/>
              <a:t>	</a:t>
            </a:r>
            <a:r>
              <a:rPr lang="en-US" sz="1700" dirty="0" smtClean="0"/>
              <a:t>Produce function </a:t>
            </a:r>
            <a:r>
              <a:rPr lang="en-US" sz="1700" dirty="0"/>
              <a:t>that picks up the prepared tables and creates an estimation </a:t>
            </a:r>
            <a:r>
              <a:rPr lang="en-US" sz="1700" dirty="0" smtClean="0"/>
              <a:t>object (master table)</a:t>
            </a:r>
            <a:r>
              <a:rPr lang="en-US" sz="1700" dirty="0"/>
              <a:t>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Create </a:t>
            </a:r>
            <a:r>
              <a:rPr lang="en-US" sz="1700" dirty="0"/>
              <a:t>functions that </a:t>
            </a:r>
            <a:r>
              <a:rPr lang="en-US" sz="1700" dirty="0" smtClean="0"/>
              <a:t>run point </a:t>
            </a:r>
            <a:r>
              <a:rPr lang="en-US" sz="1700" dirty="0"/>
              <a:t>estimation on estimation </a:t>
            </a:r>
            <a:r>
              <a:rPr lang="en-US" sz="1700" dirty="0" smtClean="0"/>
              <a:t>object 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SG3</a:t>
            </a:r>
            <a:r>
              <a:rPr lang="en-US" sz="1700" dirty="0"/>
              <a:t>	</a:t>
            </a:r>
            <a:r>
              <a:rPr lang="en-US" sz="1700" dirty="0" smtClean="0"/>
              <a:t>Compile and identify variables for variance estimation</a:t>
            </a:r>
            <a:br>
              <a:rPr lang="en-US" sz="1700" dirty="0" smtClean="0"/>
            </a:br>
            <a:r>
              <a:rPr lang="en-US" sz="1700" dirty="0" smtClean="0"/>
              <a:t>	Code the variance for the univariate HH and HT estimator with the estimation object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SG4</a:t>
            </a:r>
            <a:r>
              <a:rPr lang="en-US" sz="1700" dirty="0"/>
              <a:t>	</a:t>
            </a:r>
            <a:r>
              <a:rPr lang="en-US" sz="1700" dirty="0" smtClean="0"/>
              <a:t>Define structure for Species Selection handling </a:t>
            </a:r>
            <a:r>
              <a:rPr lang="en-US" sz="1700" dirty="0"/>
              <a:t>- develop </a:t>
            </a:r>
            <a:r>
              <a:rPr lang="en-US" sz="1700" dirty="0" smtClean="0"/>
              <a:t>from proof </a:t>
            </a:r>
            <a:r>
              <a:rPr lang="en-US" sz="1700" dirty="0"/>
              <a:t>of concept	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Produce function for data </a:t>
            </a:r>
            <a:r>
              <a:rPr lang="en-US" sz="1700" dirty="0"/>
              <a:t>preparation </a:t>
            </a:r>
            <a:r>
              <a:rPr lang="en-US" sz="1700" dirty="0" smtClean="0"/>
              <a:t>of SA table</a:t>
            </a:r>
            <a:r>
              <a:rPr lang="en-US" sz="1700" dirty="0"/>
              <a:t>		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SG5</a:t>
            </a:r>
            <a:r>
              <a:rPr lang="en-US" sz="1700" dirty="0"/>
              <a:t>	</a:t>
            </a:r>
            <a:r>
              <a:rPr lang="en-US" sz="1700" dirty="0" smtClean="0"/>
              <a:t>Produce function for univariate </a:t>
            </a:r>
            <a:r>
              <a:rPr lang="en-US" sz="1700" dirty="0"/>
              <a:t>or multivariate sample data </a:t>
            </a:r>
            <a:r>
              <a:rPr lang="en-US" sz="1700" dirty="0" smtClean="0"/>
              <a:t>and estimation </a:t>
            </a:r>
            <a:br>
              <a:rPr lang="en-US" sz="1700" dirty="0" smtClean="0"/>
            </a:br>
            <a:r>
              <a:rPr lang="en-US" sz="1700" dirty="0" smtClean="0"/>
              <a:t>	Trial estimation at sample level</a:t>
            </a:r>
            <a:r>
              <a:rPr lang="en-US" sz="1700" dirty="0"/>
              <a:t>	</a:t>
            </a:r>
          </a:p>
          <a:p>
            <a:pPr>
              <a:lnSpc>
                <a:spcPts val="2600"/>
              </a:lnSpc>
            </a:pPr>
            <a:r>
              <a:rPr lang="en-US" sz="1700" dirty="0" smtClean="0"/>
              <a:t>SG6</a:t>
            </a:r>
            <a:r>
              <a:rPr lang="en-US" sz="1700" dirty="0"/>
              <a:t>	</a:t>
            </a:r>
            <a:r>
              <a:rPr lang="en-US" sz="1700" dirty="0" smtClean="0"/>
              <a:t>Set up R-package and think about what it involves (maintenance, test environment, collaboration,…)</a:t>
            </a:r>
            <a:r>
              <a:rPr lang="en-US" sz="1700" dirty="0"/>
              <a:t>	</a:t>
            </a:r>
            <a:br>
              <a:rPr lang="en-US" sz="1700" dirty="0"/>
            </a:br>
            <a:r>
              <a:rPr lang="en-US" sz="1700" dirty="0" smtClean="0"/>
              <a:t>	Test inclusion of 1 function in package; incorporate other functions as they get ready	</a:t>
            </a:r>
          </a:p>
          <a:p>
            <a:pPr>
              <a:lnSpc>
                <a:spcPts val="2600"/>
              </a:lnSpc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SG7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Link the subgroups, conduct full estimation</a:t>
            </a:r>
            <a:r>
              <a:rPr lang="en-US" sz="1700" dirty="0"/>
              <a:t>	</a:t>
            </a:r>
          </a:p>
          <a:p>
            <a:pPr>
              <a:lnSpc>
                <a:spcPct val="150000"/>
              </a:lnSpc>
            </a:pPr>
            <a:endParaRPr lang="sv-SE" sz="17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455718" y="1749000"/>
            <a:ext cx="1560128" cy="4206113"/>
            <a:chOff x="9710651" y="1914991"/>
            <a:chExt cx="1560128" cy="4206113"/>
          </a:xfrm>
        </p:grpSpPr>
        <p:sp>
          <p:nvSpPr>
            <p:cNvPr id="6" name="TextBox 5"/>
            <p:cNvSpPr txBox="1"/>
            <p:nvPr/>
          </p:nvSpPr>
          <p:spPr>
            <a:xfrm>
              <a:off x="9710651" y="1914991"/>
              <a:ext cx="1520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Marta, Henrik</a:t>
              </a:r>
              <a:endParaRPr lang="sv-SE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82973" y="2683255"/>
              <a:ext cx="94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Kirsten</a:t>
              </a:r>
              <a:endParaRPr lang="sv-SE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07101" y="3417634"/>
              <a:ext cx="663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Liz</a:t>
              </a:r>
              <a:endParaRPr lang="sv-SE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87906" y="4186629"/>
              <a:ext cx="81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Nuno</a:t>
              </a:r>
              <a:endParaRPr lang="sv-SE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17525" y="4926612"/>
              <a:ext cx="769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Edvin</a:t>
              </a:r>
              <a:endParaRPr lang="sv-SE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17525" y="5782550"/>
              <a:ext cx="811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David</a:t>
              </a:r>
              <a:endParaRPr lang="sv-S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9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ES">
  <a:themeElements>
    <a:clrScheme name="IC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65A"/>
      </a:accent1>
      <a:accent2>
        <a:srgbClr val="EE522C"/>
      </a:accent2>
      <a:accent3>
        <a:srgbClr val="00A695"/>
      </a:accent3>
      <a:accent4>
        <a:srgbClr val="73A9B9"/>
      </a:accent4>
      <a:accent5>
        <a:srgbClr val="B2CCC4"/>
      </a:accent5>
      <a:accent6>
        <a:srgbClr val="3FB8F3"/>
      </a:accent6>
      <a:hlink>
        <a:srgbClr val="0563C1"/>
      </a:hlink>
      <a:folHlink>
        <a:srgbClr val="954F72"/>
      </a:folHlink>
    </a:clrScheme>
    <a:fontScheme name="IC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>
        <a:noAutofit/>
      </a:bodyPr>
      <a:lstStyle>
        <a:defPPr algn="l">
          <a:defRPr sz="2000" dirty="0" err="1" smtClean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 PowerPoint template 2019 [Read-Only]" id="{70FE6429-2D32-40FE-86C5-7BC4DC107F43}" vid="{ED9E908D-211E-40E0-ACC4-0E7CBCF3B4F5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EAC08ED3A4D4DAA920947DB5E144D" ma:contentTypeVersion="1" ma:contentTypeDescription="Create a new document." ma:contentTypeScope="" ma:versionID="c51e592a787050860f1195050ce8844f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b17605de6e1dd7ee2c1d376d0ce33c47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766D45-EAD8-4B35-81C7-D364DC0604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9E2F9C-D44F-403E-BD4F-E865F9788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EFB4A-93BB-42CE-991E-3137591E04A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d5313c0-c1e6-4122-afa9-da1ccdba405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WKRDB-EST_ToRs_and_Agenda</Template>
  <TotalTime>0</TotalTime>
  <Words>1514</Words>
  <Application>Microsoft Office PowerPoint</Application>
  <PresentationFormat>Widescreen</PresentationFormat>
  <Paragraphs>248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ICES</vt:lpstr>
      <vt:lpstr>WKRDB-EST2  Second Workshop on Estimation with the RDBES data model</vt:lpstr>
      <vt:lpstr>ToRs</vt:lpstr>
      <vt:lpstr>Agenda </vt:lpstr>
      <vt:lpstr>RDBES R-Objects</vt:lpstr>
      <vt:lpstr> </vt:lpstr>
      <vt:lpstr> </vt:lpstr>
      <vt:lpstr>WKRDB-EST2: Test Data Sets</vt:lpstr>
      <vt:lpstr>WKRDB-EST2: Test Data Sets</vt:lpstr>
      <vt:lpstr>WKRDB-EST2: Subgroups</vt:lpstr>
      <vt:lpstr>WKRDB-EST2: Functions available (from WKRDB-EST)</vt:lpstr>
      <vt:lpstr>WKRDB-EST2: Functions available (from WKRDB-EST)</vt:lpstr>
      <vt:lpstr>RDBES R-Objects and Scripts: in flow</vt:lpstr>
      <vt:lpstr>WKRDB-EST2: work on subgroups</vt:lpstr>
      <vt:lpstr>Distance Tools Demo</vt:lpstr>
      <vt:lpstr>WKRDB-EST2: subGroup Work Organization</vt:lpstr>
      <vt:lpstr>Assign participants to subgroups:</vt:lpstr>
      <vt:lpstr>Break-out for subgroups [30 min]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2019-09-30T09:16:23Z</dcterms:created>
  <dcterms:modified xsi:type="dcterms:W3CDTF">2020-09-14T07:44:39Z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0x010100318EAC08ED3A4D4DAA920947DB5E144D</vt:lpwstr>
  </property>
</Properties>
</file>