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5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76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919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520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64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500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22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09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12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554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0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FEA6-F694-41B4-A3CF-8715781B1DC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44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8921" b="9862"/>
          <a:stretch/>
        </p:blipFill>
        <p:spPr>
          <a:xfrm>
            <a:off x="2733596" y="0"/>
            <a:ext cx="712428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64525" y="4946476"/>
            <a:ext cx="7611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err="1" smtClean="0"/>
              <a:t>Inter-benchmark</a:t>
            </a:r>
            <a:r>
              <a:rPr lang="nl-NL" sz="4000" dirty="0" smtClean="0"/>
              <a:t> </a:t>
            </a:r>
            <a:r>
              <a:rPr lang="nl-NL" sz="4000" dirty="0" err="1"/>
              <a:t>t</a:t>
            </a:r>
            <a:r>
              <a:rPr lang="nl-NL" sz="4000" dirty="0" err="1" smtClean="0"/>
              <a:t>urbot</a:t>
            </a:r>
            <a:r>
              <a:rPr lang="nl-NL" sz="4000" dirty="0" smtClean="0"/>
              <a:t> North Sea</a:t>
            </a:r>
          </a:p>
          <a:p>
            <a:pPr algn="ctr"/>
            <a:r>
              <a:rPr lang="nl-NL" sz="4000" dirty="0" smtClean="0"/>
              <a:t>2018 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905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" y="1006352"/>
            <a:ext cx="5977956" cy="59436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Plus </a:t>
            </a:r>
            <a:r>
              <a:rPr lang="nl-NL" dirty="0" err="1" smtClean="0"/>
              <a:t>group</a:t>
            </a:r>
            <a:r>
              <a:rPr lang="nl-NL" dirty="0" smtClean="0"/>
              <a:t> survey-at-</a:t>
            </a:r>
            <a:r>
              <a:rPr lang="nl-NL" dirty="0" err="1" smtClean="0"/>
              <a:t>age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236" y="1371600"/>
            <a:ext cx="6414161" cy="174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Plus </a:t>
            </a:r>
            <a:r>
              <a:rPr lang="nl-NL" dirty="0" err="1" smtClean="0"/>
              <a:t>group</a:t>
            </a:r>
            <a:r>
              <a:rPr lang="nl-NL" dirty="0" smtClean="0"/>
              <a:t> survey-at-</a:t>
            </a:r>
            <a:r>
              <a:rPr lang="nl-NL" dirty="0" err="1" smtClean="0"/>
              <a:t>age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1" y="1286974"/>
            <a:ext cx="5271247" cy="548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173" y="1286974"/>
            <a:ext cx="52761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0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Parameter binding </a:t>
            </a:r>
            <a:r>
              <a:rPr lang="nl-NL" dirty="0" err="1" smtClean="0"/>
              <a:t>configuration</a:t>
            </a:r>
            <a:endParaRPr lang="nl-NL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38787"/>
              </p:ext>
            </p:extLst>
          </p:nvPr>
        </p:nvGraphicFramePr>
        <p:xfrm>
          <a:off x="1532793" y="1494696"/>
          <a:ext cx="5756030" cy="377241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5756030">
                  <a:extLst>
                    <a:ext uri="{9D8B030D-6E8A-4147-A177-3AD203B41FA5}">
                      <a16:colId xmlns:a16="http://schemas.microsoft.com/office/drawing/2014/main" val="682130624"/>
                    </a:ext>
                  </a:extLst>
                </a:gridCol>
              </a:tblGrid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>
                          <a:effectLst/>
                        </a:rPr>
                        <a:t>Parameter categories 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6584347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 smtClean="0">
                          <a:effectLst/>
                        </a:rPr>
                        <a:t>1. Fishing </a:t>
                      </a:r>
                      <a:r>
                        <a:rPr lang="en-GB" sz="1400" cap="all" dirty="0">
                          <a:effectLst/>
                        </a:rPr>
                        <a:t>mortality states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0604357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 smtClean="0">
                          <a:effectLst/>
                        </a:rPr>
                        <a:t>2. correlated </a:t>
                      </a:r>
                      <a:r>
                        <a:rPr lang="en-GB" sz="1400" cap="all" dirty="0">
                          <a:effectLst/>
                        </a:rPr>
                        <a:t>random walks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1407706"/>
                  </a:ext>
                </a:extLst>
              </a:tr>
              <a:tr h="32934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 smtClean="0">
                          <a:effectLst/>
                        </a:rPr>
                        <a:t>3. Coupling </a:t>
                      </a:r>
                      <a:r>
                        <a:rPr lang="en-GB" sz="1400" cap="all" dirty="0">
                          <a:effectLst/>
                        </a:rPr>
                        <a:t>catchability </a:t>
                      </a:r>
                      <a:r>
                        <a:rPr lang="en-GB" sz="1400" cap="all" dirty="0" smtClean="0">
                          <a:effectLst/>
                        </a:rPr>
                        <a:t> parameters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0655234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cap="all" dirty="0">
                          <a:effectLst/>
                        </a:rPr>
                        <a:t>SNS</a:t>
                      </a:r>
                      <a:endParaRPr lang="en-GB" sz="2000" b="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8437600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cap="all" dirty="0">
                          <a:effectLst/>
                        </a:rPr>
                        <a:t>BTS</a:t>
                      </a:r>
                      <a:endParaRPr lang="en-GB" sz="2000" b="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3395438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cap="all" dirty="0">
                          <a:effectLst/>
                        </a:rPr>
                        <a:t>NL_LPUE</a:t>
                      </a:r>
                      <a:endParaRPr lang="en-GB" sz="2000" b="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5258496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 smtClean="0">
                          <a:effectLst/>
                        </a:rPr>
                        <a:t>4. Coupling </a:t>
                      </a:r>
                      <a:r>
                        <a:rPr lang="en-GB" sz="1400" cap="all" dirty="0">
                          <a:effectLst/>
                        </a:rPr>
                        <a:t>of fishing mortality RW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6429554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 smtClean="0">
                          <a:effectLst/>
                        </a:rPr>
                        <a:t>5.</a:t>
                      </a:r>
                      <a:r>
                        <a:rPr lang="en-GB" sz="1400" cap="all" baseline="0" dirty="0" smtClean="0">
                          <a:effectLst/>
                        </a:rPr>
                        <a:t> </a:t>
                      </a:r>
                      <a:r>
                        <a:rPr lang="en-GB" sz="1400" cap="all" dirty="0" smtClean="0">
                          <a:effectLst/>
                        </a:rPr>
                        <a:t>Coupling </a:t>
                      </a:r>
                      <a:r>
                        <a:rPr lang="en-GB" sz="1400" cap="all" dirty="0">
                          <a:effectLst/>
                        </a:rPr>
                        <a:t>of log N RW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3638850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 smtClean="0">
                          <a:effectLst/>
                        </a:rPr>
                        <a:t>6. Coupling </a:t>
                      </a:r>
                      <a:r>
                        <a:rPr lang="en-GB" sz="1400" cap="all" dirty="0">
                          <a:effectLst/>
                        </a:rPr>
                        <a:t>of observation variances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017047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cap="all" dirty="0">
                          <a:effectLst/>
                        </a:rPr>
                        <a:t>Catch</a:t>
                      </a:r>
                      <a:endParaRPr lang="en-GB" sz="2000" b="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6984316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cap="all" dirty="0">
                          <a:effectLst/>
                        </a:rPr>
                        <a:t>SNS</a:t>
                      </a:r>
                      <a:endParaRPr lang="en-GB" sz="2000" b="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7010716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cap="all" dirty="0">
                          <a:effectLst/>
                        </a:rPr>
                        <a:t>BTS</a:t>
                      </a:r>
                      <a:endParaRPr lang="en-GB" sz="2000" b="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9284751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cap="all" dirty="0">
                          <a:effectLst/>
                        </a:rPr>
                        <a:t>NL_LPUE</a:t>
                      </a:r>
                      <a:endParaRPr lang="en-GB" sz="2000" b="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368718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 smtClean="0">
                          <a:effectLst/>
                        </a:rPr>
                        <a:t>7. Stock–recruitment </a:t>
                      </a:r>
                      <a:r>
                        <a:rPr lang="en-GB" sz="1400" cap="all" dirty="0">
                          <a:effectLst/>
                        </a:rPr>
                        <a:t>model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5762671"/>
                  </a:ext>
                </a:extLst>
              </a:tr>
              <a:tr h="24267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 smtClean="0">
                          <a:effectLst/>
                        </a:rPr>
                        <a:t>8. Coupling </a:t>
                      </a:r>
                      <a:r>
                        <a:rPr lang="en-GB" sz="1400" cap="all" dirty="0">
                          <a:effectLst/>
                        </a:rPr>
                        <a:t>of survey correlation correction by age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3273538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cap="all" dirty="0">
                          <a:effectLst/>
                        </a:rPr>
                        <a:t>SNS</a:t>
                      </a:r>
                      <a:endParaRPr lang="en-GB" sz="2000" b="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146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9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767" r="36627" b="9933"/>
          <a:stretch/>
        </p:blipFill>
        <p:spPr>
          <a:xfrm>
            <a:off x="595410" y="154109"/>
            <a:ext cx="10869760" cy="64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</a:t>
            </a:r>
            <a:r>
              <a:rPr lang="nl-NL" dirty="0" err="1" smtClean="0"/>
              <a:t>Final</a:t>
            </a:r>
            <a:r>
              <a:rPr lang="nl-NL" dirty="0" smtClean="0"/>
              <a:t> assessment 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3" y="1180791"/>
            <a:ext cx="10083805" cy="54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</a:t>
            </a:r>
            <a:r>
              <a:rPr lang="nl-NL" dirty="0" err="1" smtClean="0"/>
              <a:t>Final</a:t>
            </a:r>
            <a:r>
              <a:rPr lang="nl-NL" dirty="0" smtClean="0"/>
              <a:t> assessment 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" y="1090246"/>
            <a:ext cx="5461000" cy="5767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683" y="1090246"/>
            <a:ext cx="6069492" cy="57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104" y="1026522"/>
            <a:ext cx="5121479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5" y="1026522"/>
            <a:ext cx="5486400" cy="5486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</a:t>
            </a:r>
            <a:r>
              <a:rPr lang="nl-NL" dirty="0" err="1" smtClean="0"/>
              <a:t>Final</a:t>
            </a:r>
            <a:r>
              <a:rPr lang="nl-NL" dirty="0" smtClean="0"/>
              <a:t> assessment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44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Repository\Turbot\IBP_2018\ReferencePoints\03_ Turbot 4 _SP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610" y="987789"/>
            <a:ext cx="4817110" cy="48171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Reference points</a:t>
            </a:r>
            <a:endParaRPr lang="nl-NL" dirty="0"/>
          </a:p>
        </p:txBody>
      </p:sp>
      <p:pic>
        <p:nvPicPr>
          <p:cNvPr id="6" name="Picture 5" descr="D:\Repository\Turbot\IBP_2018\ReferencePoints\05b_ Turbot 4 _SRRal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76" y="1048749"/>
            <a:ext cx="4817110" cy="481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31207" b="12239"/>
          <a:stretch/>
        </p:blipFill>
        <p:spPr>
          <a:xfrm>
            <a:off x="3533805" y="3846696"/>
            <a:ext cx="5089221" cy="258644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862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Short-term forecast</a:t>
            </a:r>
            <a:endParaRPr lang="nl-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777941"/>
              </p:ext>
            </p:extLst>
          </p:nvPr>
        </p:nvGraphicFramePr>
        <p:xfrm>
          <a:off x="820616" y="1500142"/>
          <a:ext cx="5662286" cy="2418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3" imgW="4827274" imgH="2061645" progId="Word.Document.12">
                  <p:embed/>
                </p:oleObj>
              </mc:Choice>
              <mc:Fallback>
                <p:oleObj name="Document" r:id="rId3" imgW="4827274" imgH="2061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616" y="1500142"/>
                        <a:ext cx="5662286" cy="2418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98" y="4303294"/>
            <a:ext cx="11143117" cy="19059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8398" y="3933962"/>
            <a:ext cx="6151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Palatino Linotype" panose="0204050205050503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Assumptions made for the interim year and in the forecast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14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Short-term forecast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6" y="1493111"/>
            <a:ext cx="5975178" cy="39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909"/>
          <a:stretch/>
        </p:blipFill>
        <p:spPr>
          <a:xfrm>
            <a:off x="176178" y="1371600"/>
            <a:ext cx="5388947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47" y="1371600"/>
            <a:ext cx="5374967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336" y="46037"/>
            <a:ext cx="10515600" cy="1325563"/>
          </a:xfrm>
        </p:spPr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Inter-benchmark</a:t>
            </a:r>
            <a:r>
              <a:rPr lang="nl-NL" dirty="0" smtClean="0"/>
              <a:t> 2018?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940527" y="1219200"/>
            <a:ext cx="45632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IBP 2017</a:t>
            </a:r>
            <a:endParaRPr lang="nl-N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749661" y="1219200"/>
            <a:ext cx="45632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WGNSSK 2018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424047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" y="1349045"/>
            <a:ext cx="5686800" cy="548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70" y="1349045"/>
            <a:ext cx="5370968" cy="54864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38336" y="46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Why an Inter-benchmark 2018?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727070" y="1087435"/>
            <a:ext cx="45632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IBP 2017</a:t>
            </a:r>
            <a:endParaRPr lang="nl-N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9380" y="1087435"/>
            <a:ext cx="45632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WGNSSK 2018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41142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addressed</a:t>
            </a:r>
            <a:r>
              <a:rPr lang="nl-NL" dirty="0" smtClean="0"/>
              <a:t>: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Correct the mistake in the IBP2017 settings (using the NL LPUE series as an indicator of exploitable biomass rather than as an indicator of SSB)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Check the plus-group of the catch and survey data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Re-evaluate parameter bindings in the assessment configuration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Estimate reference points for either category I (using </a:t>
            </a:r>
            <a:r>
              <a:rPr lang="en-GB" dirty="0" err="1"/>
              <a:t>EQsim</a:t>
            </a:r>
            <a:r>
              <a:rPr lang="en-GB" dirty="0"/>
              <a:t>) or category III (using </a:t>
            </a:r>
            <a:r>
              <a:rPr lang="en-GB" dirty="0" err="1"/>
              <a:t>Spict</a:t>
            </a:r>
            <a:r>
              <a:rPr lang="en-GB" dirty="0"/>
              <a:t>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Provide a short-term forecast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88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96834" y="1566206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IBP 2017 run: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Biomass treatment set to SSB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2016 data.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SSB 2018: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Biomass treatment set to SSB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2017 data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parameter </a:t>
            </a:r>
            <a:r>
              <a:rPr lang="en-GB" dirty="0" err="1" smtClean="0"/>
              <a:t>config</a:t>
            </a:r>
            <a:r>
              <a:rPr lang="en-GB" dirty="0" smtClean="0"/>
              <a:t> set to base run IBP 2017.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FSB 2018: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Biomass treatment set to Exploitable biomass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2017 data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parameter </a:t>
            </a:r>
            <a:r>
              <a:rPr lang="en-GB" dirty="0" err="1" smtClean="0"/>
              <a:t>config</a:t>
            </a:r>
            <a:r>
              <a:rPr lang="en-GB" dirty="0" smtClean="0"/>
              <a:t> set to base run IBP 2017.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WGNSSK 2018: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Biomass treatment set to Exploitable biomass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2017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parameter </a:t>
            </a:r>
            <a:r>
              <a:rPr lang="en-GB" dirty="0" err="1" smtClean="0"/>
              <a:t>config</a:t>
            </a:r>
            <a:r>
              <a:rPr lang="en-GB" dirty="0" smtClean="0"/>
              <a:t> set to final IBP 2017 run.</a:t>
            </a:r>
          </a:p>
          <a:p>
            <a:pPr marL="514350" lvl="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grpSp>
        <p:nvGrpSpPr>
          <p:cNvPr id="11" name="Group 10"/>
          <p:cNvGrpSpPr/>
          <p:nvPr/>
        </p:nvGrpSpPr>
        <p:grpSpPr>
          <a:xfrm>
            <a:off x="245994" y="1338558"/>
            <a:ext cx="11617280" cy="5446826"/>
            <a:chOff x="245994" y="1338558"/>
            <a:chExt cx="11617280" cy="5446826"/>
          </a:xfrm>
        </p:grpSpPr>
        <p:grpSp>
          <p:nvGrpSpPr>
            <p:cNvPr id="6" name="Group 5"/>
            <p:cNvGrpSpPr/>
            <p:nvPr/>
          </p:nvGrpSpPr>
          <p:grpSpPr>
            <a:xfrm>
              <a:off x="245994" y="1338558"/>
              <a:ext cx="5038725" cy="2850016"/>
              <a:chOff x="354466" y="1210491"/>
              <a:chExt cx="5038725" cy="2850016"/>
            </a:xfrm>
          </p:grpSpPr>
          <p:pic>
            <p:nvPicPr>
              <p:cNvPr id="4" name="Picture 3"/>
              <p:cNvPicPr/>
              <p:nvPr/>
            </p:nvPicPr>
            <p:blipFill rotWithShape="1">
              <a:blip r:embed="rId2"/>
              <a:srcRect t="16002" b="8932"/>
              <a:stretch/>
            </p:blipFill>
            <p:spPr bwMode="auto">
              <a:xfrm>
                <a:off x="354466" y="1210491"/>
                <a:ext cx="5038725" cy="285001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" name="Picture 4"/>
              <p:cNvPicPr/>
              <p:nvPr/>
            </p:nvPicPr>
            <p:blipFill rotWithShape="1">
              <a:blip r:embed="rId2"/>
              <a:srcRect l="43692" t="1781" r="37297" b="86291"/>
              <a:stretch/>
            </p:blipFill>
            <p:spPr bwMode="auto">
              <a:xfrm>
                <a:off x="3857897" y="1341121"/>
                <a:ext cx="957943" cy="45284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pic>
          <p:nvPicPr>
            <p:cNvPr id="7" name="Picture 6"/>
            <p:cNvPicPr/>
            <p:nvPr/>
          </p:nvPicPr>
          <p:blipFill rotWithShape="1">
            <a:blip r:embed="rId3"/>
            <a:srcRect t="14703" b="8529"/>
            <a:stretch/>
          </p:blipFill>
          <p:spPr bwMode="auto">
            <a:xfrm>
              <a:off x="6823914" y="1338558"/>
              <a:ext cx="5039360" cy="29146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/>
            <p:cNvPicPr/>
            <p:nvPr/>
          </p:nvPicPr>
          <p:blipFill rotWithShape="1">
            <a:blip r:embed="rId4"/>
            <a:srcRect t="14485"/>
            <a:stretch/>
          </p:blipFill>
          <p:spPr bwMode="auto">
            <a:xfrm>
              <a:off x="3933779" y="3538629"/>
              <a:ext cx="5039995" cy="32467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 smtClean="0"/>
              <a:t>Biomass</a:t>
            </a:r>
            <a:r>
              <a:rPr lang="nl-NL" dirty="0" smtClean="0"/>
              <a:t> survey treatment.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76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</a:t>
            </a:r>
            <a:r>
              <a:rPr lang="nl-NL" dirty="0" err="1" smtClean="0"/>
              <a:t>starting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</a:t>
            </a:r>
            <a:endParaRPr lang="nl-NL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Start assessment 1981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Surveys: SNS (2004), BTS-ISIS (1991) and NL LPUE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Plus-group </a:t>
            </a:r>
            <a:r>
              <a:rPr lang="en-GB" dirty="0"/>
              <a:t>of the catch </a:t>
            </a:r>
            <a:r>
              <a:rPr lang="en-GB" dirty="0" smtClean="0"/>
              <a:t>10+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Max age in </a:t>
            </a:r>
            <a:r>
              <a:rPr lang="en-GB" dirty="0" smtClean="0"/>
              <a:t>surveys: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SNS = 6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BTS = 7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5. Parameter bindings reset to base run IBP 2017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56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21" y="909160"/>
            <a:ext cx="5553808" cy="36576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Plus </a:t>
            </a:r>
            <a:r>
              <a:rPr lang="nl-NL" dirty="0" err="1" smtClean="0"/>
              <a:t>group</a:t>
            </a:r>
            <a:r>
              <a:rPr lang="nl-NL" dirty="0" smtClean="0"/>
              <a:t> catch-at-</a:t>
            </a:r>
            <a:r>
              <a:rPr lang="nl-NL" dirty="0" err="1" smtClean="0"/>
              <a:t>age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71" y="4628304"/>
            <a:ext cx="7704375" cy="20817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20408" y="5178670"/>
            <a:ext cx="633046" cy="1461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4387362" y="4628304"/>
            <a:ext cx="1354015" cy="304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96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89" y="1974604"/>
            <a:ext cx="3393951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053" y="1974604"/>
            <a:ext cx="3404186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452" y="1974604"/>
            <a:ext cx="3453692" cy="3657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Plus </a:t>
            </a:r>
            <a:r>
              <a:rPr lang="nl-NL" dirty="0" err="1" smtClean="0"/>
              <a:t>group</a:t>
            </a:r>
            <a:r>
              <a:rPr lang="nl-NL" dirty="0" smtClean="0"/>
              <a:t> catch-at-</a:t>
            </a:r>
            <a:r>
              <a:rPr lang="nl-NL" dirty="0" err="1" smtClean="0"/>
              <a:t>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012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447" y="852854"/>
            <a:ext cx="5841241" cy="5943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Plus </a:t>
            </a:r>
            <a:r>
              <a:rPr lang="nl-NL" dirty="0" err="1" smtClean="0"/>
              <a:t>group</a:t>
            </a:r>
            <a:r>
              <a:rPr lang="nl-NL" dirty="0" smtClean="0"/>
              <a:t> catch-at-</a:t>
            </a:r>
            <a:r>
              <a:rPr lang="nl-NL" dirty="0" err="1" smtClean="0"/>
              <a:t>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33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352</Words>
  <Application>Microsoft Office PowerPoint</Application>
  <PresentationFormat>Widescreen</PresentationFormat>
  <Paragraphs>68</Paragraphs>
  <Slides>19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MS Mincho</vt:lpstr>
      <vt:lpstr>Arial</vt:lpstr>
      <vt:lpstr>Calibri</vt:lpstr>
      <vt:lpstr>Calibri Light</vt:lpstr>
      <vt:lpstr>Palatino Linotype</vt:lpstr>
      <vt:lpstr>Times New Roman</vt:lpstr>
      <vt:lpstr>Office Theme</vt:lpstr>
      <vt:lpstr>Microsoft Word Document</vt:lpstr>
      <vt:lpstr>PowerPoint Presentation</vt:lpstr>
      <vt:lpstr>Why an Inter-benchmark 2018?</vt:lpstr>
      <vt:lpstr>PowerPoint Presentation</vt:lpstr>
      <vt:lpstr>What needs to be addressed:</vt:lpstr>
      <vt:lpstr>Biomass survey treatment.</vt:lpstr>
      <vt:lpstr>IBP 2018 – starting from scratch</vt:lpstr>
      <vt:lpstr>IBP 2018 – Plus group catch-at-age</vt:lpstr>
      <vt:lpstr>IBP 2018 – Plus group catch-at-age</vt:lpstr>
      <vt:lpstr>IBP 2018 – Plus group catch-at-age</vt:lpstr>
      <vt:lpstr>IBP 2018 – Plus group survey-at-age</vt:lpstr>
      <vt:lpstr>IBP 2018 – Plus group survey-at-age</vt:lpstr>
      <vt:lpstr>IBP 2018 – Parameter binding configuration</vt:lpstr>
      <vt:lpstr>PowerPoint Presentation</vt:lpstr>
      <vt:lpstr>IBP 2018 – Final assessment </vt:lpstr>
      <vt:lpstr>IBP 2018 – Final assessment </vt:lpstr>
      <vt:lpstr>IBP 2018 – Final assessment </vt:lpstr>
      <vt:lpstr>IBP 2018 – Reference points</vt:lpstr>
      <vt:lpstr>IBP 2018 – Short-term forecast</vt:lpstr>
      <vt:lpstr>IBP 2018 – Short-term forecast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Batsleer, Jurgen</dc:creator>
  <cp:lastModifiedBy>Batsleer, Jurgen</cp:lastModifiedBy>
  <cp:revision>10</cp:revision>
  <dcterms:created xsi:type="dcterms:W3CDTF">2018-07-29T05:46:54Z</dcterms:created>
  <dcterms:modified xsi:type="dcterms:W3CDTF">2018-07-29T07:34:11Z</dcterms:modified>
</cp:coreProperties>
</file>