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61-CFE1-41A6-8584-53835FD2B87E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E1C-38F9-4A38-96F7-692EC7E24E8B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61-CFE1-41A6-8584-53835FD2B87E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E1C-38F9-4A38-96F7-692EC7E24E8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61-CFE1-41A6-8584-53835FD2B87E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E1C-38F9-4A38-96F7-692EC7E24E8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61-CFE1-41A6-8584-53835FD2B87E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E1C-38F9-4A38-96F7-692EC7E24E8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61-CFE1-41A6-8584-53835FD2B87E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E1C-38F9-4A38-96F7-692EC7E24E8B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61-CFE1-41A6-8584-53835FD2B87E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E1C-38F9-4A38-96F7-692EC7E24E8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61-CFE1-41A6-8584-53835FD2B87E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E1C-38F9-4A38-96F7-692EC7E24E8B}" type="slidenum">
              <a:rPr lang="it-IT" smtClean="0"/>
              <a:t>‹N›</a:t>
            </a:fld>
            <a:endParaRPr lang="it-IT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61-CFE1-41A6-8584-53835FD2B87E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E1C-38F9-4A38-96F7-692EC7E24E8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61-CFE1-41A6-8584-53835FD2B87E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E1C-38F9-4A38-96F7-692EC7E24E8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61-CFE1-41A6-8584-53835FD2B87E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E1C-38F9-4A38-96F7-692EC7E24E8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8761-CFE1-41A6-8584-53835FD2B87E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01E1C-38F9-4A38-96F7-692EC7E24E8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96D8761-CFE1-41A6-8584-53835FD2B87E}" type="datetimeFigureOut">
              <a:rPr lang="it-IT" smtClean="0"/>
              <a:t>14/11/2021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1301E1C-38F9-4A38-96F7-692EC7E24E8B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SDTool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STREAM </a:t>
            </a:r>
            <a:r>
              <a:rPr lang="it-IT" dirty="0" err="1" smtClean="0"/>
              <a:t>project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Short guide to </a:t>
            </a:r>
            <a:r>
              <a:rPr lang="it-IT" dirty="0" err="1" smtClean="0"/>
              <a:t>run</a:t>
            </a: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optimization</a:t>
            </a:r>
            <a:r>
              <a:rPr lang="it-IT" dirty="0" smtClean="0"/>
              <a:t> and the </a:t>
            </a:r>
            <a:r>
              <a:rPr lang="it-IT" dirty="0" err="1" smtClean="0"/>
              <a:t>simulations</a:t>
            </a:r>
            <a:r>
              <a:rPr lang="it-IT" dirty="0" smtClean="0"/>
              <a:t> with SDTOOL</a:t>
            </a:r>
            <a:endParaRPr lang="it-IT" dirty="0"/>
          </a:p>
        </p:txBody>
      </p:sp>
      <p:pic>
        <p:nvPicPr>
          <p:cNvPr id="4" name="Picture 2" descr="C:\Users\Bitetto Isabella\OneDrive - Coispa Tecnologia &amp; Ricerca S.C.A.R.L\logo coisp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57192"/>
            <a:ext cx="2865437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5004048" y="515719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Isabella Bitetto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63969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04_investigateData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en-GB" smtClean="0"/>
              <a:t>Settings in the R script: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pPr lvl="1"/>
            <a:r>
              <a:rPr lang="en-GB" smtClean="0"/>
              <a:t>myWD: the path of the code</a:t>
            </a:r>
          </a:p>
          <a:p>
            <a:pPr lvl="1"/>
            <a:r>
              <a:rPr lang="en-GB" smtClean="0"/>
              <a:t>resuts_path:the path were will be stored the results</a:t>
            </a:r>
          </a:p>
          <a:p>
            <a:pPr lvl="1"/>
            <a:r>
              <a:rPr lang="en-GB" smtClean="0"/>
              <a:t>COST objects (CS and CL), to be stored in the input files sub-folder, in the resuts_path folder;</a:t>
            </a:r>
          </a:p>
          <a:p>
            <a:pPr lvl="1"/>
            <a:r>
              <a:rPr lang="en-GB" smtClean="0"/>
              <a:t>metier_shortcode: it is in the input folder within the SDTool. Just verify that your metier are in the list, if not, include them;</a:t>
            </a:r>
          </a:p>
          <a:p>
            <a:pPr lvl="1"/>
            <a:r>
              <a:rPr lang="en-GB" smtClean="0"/>
              <a:t>05_1_stratification_results.csv: next slide</a:t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21168" r="40696" b="50103"/>
          <a:stretch/>
        </p:blipFill>
        <p:spPr bwMode="auto">
          <a:xfrm>
            <a:off x="395536" y="1700808"/>
            <a:ext cx="8470415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33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04_investigateData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328592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Settings in the R script:</a:t>
            </a:r>
          </a:p>
          <a:p>
            <a:pPr marL="0" indent="0">
              <a:buNone/>
            </a:pPr>
            <a:r>
              <a:rPr lang="en-GB" b="1" u="sng" dirty="0" smtClean="0"/>
              <a:t>05_1_stratification_results.csv</a:t>
            </a:r>
          </a:p>
          <a:p>
            <a:r>
              <a:rPr lang="en-GB" dirty="0" smtClean="0"/>
              <a:t>space: you an run the analysis by area putting «GSA», or by Country or you can put «ALL» to treat your samples as coming from a unique area;</a:t>
            </a:r>
          </a:p>
          <a:p>
            <a:r>
              <a:rPr lang="en-GB" dirty="0" smtClean="0"/>
              <a:t>time: year, quarter or semester;</a:t>
            </a:r>
          </a:p>
          <a:p>
            <a:r>
              <a:rPr lang="en-GB" dirty="0" smtClean="0"/>
              <a:t>technical: level 4 (gear), level 6 (metier), all together (NONE);</a:t>
            </a:r>
          </a:p>
          <a:p>
            <a:r>
              <a:rPr lang="en-GB" dirty="0" smtClean="0"/>
              <a:t>NO_TRIPS_4_BOOSTRAP: put 0.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274320" lvl="1" indent="0">
              <a:buNone/>
            </a:pPr>
            <a:endParaRPr lang="en-GB" dirty="0" smtClean="0"/>
          </a:p>
          <a:p>
            <a:pPr marL="274320" lvl="1" indent="0">
              <a:buNone/>
            </a:pPr>
            <a:endParaRPr lang="en-GB" dirty="0" smtClean="0"/>
          </a:p>
          <a:p>
            <a:pPr marL="274320" lvl="1" indent="0">
              <a:buNone/>
            </a:pPr>
            <a:endParaRPr lang="en-GB" dirty="0" smtClean="0"/>
          </a:p>
          <a:p>
            <a:pPr marL="274320" lvl="1" indent="0">
              <a:buNone/>
            </a:pPr>
            <a:r>
              <a:rPr lang="en-GB" sz="2400" dirty="0" smtClean="0"/>
              <a:t>Then, run the code. Pay attention that in the dedicated folder of exploratory analysis is created the file </a:t>
            </a:r>
            <a:r>
              <a:rPr lang="en-GB" sz="2400" b="1" dirty="0" smtClean="0"/>
              <a:t>Past_situation.csv. </a:t>
            </a:r>
            <a:r>
              <a:rPr lang="en-GB" sz="2400" dirty="0" smtClean="0"/>
              <a:t>You need for the next steps.</a:t>
            </a:r>
            <a:endParaRPr lang="en-GB" sz="24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46168"/>
            <a:ext cx="6558151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44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05_1_runOptimizationBYspecies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352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/>
              <a:t>Settings in the R script:</a:t>
            </a:r>
          </a:p>
          <a:p>
            <a:pPr lvl="1"/>
            <a:r>
              <a:rPr lang="en-GB" sz="1800" dirty="0" err="1" smtClean="0"/>
              <a:t>myWD</a:t>
            </a:r>
            <a:r>
              <a:rPr lang="en-GB" sz="1800" dirty="0" smtClean="0"/>
              <a:t>: the path of the code</a:t>
            </a:r>
          </a:p>
          <a:p>
            <a:pPr lvl="1"/>
            <a:r>
              <a:rPr lang="en-GB" sz="1800" dirty="0" smtClean="0"/>
              <a:t>CASE_STUDY_PATH: the path were will be stored the results</a:t>
            </a:r>
          </a:p>
          <a:p>
            <a:pPr lvl="1"/>
            <a:r>
              <a:rPr lang="en-GB" sz="1800" dirty="0" smtClean="0"/>
              <a:t>COST objects (CS and CL), to be stored in the input files sub-folder, in the </a:t>
            </a:r>
            <a:r>
              <a:rPr lang="en-GB" sz="1800" dirty="0" err="1" smtClean="0"/>
              <a:t>resuts_path</a:t>
            </a:r>
            <a:r>
              <a:rPr lang="en-GB" sz="1800" dirty="0" smtClean="0"/>
              <a:t> folder;</a:t>
            </a:r>
          </a:p>
          <a:p>
            <a:pPr lvl="1"/>
            <a:r>
              <a:rPr lang="en-GB" sz="1800" dirty="0" err="1" smtClean="0"/>
              <a:t>PastSituation</a:t>
            </a:r>
            <a:r>
              <a:rPr lang="en-GB" sz="1800" dirty="0" smtClean="0"/>
              <a:t>: path of the file Past_situation.csv produced in the previous step.</a:t>
            </a:r>
          </a:p>
          <a:p>
            <a:pPr lvl="1"/>
            <a:r>
              <a:rPr lang="en-GB" sz="1800" dirty="0" err="1" smtClean="0"/>
              <a:t>metier_shortcode</a:t>
            </a:r>
            <a:r>
              <a:rPr lang="en-GB" sz="1800" dirty="0" smtClean="0"/>
              <a:t>: it is in the input folder within the </a:t>
            </a:r>
            <a:r>
              <a:rPr lang="en-GB" sz="1800" dirty="0" err="1" smtClean="0"/>
              <a:t>SDTool</a:t>
            </a:r>
            <a:r>
              <a:rPr lang="en-GB" sz="1800" dirty="0" smtClean="0"/>
              <a:t>. Just verify that your metier are in the list, if not, include them;</a:t>
            </a:r>
          </a:p>
          <a:p>
            <a:pPr lvl="1"/>
            <a:r>
              <a:rPr lang="en-GB" sz="1800" dirty="0" smtClean="0"/>
              <a:t>05_1_stratification_results.csv: as in the previous script;</a:t>
            </a:r>
          </a:p>
          <a:p>
            <a:pPr lvl="1"/>
            <a:r>
              <a:rPr lang="en-GB" sz="1800" dirty="0" smtClean="0"/>
              <a:t>05_1_min_accepted_sample_size: the </a:t>
            </a:r>
            <a:r>
              <a:rPr lang="en-GB" sz="1800" dirty="0" err="1" smtClean="0"/>
              <a:t>minimun</a:t>
            </a:r>
            <a:r>
              <a:rPr lang="en-GB" sz="1800" dirty="0" smtClean="0"/>
              <a:t> number of trips considered suitable by stratum. This input constraints the script to find the solutions that are bigger or equal to the minimum you set in this file;</a:t>
            </a:r>
          </a:p>
          <a:p>
            <a:pPr lvl="1"/>
            <a:r>
              <a:rPr lang="en-GB" sz="1800" dirty="0" err="1" smtClean="0"/>
              <a:t>nIter</a:t>
            </a:r>
            <a:r>
              <a:rPr lang="en-GB" sz="1800" dirty="0" smtClean="0"/>
              <a:t>: number of iterations for the optimization process;</a:t>
            </a:r>
          </a:p>
          <a:p>
            <a:pPr lvl="1"/>
            <a:r>
              <a:rPr lang="en-GB" sz="1800" dirty="0" smtClean="0"/>
              <a:t>REFERENCE_SPECIES= scientific name of the species (the script should be run for each species);</a:t>
            </a:r>
          </a:p>
          <a:p>
            <a:pPr lvl="1"/>
            <a:r>
              <a:rPr lang="en-GB" sz="1800" dirty="0" err="1" smtClean="0"/>
              <a:t>RS_shortcode</a:t>
            </a:r>
            <a:r>
              <a:rPr lang="en-GB" sz="1800" dirty="0" smtClean="0"/>
              <a:t>: 3alphacode.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3874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05_2_runOptimizationBySpecies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4005064"/>
            <a:ext cx="8435280" cy="27363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Same input of the previous script, except for:</a:t>
            </a:r>
          </a:p>
          <a:p>
            <a:pPr marL="0" indent="0">
              <a:buNone/>
            </a:pPr>
            <a:r>
              <a:rPr lang="en-GB" dirty="0" smtClean="0"/>
              <a:t>05_2_Optimized sample size.csv.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fill in it, open the file automatically saved by script 05_1 as </a:t>
            </a:r>
            <a:r>
              <a:rPr lang="en-GB" i="1" dirty="0" smtClean="0"/>
              <a:t>species - Optimized sample size.csv</a:t>
            </a:r>
            <a:r>
              <a:rPr lang="en-GB" dirty="0" smtClean="0"/>
              <a:t>, choose 2 solutions by stratum (defining the optimal range among the 4 solutions proposed) and put them in the table as min and max. Pay attention to use the same codification of the </a:t>
            </a:r>
            <a:r>
              <a:rPr lang="en-GB" i="1" dirty="0" smtClean="0"/>
              <a:t>species - Optimized sample size.csv </a:t>
            </a:r>
            <a:r>
              <a:rPr lang="en-GB" dirty="0" smtClean="0"/>
              <a:t>for columns Var1, Var2, Var3</a:t>
            </a:r>
            <a:r>
              <a:rPr lang="en-GB" i="1" dirty="0" smtClean="0"/>
              <a:t>.</a:t>
            </a:r>
            <a:endParaRPr lang="en-GB" b="1" u="sng" dirty="0" smtClean="0"/>
          </a:p>
          <a:p>
            <a:pPr marL="0" indent="0">
              <a:buNone/>
            </a:pPr>
            <a:r>
              <a:rPr lang="en-GB" b="1" u="sng" dirty="0" smtClean="0"/>
              <a:t>Use script </a:t>
            </a:r>
            <a:r>
              <a:rPr lang="en-GB" b="1" u="sng" dirty="0" err="1" smtClean="0"/>
              <a:t>utility_appendOptimizations</a:t>
            </a:r>
            <a:r>
              <a:rPr lang="en-GB" b="1" u="sng" dirty="0" smtClean="0"/>
              <a:t> to append the results of the different species in a unique table.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43" r="38454" b="43917"/>
          <a:stretch/>
        </p:blipFill>
        <p:spPr bwMode="auto">
          <a:xfrm>
            <a:off x="179512" y="1484784"/>
            <a:ext cx="850060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7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06_runScenario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103177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Same input as the previous scripts, except:</a:t>
            </a:r>
          </a:p>
          <a:p>
            <a:pPr marL="0" indent="0">
              <a:buNone/>
            </a:pPr>
            <a:r>
              <a:rPr lang="en-GB" dirty="0" smtClean="0"/>
              <a:t>06_1_sampling_design_definition.csv: to be compiled consistently to 05_1_stratification_results.csv (same values).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8" r="36211" b="29622"/>
          <a:stretch/>
        </p:blipFill>
        <p:spPr bwMode="auto">
          <a:xfrm>
            <a:off x="611560" y="1268760"/>
            <a:ext cx="8136904" cy="403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94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06_runScenario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60851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06_2_sampling_design_trips_sharing.csv: put the number of trips to be resampled in the scenario </a:t>
            </a:r>
            <a:r>
              <a:rPr lang="en-GB" b="1" u="sng" dirty="0" smtClean="0"/>
              <a:t>for each defined stratum</a:t>
            </a:r>
            <a:r>
              <a:rPr lang="en-GB" dirty="0" smtClean="0"/>
              <a:t>.</a:t>
            </a:r>
          </a:p>
          <a:p>
            <a:r>
              <a:rPr lang="en-GB" dirty="0" smtClean="0"/>
              <a:t>06_3_subsample_definition.csv: for each stratum, each species and each commercial category, put the sub-sampling factor (0.5 for a subsample of ½) and a number of individuals under which the subsampling will not be applied to the resampled trip.</a:t>
            </a:r>
          </a:p>
          <a:p>
            <a:r>
              <a:rPr lang="en-GB" dirty="0" smtClean="0"/>
              <a:t>06_4_NO_TRIPS_4_BOOTSTRAP.csv: compile as in the example, indicating the name of the area, the time, the </a:t>
            </a:r>
            <a:r>
              <a:rPr lang="en-GB" dirty="0" err="1" smtClean="0"/>
              <a:t>techincal</a:t>
            </a:r>
            <a:r>
              <a:rPr lang="en-GB" dirty="0" smtClean="0"/>
              <a:t> strata and in the last column put 0.</a:t>
            </a:r>
          </a:p>
          <a:p>
            <a:r>
              <a:rPr lang="en-GB" dirty="0" smtClean="0"/>
              <a:t>SHORT_CASE_STUDY_NAME: the name of your scenario.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For each scenario will be created a dedicated folder. When you will have more than one scenario, go the Evaluation.</a:t>
            </a:r>
          </a:p>
        </p:txBody>
      </p:sp>
    </p:spTree>
    <p:extLst>
      <p:ext uri="{BB962C8B-B14F-4D97-AF65-F5344CB8AC3E}">
        <p14:creationId xmlns:p14="http://schemas.microsoft.com/office/powerpoint/2010/main" val="319265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07_runEvaluation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615952"/>
          </a:xfrm>
        </p:spPr>
        <p:txBody>
          <a:bodyPr/>
          <a:lstStyle/>
          <a:p>
            <a:r>
              <a:rPr lang="it-IT" dirty="0" err="1" smtClean="0"/>
              <a:t>Same</a:t>
            </a:r>
            <a:r>
              <a:rPr lang="it-IT" dirty="0" smtClean="0"/>
              <a:t> input </a:t>
            </a:r>
            <a:r>
              <a:rPr lang="it-IT" dirty="0" err="1" smtClean="0"/>
              <a:t>as</a:t>
            </a:r>
            <a:r>
              <a:rPr lang="it-IT" dirty="0" smtClean="0"/>
              <a:t> the </a:t>
            </a:r>
            <a:r>
              <a:rPr lang="it-IT" dirty="0" err="1" smtClean="0"/>
              <a:t>previous</a:t>
            </a:r>
            <a:r>
              <a:rPr lang="it-IT" dirty="0" smtClean="0"/>
              <a:t> scripts, </a:t>
            </a:r>
            <a:r>
              <a:rPr lang="it-IT" dirty="0" err="1" smtClean="0"/>
              <a:t>except</a:t>
            </a:r>
            <a:r>
              <a:rPr lang="it-IT" dirty="0" smtClean="0"/>
              <a:t> for: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BASELINE_scenario</a:t>
            </a:r>
            <a:r>
              <a:rPr lang="it-IT" dirty="0" smtClean="0"/>
              <a:t>: </a:t>
            </a:r>
            <a:r>
              <a:rPr lang="it-IT" dirty="0" err="1" smtClean="0"/>
              <a:t>name</a:t>
            </a:r>
            <a:r>
              <a:rPr lang="it-IT" dirty="0" smtClean="0"/>
              <a:t> of the folder </a:t>
            </a:r>
            <a:r>
              <a:rPr lang="it-IT" dirty="0" err="1" smtClean="0"/>
              <a:t>containing</a:t>
            </a:r>
            <a:r>
              <a:rPr lang="it-IT" dirty="0" smtClean="0"/>
              <a:t> the </a:t>
            </a:r>
            <a:r>
              <a:rPr lang="it-IT" dirty="0" err="1" smtClean="0"/>
              <a:t>reference</a:t>
            </a:r>
            <a:r>
              <a:rPr lang="it-IT" dirty="0" smtClean="0"/>
              <a:t> scenario.</a:t>
            </a:r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3" r="35206" b="47217"/>
          <a:stretch/>
        </p:blipFill>
        <p:spPr bwMode="auto">
          <a:xfrm>
            <a:off x="395536" y="1556792"/>
            <a:ext cx="7899662" cy="2111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136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a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a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C4834937CB7442BD990A94F9DFEA98" ma:contentTypeVersion="0" ma:contentTypeDescription="Create a new document." ma:contentTypeScope="" ma:versionID="98bc03e06050201189dadad86a18228d">
  <xsd:schema xmlns:xsd="http://www.w3.org/2001/XMLSchema" xmlns:xs="http://www.w3.org/2001/XMLSchema" xmlns:p="http://schemas.microsoft.com/office/2006/metadata/properties" xmlns:ns2="4d5313c0-c1e6-4122-afa9-da1ccdba405d" xmlns:ns3="362c980f-4e38-4cca-bd06-5104ee5993c5" targetNamespace="http://schemas.microsoft.com/office/2006/metadata/properties" ma:root="true" ma:fieldsID="5816a5875ebd85047b71fa20beee95af" ns2:_="" ns3:_="">
    <xsd:import namespace="4d5313c0-c1e6-4122-afa9-da1ccdba405d"/>
    <xsd:import namespace="362c980f-4e38-4cca-bd06-5104ee5993c5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313c0-c1e6-4122-afa9-da1ccdba405d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readOnly="false" ma:fieldId="{23f27201-bee3-471e-b2e7-b64fd8b7ca38}" ma:taxonomyMulti="true" ma:sspId="d535ea34-4ec8-4f57-b85b-d8a79460f026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b2cc2698-5fc4-4ff6-b1d3-64e75efa1efc}" ma:internalName="TaxCatchAll" ma:readOnly="false" ma:showField="CatchAllData" ma:web="4d5313c0-c1e6-4122-afa9-da1ccdba40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b2cc2698-5fc4-4ff6-b1d3-64e75efa1efc}" ma:internalName="TaxCatchAllLabel" ma:readOnly="false" ma:showField="CatchAllDataLabel" ma:web="4d5313c0-c1e6-4122-afa9-da1ccdba40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2c980f-4e38-4cca-bd06-5104ee5993c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d5313c0-c1e6-4122-afa9-da1ccdba405d"/>
    <TaxCatchAllLabel xmlns="4d5313c0-c1e6-4122-afa9-da1ccdba405d"/>
    <TaxKeywordTaxHTField xmlns="4d5313c0-c1e6-4122-afa9-da1ccdba405d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167DE8-715B-497D-803D-F217284B3666}"/>
</file>

<file path=customXml/itemProps2.xml><?xml version="1.0" encoding="utf-8"?>
<ds:datastoreItem xmlns:ds="http://schemas.openxmlformats.org/officeDocument/2006/customXml" ds:itemID="{1EB4E06E-B7B2-490F-8425-7F9A61D5E2BD}"/>
</file>

<file path=customXml/itemProps3.xml><?xml version="1.0" encoding="utf-8"?>
<ds:datastoreItem xmlns:ds="http://schemas.openxmlformats.org/officeDocument/2006/customXml" ds:itemID="{781AB9C8-CBF3-4735-907C-E9603080653B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</TotalTime>
  <Words>615</Words>
  <Application>Microsoft Office PowerPoint</Application>
  <PresentationFormat>Presentazione su schermo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Chiaro</vt:lpstr>
      <vt:lpstr>SDTool STREAM project</vt:lpstr>
      <vt:lpstr>04_investigateData</vt:lpstr>
      <vt:lpstr>04_investigateData</vt:lpstr>
      <vt:lpstr>05_1_runOptimizationBYspecies</vt:lpstr>
      <vt:lpstr>05_2_runOptimizationBySpecies</vt:lpstr>
      <vt:lpstr>06_runScenario</vt:lpstr>
      <vt:lpstr>06_runScenario</vt:lpstr>
      <vt:lpstr>07_runEvaluation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SDTool STREAM project</dc:title>
  <dc:creator>Isabella Bitetto</dc:creator>
  <cp:lastModifiedBy>Isabella Bitetto</cp:lastModifiedBy>
  <cp:revision>23</cp:revision>
  <dcterms:created xsi:type="dcterms:W3CDTF">2019-05-29T18:58:18Z</dcterms:created>
  <dcterms:modified xsi:type="dcterms:W3CDTF">2021-11-14T16:05:27Z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0x0101008CC4834937CB7442BD990A94F9DFEA98</vt:lpwstr>
  </property>
  <property fmtid="{D5CDD505-2E9C-101B-9397-08002B2CF9AE}" pid="3" name="TaxKeyword">
    <vt:lpwstr/>
  </property>
</Properties>
</file>