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sldIdLst>
    <p:sldId id="256" r:id="rId5"/>
    <p:sldId id="257" r:id="rId6"/>
    <p:sldId id="258" r:id="rId7"/>
    <p:sldId id="259" r:id="rId8"/>
    <p:sldId id="260" r:id="rId9"/>
    <p:sldId id="261" r:id="rId10"/>
    <p:sldId id="262" r:id="rId11"/>
    <p:sldId id="263" r:id="rId12"/>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85" autoAdjust="0"/>
  </p:normalViewPr>
  <p:slideViewPr>
    <p:cSldViewPr>
      <p:cViewPr varScale="1">
        <p:scale>
          <a:sx n="76" d="100"/>
          <a:sy n="76" d="100"/>
        </p:scale>
        <p:origin x="-1565"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1">
        <a:schemeClr val="bg1"/>
      </p:bgRef>
    </p:bg>
    <p:spTree>
      <p:nvGrpSpPr>
        <p:cNvPr id="1" name=""/>
        <p:cNvGrpSpPr/>
        <p:nvPr/>
      </p:nvGrpSpPr>
      <p:grpSpPr>
        <a:xfrm>
          <a:off x="0" y="0"/>
          <a:ext cx="0" cy="0"/>
          <a:chOff x="0" y="0"/>
          <a:chExt cx="0" cy="0"/>
        </a:xfrm>
      </p:grpSpPr>
      <p:sp>
        <p:nvSpPr>
          <p:cNvPr id="8" name="Titolo 7"/>
          <p:cNvSpPr>
            <a:spLocks noGrp="1"/>
          </p:cNvSpPr>
          <p:nvPr>
            <p:ph type="ctrTitle"/>
          </p:nvPr>
        </p:nvSpPr>
        <p:spPr>
          <a:xfrm>
            <a:off x="2286000" y="3124200"/>
            <a:ext cx="6172200" cy="1894362"/>
          </a:xfrm>
        </p:spPr>
        <p:txBody>
          <a:bodyPr/>
          <a:lstStyle>
            <a:lvl1pPr>
              <a:defRPr b="1"/>
            </a:lvl1pPr>
          </a:lstStyle>
          <a:p>
            <a:r>
              <a:rPr kumimoji="0" lang="it-IT" smtClean="0"/>
              <a:t>Fare clic per modificare lo stile del titolo</a:t>
            </a:r>
            <a:endParaRPr kumimoji="0" lang="en-US"/>
          </a:p>
        </p:txBody>
      </p:sp>
      <p:sp>
        <p:nvSpPr>
          <p:cNvPr id="9" name="Sottotitolo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28" name="Segnaposto data 27"/>
          <p:cNvSpPr>
            <a:spLocks noGrp="1"/>
          </p:cNvSpPr>
          <p:nvPr>
            <p:ph type="dt" sz="half" idx="10"/>
          </p:nvPr>
        </p:nvSpPr>
        <p:spPr bwMode="auto">
          <a:xfrm rot="5400000">
            <a:off x="7764621" y="1174097"/>
            <a:ext cx="2286000" cy="381000"/>
          </a:xfrm>
        </p:spPr>
        <p:txBody>
          <a:bodyPr/>
          <a:lstStyle/>
          <a:p>
            <a:fld id="{783AB0C6-0E2C-48C2-A82F-99519A9EE7C8}" type="datetimeFigureOut">
              <a:rPr lang="it-IT" smtClean="0"/>
              <a:t>14/11/2021</a:t>
            </a:fld>
            <a:endParaRPr lang="it-IT"/>
          </a:p>
        </p:txBody>
      </p:sp>
      <p:sp>
        <p:nvSpPr>
          <p:cNvPr id="17" name="Segnaposto piè di pagina 16"/>
          <p:cNvSpPr>
            <a:spLocks noGrp="1"/>
          </p:cNvSpPr>
          <p:nvPr>
            <p:ph type="ftr" sz="quarter" idx="11"/>
          </p:nvPr>
        </p:nvSpPr>
        <p:spPr bwMode="auto">
          <a:xfrm rot="5400000">
            <a:off x="7077269" y="4181669"/>
            <a:ext cx="3657600" cy="384048"/>
          </a:xfrm>
        </p:spPr>
        <p:txBody>
          <a:bodyPr/>
          <a:lstStyle/>
          <a:p>
            <a:endParaRPr lang="it-IT"/>
          </a:p>
        </p:txBody>
      </p:sp>
      <p:sp>
        <p:nvSpPr>
          <p:cNvPr id="10" name="Rettangolo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ttangolo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ttangolo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ttore 1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ttore 1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ttore 1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ttore 1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ttore 1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ttore 1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ttangolo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egnaposto numero diapositiva 28"/>
          <p:cNvSpPr>
            <a:spLocks noGrp="1"/>
          </p:cNvSpPr>
          <p:nvPr>
            <p:ph type="sldNum" sz="quarter" idx="12"/>
          </p:nvPr>
        </p:nvSpPr>
        <p:spPr bwMode="auto">
          <a:xfrm>
            <a:off x="1325544" y="4928702"/>
            <a:ext cx="609600" cy="517524"/>
          </a:xfrm>
        </p:spPr>
        <p:txBody>
          <a:bodyPr/>
          <a:lstStyle/>
          <a:p>
            <a:fld id="{3C89EF7F-8508-44D7-B2C6-D6852C1B4A1C}" type="slidenum">
              <a:rPr lang="it-IT" smtClean="0"/>
              <a:t>‹N›</a:t>
            </a:fld>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783AB0C6-0E2C-48C2-A82F-99519A9EE7C8}" type="datetimeFigureOut">
              <a:rPr lang="it-IT" smtClean="0"/>
              <a:t>14/11/2021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C89EF7F-8508-44D7-B2C6-D6852C1B4A1C}"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9"/>
            <a:ext cx="1676400" cy="5851525"/>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274638"/>
            <a:ext cx="6019800" cy="5851525"/>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783AB0C6-0E2C-48C2-A82F-99519A9EE7C8}" type="datetimeFigureOut">
              <a:rPr lang="it-IT" smtClean="0"/>
              <a:t>14/11/2021</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3C89EF7F-8508-44D7-B2C6-D6852C1B4A1C}"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8" name="Segnaposto contenuto 7"/>
          <p:cNvSpPr>
            <a:spLocks noGrp="1"/>
          </p:cNvSpPr>
          <p:nvPr>
            <p:ph sz="quarter" idx="1"/>
          </p:nvPr>
        </p:nvSpPr>
        <p:spPr>
          <a:xfrm>
            <a:off x="457200" y="1600200"/>
            <a:ext cx="7467600" cy="4873752"/>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4"/>
          </p:nvPr>
        </p:nvSpPr>
        <p:spPr/>
        <p:txBody>
          <a:bodyPr rtlCol="0"/>
          <a:lstStyle/>
          <a:p>
            <a:fld id="{783AB0C6-0E2C-48C2-A82F-99519A9EE7C8}" type="datetimeFigureOut">
              <a:rPr lang="it-IT" smtClean="0"/>
              <a:t>14/11/2021</a:t>
            </a:fld>
            <a:endParaRPr lang="it-IT"/>
          </a:p>
        </p:txBody>
      </p:sp>
      <p:sp>
        <p:nvSpPr>
          <p:cNvPr id="9" name="Segnaposto numero diapositiva 8"/>
          <p:cNvSpPr>
            <a:spLocks noGrp="1"/>
          </p:cNvSpPr>
          <p:nvPr>
            <p:ph type="sldNum" sz="quarter" idx="15"/>
          </p:nvPr>
        </p:nvSpPr>
        <p:spPr/>
        <p:txBody>
          <a:bodyPr rtlCol="0"/>
          <a:lstStyle/>
          <a:p>
            <a:fld id="{3C89EF7F-8508-44D7-B2C6-D6852C1B4A1C}" type="slidenum">
              <a:rPr lang="it-IT" smtClean="0"/>
              <a:t>‹N›</a:t>
            </a:fld>
            <a:endParaRPr lang="it-IT"/>
          </a:p>
        </p:txBody>
      </p:sp>
      <p:sp>
        <p:nvSpPr>
          <p:cNvPr id="10" name="Segnaposto piè di pagina 9"/>
          <p:cNvSpPr>
            <a:spLocks noGrp="1"/>
          </p:cNvSpPr>
          <p:nvPr>
            <p:ph type="ftr" sz="quarter" idx="16"/>
          </p:nvPr>
        </p:nvSpPr>
        <p:spPr/>
        <p:txBody>
          <a:bodyPr rtlCol="0"/>
          <a:lstStyle/>
          <a:p>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olo 1"/>
          <p:cNvSpPr>
            <a:spLocks noGrp="1"/>
          </p:cNvSpPr>
          <p:nvPr>
            <p:ph type="title"/>
          </p:nvPr>
        </p:nvSpPr>
        <p:spPr>
          <a:xfrm>
            <a:off x="2286000" y="2895600"/>
            <a:ext cx="6172200" cy="2053590"/>
          </a:xfrm>
        </p:spPr>
        <p:txBody>
          <a:bodyPr/>
          <a:lstStyle>
            <a:lvl1pPr algn="l">
              <a:buNone/>
              <a:defRPr sz="3000" b="1" cap="small" baseline="0"/>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bwMode="auto">
          <a:xfrm rot="5400000">
            <a:off x="7763256" y="1170432"/>
            <a:ext cx="2286000" cy="381000"/>
          </a:xfrm>
        </p:spPr>
        <p:txBody>
          <a:bodyPr/>
          <a:lstStyle/>
          <a:p>
            <a:fld id="{783AB0C6-0E2C-48C2-A82F-99519A9EE7C8}" type="datetimeFigureOut">
              <a:rPr lang="it-IT" smtClean="0"/>
              <a:t>14/11/2021</a:t>
            </a:fld>
            <a:endParaRPr lang="it-IT"/>
          </a:p>
        </p:txBody>
      </p:sp>
      <p:sp>
        <p:nvSpPr>
          <p:cNvPr id="5" name="Segnaposto piè di pagina 4"/>
          <p:cNvSpPr>
            <a:spLocks noGrp="1"/>
          </p:cNvSpPr>
          <p:nvPr>
            <p:ph type="ftr" sz="quarter" idx="11"/>
          </p:nvPr>
        </p:nvSpPr>
        <p:spPr bwMode="auto">
          <a:xfrm rot="5400000">
            <a:off x="7077456" y="4178808"/>
            <a:ext cx="3657600" cy="384048"/>
          </a:xfrm>
        </p:spPr>
        <p:txBody>
          <a:bodyPr/>
          <a:lstStyle/>
          <a:p>
            <a:endParaRPr lang="it-IT"/>
          </a:p>
        </p:txBody>
      </p:sp>
      <p:sp>
        <p:nvSpPr>
          <p:cNvPr id="9" name="Rettangolo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tangolo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tangolo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ttangolo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ttore 1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ttore 1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ttore 1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ttore 1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ttore 1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ttangolo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ttore 1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egnaposto numero diapositiva 5"/>
          <p:cNvSpPr>
            <a:spLocks noGrp="1"/>
          </p:cNvSpPr>
          <p:nvPr>
            <p:ph type="sldNum" sz="quarter" idx="12"/>
          </p:nvPr>
        </p:nvSpPr>
        <p:spPr bwMode="auto">
          <a:xfrm>
            <a:off x="1340616" y="4928702"/>
            <a:ext cx="609600" cy="517524"/>
          </a:xfrm>
        </p:spPr>
        <p:txBody>
          <a:bodyPr/>
          <a:lstStyle/>
          <a:p>
            <a:fld id="{3C89EF7F-8508-44D7-B2C6-D6852C1B4A1C}" type="slidenum">
              <a:rPr lang="it-IT" smtClean="0"/>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5" name="Segnaposto data 4"/>
          <p:cNvSpPr>
            <a:spLocks noGrp="1"/>
          </p:cNvSpPr>
          <p:nvPr>
            <p:ph type="dt" sz="half" idx="10"/>
          </p:nvPr>
        </p:nvSpPr>
        <p:spPr/>
        <p:txBody>
          <a:bodyPr/>
          <a:lstStyle/>
          <a:p>
            <a:fld id="{783AB0C6-0E2C-48C2-A82F-99519A9EE7C8}" type="datetimeFigureOut">
              <a:rPr lang="it-IT" smtClean="0"/>
              <a:t>14/11/2021</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3C89EF7F-8508-44D7-B2C6-D6852C1B4A1C}" type="slidenum">
              <a:rPr lang="it-IT" smtClean="0"/>
              <a:t>‹N›</a:t>
            </a:fld>
            <a:endParaRPr lang="it-IT"/>
          </a:p>
        </p:txBody>
      </p:sp>
      <p:sp>
        <p:nvSpPr>
          <p:cNvPr id="9" name="Segnaposto contenuto 8"/>
          <p:cNvSpPr>
            <a:spLocks noGrp="1"/>
          </p:cNvSpPr>
          <p:nvPr>
            <p:ph sz="quarter" idx="1"/>
          </p:nvPr>
        </p:nvSpPr>
        <p:spPr>
          <a:xfrm>
            <a:off x="457200" y="1600200"/>
            <a:ext cx="3657600" cy="4572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1" name="Segnaposto contenuto 10"/>
          <p:cNvSpPr>
            <a:spLocks noGrp="1"/>
          </p:cNvSpPr>
          <p:nvPr>
            <p:ph sz="quarter" idx="2"/>
          </p:nvPr>
        </p:nvSpPr>
        <p:spPr>
          <a:xfrm>
            <a:off x="4270248" y="1600200"/>
            <a:ext cx="3657600" cy="45720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7543800" cy="1143000"/>
          </a:xfrm>
        </p:spPr>
        <p:txBody>
          <a:bodyPr anchor="b"/>
          <a:lstStyle>
            <a:lvl1pPr>
              <a:defRPr/>
            </a:lvl1pPr>
          </a:lstStyle>
          <a:p>
            <a:r>
              <a:rPr kumimoji="0" lang="it-IT" smtClean="0"/>
              <a:t>Fare clic per modificare lo stile del titolo</a:t>
            </a:r>
            <a:endParaRPr kumimoji="0" lang="en-US"/>
          </a:p>
        </p:txBody>
      </p:sp>
      <p:sp>
        <p:nvSpPr>
          <p:cNvPr id="7" name="Segnaposto data 6"/>
          <p:cNvSpPr>
            <a:spLocks noGrp="1"/>
          </p:cNvSpPr>
          <p:nvPr>
            <p:ph type="dt" sz="half" idx="10"/>
          </p:nvPr>
        </p:nvSpPr>
        <p:spPr/>
        <p:txBody>
          <a:bodyPr/>
          <a:lstStyle/>
          <a:p>
            <a:fld id="{783AB0C6-0E2C-48C2-A82F-99519A9EE7C8}" type="datetimeFigureOut">
              <a:rPr lang="it-IT" smtClean="0"/>
              <a:t>14/11/2021</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3C89EF7F-8508-44D7-B2C6-D6852C1B4A1C}" type="slidenum">
              <a:rPr lang="it-IT" smtClean="0"/>
              <a:t>‹N›</a:t>
            </a:fld>
            <a:endParaRPr lang="it-IT"/>
          </a:p>
        </p:txBody>
      </p:sp>
      <p:sp>
        <p:nvSpPr>
          <p:cNvPr id="11" name="Segnaposto contenuto 10"/>
          <p:cNvSpPr>
            <a:spLocks noGrp="1"/>
          </p:cNvSpPr>
          <p:nvPr>
            <p:ph sz="quarter" idx="2"/>
          </p:nvPr>
        </p:nvSpPr>
        <p:spPr>
          <a:xfrm>
            <a:off x="457200" y="2362200"/>
            <a:ext cx="3657600" cy="38862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3" name="Segnaposto contenuto 12"/>
          <p:cNvSpPr>
            <a:spLocks noGrp="1"/>
          </p:cNvSpPr>
          <p:nvPr>
            <p:ph sz="quarter" idx="4"/>
          </p:nvPr>
        </p:nvSpPr>
        <p:spPr>
          <a:xfrm>
            <a:off x="4371975" y="2362200"/>
            <a:ext cx="3657600" cy="3886200"/>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12" name="Segnaposto testo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it-IT" smtClean="0"/>
              <a:t>Fare clic per modificare stili del testo dello schema</a:t>
            </a:r>
          </a:p>
        </p:txBody>
      </p:sp>
      <p:sp>
        <p:nvSpPr>
          <p:cNvPr id="14" name="Segnaposto testo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it-IT" smtClean="0"/>
              <a:t>Fare clic per modificare stili del testo dello schema</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6" name="Segnaposto data 5"/>
          <p:cNvSpPr>
            <a:spLocks noGrp="1"/>
          </p:cNvSpPr>
          <p:nvPr>
            <p:ph type="dt" sz="half" idx="10"/>
          </p:nvPr>
        </p:nvSpPr>
        <p:spPr/>
        <p:txBody>
          <a:bodyPr rtlCol="0"/>
          <a:lstStyle/>
          <a:p>
            <a:fld id="{783AB0C6-0E2C-48C2-A82F-99519A9EE7C8}" type="datetimeFigureOut">
              <a:rPr lang="it-IT" smtClean="0"/>
              <a:t>14/11/2021</a:t>
            </a:fld>
            <a:endParaRPr lang="it-IT"/>
          </a:p>
        </p:txBody>
      </p:sp>
      <p:sp>
        <p:nvSpPr>
          <p:cNvPr id="7" name="Segnaposto numero diapositiva 6"/>
          <p:cNvSpPr>
            <a:spLocks noGrp="1"/>
          </p:cNvSpPr>
          <p:nvPr>
            <p:ph type="sldNum" sz="quarter" idx="11"/>
          </p:nvPr>
        </p:nvSpPr>
        <p:spPr/>
        <p:txBody>
          <a:bodyPr rtlCol="0"/>
          <a:lstStyle/>
          <a:p>
            <a:fld id="{3C89EF7F-8508-44D7-B2C6-D6852C1B4A1C}" type="slidenum">
              <a:rPr lang="it-IT" smtClean="0"/>
              <a:t>‹N›</a:t>
            </a:fld>
            <a:endParaRPr lang="it-IT"/>
          </a:p>
        </p:txBody>
      </p:sp>
      <p:sp>
        <p:nvSpPr>
          <p:cNvPr id="8" name="Segnaposto piè di pagina 7"/>
          <p:cNvSpPr>
            <a:spLocks noGrp="1"/>
          </p:cNvSpPr>
          <p:nvPr>
            <p:ph type="ftr" sz="quarter" idx="12"/>
          </p:nvPr>
        </p:nvSpPr>
        <p:spPr/>
        <p:txBody>
          <a:bodyPr rtlCol="0"/>
          <a:lstStyle/>
          <a:p>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783AB0C6-0E2C-48C2-A82F-99519A9EE7C8}" type="datetimeFigureOut">
              <a:rPr lang="it-IT" smtClean="0"/>
              <a:t>14/11/2021</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3C89EF7F-8508-44D7-B2C6-D6852C1B4A1C}"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bg>
      <p:bgRef idx="1001">
        <a:schemeClr val="bg1"/>
      </p:bgRef>
    </p:bg>
    <p:spTree>
      <p:nvGrpSpPr>
        <p:cNvPr id="1" name=""/>
        <p:cNvGrpSpPr/>
        <p:nvPr/>
      </p:nvGrpSpPr>
      <p:grpSpPr>
        <a:xfrm>
          <a:off x="0" y="0"/>
          <a:ext cx="0" cy="0"/>
          <a:chOff x="0" y="0"/>
          <a:chExt cx="0" cy="0"/>
        </a:xfrm>
      </p:grpSpPr>
      <p:sp>
        <p:nvSpPr>
          <p:cNvPr id="10" name="Connettore 1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olo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it-IT" smtClean="0"/>
              <a:t>Fare clic per modificare stili del testo dello schema</a:t>
            </a:r>
          </a:p>
        </p:txBody>
      </p:sp>
      <p:sp>
        <p:nvSpPr>
          <p:cNvPr id="8" name="Connettore 1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ttore 1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ttore 1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ttangolo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ttore 1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Segnaposto contenuto 17"/>
          <p:cNvSpPr>
            <a:spLocks noGrp="1"/>
          </p:cNvSpPr>
          <p:nvPr>
            <p:ph sz="quarter" idx="1"/>
          </p:nvPr>
        </p:nvSpPr>
        <p:spPr>
          <a:xfrm>
            <a:off x="304800" y="274320"/>
            <a:ext cx="5638800" cy="6327648"/>
          </a:xfrm>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21" name="Segnaposto data 20"/>
          <p:cNvSpPr>
            <a:spLocks noGrp="1"/>
          </p:cNvSpPr>
          <p:nvPr>
            <p:ph type="dt" sz="half" idx="14"/>
          </p:nvPr>
        </p:nvSpPr>
        <p:spPr/>
        <p:txBody>
          <a:bodyPr rtlCol="0"/>
          <a:lstStyle/>
          <a:p>
            <a:fld id="{783AB0C6-0E2C-48C2-A82F-99519A9EE7C8}" type="datetimeFigureOut">
              <a:rPr lang="it-IT" smtClean="0"/>
              <a:t>14/11/2021</a:t>
            </a:fld>
            <a:endParaRPr lang="it-IT"/>
          </a:p>
        </p:txBody>
      </p:sp>
      <p:sp>
        <p:nvSpPr>
          <p:cNvPr id="22" name="Segnaposto numero diapositiva 21"/>
          <p:cNvSpPr>
            <a:spLocks noGrp="1"/>
          </p:cNvSpPr>
          <p:nvPr>
            <p:ph type="sldNum" sz="quarter" idx="15"/>
          </p:nvPr>
        </p:nvSpPr>
        <p:spPr/>
        <p:txBody>
          <a:bodyPr rtlCol="0"/>
          <a:lstStyle/>
          <a:p>
            <a:fld id="{3C89EF7F-8508-44D7-B2C6-D6852C1B4A1C}" type="slidenum">
              <a:rPr lang="it-IT" smtClean="0"/>
              <a:t>‹N›</a:t>
            </a:fld>
            <a:endParaRPr lang="it-IT"/>
          </a:p>
        </p:txBody>
      </p:sp>
      <p:sp>
        <p:nvSpPr>
          <p:cNvPr id="23" name="Segnaposto piè di pagina 22"/>
          <p:cNvSpPr>
            <a:spLocks noGrp="1"/>
          </p:cNvSpPr>
          <p:nvPr>
            <p:ph type="ftr" sz="quarter" idx="16"/>
          </p:nvPr>
        </p:nvSpPr>
        <p:spPr/>
        <p:txBody>
          <a:bodyPr rtlCol="0"/>
          <a:lstStyle/>
          <a:p>
            <a:endParaRPr lang="it-IT"/>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9" name="Connettore 1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olo 1"/>
          <p:cNvSpPr>
            <a:spLocks noGrp="1"/>
          </p:cNvSpPr>
          <p:nvPr>
            <p:ph type="title"/>
          </p:nvPr>
        </p:nvSpPr>
        <p:spPr>
          <a:xfrm rot="5400000">
            <a:off x="3350133" y="3200400"/>
            <a:ext cx="6309360" cy="457200"/>
          </a:xfrm>
        </p:spPr>
        <p:txBody>
          <a:bodyPr anchor="b"/>
          <a:lstStyle>
            <a:lvl1pPr algn="l">
              <a:buNone/>
              <a:defRPr sz="2000" b="1"/>
            </a:lvl1pPr>
          </a:lstStyle>
          <a:p>
            <a:r>
              <a:rPr kumimoji="0" lang="it-IT" smtClean="0"/>
              <a:t>Fare clic per modificare lo stile del titolo</a:t>
            </a:r>
            <a:endParaRPr kumimoji="0" lang="en-US"/>
          </a:p>
        </p:txBody>
      </p:sp>
      <p:sp>
        <p:nvSpPr>
          <p:cNvPr id="3" name="Segnaposto immagin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it-IT" smtClean="0"/>
              <a:t>Fare clic sull'icona per inserire un'immagine</a:t>
            </a:r>
            <a:endParaRPr kumimoji="0" lang="en-US" dirty="0"/>
          </a:p>
        </p:txBody>
      </p:sp>
      <p:sp>
        <p:nvSpPr>
          <p:cNvPr id="4" name="Segnaposto testo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it-IT" smtClean="0"/>
              <a:t>Fare clic per modificare stili del testo dello schema</a:t>
            </a:r>
          </a:p>
        </p:txBody>
      </p:sp>
      <p:sp>
        <p:nvSpPr>
          <p:cNvPr id="10" name="Connettore 1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ttangolo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ttore 1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ttore 1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ttore 1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Segnaposto data 16"/>
          <p:cNvSpPr>
            <a:spLocks noGrp="1"/>
          </p:cNvSpPr>
          <p:nvPr>
            <p:ph type="dt" sz="half" idx="10"/>
          </p:nvPr>
        </p:nvSpPr>
        <p:spPr/>
        <p:txBody>
          <a:bodyPr rtlCol="0"/>
          <a:lstStyle/>
          <a:p>
            <a:fld id="{783AB0C6-0E2C-48C2-A82F-99519A9EE7C8}" type="datetimeFigureOut">
              <a:rPr lang="it-IT" smtClean="0"/>
              <a:t>14/11/2021</a:t>
            </a:fld>
            <a:endParaRPr lang="it-IT"/>
          </a:p>
        </p:txBody>
      </p:sp>
      <p:sp>
        <p:nvSpPr>
          <p:cNvPr id="18" name="Segnaposto numero diapositiva 17"/>
          <p:cNvSpPr>
            <a:spLocks noGrp="1"/>
          </p:cNvSpPr>
          <p:nvPr>
            <p:ph type="sldNum" sz="quarter" idx="11"/>
          </p:nvPr>
        </p:nvSpPr>
        <p:spPr/>
        <p:txBody>
          <a:bodyPr rtlCol="0"/>
          <a:lstStyle/>
          <a:p>
            <a:fld id="{3C89EF7F-8508-44D7-B2C6-D6852C1B4A1C}" type="slidenum">
              <a:rPr lang="it-IT" smtClean="0"/>
              <a:t>‹N›</a:t>
            </a:fld>
            <a:endParaRPr lang="it-IT"/>
          </a:p>
        </p:txBody>
      </p:sp>
      <p:sp>
        <p:nvSpPr>
          <p:cNvPr id="21" name="Segnaposto piè di pagina 20"/>
          <p:cNvSpPr>
            <a:spLocks noGrp="1"/>
          </p:cNvSpPr>
          <p:nvPr>
            <p:ph type="ftr" sz="quarter" idx="12"/>
          </p:nvPr>
        </p:nvSpPr>
        <p:spPr/>
        <p:txBody>
          <a:bodyPr rtlCol="0"/>
          <a:lstStyle/>
          <a:p>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ttore 1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Segnaposto titolo 21"/>
          <p:cNvSpPr>
            <a:spLocks noGrp="1"/>
          </p:cNvSpPr>
          <p:nvPr>
            <p:ph type="title"/>
          </p:nvPr>
        </p:nvSpPr>
        <p:spPr>
          <a:xfrm>
            <a:off x="457200" y="274638"/>
            <a:ext cx="7467600" cy="1143000"/>
          </a:xfrm>
          <a:prstGeom prst="rect">
            <a:avLst/>
          </a:prstGeom>
        </p:spPr>
        <p:txBody>
          <a:bodyPr vert="horz" anchor="b">
            <a:normAutofit/>
          </a:bodyPr>
          <a:lstStyle/>
          <a:p>
            <a:r>
              <a:rPr kumimoji="0" lang="it-IT" smtClean="0"/>
              <a:t>Fare clic per modificare lo stile del titolo</a:t>
            </a:r>
            <a:endParaRPr kumimoji="0" lang="en-US"/>
          </a:p>
        </p:txBody>
      </p:sp>
      <p:sp>
        <p:nvSpPr>
          <p:cNvPr id="13" name="Segnaposto testo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4" name="Segnaposto data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83AB0C6-0E2C-48C2-A82F-99519A9EE7C8}" type="datetimeFigureOut">
              <a:rPr lang="it-IT" smtClean="0"/>
              <a:t>14/11/2021</a:t>
            </a:fld>
            <a:endParaRPr lang="it-IT"/>
          </a:p>
        </p:txBody>
      </p:sp>
      <p:sp>
        <p:nvSpPr>
          <p:cNvPr id="3" name="Segnaposto piè di pagina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it-IT"/>
          </a:p>
        </p:txBody>
      </p:sp>
      <p:sp>
        <p:nvSpPr>
          <p:cNvPr id="7" name="Connettore 1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ttore 1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ttangolo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ttore 1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egnaposto numero diapositiva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C89EF7F-8508-44D7-B2C6-D6852C1B4A1C}" type="slidenum">
              <a:rPr lang="it-IT" smtClean="0"/>
              <a:t>‹N›</a:t>
            </a:fld>
            <a:endParaRPr lang="it-IT"/>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2267744" y="1268760"/>
            <a:ext cx="6172200" cy="1894362"/>
          </a:xfrm>
        </p:spPr>
        <p:txBody>
          <a:bodyPr/>
          <a:lstStyle/>
          <a:p>
            <a:r>
              <a:rPr lang="it-IT" dirty="0" err="1" smtClean="0"/>
              <a:t>BioSim</a:t>
            </a:r>
            <a:r>
              <a:rPr lang="it-IT" dirty="0" smtClean="0"/>
              <a:t> TOOL</a:t>
            </a:r>
            <a:br>
              <a:rPr lang="it-IT" dirty="0" smtClean="0"/>
            </a:br>
            <a:r>
              <a:rPr lang="it-IT" dirty="0" smtClean="0"/>
              <a:t>STREAM </a:t>
            </a:r>
            <a:r>
              <a:rPr lang="it-IT" dirty="0" err="1" smtClean="0"/>
              <a:t>project</a:t>
            </a:r>
            <a:endParaRPr lang="it-IT" dirty="0"/>
          </a:p>
        </p:txBody>
      </p:sp>
      <p:sp>
        <p:nvSpPr>
          <p:cNvPr id="3" name="Sottotitolo 2"/>
          <p:cNvSpPr>
            <a:spLocks noGrp="1"/>
          </p:cNvSpPr>
          <p:nvPr>
            <p:ph type="subTitle" idx="1"/>
          </p:nvPr>
        </p:nvSpPr>
        <p:spPr>
          <a:xfrm>
            <a:off x="2267744" y="3212976"/>
            <a:ext cx="6172200" cy="1371600"/>
          </a:xfrm>
        </p:spPr>
        <p:txBody>
          <a:bodyPr/>
          <a:lstStyle/>
          <a:p>
            <a:r>
              <a:rPr lang="it-IT" dirty="0"/>
              <a:t>Short guide to </a:t>
            </a:r>
            <a:r>
              <a:rPr lang="it-IT" dirty="0" err="1"/>
              <a:t>run</a:t>
            </a:r>
            <a:r>
              <a:rPr lang="it-IT" dirty="0"/>
              <a:t> the </a:t>
            </a:r>
            <a:r>
              <a:rPr lang="it-IT" dirty="0" err="1"/>
              <a:t>optimization</a:t>
            </a:r>
            <a:r>
              <a:rPr lang="it-IT" dirty="0"/>
              <a:t> and the </a:t>
            </a:r>
            <a:r>
              <a:rPr lang="it-IT" dirty="0" err="1"/>
              <a:t>simulations</a:t>
            </a:r>
            <a:r>
              <a:rPr lang="it-IT" dirty="0"/>
              <a:t> with </a:t>
            </a:r>
            <a:r>
              <a:rPr lang="it-IT" dirty="0" err="1" smtClean="0"/>
              <a:t>BioSim</a:t>
            </a:r>
            <a:r>
              <a:rPr lang="it-IT" dirty="0" smtClean="0"/>
              <a:t> </a:t>
            </a:r>
            <a:r>
              <a:rPr lang="it-IT" dirty="0" err="1" smtClean="0"/>
              <a:t>Tool</a:t>
            </a:r>
            <a:endParaRPr lang="it-IT" dirty="0"/>
          </a:p>
          <a:p>
            <a:endParaRPr lang="it-IT" dirty="0"/>
          </a:p>
        </p:txBody>
      </p:sp>
      <p:pic>
        <p:nvPicPr>
          <p:cNvPr id="4" name="Picture 2" descr="C:\Users\Bitetto Isabella\OneDrive - Coispa Tecnologia &amp; Ricerca S.C.A.R.L\logo coisp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5239708"/>
            <a:ext cx="2865437"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sellaDiTesto 4"/>
          <p:cNvSpPr txBox="1"/>
          <p:nvPr/>
        </p:nvSpPr>
        <p:spPr>
          <a:xfrm>
            <a:off x="6084168" y="5646257"/>
            <a:ext cx="3600400" cy="461665"/>
          </a:xfrm>
          <a:prstGeom prst="rect">
            <a:avLst/>
          </a:prstGeom>
          <a:noFill/>
        </p:spPr>
        <p:txBody>
          <a:bodyPr wrap="square" rtlCol="0">
            <a:spAutoFit/>
          </a:bodyPr>
          <a:lstStyle/>
          <a:p>
            <a:r>
              <a:rPr lang="it-IT" sz="2400" dirty="0" smtClean="0"/>
              <a:t>Isabella Bitetto</a:t>
            </a:r>
            <a:endParaRPr lang="it-IT" sz="2400" dirty="0"/>
          </a:p>
        </p:txBody>
      </p:sp>
    </p:spTree>
    <p:extLst>
      <p:ext uri="{BB962C8B-B14F-4D97-AF65-F5344CB8AC3E}">
        <p14:creationId xmlns:p14="http://schemas.microsoft.com/office/powerpoint/2010/main" val="2937398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Data </a:t>
            </a:r>
            <a:r>
              <a:rPr lang="it-IT" dirty="0" err="1" smtClean="0"/>
              <a:t>Preparation</a:t>
            </a:r>
            <a:endParaRPr lang="it-IT" dirty="0"/>
          </a:p>
        </p:txBody>
      </p:sp>
      <p:sp>
        <p:nvSpPr>
          <p:cNvPr id="3" name="Segnaposto contenuto 2"/>
          <p:cNvSpPr>
            <a:spLocks noGrp="1"/>
          </p:cNvSpPr>
          <p:nvPr>
            <p:ph sz="quarter" idx="1"/>
          </p:nvPr>
        </p:nvSpPr>
        <p:spPr>
          <a:xfrm>
            <a:off x="457200" y="4221088"/>
            <a:ext cx="7467600" cy="2252864"/>
          </a:xfrm>
        </p:spPr>
        <p:txBody>
          <a:bodyPr/>
          <a:lstStyle/>
          <a:p>
            <a:r>
              <a:rPr lang="en-GB" dirty="0" err="1" smtClean="0"/>
              <a:t>caseStudy_path</a:t>
            </a:r>
            <a:r>
              <a:rPr lang="en-GB" dirty="0" smtClean="0"/>
              <a:t>: the folder of the case study;</a:t>
            </a:r>
          </a:p>
          <a:p>
            <a:r>
              <a:rPr lang="en-GB" dirty="0" err="1" smtClean="0"/>
              <a:t>Df</a:t>
            </a:r>
            <a:r>
              <a:rPr lang="en-GB" dirty="0" smtClean="0"/>
              <a:t>: CA table from SDEF format;</a:t>
            </a:r>
          </a:p>
          <a:p>
            <a:r>
              <a:rPr lang="en-GB" dirty="0" err="1" smtClean="0"/>
              <a:t>hh</a:t>
            </a:r>
            <a:r>
              <a:rPr lang="en-GB" dirty="0" smtClean="0"/>
              <a:t>: HH table from SDEF format.</a:t>
            </a:r>
          </a:p>
          <a:p>
            <a:r>
              <a:rPr lang="en-GB" dirty="0" smtClean="0"/>
              <a:t>IMMATSTAGES: definition of the immature stages.</a:t>
            </a:r>
          </a:p>
          <a:p>
            <a:endParaRPr lang="en-GB"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928" t="18969" r="36212" b="47216"/>
          <a:stretch/>
        </p:blipFill>
        <p:spPr bwMode="auto">
          <a:xfrm>
            <a:off x="473304" y="1412776"/>
            <a:ext cx="7663991" cy="2318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0429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B_data_simulation_LENGTH</a:t>
            </a:r>
            <a:endParaRPr lang="it-IT" dirty="0"/>
          </a:p>
        </p:txBody>
      </p:sp>
      <p:sp>
        <p:nvSpPr>
          <p:cNvPr id="3" name="Segnaposto contenuto 2"/>
          <p:cNvSpPr>
            <a:spLocks noGrp="1"/>
          </p:cNvSpPr>
          <p:nvPr>
            <p:ph sz="quarter" idx="1"/>
          </p:nvPr>
        </p:nvSpPr>
        <p:spPr>
          <a:xfrm>
            <a:off x="467544" y="1556792"/>
            <a:ext cx="8208912" cy="5112568"/>
          </a:xfrm>
        </p:spPr>
        <p:txBody>
          <a:bodyPr>
            <a:normAutofit fontScale="85000" lnSpcReduction="20000"/>
          </a:bodyPr>
          <a:lstStyle/>
          <a:p>
            <a:r>
              <a:rPr lang="it-IT" dirty="0" err="1" smtClean="0"/>
              <a:t>Settings</a:t>
            </a:r>
            <a:r>
              <a:rPr lang="it-IT" dirty="0" smtClean="0"/>
              <a:t>:</a:t>
            </a:r>
            <a:br>
              <a:rPr lang="it-IT" dirty="0" smtClean="0"/>
            </a:br>
            <a:r>
              <a:rPr lang="it-IT" dirty="0" err="1" smtClean="0"/>
              <a:t>as</a:t>
            </a:r>
            <a:r>
              <a:rPr lang="it-IT" dirty="0" smtClean="0"/>
              <a:t> </a:t>
            </a:r>
            <a:r>
              <a:rPr lang="it-IT" dirty="0" err="1" smtClean="0"/>
              <a:t>before</a:t>
            </a:r>
            <a:r>
              <a:rPr lang="it-IT" dirty="0" smtClean="0"/>
              <a:t>, </a:t>
            </a:r>
            <a:r>
              <a:rPr lang="it-IT" dirty="0" err="1" smtClean="0"/>
              <a:t>except</a:t>
            </a:r>
            <a:r>
              <a:rPr lang="it-IT" dirty="0" smtClean="0"/>
              <a:t> </a:t>
            </a:r>
            <a:r>
              <a:rPr lang="it-IT" dirty="0" err="1" smtClean="0"/>
              <a:t>species</a:t>
            </a:r>
            <a:r>
              <a:rPr lang="it-IT" dirty="0" smtClean="0"/>
              <a:t> </a:t>
            </a:r>
            <a:r>
              <a:rPr lang="it-IT" dirty="0" err="1" smtClean="0"/>
              <a:t>name</a:t>
            </a:r>
            <a:r>
              <a:rPr lang="it-IT" dirty="0" smtClean="0"/>
              <a:t>, short </a:t>
            </a:r>
            <a:r>
              <a:rPr lang="it-IT" dirty="0" err="1" smtClean="0"/>
              <a:t>name</a:t>
            </a:r>
            <a:r>
              <a:rPr lang="it-IT" dirty="0" smtClean="0"/>
              <a:t>, GSA;</a:t>
            </a:r>
            <a:br>
              <a:rPr lang="it-IT" dirty="0" smtClean="0"/>
            </a:br>
            <a:r>
              <a:rPr lang="it-IT" dirty="0" err="1" smtClean="0"/>
              <a:t>by_cat</a:t>
            </a:r>
            <a:r>
              <a:rPr lang="it-IT" dirty="0" smtClean="0"/>
              <a:t>: </a:t>
            </a:r>
            <a:r>
              <a:rPr lang="it-IT" dirty="0" err="1" smtClean="0"/>
              <a:t>if</a:t>
            </a:r>
            <a:r>
              <a:rPr lang="it-IT" dirty="0" smtClean="0"/>
              <a:t> </a:t>
            </a:r>
            <a:r>
              <a:rPr lang="it-IT" dirty="0" err="1" smtClean="0"/>
              <a:t>you</a:t>
            </a:r>
            <a:r>
              <a:rPr lang="it-IT" dirty="0" smtClean="0"/>
              <a:t> put «Y», the </a:t>
            </a:r>
            <a:r>
              <a:rPr lang="it-IT" dirty="0" err="1" smtClean="0"/>
              <a:t>samples</a:t>
            </a:r>
            <a:r>
              <a:rPr lang="it-IT" dirty="0" smtClean="0"/>
              <a:t> </a:t>
            </a:r>
            <a:r>
              <a:rPr lang="it-IT" dirty="0" err="1" smtClean="0"/>
              <a:t>will</a:t>
            </a:r>
            <a:r>
              <a:rPr lang="it-IT" dirty="0" smtClean="0"/>
              <a:t> be </a:t>
            </a:r>
            <a:r>
              <a:rPr lang="it-IT" dirty="0" err="1" smtClean="0"/>
              <a:t>defined</a:t>
            </a:r>
            <a:r>
              <a:rPr lang="it-IT" dirty="0" smtClean="0"/>
              <a:t> </a:t>
            </a:r>
            <a:r>
              <a:rPr lang="it-IT" dirty="0" err="1" smtClean="0"/>
              <a:t>as</a:t>
            </a:r>
            <a:r>
              <a:rPr lang="it-IT" dirty="0" smtClean="0"/>
              <a:t> </a:t>
            </a:r>
            <a:r>
              <a:rPr lang="it-IT" dirty="0" err="1" smtClean="0"/>
              <a:t>combinations</a:t>
            </a:r>
            <a:r>
              <a:rPr lang="it-IT" dirty="0" smtClean="0"/>
              <a:t> trip-commercial </a:t>
            </a:r>
            <a:r>
              <a:rPr lang="it-IT" dirty="0" err="1" smtClean="0"/>
              <a:t>category</a:t>
            </a:r>
            <a:r>
              <a:rPr lang="it-IT" dirty="0" smtClean="0"/>
              <a:t>. </a:t>
            </a:r>
            <a:r>
              <a:rPr lang="it-IT" dirty="0" err="1" smtClean="0"/>
              <a:t>If</a:t>
            </a:r>
            <a:r>
              <a:rPr lang="it-IT" dirty="0" smtClean="0"/>
              <a:t> «N», </a:t>
            </a:r>
            <a:r>
              <a:rPr lang="it-IT" dirty="0" err="1" smtClean="0"/>
              <a:t>only</a:t>
            </a:r>
            <a:r>
              <a:rPr lang="it-IT" dirty="0" smtClean="0"/>
              <a:t> by the trip.</a:t>
            </a:r>
          </a:p>
          <a:p>
            <a:r>
              <a:rPr lang="it-IT" dirty="0" smtClean="0"/>
              <a:t>By_EUlev6/byEUlev4: put «Y» </a:t>
            </a:r>
            <a:r>
              <a:rPr lang="it-IT" dirty="0" err="1" smtClean="0"/>
              <a:t>only</a:t>
            </a:r>
            <a:r>
              <a:rPr lang="it-IT" dirty="0" smtClean="0"/>
              <a:t> on </a:t>
            </a:r>
            <a:r>
              <a:rPr lang="it-IT" dirty="0" err="1" smtClean="0"/>
              <a:t>one</a:t>
            </a:r>
            <a:r>
              <a:rPr lang="it-IT" dirty="0" smtClean="0"/>
              <a:t> of </a:t>
            </a:r>
            <a:r>
              <a:rPr lang="it-IT" dirty="0" err="1" smtClean="0"/>
              <a:t>them</a:t>
            </a:r>
            <a:r>
              <a:rPr lang="it-IT" dirty="0" smtClean="0"/>
              <a:t>; the </a:t>
            </a:r>
            <a:r>
              <a:rPr lang="it-IT" dirty="0" err="1" smtClean="0"/>
              <a:t>other</a:t>
            </a:r>
            <a:r>
              <a:rPr lang="it-IT" dirty="0" smtClean="0"/>
              <a:t> </a:t>
            </a:r>
            <a:r>
              <a:rPr lang="it-IT" dirty="0" err="1" smtClean="0"/>
              <a:t>has</a:t>
            </a:r>
            <a:r>
              <a:rPr lang="it-IT" dirty="0" smtClean="0"/>
              <a:t> to be «N». </a:t>
            </a:r>
            <a:r>
              <a:rPr lang="it-IT" b="1" dirty="0" err="1" smtClean="0"/>
              <a:t>Used</a:t>
            </a:r>
            <a:r>
              <a:rPr lang="it-IT" b="1" dirty="0" smtClean="0"/>
              <a:t> </a:t>
            </a:r>
            <a:r>
              <a:rPr lang="it-IT" b="1" dirty="0" err="1" smtClean="0"/>
              <a:t>only</a:t>
            </a:r>
            <a:r>
              <a:rPr lang="it-IT" b="1" dirty="0" smtClean="0"/>
              <a:t> for the </a:t>
            </a:r>
            <a:r>
              <a:rPr lang="it-IT" b="1" dirty="0" err="1" smtClean="0"/>
              <a:t>summary</a:t>
            </a:r>
            <a:r>
              <a:rPr lang="it-IT" b="1" dirty="0" smtClean="0"/>
              <a:t> of </a:t>
            </a:r>
            <a:r>
              <a:rPr lang="it-IT" b="1" dirty="0" err="1" smtClean="0"/>
              <a:t>results</a:t>
            </a:r>
            <a:r>
              <a:rPr lang="it-IT" b="1" dirty="0" smtClean="0"/>
              <a:t>; the </a:t>
            </a:r>
            <a:r>
              <a:rPr lang="it-IT" b="1" dirty="0" err="1" smtClean="0"/>
              <a:t>resampling</a:t>
            </a:r>
            <a:r>
              <a:rPr lang="it-IT" b="1" dirty="0" smtClean="0"/>
              <a:t> </a:t>
            </a:r>
            <a:r>
              <a:rPr lang="it-IT" b="1" dirty="0" err="1" smtClean="0"/>
              <a:t>is</a:t>
            </a:r>
            <a:r>
              <a:rPr lang="it-IT" b="1" dirty="0" smtClean="0"/>
              <a:t> </a:t>
            </a:r>
            <a:r>
              <a:rPr lang="it-IT" b="1" dirty="0" err="1" smtClean="0"/>
              <a:t>not</a:t>
            </a:r>
            <a:r>
              <a:rPr lang="it-IT" b="1" dirty="0" smtClean="0"/>
              <a:t> </a:t>
            </a:r>
            <a:r>
              <a:rPr lang="it-IT" b="1" dirty="0" err="1" smtClean="0"/>
              <a:t>done</a:t>
            </a:r>
            <a:r>
              <a:rPr lang="it-IT" b="1" dirty="0" smtClean="0"/>
              <a:t> </a:t>
            </a:r>
            <a:r>
              <a:rPr lang="it-IT" b="1" dirty="0" err="1" smtClean="0"/>
              <a:t>according</a:t>
            </a:r>
            <a:r>
              <a:rPr lang="it-IT" b="1" dirty="0" smtClean="0"/>
              <a:t> to </a:t>
            </a:r>
            <a:r>
              <a:rPr lang="it-IT" b="1" dirty="0" err="1" smtClean="0"/>
              <a:t>this</a:t>
            </a:r>
            <a:r>
              <a:rPr lang="it-IT" b="1" dirty="0" smtClean="0"/>
              <a:t> </a:t>
            </a:r>
            <a:r>
              <a:rPr lang="it-IT" b="1" dirty="0" err="1" smtClean="0"/>
              <a:t>setting</a:t>
            </a:r>
            <a:endParaRPr lang="it-IT" dirty="0" smtClean="0"/>
          </a:p>
          <a:p>
            <a:r>
              <a:rPr lang="it-IT" dirty="0" err="1" smtClean="0"/>
              <a:t>By_quart</a:t>
            </a:r>
            <a:r>
              <a:rPr lang="it-IT" dirty="0" smtClean="0"/>
              <a:t>: «Y» or «N». </a:t>
            </a:r>
            <a:r>
              <a:rPr lang="it-IT" b="1" dirty="0" err="1"/>
              <a:t>Used</a:t>
            </a:r>
            <a:r>
              <a:rPr lang="it-IT" b="1" dirty="0"/>
              <a:t> </a:t>
            </a:r>
            <a:r>
              <a:rPr lang="it-IT" b="1" dirty="0" err="1"/>
              <a:t>only</a:t>
            </a:r>
            <a:r>
              <a:rPr lang="it-IT" b="1" dirty="0"/>
              <a:t> for the </a:t>
            </a:r>
            <a:r>
              <a:rPr lang="it-IT" b="1" dirty="0" err="1"/>
              <a:t>summary</a:t>
            </a:r>
            <a:r>
              <a:rPr lang="it-IT" b="1" dirty="0"/>
              <a:t> of </a:t>
            </a:r>
            <a:r>
              <a:rPr lang="it-IT" b="1" dirty="0" err="1"/>
              <a:t>results</a:t>
            </a:r>
            <a:r>
              <a:rPr lang="it-IT" b="1" dirty="0"/>
              <a:t>; the </a:t>
            </a:r>
            <a:r>
              <a:rPr lang="it-IT" b="1" dirty="0" err="1"/>
              <a:t>resampling</a:t>
            </a:r>
            <a:r>
              <a:rPr lang="it-IT" b="1" dirty="0"/>
              <a:t> </a:t>
            </a:r>
            <a:r>
              <a:rPr lang="it-IT" b="1" dirty="0" err="1"/>
              <a:t>is</a:t>
            </a:r>
            <a:r>
              <a:rPr lang="it-IT" b="1" dirty="0"/>
              <a:t> </a:t>
            </a:r>
            <a:r>
              <a:rPr lang="it-IT" b="1" dirty="0" err="1"/>
              <a:t>not</a:t>
            </a:r>
            <a:r>
              <a:rPr lang="it-IT" b="1" dirty="0"/>
              <a:t> </a:t>
            </a:r>
            <a:r>
              <a:rPr lang="it-IT" b="1" dirty="0" err="1"/>
              <a:t>done</a:t>
            </a:r>
            <a:r>
              <a:rPr lang="it-IT" b="1" dirty="0"/>
              <a:t> </a:t>
            </a:r>
            <a:r>
              <a:rPr lang="it-IT" b="1" dirty="0" err="1"/>
              <a:t>according</a:t>
            </a:r>
            <a:r>
              <a:rPr lang="it-IT" b="1" dirty="0"/>
              <a:t> to </a:t>
            </a:r>
            <a:r>
              <a:rPr lang="it-IT" b="1" dirty="0" err="1"/>
              <a:t>this</a:t>
            </a:r>
            <a:r>
              <a:rPr lang="it-IT" b="1" dirty="0"/>
              <a:t> </a:t>
            </a:r>
            <a:r>
              <a:rPr lang="it-IT" b="1" dirty="0" err="1" smtClean="0"/>
              <a:t>setting</a:t>
            </a:r>
            <a:r>
              <a:rPr lang="it-IT" b="1" dirty="0" smtClean="0"/>
              <a:t>.</a:t>
            </a:r>
            <a:endParaRPr lang="it-IT" dirty="0" smtClean="0"/>
          </a:p>
          <a:p>
            <a:r>
              <a:rPr lang="it-IT" dirty="0" err="1" smtClean="0"/>
              <a:t>N_sims</a:t>
            </a:r>
            <a:r>
              <a:rPr lang="it-IT" dirty="0" smtClean="0"/>
              <a:t>: </a:t>
            </a:r>
            <a:r>
              <a:rPr lang="it-IT" dirty="0" err="1" smtClean="0"/>
              <a:t>number</a:t>
            </a:r>
            <a:r>
              <a:rPr lang="it-IT" dirty="0" smtClean="0"/>
              <a:t> of </a:t>
            </a:r>
            <a:r>
              <a:rPr lang="it-IT" dirty="0" err="1" smtClean="0"/>
              <a:t>simulations</a:t>
            </a:r>
            <a:r>
              <a:rPr lang="it-IT" dirty="0" smtClean="0"/>
              <a:t>;</a:t>
            </a:r>
          </a:p>
          <a:p>
            <a:r>
              <a:rPr lang="it-IT" dirty="0" err="1" smtClean="0"/>
              <a:t>samp_sizes</a:t>
            </a:r>
            <a:r>
              <a:rPr lang="it-IT" dirty="0" smtClean="0"/>
              <a:t>: the </a:t>
            </a:r>
            <a:r>
              <a:rPr lang="it-IT" dirty="0" err="1" smtClean="0"/>
              <a:t>scenarios</a:t>
            </a:r>
            <a:r>
              <a:rPr lang="it-IT" dirty="0" smtClean="0"/>
              <a:t> to be </a:t>
            </a:r>
            <a:r>
              <a:rPr lang="it-IT" dirty="0" err="1" smtClean="0"/>
              <a:t>simulated</a:t>
            </a:r>
            <a:r>
              <a:rPr lang="it-IT" dirty="0" smtClean="0"/>
              <a:t> (</a:t>
            </a:r>
            <a:r>
              <a:rPr lang="it-IT" b="1" dirty="0" smtClean="0"/>
              <a:t>20 </a:t>
            </a:r>
            <a:r>
              <a:rPr lang="it-IT" b="1" dirty="0" err="1" smtClean="0"/>
              <a:t>length</a:t>
            </a:r>
            <a:r>
              <a:rPr lang="it-IT" b="1" dirty="0" smtClean="0"/>
              <a:t> </a:t>
            </a:r>
            <a:r>
              <a:rPr lang="it-IT" b="1" dirty="0" err="1" smtClean="0"/>
              <a:t>measurements</a:t>
            </a:r>
            <a:r>
              <a:rPr lang="it-IT" b="1" dirty="0" smtClean="0"/>
              <a:t> per trip, 30, 40 and so on…</a:t>
            </a:r>
            <a:r>
              <a:rPr lang="it-IT" dirty="0" smtClean="0"/>
              <a:t>)</a:t>
            </a:r>
            <a:endParaRPr lang="it-IT" dirty="0"/>
          </a:p>
          <a:p>
            <a:pPr marL="0" indent="0">
              <a:buNone/>
            </a:pPr>
            <a:r>
              <a:rPr lang="it-IT" dirty="0" err="1" smtClean="0"/>
              <a:t>Then</a:t>
            </a:r>
            <a:r>
              <a:rPr lang="it-IT" dirty="0" smtClean="0"/>
              <a:t>, </a:t>
            </a:r>
            <a:r>
              <a:rPr lang="it-IT" dirty="0" err="1" smtClean="0"/>
              <a:t>run</a:t>
            </a:r>
            <a:r>
              <a:rPr lang="it-IT" dirty="0" smtClean="0"/>
              <a:t> </a:t>
            </a:r>
            <a:r>
              <a:rPr lang="it-IT" dirty="0" err="1" smtClean="0"/>
              <a:t>until</a:t>
            </a:r>
            <a:r>
              <a:rPr lang="it-IT" dirty="0" smtClean="0"/>
              <a:t> line 151.</a:t>
            </a:r>
          </a:p>
          <a:p>
            <a:pPr marL="0" indent="0">
              <a:buNone/>
            </a:pPr>
            <a:r>
              <a:rPr lang="it-IT" dirty="0" err="1" smtClean="0"/>
              <a:t>According</a:t>
            </a:r>
            <a:r>
              <a:rPr lang="it-IT" dirty="0" smtClean="0"/>
              <a:t> to </a:t>
            </a:r>
            <a:r>
              <a:rPr lang="it-IT" dirty="0" err="1" smtClean="0"/>
              <a:t>table</a:t>
            </a:r>
            <a:r>
              <a:rPr lang="it-IT" dirty="0" smtClean="0"/>
              <a:t> </a:t>
            </a:r>
            <a:r>
              <a:rPr lang="it-IT" dirty="0" err="1" smtClean="0"/>
              <a:t>produced</a:t>
            </a:r>
            <a:r>
              <a:rPr lang="it-IT" dirty="0" smtClean="0"/>
              <a:t> </a:t>
            </a:r>
            <a:r>
              <a:rPr lang="it-IT" dirty="0" err="1" smtClean="0"/>
              <a:t>at</a:t>
            </a:r>
            <a:r>
              <a:rPr lang="it-IT" dirty="0"/>
              <a:t> line 144 (</a:t>
            </a:r>
            <a:r>
              <a:rPr lang="it-IT" dirty="0" err="1"/>
              <a:t>summary</a:t>
            </a:r>
            <a:r>
              <a:rPr lang="it-IT" dirty="0"/>
              <a:t>(</a:t>
            </a:r>
            <a:r>
              <a:rPr lang="it-IT" dirty="0" err="1"/>
              <a:t>tab</a:t>
            </a:r>
            <a:r>
              <a:rPr lang="it-IT" dirty="0"/>
              <a:t>[,2</a:t>
            </a:r>
            <a:r>
              <a:rPr lang="it-IT" dirty="0" smtClean="0"/>
              <a:t>])), set the </a:t>
            </a:r>
            <a:r>
              <a:rPr lang="it-IT" dirty="0" err="1" smtClean="0"/>
              <a:t>min_n</a:t>
            </a:r>
            <a:r>
              <a:rPr lang="it-IT" dirty="0" smtClean="0"/>
              <a:t> for the </a:t>
            </a:r>
            <a:r>
              <a:rPr lang="it-IT" dirty="0" err="1" smtClean="0"/>
              <a:t>selection</a:t>
            </a:r>
            <a:r>
              <a:rPr lang="it-IT" dirty="0" smtClean="0"/>
              <a:t> of the more </a:t>
            </a:r>
            <a:r>
              <a:rPr lang="it-IT" dirty="0" err="1" smtClean="0"/>
              <a:t>representative</a:t>
            </a:r>
            <a:r>
              <a:rPr lang="it-IT" dirty="0" smtClean="0"/>
              <a:t> </a:t>
            </a:r>
            <a:r>
              <a:rPr lang="it-IT" dirty="0" err="1" smtClean="0"/>
              <a:t>samples</a:t>
            </a:r>
            <a:r>
              <a:rPr lang="it-IT" dirty="0" smtClean="0"/>
              <a:t>.</a:t>
            </a:r>
          </a:p>
          <a:p>
            <a:pPr marL="0" indent="0">
              <a:buNone/>
            </a:pPr>
            <a:r>
              <a:rPr lang="it-IT" b="1" dirty="0" err="1" smtClean="0"/>
              <a:t>Pay</a:t>
            </a:r>
            <a:r>
              <a:rPr lang="it-IT" b="1" dirty="0" smtClean="0"/>
              <a:t> </a:t>
            </a:r>
            <a:r>
              <a:rPr lang="it-IT" b="1" dirty="0" err="1" smtClean="0"/>
              <a:t>attention</a:t>
            </a:r>
            <a:r>
              <a:rPr lang="it-IT" b="1" dirty="0" smtClean="0"/>
              <a:t> </a:t>
            </a:r>
            <a:r>
              <a:rPr lang="it-IT" b="1" dirty="0" err="1" smtClean="0"/>
              <a:t>that</a:t>
            </a:r>
            <a:r>
              <a:rPr lang="it-IT" b="1" dirty="0" smtClean="0"/>
              <a:t> </a:t>
            </a:r>
            <a:r>
              <a:rPr lang="it-IT" dirty="0" err="1"/>
              <a:t>min_n</a:t>
            </a:r>
            <a:r>
              <a:rPr lang="it-IT" b="1" dirty="0" smtClean="0"/>
              <a:t> </a:t>
            </a:r>
            <a:r>
              <a:rPr lang="it-IT" b="1" dirty="0" err="1" smtClean="0"/>
              <a:t>was</a:t>
            </a:r>
            <a:r>
              <a:rPr lang="it-IT" b="1" dirty="0" smtClean="0"/>
              <a:t> </a:t>
            </a:r>
            <a:r>
              <a:rPr lang="it-IT" b="1" dirty="0" err="1" smtClean="0"/>
              <a:t>higher</a:t>
            </a:r>
            <a:r>
              <a:rPr lang="it-IT" b="1" dirty="0" smtClean="0"/>
              <a:t> or </a:t>
            </a:r>
            <a:r>
              <a:rPr lang="it-IT" b="1" dirty="0" err="1" smtClean="0"/>
              <a:t>equal</a:t>
            </a:r>
            <a:r>
              <a:rPr lang="it-IT" b="1" dirty="0" smtClean="0"/>
              <a:t> to the maximum in </a:t>
            </a:r>
            <a:r>
              <a:rPr lang="it-IT" b="1" dirty="0" err="1" smtClean="0"/>
              <a:t>samp_sizes</a:t>
            </a:r>
            <a:r>
              <a:rPr lang="it-IT" b="1" dirty="0" smtClean="0"/>
              <a:t> </a:t>
            </a:r>
            <a:r>
              <a:rPr lang="it-IT" b="1" dirty="0" err="1" smtClean="0"/>
              <a:t>variable</a:t>
            </a:r>
            <a:r>
              <a:rPr lang="it-IT" b="1" dirty="0" smtClean="0"/>
              <a:t> (</a:t>
            </a:r>
            <a:r>
              <a:rPr lang="it-IT" b="1" dirty="0" err="1" smtClean="0"/>
              <a:t>scenarios</a:t>
            </a:r>
            <a:r>
              <a:rPr lang="it-IT" b="1" dirty="0" smtClean="0"/>
              <a:t> to be </a:t>
            </a:r>
            <a:r>
              <a:rPr lang="it-IT" b="1" dirty="0" err="1" smtClean="0"/>
              <a:t>simulated</a:t>
            </a:r>
            <a:r>
              <a:rPr lang="it-IT" b="1" dirty="0" smtClean="0"/>
              <a:t>)</a:t>
            </a:r>
            <a:r>
              <a:rPr lang="it-IT" dirty="0" smtClean="0"/>
              <a:t>.</a:t>
            </a:r>
          </a:p>
        </p:txBody>
      </p:sp>
    </p:spTree>
    <p:extLst>
      <p:ext uri="{BB962C8B-B14F-4D97-AF65-F5344CB8AC3E}">
        <p14:creationId xmlns:p14="http://schemas.microsoft.com/office/powerpoint/2010/main" val="1003657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B2_calculate_subsample</a:t>
            </a:r>
          </a:p>
        </p:txBody>
      </p:sp>
      <p:sp>
        <p:nvSpPr>
          <p:cNvPr id="3" name="Segnaposto contenuto 2"/>
          <p:cNvSpPr>
            <a:spLocks noGrp="1"/>
          </p:cNvSpPr>
          <p:nvPr>
            <p:ph sz="quarter" idx="1"/>
          </p:nvPr>
        </p:nvSpPr>
        <p:spPr/>
        <p:txBody>
          <a:bodyPr>
            <a:normAutofit fontScale="92500" lnSpcReduction="10000"/>
          </a:bodyPr>
          <a:lstStyle/>
          <a:p>
            <a:pPr marL="0" indent="0">
              <a:buNone/>
            </a:pPr>
            <a:r>
              <a:rPr lang="en-GB" dirty="0" smtClean="0"/>
              <a:t>Settings as before, except for:</a:t>
            </a:r>
          </a:p>
          <a:p>
            <a:r>
              <a:rPr lang="en-GB" dirty="0" err="1" smtClean="0"/>
              <a:t>thresholds_name</a:t>
            </a:r>
            <a:r>
              <a:rPr lang="en-GB" dirty="0" smtClean="0"/>
              <a:t>: put the name of the file automatically created by the previous script catN_lev4_quartY where are stored all the scenarios (number of individuals by trip) with the </a:t>
            </a:r>
            <a:r>
              <a:rPr lang="en-GB" dirty="0" err="1" smtClean="0"/>
              <a:t>correspong</a:t>
            </a:r>
            <a:r>
              <a:rPr lang="en-GB" dirty="0" smtClean="0"/>
              <a:t> MWCV and EMD;</a:t>
            </a:r>
          </a:p>
          <a:p>
            <a:r>
              <a:rPr lang="en-GB" dirty="0" err="1" smtClean="0"/>
              <a:t>thresholds_table</a:t>
            </a:r>
            <a:r>
              <a:rPr lang="en-GB" dirty="0" smtClean="0"/>
              <a:t>: a table indicating, for each level you chose for synthesizing the results in script B1, the sample size you prefer.</a:t>
            </a:r>
          </a:p>
          <a:p>
            <a:endParaRPr lang="en-GB" dirty="0" smtClean="0"/>
          </a:p>
          <a:p>
            <a:pPr marL="0" indent="0">
              <a:buNone/>
            </a:pPr>
            <a:r>
              <a:rPr lang="en-GB" b="1" dirty="0" smtClean="0"/>
              <a:t>This script automatically estimates a </a:t>
            </a:r>
            <a:r>
              <a:rPr lang="en-GB" b="1" dirty="0" err="1" smtClean="0"/>
              <a:t>posssible</a:t>
            </a:r>
            <a:r>
              <a:rPr lang="en-GB" b="1" dirty="0" smtClean="0"/>
              <a:t> sub-sample to be eventually applied to the current sampling, respect to the optimal sample size you selected.</a:t>
            </a:r>
            <a:endParaRPr lang="en-GB" b="1" dirty="0"/>
          </a:p>
        </p:txBody>
      </p:sp>
    </p:spTree>
    <p:extLst>
      <p:ext uri="{BB962C8B-B14F-4D97-AF65-F5344CB8AC3E}">
        <p14:creationId xmlns:p14="http://schemas.microsoft.com/office/powerpoint/2010/main" val="2782262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C_data_simulation_MATURITY</a:t>
            </a:r>
            <a:endParaRPr lang="it-IT" dirty="0"/>
          </a:p>
        </p:txBody>
      </p:sp>
      <p:sp>
        <p:nvSpPr>
          <p:cNvPr id="3" name="Segnaposto contenuto 2"/>
          <p:cNvSpPr>
            <a:spLocks noGrp="1"/>
          </p:cNvSpPr>
          <p:nvPr>
            <p:ph sz="quarter" idx="1"/>
          </p:nvPr>
        </p:nvSpPr>
        <p:spPr/>
        <p:txBody>
          <a:bodyPr>
            <a:normAutofit lnSpcReduction="10000"/>
          </a:bodyPr>
          <a:lstStyle/>
          <a:p>
            <a:pPr marL="0" indent="0">
              <a:buNone/>
            </a:pPr>
            <a:r>
              <a:rPr lang="en-GB" dirty="0" smtClean="0"/>
              <a:t>Settings:</a:t>
            </a:r>
            <a:br>
              <a:rPr lang="en-GB" dirty="0" smtClean="0"/>
            </a:br>
            <a:r>
              <a:rPr lang="en-GB" dirty="0" smtClean="0"/>
              <a:t>as before, except for:</a:t>
            </a:r>
          </a:p>
          <a:p>
            <a:r>
              <a:rPr lang="en-GB" dirty="0" smtClean="0"/>
              <a:t>Sex: «F» or «ALL»;</a:t>
            </a:r>
          </a:p>
          <a:p>
            <a:pPr marL="0" indent="0">
              <a:buNone/>
            </a:pPr>
            <a:endParaRPr lang="en-GB" dirty="0" smtClean="0"/>
          </a:p>
          <a:p>
            <a:pPr marL="0" indent="0">
              <a:buNone/>
            </a:pPr>
            <a:r>
              <a:rPr lang="en-GB" dirty="0" smtClean="0"/>
              <a:t>Then, run until line 174.</a:t>
            </a:r>
          </a:p>
          <a:p>
            <a:pPr marL="0" indent="0">
              <a:buNone/>
            </a:pPr>
            <a:r>
              <a:rPr lang="en-GB" dirty="0" smtClean="0"/>
              <a:t>According to table produced at line 163 (summary(tab[,2])), set the </a:t>
            </a:r>
            <a:r>
              <a:rPr lang="en-GB" dirty="0" err="1" smtClean="0"/>
              <a:t>min_n</a:t>
            </a:r>
            <a:r>
              <a:rPr lang="en-GB" dirty="0" smtClean="0"/>
              <a:t> for the selection of the more representative samples.</a:t>
            </a:r>
          </a:p>
          <a:p>
            <a:pPr marL="0" indent="0">
              <a:buNone/>
            </a:pPr>
            <a:r>
              <a:rPr lang="en-GB" b="1" dirty="0" smtClean="0"/>
              <a:t>Pay attention that </a:t>
            </a:r>
            <a:r>
              <a:rPr lang="en-GB" dirty="0" err="1" smtClean="0"/>
              <a:t>min_n</a:t>
            </a:r>
            <a:r>
              <a:rPr lang="en-GB" b="1" dirty="0" smtClean="0"/>
              <a:t> was higher or equal to the maximum in </a:t>
            </a:r>
            <a:r>
              <a:rPr lang="en-GB" b="1" dirty="0" err="1" smtClean="0"/>
              <a:t>samp_sizes</a:t>
            </a:r>
            <a:r>
              <a:rPr lang="en-GB" b="1" dirty="0" smtClean="0"/>
              <a:t> variable</a:t>
            </a:r>
            <a:r>
              <a:rPr lang="en-GB" dirty="0" smtClean="0"/>
              <a:t> (scenarios to be simulated, </a:t>
            </a:r>
            <a:r>
              <a:rPr lang="en-GB" b="1" dirty="0" smtClean="0"/>
              <a:t>number of individuals by trip for which to collect the maturity</a:t>
            </a:r>
            <a:r>
              <a:rPr lang="en-GB" dirty="0" smtClean="0"/>
              <a:t>).</a:t>
            </a:r>
          </a:p>
          <a:p>
            <a:endParaRPr lang="en-GB" dirty="0"/>
          </a:p>
        </p:txBody>
      </p:sp>
    </p:spTree>
    <p:extLst>
      <p:ext uri="{BB962C8B-B14F-4D97-AF65-F5344CB8AC3E}">
        <p14:creationId xmlns:p14="http://schemas.microsoft.com/office/powerpoint/2010/main" val="3251682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D_data_simulation_SEX</a:t>
            </a:r>
            <a:r>
              <a:rPr lang="it-IT" dirty="0"/>
              <a:t>-RATIO</a:t>
            </a:r>
          </a:p>
        </p:txBody>
      </p:sp>
      <p:sp>
        <p:nvSpPr>
          <p:cNvPr id="3" name="Segnaposto contenuto 2"/>
          <p:cNvSpPr>
            <a:spLocks noGrp="1"/>
          </p:cNvSpPr>
          <p:nvPr>
            <p:ph sz="quarter" idx="1"/>
          </p:nvPr>
        </p:nvSpPr>
        <p:spPr/>
        <p:txBody>
          <a:bodyPr>
            <a:normAutofit/>
          </a:bodyPr>
          <a:lstStyle/>
          <a:p>
            <a:pPr marL="0" indent="0">
              <a:buNone/>
            </a:pPr>
            <a:r>
              <a:rPr lang="en-GB" dirty="0" smtClean="0"/>
              <a:t>Settings:</a:t>
            </a:r>
            <a:br>
              <a:rPr lang="en-GB" dirty="0" smtClean="0"/>
            </a:br>
            <a:r>
              <a:rPr lang="en-GB" dirty="0" smtClean="0"/>
              <a:t>as before.</a:t>
            </a:r>
          </a:p>
          <a:p>
            <a:pPr marL="0" indent="0">
              <a:buNone/>
            </a:pPr>
            <a:r>
              <a:rPr lang="en-GB" dirty="0" smtClean="0"/>
              <a:t>Then, run until line 172.</a:t>
            </a:r>
          </a:p>
          <a:p>
            <a:pPr marL="0" indent="0">
              <a:buNone/>
            </a:pPr>
            <a:r>
              <a:rPr lang="en-GB" dirty="0" smtClean="0"/>
              <a:t>According to table produced at line 161 (summary(tab[,2])), set the </a:t>
            </a:r>
            <a:r>
              <a:rPr lang="en-GB" dirty="0" err="1" smtClean="0"/>
              <a:t>min_n</a:t>
            </a:r>
            <a:r>
              <a:rPr lang="en-GB" dirty="0" smtClean="0"/>
              <a:t> for the selection of the more representative samples.</a:t>
            </a:r>
          </a:p>
          <a:p>
            <a:pPr marL="0" indent="0">
              <a:buNone/>
            </a:pPr>
            <a:r>
              <a:rPr lang="en-GB" b="1" dirty="0" smtClean="0"/>
              <a:t>Pay attention that </a:t>
            </a:r>
            <a:r>
              <a:rPr lang="en-GB" dirty="0" err="1" smtClean="0"/>
              <a:t>min_n</a:t>
            </a:r>
            <a:r>
              <a:rPr lang="en-GB" b="1" dirty="0" smtClean="0"/>
              <a:t> was higher or equal to the maximum in </a:t>
            </a:r>
            <a:r>
              <a:rPr lang="en-GB" b="1" dirty="0" err="1" smtClean="0"/>
              <a:t>samp_sizes</a:t>
            </a:r>
            <a:r>
              <a:rPr lang="en-GB" b="1" dirty="0" smtClean="0"/>
              <a:t> variable </a:t>
            </a:r>
            <a:r>
              <a:rPr lang="en-GB" dirty="0" smtClean="0"/>
              <a:t>(scenarios to be simulated, </a:t>
            </a:r>
            <a:r>
              <a:rPr lang="en-GB" b="1" dirty="0" smtClean="0"/>
              <a:t>number of individuals by trip for which to collect the sex</a:t>
            </a:r>
            <a:r>
              <a:rPr lang="en-GB" dirty="0" smtClean="0"/>
              <a:t>).</a:t>
            </a:r>
          </a:p>
          <a:p>
            <a:endParaRPr lang="en-GB" dirty="0"/>
          </a:p>
        </p:txBody>
      </p:sp>
    </p:spTree>
    <p:extLst>
      <p:ext uri="{BB962C8B-B14F-4D97-AF65-F5344CB8AC3E}">
        <p14:creationId xmlns:p14="http://schemas.microsoft.com/office/powerpoint/2010/main" val="239309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E_data_simulation_AGE</a:t>
            </a:r>
            <a:endParaRPr lang="it-IT" dirty="0"/>
          </a:p>
        </p:txBody>
      </p:sp>
      <p:sp>
        <p:nvSpPr>
          <p:cNvPr id="3" name="Segnaposto contenuto 2"/>
          <p:cNvSpPr>
            <a:spLocks noGrp="1"/>
          </p:cNvSpPr>
          <p:nvPr>
            <p:ph sz="quarter" idx="1"/>
          </p:nvPr>
        </p:nvSpPr>
        <p:spPr>
          <a:xfrm>
            <a:off x="323528" y="1484784"/>
            <a:ext cx="7601272" cy="4989168"/>
          </a:xfrm>
        </p:spPr>
        <p:txBody>
          <a:bodyPr>
            <a:normAutofit fontScale="92500"/>
          </a:bodyPr>
          <a:lstStyle/>
          <a:p>
            <a:pPr marL="0" indent="0">
              <a:buNone/>
            </a:pPr>
            <a:r>
              <a:rPr lang="en-GB" dirty="0" smtClean="0"/>
              <a:t>In this case the resampling is done not only at trip level, by also by length class (stratified)</a:t>
            </a:r>
          </a:p>
          <a:p>
            <a:pPr marL="0" indent="0">
              <a:buNone/>
            </a:pPr>
            <a:r>
              <a:rPr lang="en-GB" dirty="0" err="1" smtClean="0"/>
              <a:t>samp_sizes</a:t>
            </a:r>
            <a:r>
              <a:rPr lang="en-GB" dirty="0" smtClean="0"/>
              <a:t>: it is the number of </a:t>
            </a:r>
            <a:r>
              <a:rPr lang="en-GB" dirty="0" err="1" smtClean="0"/>
              <a:t>otoliths</a:t>
            </a:r>
            <a:r>
              <a:rPr lang="en-GB" dirty="0" smtClean="0"/>
              <a:t> to be collected </a:t>
            </a:r>
            <a:r>
              <a:rPr lang="en-GB" b="1" dirty="0" smtClean="0"/>
              <a:t>by length class and by trip.</a:t>
            </a:r>
          </a:p>
          <a:p>
            <a:pPr marL="0" indent="0">
              <a:buNone/>
            </a:pPr>
            <a:r>
              <a:rPr lang="en-GB" dirty="0" smtClean="0"/>
              <a:t>Settings as the previous scripts .</a:t>
            </a:r>
          </a:p>
          <a:p>
            <a:pPr marL="0" indent="0">
              <a:buNone/>
            </a:pPr>
            <a:r>
              <a:rPr lang="en-GB" dirty="0" smtClean="0"/>
              <a:t>Then, run until line 173.</a:t>
            </a:r>
          </a:p>
          <a:p>
            <a:pPr marL="0" indent="0">
              <a:buNone/>
            </a:pPr>
            <a:r>
              <a:rPr lang="en-GB" dirty="0" smtClean="0"/>
              <a:t>According to table produced at line 159 (tab), set the </a:t>
            </a:r>
            <a:r>
              <a:rPr lang="en-GB" dirty="0" err="1" smtClean="0"/>
              <a:t>min_n</a:t>
            </a:r>
            <a:r>
              <a:rPr lang="en-GB" dirty="0" smtClean="0"/>
              <a:t> for the selection of the more representative samples.</a:t>
            </a:r>
          </a:p>
          <a:p>
            <a:pPr marL="0" indent="0">
              <a:buNone/>
            </a:pPr>
            <a:r>
              <a:rPr lang="en-GB" b="1" dirty="0" smtClean="0"/>
              <a:t>Pay attention that </a:t>
            </a:r>
            <a:r>
              <a:rPr lang="en-GB" dirty="0" err="1" smtClean="0"/>
              <a:t>min_n</a:t>
            </a:r>
            <a:r>
              <a:rPr lang="en-GB" b="1" dirty="0" smtClean="0"/>
              <a:t> was higher or equal to the maximum in </a:t>
            </a:r>
            <a:r>
              <a:rPr lang="en-GB" b="1" dirty="0" err="1" smtClean="0"/>
              <a:t>samp_sizes</a:t>
            </a:r>
            <a:r>
              <a:rPr lang="en-GB" b="1" dirty="0" smtClean="0"/>
              <a:t> variable </a:t>
            </a:r>
            <a:r>
              <a:rPr lang="en-GB" dirty="0" smtClean="0"/>
              <a:t>(scenarios to be simulated, </a:t>
            </a:r>
            <a:r>
              <a:rPr lang="en-GB" b="1" dirty="0" smtClean="0"/>
              <a:t>number of individuals by trip and length class for which to collect the age</a:t>
            </a:r>
            <a:r>
              <a:rPr lang="en-GB" dirty="0" smtClean="0"/>
              <a:t>).</a:t>
            </a:r>
          </a:p>
          <a:p>
            <a:pPr marL="0" indent="0">
              <a:buNone/>
            </a:pPr>
            <a:endParaRPr lang="en-GB" dirty="0" smtClean="0"/>
          </a:p>
          <a:p>
            <a:pPr marL="0" indent="0">
              <a:buNone/>
            </a:pPr>
            <a:endParaRPr lang="en-GB" b="1" dirty="0"/>
          </a:p>
        </p:txBody>
      </p:sp>
    </p:spTree>
    <p:extLst>
      <p:ext uri="{BB962C8B-B14F-4D97-AF65-F5344CB8AC3E}">
        <p14:creationId xmlns:p14="http://schemas.microsoft.com/office/powerpoint/2010/main" val="2458823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Remark</a:t>
            </a:r>
            <a:endParaRPr lang="it-IT" dirty="0"/>
          </a:p>
        </p:txBody>
      </p:sp>
      <p:sp>
        <p:nvSpPr>
          <p:cNvPr id="3" name="Segnaposto contenuto 2"/>
          <p:cNvSpPr>
            <a:spLocks noGrp="1"/>
          </p:cNvSpPr>
          <p:nvPr>
            <p:ph sz="quarter" idx="1"/>
          </p:nvPr>
        </p:nvSpPr>
        <p:spPr/>
        <p:txBody>
          <a:bodyPr/>
          <a:lstStyle/>
          <a:p>
            <a:r>
              <a:rPr lang="en-GB" dirty="0" smtClean="0"/>
              <a:t>The scripts from A to E can be also used putting all the data together as a unique trip to in order to have the results of the CV on an annual basis instead of having as average number of data to be collected by trip (at trip level).</a:t>
            </a:r>
          </a:p>
          <a:p>
            <a:r>
              <a:rPr lang="en-GB" dirty="0" smtClean="0"/>
              <a:t>Pay attention only to correctly code the «artificial» trip consistently between CA and HH. </a:t>
            </a:r>
            <a:endParaRPr lang="en-GB" dirty="0"/>
          </a:p>
        </p:txBody>
      </p:sp>
    </p:spTree>
    <p:extLst>
      <p:ext uri="{BB962C8B-B14F-4D97-AF65-F5344CB8AC3E}">
        <p14:creationId xmlns:p14="http://schemas.microsoft.com/office/powerpoint/2010/main" val="42120827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oggia">
  <a:themeElements>
    <a:clrScheme name="Angoli">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Loggi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Loggi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C4834937CB7442BD990A94F9DFEA98" ma:contentTypeVersion="0" ma:contentTypeDescription="Create a new document." ma:contentTypeScope="" ma:versionID="98bc03e06050201189dadad86a18228d">
  <xsd:schema xmlns:xsd="http://www.w3.org/2001/XMLSchema" xmlns:xs="http://www.w3.org/2001/XMLSchema" xmlns:p="http://schemas.microsoft.com/office/2006/metadata/properties" xmlns:ns2="4d5313c0-c1e6-4122-afa9-da1ccdba405d" xmlns:ns3="362c980f-4e38-4cca-bd06-5104ee5993c5" targetNamespace="http://schemas.microsoft.com/office/2006/metadata/properties" ma:root="true" ma:fieldsID="5816a5875ebd85047b71fa20beee95af" ns2:_="" ns3:_="">
    <xsd:import namespace="4d5313c0-c1e6-4122-afa9-da1ccdba405d"/>
    <xsd:import namespace="362c980f-4e38-4cca-bd06-5104ee5993c5"/>
    <xsd:element name="properties">
      <xsd:complexType>
        <xsd:sequence>
          <xsd:element name="documentManagement">
            <xsd:complexType>
              <xsd:all>
                <xsd:element ref="ns2:TaxKeywordTaxHTField" minOccurs="0"/>
                <xsd:element ref="ns2:TaxCatchAll" minOccurs="0"/>
                <xsd:element ref="ns2:TaxCatchAllLabe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5313c0-c1e6-4122-afa9-da1ccdba405d"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readOnly="false" ma:fieldId="{23f27201-bee3-471e-b2e7-b64fd8b7ca38}" ma:taxonomyMulti="true" ma:sspId="d535ea34-4ec8-4f57-b85b-d8a79460f026"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b2cc2698-5fc4-4ff6-b1d3-64e75efa1efc}" ma:internalName="TaxCatchAll" ma:readOnly="false" ma:showField="CatchAllData" ma:web="4d5313c0-c1e6-4122-afa9-da1ccdba405d">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b2cc2698-5fc4-4ff6-b1d3-64e75efa1efc}" ma:internalName="TaxCatchAllLabel" ma:readOnly="false" ma:showField="CatchAllDataLabel" ma:web="4d5313c0-c1e6-4122-afa9-da1ccdba405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62c980f-4e38-4cca-bd06-5104ee5993c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4d5313c0-c1e6-4122-afa9-da1ccdba405d"/>
    <TaxCatchAllLabel xmlns="4d5313c0-c1e6-4122-afa9-da1ccdba405d"/>
    <TaxKeywordTaxHTField xmlns="4d5313c0-c1e6-4122-afa9-da1ccdba405d">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CED7FCF-2C43-41B7-808E-00DA575F970F}"/>
</file>

<file path=customXml/itemProps2.xml><?xml version="1.0" encoding="utf-8"?>
<ds:datastoreItem xmlns:ds="http://schemas.openxmlformats.org/officeDocument/2006/customXml" ds:itemID="{7C13FFF3-4B09-4CB1-A582-DB862C42A766}"/>
</file>

<file path=customXml/itemProps3.xml><?xml version="1.0" encoding="utf-8"?>
<ds:datastoreItem xmlns:ds="http://schemas.openxmlformats.org/officeDocument/2006/customXml" ds:itemID="{E66157BF-0E59-4287-9BE0-67FF476CA2EE}"/>
</file>

<file path=docProps/app.xml><?xml version="1.0" encoding="utf-8"?>
<Properties xmlns="http://schemas.openxmlformats.org/officeDocument/2006/extended-properties" xmlns:vt="http://schemas.openxmlformats.org/officeDocument/2006/docPropsVTypes">
  <Template>Oriel</Template>
  <TotalTime>45</TotalTime>
  <Words>332</Words>
  <Application>Microsoft Office PowerPoint</Application>
  <PresentationFormat>Presentazione su schermo (4:3)</PresentationFormat>
  <Paragraphs>45</Paragraphs>
  <Slides>8</Slides>
  <Notes>0</Notes>
  <HiddenSlides>0</HiddenSlides>
  <MMClips>0</MMClips>
  <ScaleCrop>false</ScaleCrop>
  <HeadingPairs>
    <vt:vector size="4" baseType="variant">
      <vt:variant>
        <vt:lpstr>Tema</vt:lpstr>
      </vt:variant>
      <vt:variant>
        <vt:i4>1</vt:i4>
      </vt:variant>
      <vt:variant>
        <vt:lpstr>Titoli diapositive</vt:lpstr>
      </vt:variant>
      <vt:variant>
        <vt:i4>8</vt:i4>
      </vt:variant>
    </vt:vector>
  </HeadingPairs>
  <TitlesOfParts>
    <vt:vector size="9" baseType="lpstr">
      <vt:lpstr>Loggia</vt:lpstr>
      <vt:lpstr>BioSim TOOL STREAM project</vt:lpstr>
      <vt:lpstr>Data Preparation</vt:lpstr>
      <vt:lpstr>B_data_simulation_LENGTH</vt:lpstr>
      <vt:lpstr>B2_calculate_subsample</vt:lpstr>
      <vt:lpstr>C_data_simulation_MATURITY</vt:lpstr>
      <vt:lpstr>D_data_simulation_SEX-RATIO</vt:lpstr>
      <vt:lpstr>E_data_simulation_AGE</vt:lpstr>
      <vt:lpstr>Remark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BioSim TOOL STREAM project</dc:title>
  <dc:creator>Isabella Bitetto</dc:creator>
  <cp:lastModifiedBy>Isabella Bitetto</cp:lastModifiedBy>
  <cp:revision>23</cp:revision>
  <dcterms:created xsi:type="dcterms:W3CDTF">2019-05-29T20:00:12Z</dcterms:created>
  <dcterms:modified xsi:type="dcterms:W3CDTF">2021-11-14T16:06:26Z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0x0101008CC4834937CB7442BD990A94F9DFEA98</vt:lpwstr>
  </property>
  <property fmtid="{D5CDD505-2E9C-101B-9397-08002B2CF9AE}" pid="3" name="TaxKeyword">
    <vt:lpwstr/>
  </property>
</Properties>
</file>