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8"/>
  </p:notesMasterIdLst>
  <p:sldIdLst>
    <p:sldId id="256" r:id="rId2"/>
    <p:sldId id="404" r:id="rId3"/>
    <p:sldId id="333" r:id="rId4"/>
    <p:sldId id="330" r:id="rId5"/>
    <p:sldId id="331" r:id="rId6"/>
    <p:sldId id="415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405" r:id="rId16"/>
    <p:sldId id="345" r:id="rId17"/>
    <p:sldId id="407" r:id="rId18"/>
    <p:sldId id="411" r:id="rId19"/>
    <p:sldId id="408" r:id="rId20"/>
    <p:sldId id="410" r:id="rId21"/>
    <p:sldId id="409" r:id="rId22"/>
    <p:sldId id="422" r:id="rId23"/>
    <p:sldId id="423" r:id="rId24"/>
    <p:sldId id="406" r:id="rId25"/>
    <p:sldId id="414" r:id="rId26"/>
    <p:sldId id="412" r:id="rId27"/>
    <p:sldId id="413" r:id="rId28"/>
    <p:sldId id="416" r:id="rId29"/>
    <p:sldId id="417" r:id="rId30"/>
    <p:sldId id="418" r:id="rId31"/>
    <p:sldId id="419" r:id="rId32"/>
    <p:sldId id="421" r:id="rId33"/>
    <p:sldId id="424" r:id="rId34"/>
    <p:sldId id="420" r:id="rId35"/>
    <p:sldId id="335" r:id="rId36"/>
    <p:sldId id="346" r:id="rId37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19">
          <p15:clr>
            <a:srgbClr val="A4A3A4"/>
          </p15:clr>
        </p15:guide>
        <p15:guide id="2" orient="horz" pos="147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3756">
          <p15:clr>
            <a:srgbClr val="A4A3A4"/>
          </p15:clr>
        </p15:guide>
        <p15:guide id="5" orient="horz" pos="4085">
          <p15:clr>
            <a:srgbClr val="A4A3A4"/>
          </p15:clr>
        </p15:guide>
        <p15:guide id="6" pos="339">
          <p15:clr>
            <a:srgbClr val="A4A3A4"/>
          </p15:clr>
        </p15:guide>
        <p15:guide id="7" pos="56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9C35"/>
    <a:srgbClr val="FFFFFF"/>
    <a:srgbClr val="34B233"/>
    <a:srgbClr val="000000"/>
    <a:srgbClr val="292929"/>
    <a:srgbClr val="D5D2CA"/>
    <a:srgbClr val="005172"/>
    <a:srgbClr val="6A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034E78-7F5D-4C2E-B375-FC64B27BC917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Stijl, thema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Stijl, donker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Stijl, donker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8603FDC-E32A-4AB5-989C-0864C3EAD2B8}" styleName="Stijl, thema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ijl, gemiddeld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Stijl, gemiddeld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Stijl, gemiddeld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ijl, gemiddeld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Stijl, gemiddeld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E9639D4-E3E2-4D34-9284-5A2195B3D0D7}" styleName="Stijl, lich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578" autoAdjust="0"/>
  </p:normalViewPr>
  <p:slideViewPr>
    <p:cSldViewPr snapToGrid="0" showGuides="1">
      <p:cViewPr>
        <p:scale>
          <a:sx n="90" d="100"/>
          <a:sy n="90" d="100"/>
        </p:scale>
        <p:origin x="538" y="-48"/>
      </p:cViewPr>
      <p:guideLst>
        <p:guide orient="horz" pos="1219"/>
        <p:guide orient="horz" pos="147"/>
        <p:guide orient="horz"/>
        <p:guide orient="horz" pos="3756"/>
        <p:guide orient="horz" pos="4085"/>
        <p:guide pos="339"/>
        <p:guide pos="56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C83C-B988-4A9E-9713-F559C31F4362}" type="datetimeFigureOut">
              <a:rPr lang="nl-NL" smtClean="0"/>
              <a:t>1/19/2022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45D2F-C69D-4D90-B22B-9B2DC58DBD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41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Increased uncertainty of early years, no age 10 survey indices before 1996</a:t>
            </a:r>
          </a:p>
          <a:p>
            <a:r>
              <a:rPr lang="en-GB" dirty="0"/>
              <a:t>Increased uncertainty of all 3 variables also in later years</a:t>
            </a:r>
          </a:p>
          <a:p>
            <a:r>
              <a:rPr lang="en-GB" dirty="0"/>
              <a:t>More </a:t>
            </a:r>
            <a:r>
              <a:rPr lang="en-GB" dirty="0" err="1"/>
              <a:t>flucturations</a:t>
            </a:r>
            <a:r>
              <a:rPr lang="en-GB" dirty="0"/>
              <a:t> in recruitment?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45D2F-C69D-4D90-B22B-9B2DC58DBD55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446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Re-setting the catchability parameters has little impact on SNS residuals, SNS residuals still have year/cohort pattern</a:t>
            </a:r>
          </a:p>
          <a:p>
            <a:r>
              <a:rPr lang="en-GB" dirty="0"/>
              <a:t>Improved residual for age 8 in IBTSQ1</a:t>
            </a:r>
          </a:p>
          <a:p>
            <a:r>
              <a:rPr lang="en-GB" dirty="0"/>
              <a:t>Decoupling F age 9 and 10 does not improve the catch residuals for age 9 and 10, only brings larger uncertainty, so we keep age 9 and 10 coupled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45D2F-C69D-4D90-B22B-9B2DC58DBD55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3817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45D2F-C69D-4D90-B22B-9B2DC58DBD55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7186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Run3: coupling variance parameters in catches has made some changes in catch/F estimates and large changes in catch residual pattern, but the age 9,10 pattern still exist</a:t>
            </a:r>
          </a:p>
          <a:p>
            <a:r>
              <a:rPr lang="en-GB" dirty="0"/>
              <a:t>Coupling survey catchability and their variance does not make large difference to survey </a:t>
            </a:r>
            <a:r>
              <a:rPr lang="en-GB" dirty="0" err="1"/>
              <a:t>ob</a:t>
            </a:r>
            <a:r>
              <a:rPr lang="en-GB" dirty="0"/>
              <a:t> residual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45D2F-C69D-4D90-B22B-9B2DC58DBD55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1762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Age 9-10 is the same curve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45D2F-C69D-4D90-B22B-9B2DC58DBD55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9058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45D2F-C69D-4D90-B22B-9B2DC58DBD55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7973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91643" y="230188"/>
            <a:ext cx="8442796" cy="791650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76508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6308818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auto">
          <a:xfrm>
            <a:off x="4714655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120492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ijdelijke aanduiding voor tekst 4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485775" y="1616400"/>
            <a:ext cx="8447088" cy="371475"/>
          </a:xfrm>
          <a:prstGeom prst="rect">
            <a:avLst/>
          </a:prstGeom>
          <a:noFill/>
          <a:ln>
            <a:noFill/>
          </a:ln>
        </p:spPr>
        <p:txBody>
          <a:bodyPr lIns="36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Ondertitel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78633" y="2262386"/>
            <a:ext cx="8447087" cy="371475"/>
          </a:xfrm>
          <a:prstGeom prst="rect">
            <a:avLst/>
          </a:prstGeom>
          <a:noFill/>
          <a:ln>
            <a:noFill/>
          </a:ln>
        </p:spPr>
        <p:txBody>
          <a:bodyPr lIns="36000" rIns="90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Datum,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Auteursnaam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3983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rectang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91638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900006" y="226800"/>
            <a:ext cx="5040000" cy="57358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4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2" y="1840012"/>
            <a:ext cx="3276600" cy="4122638"/>
          </a:xfr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723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91642" y="230187"/>
            <a:ext cx="8442796" cy="791650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7619" y="1933314"/>
            <a:ext cx="2639660" cy="262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4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3418212" y="1933314"/>
            <a:ext cx="2639660" cy="262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8"/>
          </p:nvPr>
        </p:nvSpPr>
        <p:spPr>
          <a:xfrm>
            <a:off x="6298805" y="1933314"/>
            <a:ext cx="2639660" cy="262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9"/>
          </p:nvPr>
        </p:nvSpPr>
        <p:spPr>
          <a:xfrm>
            <a:off x="490538" y="4610101"/>
            <a:ext cx="2752725" cy="360000"/>
          </a:xfr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</a:t>
            </a:r>
            <a:endParaRPr lang="en-GB" dirty="0"/>
          </a:p>
        </p:txBody>
      </p:sp>
      <p:sp>
        <p:nvSpPr>
          <p:cNvPr id="8" name="Tijdelijke aanduiding voor tekst 6"/>
          <p:cNvSpPr>
            <a:spLocks noGrp="1"/>
          </p:cNvSpPr>
          <p:nvPr>
            <p:ph type="body" sz="quarter" idx="20"/>
          </p:nvPr>
        </p:nvSpPr>
        <p:spPr>
          <a:xfrm>
            <a:off x="3366170" y="4610101"/>
            <a:ext cx="2752725" cy="360000"/>
          </a:xfr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</a:t>
            </a:r>
            <a:endParaRPr lang="en-GB" dirty="0"/>
          </a:p>
        </p:txBody>
      </p:sp>
      <p:sp>
        <p:nvSpPr>
          <p:cNvPr id="9" name="Tijdelijke aanduiding voor tekst 6"/>
          <p:cNvSpPr>
            <a:spLocks noGrp="1"/>
          </p:cNvSpPr>
          <p:nvPr>
            <p:ph type="body" sz="quarter" idx="21"/>
          </p:nvPr>
        </p:nvSpPr>
        <p:spPr>
          <a:xfrm>
            <a:off x="6241802" y="4610101"/>
            <a:ext cx="2752725" cy="360000"/>
          </a:xfr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</a:t>
            </a:r>
            <a:endParaRPr lang="en-GB" dirty="0"/>
          </a:p>
        </p:txBody>
      </p:sp>
      <p:sp>
        <p:nvSpPr>
          <p:cNvPr id="10" name="Tijdelijke aanduiding voor tekst 6"/>
          <p:cNvSpPr>
            <a:spLocks noGrp="1"/>
          </p:cNvSpPr>
          <p:nvPr>
            <p:ph type="body" sz="quarter" idx="22"/>
          </p:nvPr>
        </p:nvSpPr>
        <p:spPr>
          <a:xfrm>
            <a:off x="490538" y="4985219"/>
            <a:ext cx="2752725" cy="360000"/>
          </a:xfr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</a:t>
            </a:r>
            <a:endParaRPr lang="en-GB" dirty="0"/>
          </a:p>
        </p:txBody>
      </p:sp>
      <p:sp>
        <p:nvSpPr>
          <p:cNvPr id="11" name="Tijdelijke aanduiding voor tekst 6"/>
          <p:cNvSpPr>
            <a:spLocks noGrp="1"/>
          </p:cNvSpPr>
          <p:nvPr>
            <p:ph type="body" sz="quarter" idx="23"/>
          </p:nvPr>
        </p:nvSpPr>
        <p:spPr>
          <a:xfrm>
            <a:off x="3365675" y="4985219"/>
            <a:ext cx="2752725" cy="360000"/>
          </a:xfr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24"/>
          </p:nvPr>
        </p:nvSpPr>
        <p:spPr>
          <a:xfrm>
            <a:off x="6241802" y="4985219"/>
            <a:ext cx="2752725" cy="360000"/>
          </a:xfr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1031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 with 2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91642" y="230187"/>
            <a:ext cx="8442796" cy="791650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6399" y="1929600"/>
            <a:ext cx="4104000" cy="402738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6161" y="1929600"/>
            <a:ext cx="4104000" cy="40330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627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6400" y="1402557"/>
            <a:ext cx="8402400" cy="45529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91642" y="230187"/>
            <a:ext cx="8442796" cy="791650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8015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ectangula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/>
          </p:cNvSpPr>
          <p:nvPr>
            <p:ph type="pic" sz="quarter" idx="16"/>
          </p:nvPr>
        </p:nvSpPr>
        <p:spPr>
          <a:xfrm>
            <a:off x="536400" y="233362"/>
            <a:ext cx="4011352" cy="57204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4" name="Tijdelijke aanduiding voor afbeelding 24"/>
          <p:cNvSpPr>
            <a:spLocks noGrp="1"/>
          </p:cNvSpPr>
          <p:nvPr>
            <p:ph type="pic" sz="quarter" idx="17"/>
          </p:nvPr>
        </p:nvSpPr>
        <p:spPr>
          <a:xfrm>
            <a:off x="4827265" y="233362"/>
            <a:ext cx="4104000" cy="571955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47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0" y="0"/>
            <a:ext cx="9143999" cy="685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 bwMode="white">
          <a:xfrm>
            <a:off x="491642" y="230188"/>
            <a:ext cx="8442796" cy="791650"/>
          </a:xfrm>
          <a:noFill/>
          <a:ln>
            <a:gradFill>
              <a:gsLst>
                <a:gs pos="0">
                  <a:schemeClr val="bg1"/>
                </a:gs>
                <a:gs pos="1000">
                  <a:schemeClr val="bg1">
                    <a:alpha val="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</a:gra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628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582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91642" y="230188"/>
            <a:ext cx="8442796" cy="791650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37321" y="1752600"/>
            <a:ext cx="8601903" cy="4314825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377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93200" y="230187"/>
            <a:ext cx="8442796" cy="79165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5" name="Tijdelijke aanduiding voor tabel 4"/>
          <p:cNvSpPr>
            <a:spLocks noGrp="1"/>
          </p:cNvSpPr>
          <p:nvPr>
            <p:ph type="tbl" sz="quarter" idx="10"/>
          </p:nvPr>
        </p:nvSpPr>
        <p:spPr>
          <a:xfrm>
            <a:off x="538163" y="1933575"/>
            <a:ext cx="8398089" cy="4028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9337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circ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93200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887699" y="224477"/>
            <a:ext cx="5040000" cy="5040000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1" y="1835250"/>
            <a:ext cx="3276600" cy="4127400"/>
          </a:xfr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45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91642" y="230188"/>
            <a:ext cx="8442796" cy="791650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8521188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33010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93200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1" y="1835250"/>
            <a:ext cx="3276600" cy="3657600"/>
          </a:xfr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12" name="Tijdelijke aanduiding voor afbeelding 24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3044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3" name="Tijdelijke aanduiding voor afbeelding 24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591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4" name="Tijdelijke aanduiding voor afbeelding 2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6138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5" name="Tijdelijke aanduiding voor afbeelding 24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7685112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887699" y="224477"/>
            <a:ext cx="5040000" cy="5040000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11264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8DC2-99D5-4AB5-9EBC-2576B1F1C3D7}" type="datetimeFigureOut">
              <a:rPr lang="nl-NL" smtClean="0"/>
              <a:t>1/20/2022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C4B9-F780-4981-8F5F-4BD42CBC2D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74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Tijdelijke aanduiding voor tekst 6"/>
          <p:cNvSpPr>
            <a:spLocks noGrp="1"/>
          </p:cNvSpPr>
          <p:nvPr>
            <p:ph type="body" sz="quarter" idx="11"/>
          </p:nvPr>
        </p:nvSpPr>
        <p:spPr>
          <a:xfrm>
            <a:off x="4793357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049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6161" y="1929600"/>
            <a:ext cx="4104000" cy="40330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01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91642" y="230188"/>
            <a:ext cx="8442796" cy="791650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791075" y="1752600"/>
            <a:ext cx="4140000" cy="4314825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40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Tijdelijke aanduiding voor tabel 4"/>
          <p:cNvSpPr>
            <a:spLocks noGrp="1"/>
          </p:cNvSpPr>
          <p:nvPr>
            <p:ph type="tbl" sz="quarter" idx="11"/>
          </p:nvPr>
        </p:nvSpPr>
        <p:spPr>
          <a:xfrm>
            <a:off x="4791075" y="1933575"/>
            <a:ext cx="4140000" cy="4028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39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8" name="Tijdelijke aanduiding voor SmartArt 7"/>
          <p:cNvSpPr>
            <a:spLocks noGrp="1"/>
          </p:cNvSpPr>
          <p:nvPr>
            <p:ph type="dgm" sz="quarter" idx="10"/>
          </p:nvPr>
        </p:nvSpPr>
        <p:spPr>
          <a:xfrm>
            <a:off x="538163" y="1828800"/>
            <a:ext cx="8404225" cy="413385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75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044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76508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20"/>
          </p:nvPr>
        </p:nvSpPr>
        <p:spPr bwMode="auto">
          <a:xfrm>
            <a:off x="6308818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ijdelijke aanduiding voor afbeelding 24"/>
          <p:cNvSpPr>
            <a:spLocks noGrp="1" noChangeAspect="1"/>
          </p:cNvSpPr>
          <p:nvPr>
            <p:ph type="pic" sz="quarter" idx="21"/>
          </p:nvPr>
        </p:nvSpPr>
        <p:spPr bwMode="auto">
          <a:xfrm>
            <a:off x="4714655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120492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>
          <a:xfrm>
            <a:off x="491642" y="230187"/>
            <a:ext cx="8442796" cy="791650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14" name="Tijdelijke aanduiding voor tekst 4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485775" y="1616400"/>
            <a:ext cx="8447088" cy="371475"/>
          </a:xfrm>
          <a:prstGeom prst="rect">
            <a:avLst/>
          </a:prstGeom>
          <a:noFill/>
          <a:ln>
            <a:noFill/>
          </a:ln>
        </p:spPr>
        <p:txBody>
          <a:bodyPr lIns="36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Ondertitel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5" name="Tijdelijke aanduiding voor tekst 4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476251" y="2262386"/>
            <a:ext cx="8447087" cy="371475"/>
          </a:xfrm>
          <a:prstGeom prst="rect">
            <a:avLst/>
          </a:prstGeom>
          <a:noFill/>
          <a:ln>
            <a:noFill/>
          </a:ln>
        </p:spPr>
        <p:txBody>
          <a:bodyPr lIns="36000" rIns="90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Datum,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Auteursnaam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6" name="Tijdelijke aanduiding voor afbeelding 24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591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7" name="Tijdelijke aanduiding voor afbeelding 2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6138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8" name="Tijdelijke aanduiding voor afbeelding 24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7685112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451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>
          <a:blip r:embed="rId2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91642" y="230188"/>
            <a:ext cx="8442796" cy="791650"/>
          </a:xfrm>
          <a:prstGeom prst="rect">
            <a:avLst/>
          </a:prstGeom>
          <a:noFill/>
          <a:ln w="0">
            <a:gradFill>
              <a:gsLst>
                <a:gs pos="0">
                  <a:schemeClr val="tx1"/>
                </a:gs>
                <a:gs pos="1000">
                  <a:schemeClr val="tx1">
                    <a:alpha val="0"/>
                  </a:schemeClr>
                </a:gs>
                <a:gs pos="99000">
                  <a:srgbClr val="005172">
                    <a:alpha val="0"/>
                  </a:srgbClr>
                </a:gs>
                <a:gs pos="100000">
                  <a:schemeClr val="tx1"/>
                </a:gs>
              </a:gsLst>
              <a:lin ang="5400000" scaled="0"/>
            </a:gradFill>
          </a:ln>
        </p:spPr>
        <p:txBody>
          <a:bodyPr vert="horz" wrap="square" lIns="18000" tIns="0" rIns="91440" bIns="324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1028" name="Tijdelijke aanduiding voor tekst 23"/>
          <p:cNvSpPr>
            <a:spLocks noGrp="1"/>
          </p:cNvSpPr>
          <p:nvPr>
            <p:ph type="body" idx="1"/>
          </p:nvPr>
        </p:nvSpPr>
        <p:spPr bwMode="auto">
          <a:xfrm>
            <a:off x="421200" y="1843200"/>
            <a:ext cx="8521188" cy="40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endParaRPr lang="en-GB" dirty="0"/>
          </a:p>
        </p:txBody>
      </p:sp>
      <p:sp>
        <p:nvSpPr>
          <p:cNvPr id="4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8520432" y="6370465"/>
            <a:ext cx="468000" cy="164250"/>
          </a:xfrm>
          <a:prstGeom prst="rect">
            <a:avLst/>
          </a:prstGeom>
          <a:noFill/>
        </p:spPr>
        <p:txBody>
          <a:bodyPr wrap="square" tIns="0" rIns="36000" bIns="0" rtlCol="0">
            <a:noAutofit/>
          </a:bodyPr>
          <a:lstStyle>
            <a:lvl1pPr>
              <a:defRPr lang="nl-NL" sz="900" smtClean="0">
                <a:latin typeface="Verdana" pitchFamily="34" charset="0"/>
              </a:defRPr>
            </a:lvl1pPr>
          </a:lstStyle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749FAA-8DC1-4AA4-BFE5-E789CC2B958D}"/>
              </a:ext>
            </a:extLst>
          </p:cNvPr>
          <p:cNvPicPr>
            <a:picLocks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7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68" r:id="rId8"/>
    <p:sldLayoutId id="2147483664" r:id="rId9"/>
    <p:sldLayoutId id="2147483653" r:id="rId10"/>
    <p:sldLayoutId id="2147483655" r:id="rId11"/>
    <p:sldLayoutId id="2147483656" r:id="rId12"/>
    <p:sldLayoutId id="2147483657" r:id="rId13"/>
    <p:sldLayoutId id="2147483659" r:id="rId14"/>
    <p:sldLayoutId id="2147483660" r:id="rId15"/>
    <p:sldLayoutId id="2147483661" r:id="rId16"/>
    <p:sldLayoutId id="2147483663" r:id="rId17"/>
    <p:sldLayoutId id="2147483665" r:id="rId18"/>
    <p:sldLayoutId id="2147483654" r:id="rId19"/>
    <p:sldLayoutId id="2147483666" r:id="rId20"/>
    <p:sldLayoutId id="2147483674" r:id="rId21"/>
  </p:sldLayoutIdLst>
  <p:hf hdr="0" ftr="0" dt="0"/>
  <p:txStyles>
    <p:titleStyle>
      <a:lvl1pPr algn="l" rtl="0" fontAlgn="base">
        <a:lnSpc>
          <a:spcPts val="4000"/>
        </a:lnSpc>
        <a:spcBef>
          <a:spcPct val="0"/>
        </a:spcBef>
        <a:spcAft>
          <a:spcPct val="0"/>
        </a:spcAft>
        <a:defRPr sz="3000" kern="1200">
          <a:solidFill>
            <a:schemeClr val="bg2"/>
          </a:solidFill>
          <a:latin typeface="Verdana" pitchFamily="34" charset="0"/>
          <a:ea typeface="+mj-ea"/>
          <a:cs typeface="+mj-cs"/>
        </a:defRPr>
      </a:lvl1pPr>
      <a:lvl2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252413" indent="-252413" algn="l" rtl="0" fontAlgn="base">
        <a:lnSpc>
          <a:spcPts val="2500"/>
        </a:lnSpc>
        <a:spcBef>
          <a:spcPts val="1200"/>
        </a:spcBef>
        <a:spcAft>
          <a:spcPct val="0"/>
        </a:spcAft>
        <a:buClr>
          <a:schemeClr val="bg2"/>
        </a:buClr>
        <a:buSzPct val="140000"/>
        <a:buFont typeface="Wingdings" pitchFamily="2" charset="2"/>
        <a:buChar char="§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1pPr>
      <a:lvl2pPr marL="982663" indent="-285750" algn="l" rtl="0" fontAlgn="base">
        <a:lnSpc>
          <a:spcPts val="2500"/>
        </a:lnSpc>
        <a:spcBef>
          <a:spcPts val="1000"/>
        </a:spcBef>
        <a:spcAft>
          <a:spcPct val="0"/>
        </a:spcAft>
        <a:buClr>
          <a:schemeClr val="bg2"/>
        </a:buClr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2pPr>
      <a:lvl3pPr marL="1879600" indent="-319088" algn="l" rtl="0" fontAlgn="base">
        <a:lnSpc>
          <a:spcPts val="2500"/>
        </a:lnSpc>
        <a:spcBef>
          <a:spcPts val="1000"/>
        </a:spcBef>
        <a:spcAft>
          <a:spcPct val="0"/>
        </a:spcAft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3pPr>
      <a:lvl4pPr marL="2692400" indent="-360363" algn="l" rtl="0" fontAlgn="base">
        <a:lnSpc>
          <a:spcPts val="2500"/>
        </a:lnSpc>
        <a:spcBef>
          <a:spcPct val="20000"/>
        </a:spcBef>
        <a:spcAft>
          <a:spcPct val="0"/>
        </a:spcAft>
        <a:buSzPct val="115000"/>
        <a:buFont typeface="Verdana" pitchFamily="34" charset="0"/>
        <a:buChar char="●"/>
        <a:defRPr sz="2200" kern="1200" baseline="0">
          <a:solidFill>
            <a:schemeClr val="bg2"/>
          </a:solidFill>
          <a:latin typeface="Verdana" pitchFamily="34" charset="0"/>
          <a:ea typeface="+mn-ea"/>
          <a:cs typeface="+mn-cs"/>
        </a:defRPr>
      </a:lvl4pPr>
      <a:lvl5pPr marL="3405188" indent="-352425" algn="l" rtl="0" fontAlgn="base">
        <a:lnSpc>
          <a:spcPts val="2500"/>
        </a:lnSpc>
        <a:spcBef>
          <a:spcPct val="20000"/>
        </a:spcBef>
        <a:spcAft>
          <a:spcPct val="0"/>
        </a:spcAft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3" y="230188"/>
            <a:ext cx="8442796" cy="791650"/>
          </a:xfrm>
        </p:spPr>
        <p:txBody>
          <a:bodyPr/>
          <a:lstStyle/>
          <a:p>
            <a:r>
              <a:rPr lang="en-GB" dirty="0"/>
              <a:t>ple27.420:  SAM assessment runs</a:t>
            </a:r>
          </a:p>
        </p:txBody>
      </p:sp>
      <p:sp>
        <p:nvSpPr>
          <p:cNvPr id="176" name="Tijdelijke aanduiding voor afbeelding 175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20" name="Tijdelijke aanduiding voor afbeelding 19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Tijdelijke aanduiding voor afbeelding 16"/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6" name="Tijdelijke aanduiding voor afbeelding 15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jdelijke aanduiding voor tekst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Chun Chen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WKNSCS</a:t>
            </a:r>
          </a:p>
        </p:txBody>
      </p:sp>
    </p:spTree>
    <p:extLst>
      <p:ext uri="{BB962C8B-B14F-4D97-AF65-F5344CB8AC3E}">
        <p14:creationId xmlns:p14="http://schemas.microsoft.com/office/powerpoint/2010/main" val="1983885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9562-0C84-444D-ADBF-11403767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6210A-2820-489D-ADBA-1E2E609515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A967B-7CA2-42C4-9096-DAA03E2FD4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10</a:t>
            </a:fld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D3724B-A72D-46DD-8E63-5245032C9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559423"/>
              </p:ext>
            </p:extLst>
          </p:nvPr>
        </p:nvGraphicFramePr>
        <p:xfrm>
          <a:off x="309619" y="718458"/>
          <a:ext cx="6559268" cy="6845219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343524">
                  <a:extLst>
                    <a:ext uri="{9D8B030D-6E8A-4147-A177-3AD203B41FA5}">
                      <a16:colId xmlns:a16="http://schemas.microsoft.com/office/drawing/2014/main" val="3174072348"/>
                    </a:ext>
                  </a:extLst>
                </a:gridCol>
                <a:gridCol w="1113384">
                  <a:extLst>
                    <a:ext uri="{9D8B030D-6E8A-4147-A177-3AD203B41FA5}">
                      <a16:colId xmlns:a16="http://schemas.microsoft.com/office/drawing/2014/main" val="1896296382"/>
                    </a:ext>
                  </a:extLst>
                </a:gridCol>
                <a:gridCol w="1132443">
                  <a:extLst>
                    <a:ext uri="{9D8B030D-6E8A-4147-A177-3AD203B41FA5}">
                      <a16:colId xmlns:a16="http://schemas.microsoft.com/office/drawing/2014/main" val="3085569267"/>
                    </a:ext>
                  </a:extLst>
                </a:gridCol>
                <a:gridCol w="3969917">
                  <a:extLst>
                    <a:ext uri="{9D8B030D-6E8A-4147-A177-3AD203B41FA5}">
                      <a16:colId xmlns:a16="http://schemas.microsoft.com/office/drawing/2014/main" val="1718870664"/>
                    </a:ext>
                  </a:extLst>
                </a:gridCol>
              </a:tblGrid>
              <a:tr h="95833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1100" dirty="0">
                          <a:effectLst/>
                        </a:rPr>
                        <a:t> </a:t>
                      </a:r>
                      <a:endParaRPr lang="nl-NL" sz="1100" dirty="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92" marR="335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92" marR="335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92" marR="335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92" marR="33592" marT="0" marB="0"/>
                </a:tc>
                <a:extLst>
                  <a:ext uri="{0D108BD9-81ED-4DB2-BD59-A6C34878D82A}">
                    <a16:rowId xmlns:a16="http://schemas.microsoft.com/office/drawing/2014/main" val="2331647876"/>
                  </a:ext>
                </a:extLst>
              </a:tr>
              <a:tr h="315423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1100" dirty="0">
                          <a:effectLst/>
                        </a:rPr>
                        <a:t>2</a:t>
                      </a:r>
                      <a:endParaRPr lang="nl-NL" sz="1100" dirty="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92" marR="33592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1100">
                          <a:effectLst/>
                        </a:rPr>
                        <a:t>F@age</a:t>
                      </a:r>
                      <a:endParaRPr lang="nl-NL" sz="110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92" marR="335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1100">
                          <a:effectLst/>
                        </a:rPr>
                        <a:t>Parameters per age</a:t>
                      </a:r>
                      <a:endParaRPr lang="nl-NL" sz="110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92" marR="335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 err="1">
                          <a:effectLst/>
                        </a:rPr>
                        <a:t>keyLogFsta</a:t>
                      </a:r>
                      <a:r>
                        <a:rPr lang="en-GB" sz="1100" dirty="0">
                          <a:effectLst/>
                        </a:rPr>
                        <a:t>:</a:t>
                      </a:r>
                      <a:endParaRPr lang="nl-NL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1100" dirty="0">
                          <a:effectLst/>
                        </a:rPr>
                        <a:t>0 1 2 3 4 5 6 7 </a:t>
                      </a:r>
                      <a:r>
                        <a:rPr lang="nl-NL" sz="1100" dirty="0">
                          <a:solidFill>
                            <a:srgbClr val="FF0000"/>
                          </a:solidFill>
                          <a:effectLst/>
                        </a:rPr>
                        <a:t>8 9</a:t>
                      </a:r>
                      <a:r>
                        <a:rPr lang="nl-NL" sz="1100" dirty="0">
                          <a:effectLst/>
                        </a:rPr>
                        <a:t>  </a:t>
                      </a:r>
                      <a:endParaRPr lang="nl-NL" sz="1100" dirty="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92" marR="33592" marT="0" marB="0"/>
                </a:tc>
                <a:extLst>
                  <a:ext uri="{0D108BD9-81ED-4DB2-BD59-A6C34878D82A}">
                    <a16:rowId xmlns:a16="http://schemas.microsoft.com/office/drawing/2014/main" val="71766253"/>
                  </a:ext>
                </a:extLst>
              </a:tr>
              <a:tr h="100077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endParaRPr lang="nl-NL" sz="1100" dirty="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92" marR="33592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endParaRPr lang="nl-NL" sz="1100" dirty="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92" marR="335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endParaRPr lang="nl-NL" sz="1100" dirty="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92" marR="33592" marT="0" marB="0"/>
                </a:tc>
                <a:extLst>
                  <a:ext uri="{0D108BD9-81ED-4DB2-BD59-A6C34878D82A}">
                    <a16:rowId xmlns:a16="http://schemas.microsoft.com/office/drawing/2014/main" val="3112169654"/>
                  </a:ext>
                </a:extLst>
              </a:tr>
              <a:tr h="1033406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nl-NL" sz="1100" dirty="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92" marR="33592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observation</a:t>
                      </a:r>
                      <a:endParaRPr lang="nl-NL" sz="1100" dirty="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92" marR="335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Survey catchability parameters per age</a:t>
                      </a:r>
                      <a:endParaRPr lang="nl-NL" sz="110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92" marR="335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solidFill>
                            <a:srgbClr val="FF0000"/>
                          </a:solidFill>
                          <a:effectLst/>
                        </a:rPr>
                        <a:t>keyLogFpar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:</a:t>
                      </a:r>
                      <a:endParaRPr lang="nl-NL" sz="1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nl-NL" sz="1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1100" dirty="0">
                          <a:solidFill>
                            <a:srgbClr val="FF0000"/>
                          </a:solidFill>
                          <a:effectLst/>
                        </a:rPr>
                        <a:t>     [,1] [,2] [,3] [,4] [,5] [,6] [,7] [,8] [,9] [,10]</a:t>
                      </a: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1100" dirty="0">
                          <a:solidFill>
                            <a:srgbClr val="FF0000"/>
                          </a:solidFill>
                          <a:effectLst/>
                        </a:rPr>
                        <a:t>[1,]   -1   -1   -1   -1   -1   -1   -1   -1   -1    -1</a:t>
                      </a: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1100" dirty="0">
                          <a:solidFill>
                            <a:srgbClr val="FF0000"/>
                          </a:solidFill>
                          <a:effectLst/>
                        </a:rPr>
                        <a:t>[2,]    0    1    2    3    4    5    6    7    8    -1</a:t>
                      </a: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1100" dirty="0">
                          <a:solidFill>
                            <a:srgbClr val="FF0000"/>
                          </a:solidFill>
                          <a:effectLst/>
                        </a:rPr>
                        <a:t>[3,]    9   10   11   12   13   14   15   16   17    18</a:t>
                      </a: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1100" dirty="0">
                          <a:solidFill>
                            <a:srgbClr val="FF0000"/>
                          </a:solidFill>
                          <a:effectLst/>
                        </a:rPr>
                        <a:t>[4,]   19   20   21   22   23   24   25   26   -1    -1</a:t>
                      </a: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1100" dirty="0">
                          <a:solidFill>
                            <a:srgbClr val="FF0000"/>
                          </a:solidFill>
                          <a:effectLst/>
                        </a:rPr>
                        <a:t>[5,]   27   28   29   30   31   32   33   -1   -1    -1</a:t>
                      </a: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1100" dirty="0">
                          <a:solidFill>
                            <a:srgbClr val="FF0000"/>
                          </a:solidFill>
                          <a:effectLst/>
                        </a:rPr>
                        <a:t>[6,]   34   35   36   37   38   39   40   -1   -1    -1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nl-NL" sz="1100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92" marR="33592" marT="0" marB="0"/>
                </a:tc>
                <a:extLst>
                  <a:ext uri="{0D108BD9-81ED-4DB2-BD59-A6C34878D82A}">
                    <a16:rowId xmlns:a16="http://schemas.microsoft.com/office/drawing/2014/main" val="338541634"/>
                  </a:ext>
                </a:extLst>
              </a:tr>
              <a:tr h="807183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nl-NL" sz="110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92" marR="33592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Coupling variance parameters per age</a:t>
                      </a:r>
                      <a:endParaRPr lang="nl-NL" sz="1100" dirty="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92" marR="335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solidFill>
                            <a:srgbClr val="FF0000"/>
                          </a:solidFill>
                          <a:effectLst/>
                        </a:rPr>
                        <a:t>keyVarObs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:</a:t>
                      </a:r>
                      <a:endParaRPr lang="nl-NL" sz="1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1100" dirty="0">
                          <a:solidFill>
                            <a:srgbClr val="FF0000"/>
                          </a:solidFill>
                          <a:effectLst/>
                        </a:rPr>
                        <a:t>     [,1] [,2] [,3] [,4] [,5] [,6] [,7] [,8] [,9] [,10][1,]    0    1    2    2    2    2    3    3    4     5[2,]    6    7    8    8    8    8    9    9    9    -1[3,]   10   11   12   12   12   12   13   13   14    15[4,]   16   17   17   17   17   17   18   18   -1    -1[5,]   19   20   21   21   21   21   21   -1   -1    -1[6,]   22   23   24   24   24   24   24   -1   -1    -1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nl-NL" sz="1100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92" marR="33592" marT="0" marB="0"/>
                </a:tc>
                <a:extLst>
                  <a:ext uri="{0D108BD9-81ED-4DB2-BD59-A6C34878D82A}">
                    <a16:rowId xmlns:a16="http://schemas.microsoft.com/office/drawing/2014/main" val="3700440193"/>
                  </a:ext>
                </a:extLst>
              </a:tr>
              <a:tr h="419537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endParaRPr lang="nl-NL" sz="1100" dirty="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92" marR="33592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endParaRPr lang="nl-NL" sz="1100" dirty="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92" marR="335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endParaRPr lang="nl-NL" sz="11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592" marR="33592" marT="0" marB="0"/>
                </a:tc>
                <a:extLst>
                  <a:ext uri="{0D108BD9-81ED-4DB2-BD59-A6C34878D82A}">
                    <a16:rowId xmlns:a16="http://schemas.microsoft.com/office/drawing/2014/main" val="804193725"/>
                  </a:ext>
                </a:extLst>
              </a:tr>
              <a:tr h="311636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nl-NL" sz="110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92" marR="33592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endParaRPr lang="nl-NL" sz="1100" dirty="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92" marR="335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endParaRPr lang="nl-NL" sz="1100" dirty="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92" marR="33592" marT="0" marB="0"/>
                </a:tc>
                <a:extLst>
                  <a:ext uri="{0D108BD9-81ED-4DB2-BD59-A6C34878D82A}">
                    <a16:rowId xmlns:a16="http://schemas.microsoft.com/office/drawing/2014/main" val="3735682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235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9562-0C84-444D-ADBF-11403767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6210A-2820-489D-ADBA-1E2E609515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A967B-7CA2-42C4-9096-DAA03E2FD4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11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986E90-7E98-431B-A6AE-E8D46CFC8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224" y="1545771"/>
            <a:ext cx="4334632" cy="4480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405FC-34D0-4C31-8EEA-F803321AA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96" y="1534886"/>
            <a:ext cx="4334632" cy="448094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DEF494-6FEE-47B5-BD2C-C787822C50B6}"/>
              </a:ext>
            </a:extLst>
          </p:cNvPr>
          <p:cNvCxnSpPr/>
          <p:nvPr/>
        </p:nvCxnSpPr>
        <p:spPr>
          <a:xfrm>
            <a:off x="7186550" y="1736766"/>
            <a:ext cx="0" cy="4245429"/>
          </a:xfrm>
          <a:prstGeom prst="line">
            <a:avLst/>
          </a:prstGeom>
          <a:ln w="158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235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3F13-4A66-41D9-865C-25D385CC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65DE3-A326-477D-8650-5089F4D975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8AD1A-E8DB-42C5-A322-D36C656283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12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17B7E9-E387-42EA-9A43-75935EE66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185" y="1238250"/>
            <a:ext cx="4334632" cy="4480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59B757-CAF6-41ED-AD78-A1545176B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48" y="1268361"/>
            <a:ext cx="4334632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20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3C4D-518B-485A-A90A-EB69B08C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45561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19E7E-2EFE-461B-82E1-22D5723296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3857" y="1034143"/>
            <a:ext cx="8521188" cy="4890706"/>
          </a:xfrm>
        </p:spPr>
        <p:txBody>
          <a:bodyPr/>
          <a:lstStyle/>
          <a:p>
            <a:r>
              <a:rPr lang="en-GB" dirty="0" err="1"/>
              <a:t>Seperate</a:t>
            </a:r>
            <a:r>
              <a:rPr lang="en-GB" dirty="0"/>
              <a:t>  survey catchability and their variance</a:t>
            </a:r>
          </a:p>
          <a:p>
            <a:r>
              <a:rPr lang="en-GB" dirty="0"/>
              <a:t>Separate last 2 ages in </a:t>
            </a:r>
            <a:r>
              <a:rPr lang="en-GB" sz="2400" dirty="0" err="1">
                <a:effectLst/>
              </a:rPr>
              <a:t>keyLogFsta</a:t>
            </a:r>
            <a:r>
              <a:rPr lang="en-GB" sz="2400" dirty="0">
                <a:effectLst/>
              </a:rPr>
              <a:t> brings larger uncertainty and does not improve the catch residual pattern for age 9 and 10.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94D55-9D30-473B-9AEE-B2029FCE53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5686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9562-0C84-444D-ADBF-11403767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6210A-2820-489D-ADBA-1E2E609515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A967B-7CA2-42C4-9096-DAA03E2FD4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14</a:t>
            </a:fld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D3724B-A72D-46DD-8E63-5245032C9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879808"/>
              </p:ext>
            </p:extLst>
          </p:nvPr>
        </p:nvGraphicFramePr>
        <p:xfrm>
          <a:off x="309619" y="718458"/>
          <a:ext cx="6559268" cy="534718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343524">
                  <a:extLst>
                    <a:ext uri="{9D8B030D-6E8A-4147-A177-3AD203B41FA5}">
                      <a16:colId xmlns:a16="http://schemas.microsoft.com/office/drawing/2014/main" val="3174072348"/>
                    </a:ext>
                  </a:extLst>
                </a:gridCol>
                <a:gridCol w="1113384">
                  <a:extLst>
                    <a:ext uri="{9D8B030D-6E8A-4147-A177-3AD203B41FA5}">
                      <a16:colId xmlns:a16="http://schemas.microsoft.com/office/drawing/2014/main" val="1896296382"/>
                    </a:ext>
                  </a:extLst>
                </a:gridCol>
                <a:gridCol w="1132443">
                  <a:extLst>
                    <a:ext uri="{9D8B030D-6E8A-4147-A177-3AD203B41FA5}">
                      <a16:colId xmlns:a16="http://schemas.microsoft.com/office/drawing/2014/main" val="3085569267"/>
                    </a:ext>
                  </a:extLst>
                </a:gridCol>
                <a:gridCol w="3969917">
                  <a:extLst>
                    <a:ext uri="{9D8B030D-6E8A-4147-A177-3AD203B41FA5}">
                      <a16:colId xmlns:a16="http://schemas.microsoft.com/office/drawing/2014/main" val="1718870664"/>
                    </a:ext>
                  </a:extLst>
                </a:gridCol>
              </a:tblGrid>
              <a:tr h="95833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1100" dirty="0">
                          <a:effectLst/>
                        </a:rPr>
                        <a:t> </a:t>
                      </a:r>
                      <a:endParaRPr lang="nl-NL" sz="1100" dirty="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92" marR="335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92" marR="335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92" marR="335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92" marR="33592" marT="0" marB="0"/>
                </a:tc>
                <a:extLst>
                  <a:ext uri="{0D108BD9-81ED-4DB2-BD59-A6C34878D82A}">
                    <a16:rowId xmlns:a16="http://schemas.microsoft.com/office/drawing/2014/main" val="2331647876"/>
                  </a:ext>
                </a:extLst>
              </a:tr>
              <a:tr h="1033406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nl-NL" sz="1100" dirty="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92" marR="33592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observation</a:t>
                      </a:r>
                      <a:endParaRPr lang="nl-NL" sz="1100" dirty="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92" marR="335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Survey catchability parameters per age</a:t>
                      </a:r>
                      <a:endParaRPr lang="nl-NL" sz="110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92" marR="335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solidFill>
                            <a:srgbClr val="FF0000"/>
                          </a:solidFill>
                          <a:effectLst/>
                        </a:rPr>
                        <a:t>keyLogFpar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:</a:t>
                      </a:r>
                      <a:endParaRPr lang="nl-NL" sz="1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nl-NL" sz="1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1100" dirty="0">
                          <a:solidFill>
                            <a:srgbClr val="FF0000"/>
                          </a:solidFill>
                          <a:effectLst/>
                        </a:rPr>
                        <a:t>     [,1] [,2] [,3] [,4] [,5] [,6] [,7] [,8] [,9] [,10]</a:t>
                      </a: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1100" dirty="0">
                          <a:solidFill>
                            <a:srgbClr val="FF0000"/>
                          </a:solidFill>
                          <a:effectLst/>
                        </a:rPr>
                        <a:t>[1,]   -1   -1   -1   -1   -1   -1   -1   -1   -1    -1</a:t>
                      </a: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1100" dirty="0">
                          <a:solidFill>
                            <a:srgbClr val="FF0000"/>
                          </a:solidFill>
                          <a:effectLst/>
                        </a:rPr>
                        <a:t>[2,]    0    1    2    3    4    5    6    7    8    -1</a:t>
                      </a: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1100" dirty="0">
                          <a:solidFill>
                            <a:srgbClr val="FF0000"/>
                          </a:solidFill>
                          <a:effectLst/>
                        </a:rPr>
                        <a:t>[3,]    9   10   11   12   13   14   15   16   17    18</a:t>
                      </a: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1100" dirty="0">
                          <a:solidFill>
                            <a:srgbClr val="FF0000"/>
                          </a:solidFill>
                          <a:effectLst/>
                        </a:rPr>
                        <a:t>[4,]   19   20   21   22   23   24   25   26   -1    -1</a:t>
                      </a: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1100" dirty="0">
                          <a:solidFill>
                            <a:srgbClr val="FF0000"/>
                          </a:solidFill>
                          <a:effectLst/>
                        </a:rPr>
                        <a:t>[5,]   27   28   29   30   31   32   33   -1   -1    -1</a:t>
                      </a: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1100" dirty="0">
                          <a:solidFill>
                            <a:srgbClr val="FF0000"/>
                          </a:solidFill>
                          <a:effectLst/>
                        </a:rPr>
                        <a:t>[6,]   34   35   36   37   38   39   40   -1   -1    -1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nl-NL" sz="1100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92" marR="33592" marT="0" marB="0"/>
                </a:tc>
                <a:extLst>
                  <a:ext uri="{0D108BD9-81ED-4DB2-BD59-A6C34878D82A}">
                    <a16:rowId xmlns:a16="http://schemas.microsoft.com/office/drawing/2014/main" val="338541634"/>
                  </a:ext>
                </a:extLst>
              </a:tr>
              <a:tr h="807183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nl-NL" sz="110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92" marR="33592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Coupling variance parameters per age</a:t>
                      </a:r>
                      <a:endParaRPr lang="nl-NL" sz="1100" dirty="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92" marR="335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solidFill>
                            <a:srgbClr val="FF0000"/>
                          </a:solidFill>
                          <a:effectLst/>
                        </a:rPr>
                        <a:t>keyVarObs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:</a:t>
                      </a:r>
                      <a:endParaRPr lang="nl-NL" sz="1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1100" dirty="0">
                          <a:solidFill>
                            <a:srgbClr val="FF0000"/>
                          </a:solidFill>
                          <a:effectLst/>
                        </a:rPr>
                        <a:t>     [,1] [,2] [,3] [,4] [,5] [,6] [,7] [,8] [,9] [,10][1,]    0    1    2    2    2    2    3    3    4     5[2,]    6    7    8    8    8    8    9    9    9    -1[3,]   10   11   12   12   12   12   13   13   14    15[4,]   16   17   17   17   17   17   18   18   -1    -1[5,]   19   20   21   21   21   21   21   -1   -1    -1[6,]   22   23   24   24   24   24   24   -1   -1    -1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nl-NL" sz="1100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92" marR="33592" marT="0" marB="0"/>
                </a:tc>
                <a:extLst>
                  <a:ext uri="{0D108BD9-81ED-4DB2-BD59-A6C34878D82A}">
                    <a16:rowId xmlns:a16="http://schemas.microsoft.com/office/drawing/2014/main" val="3700440193"/>
                  </a:ext>
                </a:extLst>
              </a:tr>
              <a:tr h="419537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endParaRPr lang="nl-NL" sz="1100" dirty="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92" marR="33592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endParaRPr lang="nl-NL" sz="1100" dirty="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92" marR="335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endParaRPr lang="nl-NL" sz="11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592" marR="33592" marT="0" marB="0"/>
                </a:tc>
                <a:extLst>
                  <a:ext uri="{0D108BD9-81ED-4DB2-BD59-A6C34878D82A}">
                    <a16:rowId xmlns:a16="http://schemas.microsoft.com/office/drawing/2014/main" val="804193725"/>
                  </a:ext>
                </a:extLst>
              </a:tr>
              <a:tr h="311636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nl-NL" sz="110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92" marR="33592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endParaRPr lang="nl-NL" sz="1100" dirty="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92" marR="335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endParaRPr lang="nl-NL" sz="1100" dirty="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92" marR="33592" marT="0" marB="0"/>
                </a:tc>
                <a:extLst>
                  <a:ext uri="{0D108BD9-81ED-4DB2-BD59-A6C34878D82A}">
                    <a16:rowId xmlns:a16="http://schemas.microsoft.com/office/drawing/2014/main" val="3735682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341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9562-0C84-444D-ADBF-11403767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Run1 vs run3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6210A-2820-489D-ADBA-1E2E609515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A967B-7CA2-42C4-9096-DAA03E2FD4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15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5405FC-34D0-4C31-8EEA-F803321AA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6" y="1534886"/>
            <a:ext cx="4334632" cy="4480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485016-5FBC-419C-B00F-184D46CB3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10" y="1589314"/>
            <a:ext cx="4334632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29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3F13-4A66-41D9-865C-25D385CC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Obs-est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65DE3-A326-477D-8650-5089F4D975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8AD1A-E8DB-42C5-A322-D36C656283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16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59B757-CAF6-41ED-AD78-A1545176B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48" y="1268361"/>
            <a:ext cx="4334632" cy="4480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2A8EAF-0A22-4137-8E72-5E9A4683C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681" y="1262743"/>
            <a:ext cx="4334632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37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3CEF-FFB1-4FE9-BE15-8BBDDE80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Obs-est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D35B3-079C-4EF3-A28E-D71CEEE557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C73C7-95C5-42F2-8515-5F54DD4DDB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17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E113F-01E9-4737-BB2B-242D6581E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81" y="1251857"/>
            <a:ext cx="4334632" cy="4480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89DEEA-F835-4A07-ACEB-05D53D499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452" y="1262742"/>
            <a:ext cx="4334632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79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53CD-4664-415D-A4AB-5512BF99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C8112-DA86-40B1-B5F7-E0220C9D4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101B1-61A2-4631-9260-F746C1AAA0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18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DFD0DF-EFEF-4353-AE4B-64D6D85B6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967" y="0"/>
            <a:ext cx="6634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96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2201A-33F7-4567-866A-96D1E5BB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Estimated survey catchability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4911B-D523-465B-92E8-1076AF3117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53C16-F953-4DF0-BA9F-BCC7CC0CB2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19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FFDEC0-6EF1-48A8-8AB9-9997547E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67" y="783773"/>
            <a:ext cx="2889754" cy="2987299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CC34E2F6-DB82-4AF1-B42B-A7771E47BA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5F0DE2-8EFF-439E-AF32-04C46AC92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510" y="718458"/>
            <a:ext cx="2889754" cy="29872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8440A6-385F-4994-A05E-853D00C89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38" y="3712030"/>
            <a:ext cx="2889754" cy="29872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0A52F0-41A7-492D-9840-C49E69204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367" y="3657601"/>
            <a:ext cx="2889754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3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A576-86C1-45CC-B505-86A03C4D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100" dirty="0"/>
              <a:t>Problem in assessment, WGNSSK2021, AAP model:</a:t>
            </a:r>
            <a:br>
              <a:rPr lang="en-GB" sz="2100" dirty="0"/>
            </a:br>
            <a:r>
              <a:rPr lang="en-GB" sz="2100" dirty="0"/>
              <a:t>log(</a:t>
            </a:r>
            <a:r>
              <a:rPr lang="en-GB" sz="2100" dirty="0" err="1"/>
              <a:t>est</a:t>
            </a:r>
            <a:r>
              <a:rPr lang="en-GB" sz="2100" dirty="0"/>
              <a:t>/</a:t>
            </a:r>
            <a:r>
              <a:rPr lang="en-GB" sz="2100" dirty="0" err="1"/>
              <a:t>obs</a:t>
            </a:r>
            <a:r>
              <a:rPr lang="en-GB" sz="2100" dirty="0"/>
              <a:t>)/SD: survey 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033B8-2D43-40C2-B986-24DABFC28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A83E55-B1EA-4E55-BABE-CD2677FAC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75" y="1373413"/>
            <a:ext cx="6104397" cy="510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87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FE09F-61A4-489B-8294-94081401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A60BF-A941-4F6D-9420-101AB40AF6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9445-B811-40D8-BCA4-3A123412CA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1792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947B-41F8-4377-969E-C74342C3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6BAC0-9393-48EC-9050-B126BFC3AE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17667-EF21-4200-89D0-822349B2E0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21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B1D1EB-1C35-4766-83BA-308A73466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967" y="0"/>
            <a:ext cx="6634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95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B4B9-D531-46DB-A497-8738FFF7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F74A2-EFBD-4333-B733-744DC915C1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10BA9-E97F-4B47-9015-569018DCC5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22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69EA91-BCF2-46CE-933E-0E21D7F47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029" y="0"/>
            <a:ext cx="69559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57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AD6E8-68C3-4D2B-8C6B-2DCA8C91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E4666-E487-4CF2-B748-53A50584B1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27C6B-DE8C-4CA1-AD7C-E78F315569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23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CE5180-020F-4A08-80D6-2D80C2968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814" y="1168400"/>
            <a:ext cx="4544962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77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3334-5008-485C-A9B6-8E957F92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Run3 compared to run1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EAA62-63E4-4ED0-ABBD-424CD6FEB9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200" y="1436914"/>
            <a:ext cx="8521188" cy="4487935"/>
          </a:xfrm>
        </p:spPr>
        <p:txBody>
          <a:bodyPr/>
          <a:lstStyle/>
          <a:p>
            <a:r>
              <a:rPr lang="en-GB" dirty="0"/>
              <a:t>Reduced AIC</a:t>
            </a:r>
          </a:p>
          <a:p>
            <a:r>
              <a:rPr lang="en-GB" dirty="0"/>
              <a:t>Made changes to catch/F estimates, and changes in catch residuals, but does not improve the age 9-10 residual pattern</a:t>
            </a:r>
          </a:p>
          <a:p>
            <a:r>
              <a:rPr lang="en-GB" dirty="0"/>
              <a:t>Coupling survey catchability and variance parameters seems does not change the survey residuals</a:t>
            </a:r>
          </a:p>
          <a:p>
            <a:r>
              <a:rPr lang="en-GB" dirty="0"/>
              <a:t>Improved residual age 8 for IBTSQ1</a:t>
            </a:r>
          </a:p>
          <a:p>
            <a:r>
              <a:rPr lang="en-GB" dirty="0"/>
              <a:t>Age pattern in catch residual</a:t>
            </a:r>
          </a:p>
          <a:p>
            <a:r>
              <a:rPr lang="en-GB" dirty="0"/>
              <a:t>Residual pattern in BTS+IBTSQ3, and SNS2</a:t>
            </a:r>
          </a:p>
          <a:p>
            <a:r>
              <a:rPr lang="en-GB" dirty="0"/>
              <a:t>Cohort pattern in SNS2</a:t>
            </a:r>
          </a:p>
          <a:p>
            <a:r>
              <a:rPr lang="en-GB" dirty="0"/>
              <a:t>Almost no changes in process residuals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B0EAF-BAA7-493B-8CBF-BE17BFB1F4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4382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9562-0C84-444D-ADBF-11403767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Run4= run3+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6210A-2820-489D-ADBA-1E2E609515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No difference as compared to run3?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A967B-7CA2-42C4-9096-DAA03E2FD4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25</a:t>
            </a:fld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D3724B-A72D-46DD-8E63-5245032C9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20539"/>
              </p:ext>
            </p:extLst>
          </p:nvPr>
        </p:nvGraphicFramePr>
        <p:xfrm>
          <a:off x="343485" y="1192592"/>
          <a:ext cx="6559268" cy="495173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343524">
                  <a:extLst>
                    <a:ext uri="{9D8B030D-6E8A-4147-A177-3AD203B41FA5}">
                      <a16:colId xmlns:a16="http://schemas.microsoft.com/office/drawing/2014/main" val="3174072348"/>
                    </a:ext>
                  </a:extLst>
                </a:gridCol>
                <a:gridCol w="1113384">
                  <a:extLst>
                    <a:ext uri="{9D8B030D-6E8A-4147-A177-3AD203B41FA5}">
                      <a16:colId xmlns:a16="http://schemas.microsoft.com/office/drawing/2014/main" val="1896296382"/>
                    </a:ext>
                  </a:extLst>
                </a:gridCol>
                <a:gridCol w="1132443">
                  <a:extLst>
                    <a:ext uri="{9D8B030D-6E8A-4147-A177-3AD203B41FA5}">
                      <a16:colId xmlns:a16="http://schemas.microsoft.com/office/drawing/2014/main" val="3085569267"/>
                    </a:ext>
                  </a:extLst>
                </a:gridCol>
                <a:gridCol w="3969917">
                  <a:extLst>
                    <a:ext uri="{9D8B030D-6E8A-4147-A177-3AD203B41FA5}">
                      <a16:colId xmlns:a16="http://schemas.microsoft.com/office/drawing/2014/main" val="1718870664"/>
                    </a:ext>
                  </a:extLst>
                </a:gridCol>
              </a:tblGrid>
              <a:tr h="95833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endParaRPr lang="nl-NL" sz="850" dirty="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endParaRPr lang="nl-NL" sz="850" dirty="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anose="020B060403050404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Covariance structure for each fleet</a:t>
                      </a:r>
                      <a:endParaRPr lang="nl-NL" sz="85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 err="1">
                          <a:effectLst/>
                          <a:latin typeface="Verdana" panose="020B060403050404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obsCorStruct</a:t>
                      </a:r>
                      <a:r>
                        <a:rPr lang="en-US" sz="900" dirty="0">
                          <a:effectLst/>
                          <a:latin typeface="Verdana" panose="020B060403050404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  <a:endParaRPr lang="nl-NL" sz="850" dirty="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5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AR </a:t>
                      </a:r>
                      <a:r>
                        <a:rPr lang="en-US" sz="85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AR</a:t>
                      </a:r>
                      <a:r>
                        <a:rPr lang="en-US" sz="85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85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AR</a:t>
                      </a:r>
                      <a:r>
                        <a:rPr lang="en-US" sz="85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85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AR</a:t>
                      </a:r>
                      <a:r>
                        <a:rPr lang="en-US" sz="85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85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AR</a:t>
                      </a:r>
                      <a:r>
                        <a:rPr lang="en-US" sz="85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85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AR</a:t>
                      </a:r>
                      <a:endParaRPr lang="nl-NL" sz="850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1647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46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9562-0C84-444D-ADBF-11403767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Run5= run4+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6210A-2820-489D-ADBA-1E2E609515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A967B-7CA2-42C4-9096-DAA03E2FD4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26</a:t>
            </a:fld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D3724B-A72D-46DD-8E63-5245032C9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2480"/>
              </p:ext>
            </p:extLst>
          </p:nvPr>
        </p:nvGraphicFramePr>
        <p:xfrm>
          <a:off x="343485" y="1192592"/>
          <a:ext cx="6559268" cy="939673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343524">
                  <a:extLst>
                    <a:ext uri="{9D8B030D-6E8A-4147-A177-3AD203B41FA5}">
                      <a16:colId xmlns:a16="http://schemas.microsoft.com/office/drawing/2014/main" val="3174072348"/>
                    </a:ext>
                  </a:extLst>
                </a:gridCol>
                <a:gridCol w="1113384">
                  <a:extLst>
                    <a:ext uri="{9D8B030D-6E8A-4147-A177-3AD203B41FA5}">
                      <a16:colId xmlns:a16="http://schemas.microsoft.com/office/drawing/2014/main" val="1896296382"/>
                    </a:ext>
                  </a:extLst>
                </a:gridCol>
                <a:gridCol w="1132443">
                  <a:extLst>
                    <a:ext uri="{9D8B030D-6E8A-4147-A177-3AD203B41FA5}">
                      <a16:colId xmlns:a16="http://schemas.microsoft.com/office/drawing/2014/main" val="3085569267"/>
                    </a:ext>
                  </a:extLst>
                </a:gridCol>
                <a:gridCol w="3969917">
                  <a:extLst>
                    <a:ext uri="{9D8B030D-6E8A-4147-A177-3AD203B41FA5}">
                      <a16:colId xmlns:a16="http://schemas.microsoft.com/office/drawing/2014/main" val="1718870664"/>
                    </a:ext>
                  </a:extLst>
                </a:gridCol>
              </a:tblGrid>
              <a:tr h="95833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900" dirty="0">
                          <a:effectLst/>
                          <a:latin typeface="Verdana" panose="020B060403050404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nl-NL" sz="850" dirty="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900">
                          <a:effectLst/>
                          <a:latin typeface="Verdana" panose="020B060403050404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F@age</a:t>
                      </a:r>
                      <a:endParaRPr lang="nl-NL" sz="85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  <a:latin typeface="Verdana" panose="020B060403050404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Coupling process variance across age</a:t>
                      </a:r>
                      <a:endParaRPr lang="nl-NL" sz="85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anose="020B060403050404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nl-NL" sz="85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 err="1">
                          <a:effectLst/>
                          <a:latin typeface="Verdana" panose="020B060403050404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conf$keyVarF</a:t>
                      </a:r>
                      <a:r>
                        <a:rPr lang="en-US" sz="900" dirty="0">
                          <a:effectLst/>
                          <a:latin typeface="Verdana" panose="020B060403050404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[1,]:</a:t>
                      </a:r>
                      <a:endParaRPr lang="nl-NL" sz="850" dirty="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900" b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0,1,1,1,1,2,2,2,2,2</a:t>
                      </a:r>
                      <a:endParaRPr lang="nl-NL" sz="850" dirty="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164787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6F083D0-EEFF-413C-8B5E-4523AFD48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67" y="2455332"/>
            <a:ext cx="3644641" cy="3767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17BD55-7565-4EDE-9C4D-3C1AC34D0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501" y="2370666"/>
            <a:ext cx="3783874" cy="3911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137C99-9F52-4481-A55D-D7E4C75B318E}"/>
              </a:ext>
            </a:extLst>
          </p:cNvPr>
          <p:cNvSpPr/>
          <p:nvPr/>
        </p:nvSpPr>
        <p:spPr>
          <a:xfrm>
            <a:off x="6053667" y="2334743"/>
            <a:ext cx="1845733" cy="3343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run5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5CA509-E2FD-4948-B880-6596EFFF8CA4}"/>
              </a:ext>
            </a:extLst>
          </p:cNvPr>
          <p:cNvSpPr/>
          <p:nvPr/>
        </p:nvSpPr>
        <p:spPr>
          <a:xfrm>
            <a:off x="1710267" y="2343210"/>
            <a:ext cx="1845733" cy="3343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run4</a:t>
            </a:r>
          </a:p>
        </p:txBody>
      </p:sp>
    </p:spTree>
    <p:extLst>
      <p:ext uri="{BB962C8B-B14F-4D97-AF65-F5344CB8AC3E}">
        <p14:creationId xmlns:p14="http://schemas.microsoft.com/office/powerpoint/2010/main" val="1042013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586D-DB0B-4F0B-B7C2-BD43EF60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Run5 compared to run4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8F9E0-3C8E-41B3-8691-74019B780A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200" y="1329267"/>
            <a:ext cx="8521188" cy="4595582"/>
          </a:xfrm>
        </p:spPr>
        <p:txBody>
          <a:bodyPr/>
          <a:lstStyle/>
          <a:p>
            <a:r>
              <a:rPr lang="en-GB" dirty="0"/>
              <a:t>AIC increased from 1283 to 1287</a:t>
            </a:r>
          </a:p>
          <a:p>
            <a:r>
              <a:rPr lang="en-GB" dirty="0"/>
              <a:t>No difference in estimated 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3DBC0-3969-4465-9ABE-21074D1B4C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676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B643F2C-27D8-4D71-AF48-56D4E6DEC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19" y="2033209"/>
            <a:ext cx="4334632" cy="4480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9E4684-8F45-4710-8E74-84DBE05F8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568" y="2328334"/>
            <a:ext cx="3612193" cy="37341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BA9562-0C84-444D-ADBF-11403767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Run6= run4+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A967B-7CA2-42C4-9096-DAA03E2FD4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28</a:t>
            </a:fld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D3724B-A72D-46DD-8E63-5245032C9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247153"/>
              </p:ext>
            </p:extLst>
          </p:nvPr>
        </p:nvGraphicFramePr>
        <p:xfrm>
          <a:off x="343485" y="1192592"/>
          <a:ext cx="6559268" cy="838073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343524">
                  <a:extLst>
                    <a:ext uri="{9D8B030D-6E8A-4147-A177-3AD203B41FA5}">
                      <a16:colId xmlns:a16="http://schemas.microsoft.com/office/drawing/2014/main" val="3174072348"/>
                    </a:ext>
                  </a:extLst>
                </a:gridCol>
                <a:gridCol w="1113384">
                  <a:extLst>
                    <a:ext uri="{9D8B030D-6E8A-4147-A177-3AD203B41FA5}">
                      <a16:colId xmlns:a16="http://schemas.microsoft.com/office/drawing/2014/main" val="1896296382"/>
                    </a:ext>
                  </a:extLst>
                </a:gridCol>
                <a:gridCol w="1132443">
                  <a:extLst>
                    <a:ext uri="{9D8B030D-6E8A-4147-A177-3AD203B41FA5}">
                      <a16:colId xmlns:a16="http://schemas.microsoft.com/office/drawing/2014/main" val="3085569267"/>
                    </a:ext>
                  </a:extLst>
                </a:gridCol>
                <a:gridCol w="3969917">
                  <a:extLst>
                    <a:ext uri="{9D8B030D-6E8A-4147-A177-3AD203B41FA5}">
                      <a16:colId xmlns:a16="http://schemas.microsoft.com/office/drawing/2014/main" val="1718870664"/>
                    </a:ext>
                  </a:extLst>
                </a:gridCol>
              </a:tblGrid>
              <a:tr h="95833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endParaRPr lang="nl-NL" sz="850" dirty="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900" dirty="0" err="1">
                          <a:effectLst/>
                          <a:latin typeface="Verdana" panose="020B060403050404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N@age</a:t>
                      </a:r>
                      <a:endParaRPr lang="nl-NL" sz="850" dirty="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  <a:latin typeface="Verdana" panose="020B060403050404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Coupling process variance parameters per age</a:t>
                      </a:r>
                      <a:endParaRPr lang="nl-NL" sz="85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 err="1">
                          <a:effectLst/>
                          <a:latin typeface="Verdana" panose="020B060403050404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keyVarLogN</a:t>
                      </a:r>
                      <a:r>
                        <a:rPr lang="en-US" sz="900" dirty="0">
                          <a:effectLst/>
                          <a:latin typeface="Verdana" panose="020B060403050404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  <a:endParaRPr lang="nl-NL" sz="850" dirty="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9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0,1,1,1,1,2,2,2,2,2</a:t>
                      </a:r>
                      <a:endParaRPr lang="nl-NL" sz="850" dirty="0">
                        <a:effectLst/>
                        <a:latin typeface="Verdana" panose="020B060403050404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164787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C137C99-9F52-4481-A55D-D7E4C75B318E}"/>
              </a:ext>
            </a:extLst>
          </p:cNvPr>
          <p:cNvSpPr/>
          <p:nvPr/>
        </p:nvSpPr>
        <p:spPr>
          <a:xfrm>
            <a:off x="6646334" y="1462676"/>
            <a:ext cx="1845733" cy="3343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run6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5CA509-E2FD-4948-B880-6596EFFF8CA4}"/>
              </a:ext>
            </a:extLst>
          </p:cNvPr>
          <p:cNvSpPr/>
          <p:nvPr/>
        </p:nvSpPr>
        <p:spPr>
          <a:xfrm>
            <a:off x="313267" y="1902944"/>
            <a:ext cx="1845733" cy="3343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run3</a:t>
            </a:r>
          </a:p>
        </p:txBody>
      </p:sp>
    </p:spTree>
    <p:extLst>
      <p:ext uri="{BB962C8B-B14F-4D97-AF65-F5344CB8AC3E}">
        <p14:creationId xmlns:p14="http://schemas.microsoft.com/office/powerpoint/2010/main" val="474646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1E0C-3B2F-4E48-8A69-455D56FE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1304611"/>
          </a:xfrm>
        </p:spPr>
        <p:txBody>
          <a:bodyPr/>
          <a:lstStyle/>
          <a:p>
            <a:r>
              <a:rPr lang="en-GB" dirty="0"/>
              <a:t>run7-=run3+ separate BTS+IBTSQ3 before and after 2010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84399-0134-4964-8383-5D7E20C748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18E96-D62E-4578-8F6B-DFE515F9AB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29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646068-8A85-40A4-8838-BA001105A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833" y="1210734"/>
            <a:ext cx="4334632" cy="4480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6EC7DA-9CF5-40FC-8BC9-69A84A688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1876"/>
            <a:ext cx="4334632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7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C6A8-9FB2-4AB0-9790-2FE1D984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0FC1F-6D9D-4B5A-AEE8-0818A10A4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CD560-4E88-41EA-9B83-8D2250651C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3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1E4E99-A240-47C9-ACF9-DFE378B5F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87" y="0"/>
            <a:ext cx="7480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44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BA83-3EBC-4919-9E34-26F50446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9490E-FEB2-405F-B19E-158FD5D3DC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D5BB5-29A0-466C-8547-44A5E93540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30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248E93-561D-4CCD-8B6B-47B260E04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700" y="1837267"/>
            <a:ext cx="3612193" cy="3734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CF710-FEC7-4C62-9F77-A73EAB678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19" y="1449009"/>
            <a:ext cx="4334632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83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184A-4548-48EE-9342-CFD50857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5E16A-2FA3-49FB-AF87-5FB0F2D083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2821533" cy="4089600"/>
          </a:xfrm>
        </p:spPr>
        <p:txBody>
          <a:bodyPr/>
          <a:lstStyle/>
          <a:p>
            <a:r>
              <a:rPr lang="en-GB" dirty="0"/>
              <a:t>Catchability BTS+IBTSQ3</a:t>
            </a:r>
          </a:p>
          <a:p>
            <a:r>
              <a:rPr lang="en-GB" dirty="0"/>
              <a:t>&lt;2011(black)</a:t>
            </a:r>
          </a:p>
          <a:p>
            <a:r>
              <a:rPr lang="en-GB" dirty="0"/>
              <a:t>&gt;=2011(red)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1FBA2-F34E-41D9-9631-6FCF28036F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31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2912C1-6821-4171-96BA-4841998B6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567" y="846667"/>
            <a:ext cx="4334632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F2E2D-C482-4B9B-B772-DA3E1553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SSB: run3 (black), run7(red)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17C3C-FAF0-4FE3-B392-26C0284443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332E8-111D-42BD-862A-DD8986FAFB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32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F03A10-E498-4DBD-A90B-237F85EC2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1242060"/>
            <a:ext cx="3787468" cy="37341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829517-0CB0-491F-9101-43325A98D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494" y="1226820"/>
            <a:ext cx="3787468" cy="37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92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269E-8AB2-46C4-B212-14CEDD7E0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9AD7C-F56D-4080-AEE0-A56F6022CB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FBCDE-5AC0-4069-8DE4-750A83EFCE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33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549E60-A730-42E9-B195-5251BA691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748" y="1735667"/>
            <a:ext cx="4544962" cy="4480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2422A3-6F7C-45D6-AFF6-7E9D799BC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14" y="1769534"/>
            <a:ext cx="4544962" cy="44809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1097FF-7169-42E4-B1AA-EEE95C80424F}"/>
              </a:ext>
            </a:extLst>
          </p:cNvPr>
          <p:cNvSpPr/>
          <p:nvPr/>
        </p:nvSpPr>
        <p:spPr>
          <a:xfrm>
            <a:off x="1439334" y="1471143"/>
            <a:ext cx="1845733" cy="3343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run3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78060E-A010-4BFC-97B4-D38502451A9D}"/>
              </a:ext>
            </a:extLst>
          </p:cNvPr>
          <p:cNvSpPr/>
          <p:nvPr/>
        </p:nvSpPr>
        <p:spPr>
          <a:xfrm>
            <a:off x="5901267" y="1513477"/>
            <a:ext cx="1845733" cy="3343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run7</a:t>
            </a:r>
          </a:p>
        </p:txBody>
      </p:sp>
    </p:spTree>
    <p:extLst>
      <p:ext uri="{BB962C8B-B14F-4D97-AF65-F5344CB8AC3E}">
        <p14:creationId xmlns:p14="http://schemas.microsoft.com/office/powerpoint/2010/main" val="2687449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988F-9D30-495F-A308-629F10CA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DEEBB-D74C-462D-A400-EB6A6EA2EB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By separating BTS+IBTSQ3 indices,</a:t>
            </a:r>
          </a:p>
          <a:p>
            <a:r>
              <a:rPr lang="en-GB" dirty="0"/>
              <a:t>Seems that residual gets better for BTS+IBTSQ3?</a:t>
            </a:r>
          </a:p>
          <a:p>
            <a:r>
              <a:rPr lang="en-GB" dirty="0"/>
              <a:t>Reduced magnitude of process error</a:t>
            </a:r>
          </a:p>
          <a:p>
            <a:r>
              <a:rPr lang="en-GB" dirty="0"/>
              <a:t>The estimated catchability of these 2 periods are quite different</a:t>
            </a:r>
          </a:p>
          <a:p>
            <a:r>
              <a:rPr lang="en-GB" dirty="0" err="1"/>
              <a:t>Impling</a:t>
            </a:r>
            <a:r>
              <a:rPr lang="en-GB" dirty="0"/>
              <a:t> change of M?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0D8B7-75F9-4521-B361-4CF48B2076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805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47F5F-45BF-4023-8379-DCD9AE2F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40C44-CC5E-489F-88A3-AFEF66D6C8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fselectivityplot</a:t>
            </a:r>
            <a:r>
              <a:rPr lang="en-GB" dirty="0"/>
              <a:t>(</a:t>
            </a:r>
            <a:r>
              <a:rPr lang="en-GB" dirty="0" err="1"/>
              <a:t>myrun</a:t>
            </a:r>
            <a:r>
              <a:rPr lang="en-GB" dirty="0"/>
              <a:t>)</a:t>
            </a:r>
          </a:p>
          <a:p>
            <a:r>
              <a:rPr lang="en-GB" dirty="0"/>
              <a:t>Age 0 DYFS, use in forecast, or age 0 BTS+IBTSQ3</a:t>
            </a:r>
          </a:p>
          <a:p>
            <a:r>
              <a:rPr lang="en-GB" dirty="0"/>
              <a:t>AIC, does not include process error</a:t>
            </a:r>
          </a:p>
          <a:p>
            <a:r>
              <a:rPr lang="en-GB" dirty="0"/>
              <a:t>Age reading error</a:t>
            </a:r>
          </a:p>
          <a:p>
            <a:r>
              <a:rPr lang="en-US" sz="1800" dirty="0" err="1">
                <a:effectLst/>
                <a:latin typeface="Verdana" panose="020B060403050404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obsCorStruct</a:t>
            </a:r>
            <a:r>
              <a:rPr lang="en-GB" sz="1800" dirty="0">
                <a:effectLst/>
                <a:latin typeface="Verdana" panose="020B060403050404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=AR does not change results</a:t>
            </a:r>
          </a:p>
          <a:p>
            <a:r>
              <a:rPr lang="en-GB" sz="1800" dirty="0">
                <a:ea typeface="DengXian" panose="02010600030101010101" pitchFamily="2" charset="-122"/>
                <a:cs typeface="Times New Roman" panose="02020603050405020304" pitchFamily="18" charset="0"/>
              </a:rPr>
              <a:t>Recruitment process error</a:t>
            </a:r>
          </a:p>
          <a:p>
            <a:r>
              <a:rPr lang="en-GB" sz="1800" dirty="0">
                <a:ea typeface="DengXian" panose="02010600030101010101" pitchFamily="2" charset="-122"/>
                <a:cs typeface="Times New Roman" panose="02020603050405020304" pitchFamily="18" charset="0"/>
              </a:rPr>
              <a:t>Patterns in F process error is ok?</a:t>
            </a:r>
          </a:p>
          <a:p>
            <a:r>
              <a:rPr lang="en-GB" sz="1800" dirty="0">
                <a:ea typeface="DengXian" panose="02010600030101010101" pitchFamily="2" charset="-122"/>
                <a:cs typeface="Times New Roman" panose="02020603050405020304" pitchFamily="18" charset="0"/>
              </a:rPr>
              <a:t>Plot survey </a:t>
            </a:r>
            <a:r>
              <a:rPr lang="en-GB" sz="18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catchability@age</a:t>
            </a:r>
            <a:r>
              <a:rPr lang="en-GB" sz="1800" dirty="0">
                <a:ea typeface="DengXian" panose="02010600030101010101" pitchFamily="2" charset="-122"/>
                <a:cs typeface="Times New Roman" panose="02020603050405020304" pitchFamily="18" charset="0"/>
              </a:rPr>
              <a:t> and uncertainty per year, maybe couple come ages together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D1C39-2260-45A0-85B4-AFBAF711FA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026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63C-4349-4A68-B45E-520FA8B0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3EF05-7686-4150-9D27-C22BD043F2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200" y="1320800"/>
            <a:ext cx="8521188" cy="4604049"/>
          </a:xfrm>
        </p:spPr>
        <p:txBody>
          <a:bodyPr/>
          <a:lstStyle/>
          <a:p>
            <a:r>
              <a:rPr lang="en-GB" dirty="0"/>
              <a:t>AR structure in </a:t>
            </a:r>
            <a:r>
              <a:rPr lang="en-GB" dirty="0" err="1"/>
              <a:t>corFlag</a:t>
            </a:r>
            <a:r>
              <a:rPr lang="en-GB" dirty="0"/>
              <a:t> and </a:t>
            </a:r>
            <a:r>
              <a:rPr lang="en-GB" dirty="0" err="1"/>
              <a:t>obsCorStruct</a:t>
            </a:r>
            <a:r>
              <a:rPr lang="en-GB" dirty="0"/>
              <a:t> are all referring the age, not time?</a:t>
            </a:r>
          </a:p>
          <a:p>
            <a:r>
              <a:rPr lang="en-GB" dirty="0"/>
              <a:t>Weights of </a:t>
            </a:r>
            <a:r>
              <a:rPr lang="en-GB" dirty="0" err="1"/>
              <a:t>surveyes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B30BA-1836-4DED-96BA-DB73A70004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610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E014-78AF-452F-838B-00EA9B6A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4553-84B9-4715-A3A3-37960DD9DD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677F3-0870-4BDF-B9F8-0526AD1C3D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4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E8AC99-8D87-43C8-9736-0C0B100EF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09" y="0"/>
            <a:ext cx="76427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1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BCE90-430A-44B4-AE0B-969CF380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B8F9B-2F7D-48B4-B74B-1AE975EBD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4F233-B7D4-4F8C-AFCC-26A05BD97F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5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90847-F4BF-49AC-B400-406F1B031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09" y="0"/>
            <a:ext cx="76427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58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B618-6D8F-40BD-AEC9-6EF8DF81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633412"/>
          </a:xfrm>
        </p:spPr>
        <p:txBody>
          <a:bodyPr/>
          <a:lstStyle/>
          <a:p>
            <a:r>
              <a:rPr lang="en-GB" dirty="0"/>
              <a:t>Model diagnosis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9929C-A4E7-463F-8AD9-DCA94C94ED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200" y="1168400"/>
            <a:ext cx="8521188" cy="4756449"/>
          </a:xfrm>
        </p:spPr>
        <p:txBody>
          <a:bodyPr/>
          <a:lstStyle/>
          <a:p>
            <a:r>
              <a:rPr lang="en-GB" dirty="0"/>
              <a:t>AIC</a:t>
            </a:r>
          </a:p>
          <a:p>
            <a:r>
              <a:rPr lang="en-GB" dirty="0"/>
              <a:t>Ob residual and process residual</a:t>
            </a:r>
          </a:p>
          <a:p>
            <a:r>
              <a:rPr lang="en-GB" dirty="0"/>
              <a:t>Leave-one-out</a:t>
            </a:r>
          </a:p>
          <a:p>
            <a:r>
              <a:rPr lang="en-GB" dirty="0"/>
              <a:t>Retrospective (5 year peel)</a:t>
            </a:r>
          </a:p>
          <a:p>
            <a:r>
              <a:rPr lang="en-GB" dirty="0"/>
              <a:t>Forecast uncertainty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B1CF1-1FBE-401C-B9D7-8CAD39A901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94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0BDC-CBFF-4747-B195-15987E91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Run1: default </a:t>
            </a:r>
            <a:r>
              <a:rPr lang="en-GB" dirty="0" err="1"/>
              <a:t>confg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6AC3E-BB17-4C6E-9C0D-EE080FD12A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5C277-A70A-4151-8422-34529916D6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7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98CE52-6E18-446A-95F6-539FB4628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25" y="1071717"/>
            <a:ext cx="5057070" cy="52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1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0BDC-CBFF-4747-B195-15987E91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791650"/>
          </a:xfrm>
        </p:spPr>
        <p:txBody>
          <a:bodyPr/>
          <a:lstStyle/>
          <a:p>
            <a:r>
              <a:rPr lang="en-GB" dirty="0"/>
              <a:t>Run1: observation residual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6AC3E-BB17-4C6E-9C0D-EE080FD12A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5C277-A70A-4151-8422-34529916D6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8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C6B648-A2BF-482C-A423-3DB1D7084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48" y="1268361"/>
            <a:ext cx="4334632" cy="4480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87F0E6-A64D-4BA0-84FB-FB70ED14B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799" y="1356851"/>
            <a:ext cx="4627201" cy="478339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89F4813-A4BB-4043-9B76-5A276E7814A2}"/>
              </a:ext>
            </a:extLst>
          </p:cNvPr>
          <p:cNvSpPr/>
          <p:nvPr/>
        </p:nvSpPr>
        <p:spPr>
          <a:xfrm>
            <a:off x="1494503" y="1514167"/>
            <a:ext cx="914400" cy="462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9F6223-6A93-442D-BC8F-0A3A26884680}"/>
              </a:ext>
            </a:extLst>
          </p:cNvPr>
          <p:cNvSpPr/>
          <p:nvPr/>
        </p:nvSpPr>
        <p:spPr>
          <a:xfrm>
            <a:off x="4109883" y="1494502"/>
            <a:ext cx="432619" cy="1111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7AFA28-D9A0-4A84-B804-A28AEE97F0FB}"/>
              </a:ext>
            </a:extLst>
          </p:cNvPr>
          <p:cNvSpPr/>
          <p:nvPr/>
        </p:nvSpPr>
        <p:spPr>
          <a:xfrm>
            <a:off x="3843183" y="3018502"/>
            <a:ext cx="432619" cy="1111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16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004D-FAC1-42E1-A84D-1234A884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CD8F5-E2C0-4402-ADCB-F4605569E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805C8-B6E8-4FD7-A7E6-A26D302C34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9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6E0E17-472C-4CA5-B114-85424EFCF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967" y="0"/>
            <a:ext cx="663406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F1CD2A-E6FC-4694-8AD8-A93F95166B57}"/>
              </a:ext>
            </a:extLst>
          </p:cNvPr>
          <p:cNvSpPr/>
          <p:nvPr/>
        </p:nvSpPr>
        <p:spPr>
          <a:xfrm>
            <a:off x="4965290" y="658761"/>
            <a:ext cx="2615381" cy="462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5941E2-94CA-4CC2-942C-9F9A52EC0EF8}"/>
              </a:ext>
            </a:extLst>
          </p:cNvPr>
          <p:cNvSpPr/>
          <p:nvPr/>
        </p:nvSpPr>
        <p:spPr>
          <a:xfrm>
            <a:off x="6695767" y="1174955"/>
            <a:ext cx="934065" cy="1715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737017"/>
      </p:ext>
    </p:extLst>
  </p:cSld>
  <p:clrMapOvr>
    <a:masterClrMapping/>
  </p:clrMapOvr>
</p:sld>
</file>

<file path=ppt/theme/theme1.xml><?xml version="1.0" encoding="utf-8"?>
<a:theme xmlns:a="http://schemas.openxmlformats.org/drawingml/2006/main" name="WUR">
  <a:themeElements>
    <a:clrScheme name="Wageningen UR witte achtergrond">
      <a:dk1>
        <a:srgbClr val="005172"/>
      </a:dk1>
      <a:lt1>
        <a:srgbClr val="FFFFFF"/>
      </a:lt1>
      <a:dk2>
        <a:srgbClr val="34B233"/>
      </a:dk2>
      <a:lt2>
        <a:srgbClr val="005172"/>
      </a:lt2>
      <a:accent1>
        <a:srgbClr val="519FD7"/>
      </a:accent1>
      <a:accent2>
        <a:srgbClr val="A59D95"/>
      </a:accent2>
      <a:accent3>
        <a:srgbClr val="D5D2CA"/>
      </a:accent3>
      <a:accent4>
        <a:srgbClr val="FF7900"/>
      </a:accent4>
      <a:accent5>
        <a:srgbClr val="00549F"/>
      </a:accent5>
      <a:accent6>
        <a:srgbClr val="000000"/>
      </a:accent6>
      <a:hlink>
        <a:srgbClr val="00549F"/>
      </a:hlink>
      <a:folHlink>
        <a:srgbClr val="000000"/>
      </a:folHlink>
    </a:clrScheme>
    <a:fontScheme name="Wageningen U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ts val="1800"/>
          </a:lnSpc>
          <a:defRPr sz="1400" dirty="0" err="1" smtClean="0">
            <a:latin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20410</TotalTime>
  <Words>1117</Words>
  <Application>Microsoft Office PowerPoint</Application>
  <PresentationFormat>On-screen Show (4:3)</PresentationFormat>
  <Paragraphs>177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Courier New</vt:lpstr>
      <vt:lpstr>Verdana</vt:lpstr>
      <vt:lpstr>Wingdings</vt:lpstr>
      <vt:lpstr>WUR</vt:lpstr>
      <vt:lpstr>ple27.420:  SAM assessment runs</vt:lpstr>
      <vt:lpstr>Problem in assessment, WGNSSK2021, AAP model: log(est/obs)/SD: survey residuals</vt:lpstr>
      <vt:lpstr>PowerPoint Presentation</vt:lpstr>
      <vt:lpstr>PowerPoint Presentation</vt:lpstr>
      <vt:lpstr>PowerPoint Presentation</vt:lpstr>
      <vt:lpstr>Model diagnosis</vt:lpstr>
      <vt:lpstr>Run1: default confg</vt:lpstr>
      <vt:lpstr>Run1: observation residual</vt:lpstr>
      <vt:lpstr>PowerPoint Presentation</vt:lpstr>
      <vt:lpstr>run2</vt:lpstr>
      <vt:lpstr>run2</vt:lpstr>
      <vt:lpstr>PowerPoint Presentation</vt:lpstr>
      <vt:lpstr>PowerPoint Presentation</vt:lpstr>
      <vt:lpstr>run3</vt:lpstr>
      <vt:lpstr>Run1 vs run3</vt:lpstr>
      <vt:lpstr>Obs-est</vt:lpstr>
      <vt:lpstr>Obs-est</vt:lpstr>
      <vt:lpstr>PowerPoint Presentation</vt:lpstr>
      <vt:lpstr>Estimated survey catchability</vt:lpstr>
      <vt:lpstr>PowerPoint Presentation</vt:lpstr>
      <vt:lpstr>PowerPoint Presentation</vt:lpstr>
      <vt:lpstr>LOO</vt:lpstr>
      <vt:lpstr>retro</vt:lpstr>
      <vt:lpstr>Run3 compared to run1</vt:lpstr>
      <vt:lpstr>Run4= run3+</vt:lpstr>
      <vt:lpstr>Run5= run4+</vt:lpstr>
      <vt:lpstr>Run5 compared to run4</vt:lpstr>
      <vt:lpstr>Run6= run4+</vt:lpstr>
      <vt:lpstr>run7-=run3+ separate BTS+IBTSQ3 before and after 2010</vt:lpstr>
      <vt:lpstr>PowerPoint Presentation</vt:lpstr>
      <vt:lpstr>catchability</vt:lpstr>
      <vt:lpstr>SSB: run3 (black), run7(red)</vt:lpstr>
      <vt:lpstr>retro</vt:lpstr>
      <vt:lpstr>Run 7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Martin Brinkman</dc:creator>
  <cp:lastModifiedBy>Chen, Chun</cp:lastModifiedBy>
  <cp:revision>394</cp:revision>
  <dcterms:created xsi:type="dcterms:W3CDTF">2011-09-29T08:30:03Z</dcterms:created>
  <dcterms:modified xsi:type="dcterms:W3CDTF">2022-01-20T11:07:25Z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_Template">
    <vt:lpwstr>WHUK.pptx</vt:lpwstr>
  </property>
</Properties>
</file>