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0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6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16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251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83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75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50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975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006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821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3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33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70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1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03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35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3E0-26E0-4A89-A33E-47059F87E0AD}" type="datetimeFigureOut">
              <a:rPr lang="da-DK" smtClean="0"/>
              <a:t>30-08-2019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AUGMENTED WGSFD </a:t>
            </a:r>
            <a:r>
              <a:rPr lang="da-DK" sz="1200" dirty="0" err="1" smtClean="0"/>
              <a:t>Shape</a:t>
            </a:r>
            <a:r>
              <a:rPr lang="da-DK" sz="1200" dirty="0" smtClean="0"/>
              <a:t> files</a:t>
            </a:r>
            <a:endParaRPr lang="da-DK" sz="1200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ObtainProbabilityFieldForEffortDisplacement.R</a:t>
            </a:r>
            <a:endParaRPr lang="da-DK" sz="1200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SelectPolygonsToRestrictFromAugmentedShape.R</a:t>
            </a:r>
            <a:endParaRPr lang="da-DK" sz="1200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40" idx="6"/>
            <a:endCxn id="52" idx="2"/>
          </p:cNvCxnSpPr>
          <p:nvPr/>
        </p:nvCxnSpPr>
        <p:spPr>
          <a:xfrm>
            <a:off x="6324673" y="1639482"/>
            <a:ext cx="2084996" cy="657173"/>
          </a:xfrm>
          <a:prstGeom prst="bentConnector3">
            <a:avLst>
              <a:gd name="adj1" fmla="val 20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2" idx="6"/>
            <a:endCxn id="52" idx="2"/>
          </p:cNvCxnSpPr>
          <p:nvPr/>
        </p:nvCxnSpPr>
        <p:spPr>
          <a:xfrm flipV="1">
            <a:off x="6348897" y="2296655"/>
            <a:ext cx="2060772" cy="1022358"/>
          </a:xfrm>
          <a:prstGeom prst="bentConnector3">
            <a:avLst>
              <a:gd name="adj1" fmla="val 19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448493" y="1074055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/>
              <a:t>SPATIAL LONG TERM DYNAMIC MODELLING </a:t>
            </a:r>
            <a:r>
              <a:rPr lang="da-DK" sz="1100" dirty="0" smtClean="0"/>
              <a:t>(DISPLACE/SMART/</a:t>
            </a:r>
            <a:r>
              <a:rPr lang="da-DK" sz="1100" dirty="0" err="1" smtClean="0"/>
              <a:t>FishRent</a:t>
            </a:r>
            <a:r>
              <a:rPr lang="da-DK" sz="1100" dirty="0" smtClean="0"/>
              <a:t>)</a:t>
            </a:r>
            <a:endParaRPr lang="da-DK" sz="1100" dirty="0"/>
          </a:p>
        </p:txBody>
      </p:sp>
      <p:sp>
        <p:nvSpPr>
          <p:cNvPr id="61" name="Rectangle 60"/>
          <p:cNvSpPr/>
          <p:nvPr/>
        </p:nvSpPr>
        <p:spPr>
          <a:xfrm>
            <a:off x="8460826" y="5667209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Impact</a:t>
            </a:r>
            <a:r>
              <a:rPr lang="da-DK" sz="1200" dirty="0" smtClean="0"/>
              <a:t> </a:t>
            </a:r>
            <a:r>
              <a:rPr lang="da-DK" sz="1200" dirty="0" err="1" smtClean="0"/>
              <a:t>evaluation</a:t>
            </a:r>
            <a:r>
              <a:rPr lang="da-DK" sz="1200" dirty="0"/>
              <a:t> with </a:t>
            </a:r>
            <a:r>
              <a:rPr lang="da-DK" sz="1200" dirty="0" smtClean="0"/>
              <a:t>SPATIAL </a:t>
            </a:r>
            <a:r>
              <a:rPr lang="da-DK" sz="1200" dirty="0"/>
              <a:t>LONG TERM DYNAMICS </a:t>
            </a:r>
            <a:r>
              <a:rPr lang="da-DK" sz="1200" dirty="0" smtClean="0"/>
              <a:t>MODELLING</a:t>
            </a:r>
            <a:endParaRPr lang="da-DK" sz="1200" dirty="0"/>
          </a:p>
          <a:p>
            <a:pPr algn="ctr"/>
            <a:endParaRPr lang="da-DK" sz="1200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60867" y="5505445"/>
            <a:ext cx="32352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72717" y="2753586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/>
              <a:t>STATIC SNAPSHOOT VARIABLES</a:t>
            </a:r>
            <a:endParaRPr lang="da-DK" sz="1100" dirty="0"/>
          </a:p>
        </p:txBody>
      </p:sp>
      <p:sp>
        <p:nvSpPr>
          <p:cNvPr id="2" name="Rectangle 1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</p:spTree>
    <p:extLst>
      <p:ext uri="{BB962C8B-B14F-4D97-AF65-F5344CB8AC3E}">
        <p14:creationId xmlns:p14="http://schemas.microsoft.com/office/powerpoint/2010/main" val="296766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4777536" y="2151180"/>
            <a:ext cx="1603910" cy="4673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AUGMENTED WGSFD </a:t>
            </a:r>
            <a:r>
              <a:rPr lang="da-DK" sz="1200" dirty="0" err="1" smtClean="0"/>
              <a:t>Shape</a:t>
            </a:r>
            <a:r>
              <a:rPr lang="da-DK" sz="1200" dirty="0" smtClean="0"/>
              <a:t> files</a:t>
            </a:r>
            <a:endParaRPr lang="da-DK" sz="1200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ObtainProbabilityFieldForEffortDisplacement.R</a:t>
            </a:r>
            <a:endParaRPr lang="da-DK" sz="1200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SelectPolygonsToRestrictFromAugmentedShape.R</a:t>
            </a:r>
            <a:endParaRPr lang="da-DK" sz="1200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40" idx="6"/>
            <a:endCxn id="96" idx="1"/>
          </p:cNvCxnSpPr>
          <p:nvPr/>
        </p:nvCxnSpPr>
        <p:spPr>
          <a:xfrm>
            <a:off x="6324673" y="1639482"/>
            <a:ext cx="154956" cy="105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52" idx="2"/>
          </p:cNvCxnSpPr>
          <p:nvPr/>
        </p:nvCxnSpPr>
        <p:spPr>
          <a:xfrm flipV="1">
            <a:off x="6360662" y="2296655"/>
            <a:ext cx="2049007" cy="533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448493" y="1074055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/>
              <a:t>SPATIAL LONG TERM DYNAMIC MODELLING </a:t>
            </a:r>
            <a:r>
              <a:rPr lang="da-DK" sz="1100" dirty="0" smtClean="0"/>
              <a:t>(DISPLACE/SMART/</a:t>
            </a:r>
            <a:r>
              <a:rPr lang="da-DK" sz="1100" dirty="0" err="1" smtClean="0"/>
              <a:t>FishRent</a:t>
            </a:r>
            <a:r>
              <a:rPr lang="da-DK" sz="1100" dirty="0" smtClean="0"/>
              <a:t>)</a:t>
            </a:r>
            <a:endParaRPr lang="da-DK" sz="1100" dirty="0"/>
          </a:p>
        </p:txBody>
      </p:sp>
      <p:sp>
        <p:nvSpPr>
          <p:cNvPr id="61" name="Rectangle 60"/>
          <p:cNvSpPr/>
          <p:nvPr/>
        </p:nvSpPr>
        <p:spPr>
          <a:xfrm>
            <a:off x="8460826" y="5695280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Impact</a:t>
            </a:r>
            <a:r>
              <a:rPr lang="da-DK" sz="1200" dirty="0" smtClean="0"/>
              <a:t> </a:t>
            </a:r>
            <a:r>
              <a:rPr lang="da-DK" sz="1200" dirty="0" err="1" smtClean="0"/>
              <a:t>evaluation</a:t>
            </a:r>
            <a:r>
              <a:rPr lang="da-DK" sz="1200" dirty="0"/>
              <a:t> with </a:t>
            </a:r>
            <a:r>
              <a:rPr lang="da-DK" sz="1200" dirty="0" smtClean="0"/>
              <a:t>SPATIAL </a:t>
            </a:r>
            <a:r>
              <a:rPr lang="da-DK" sz="1200" dirty="0"/>
              <a:t>LONG TERM DYNAMICS </a:t>
            </a:r>
            <a:r>
              <a:rPr lang="da-DK" sz="1200" dirty="0" smtClean="0"/>
              <a:t>MODELLING</a:t>
            </a:r>
            <a:endParaRPr lang="da-DK" sz="1200" dirty="0"/>
          </a:p>
          <a:p>
            <a:pPr algn="ctr"/>
            <a:endParaRPr lang="da-DK" sz="1200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46832" y="5519480"/>
            <a:ext cx="3515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3828" y="2149922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19" name="Rectangle 18"/>
          <p:cNvSpPr/>
          <p:nvPr/>
        </p:nvSpPr>
        <p:spPr>
          <a:xfrm>
            <a:off x="2185682" y="2922099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ObtainRasterDistanceToCoast.R</a:t>
            </a:r>
            <a:endParaRPr lang="da-DK" sz="1050" dirty="0"/>
          </a:p>
        </p:txBody>
      </p:sp>
      <p:sp>
        <p:nvSpPr>
          <p:cNvPr id="20" name="Rectangle 19"/>
          <p:cNvSpPr/>
          <p:nvPr/>
        </p:nvSpPr>
        <p:spPr>
          <a:xfrm>
            <a:off x="2170026" y="3802285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ObtainRasterFleetSpatialDependencies.R</a:t>
            </a:r>
            <a:r>
              <a:rPr lang="da-DK" sz="1050" dirty="0" smtClean="0"/>
              <a:t> </a:t>
            </a:r>
            <a:r>
              <a:rPr lang="da-DK" sz="1050" dirty="0" err="1" smtClean="0"/>
              <a:t>e.g</a:t>
            </a:r>
            <a:r>
              <a:rPr lang="da-DK" sz="1050" dirty="0" smtClean="0"/>
              <a:t>. ISLA</a:t>
            </a:r>
            <a:endParaRPr lang="da-DK" sz="1200" dirty="0"/>
          </a:p>
        </p:txBody>
      </p:sp>
      <p:sp>
        <p:nvSpPr>
          <p:cNvPr id="21" name="Oval 20"/>
          <p:cNvSpPr/>
          <p:nvPr/>
        </p:nvSpPr>
        <p:spPr>
          <a:xfrm>
            <a:off x="5094197" y="2741087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dist2Coast</a:t>
            </a:r>
            <a:endParaRPr lang="da-DK" sz="1050" dirty="0"/>
          </a:p>
        </p:txBody>
      </p:sp>
      <p:sp>
        <p:nvSpPr>
          <p:cNvPr id="22" name="Oval 21"/>
          <p:cNvSpPr/>
          <p:nvPr/>
        </p:nvSpPr>
        <p:spPr>
          <a:xfrm>
            <a:off x="5083964" y="4030898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SpatialDepend</a:t>
            </a:r>
            <a:endParaRPr lang="da-DK" sz="1050" dirty="0"/>
          </a:p>
        </p:txBody>
      </p:sp>
      <p:sp>
        <p:nvSpPr>
          <p:cNvPr id="23" name="Oval 22"/>
          <p:cNvSpPr/>
          <p:nvPr/>
        </p:nvSpPr>
        <p:spPr>
          <a:xfrm>
            <a:off x="633085" y="4038822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 smtClean="0"/>
              <a:t>Logbooks</a:t>
            </a:r>
            <a:endParaRPr lang="da-DK" sz="1100" dirty="0" smtClean="0"/>
          </a:p>
          <a:p>
            <a:pPr algn="ctr"/>
            <a:r>
              <a:rPr lang="da-DK" sz="1100" dirty="0" smtClean="0"/>
              <a:t>Or </a:t>
            </a:r>
            <a:r>
              <a:rPr lang="da-DK" sz="1000" dirty="0" smtClean="0"/>
              <a:t>SECFISH</a:t>
            </a:r>
            <a:r>
              <a:rPr lang="da-DK" sz="1100" dirty="0" smtClean="0"/>
              <a:t> </a:t>
            </a:r>
            <a:r>
              <a:rPr lang="da-DK" sz="1100" dirty="0" err="1" smtClean="0"/>
              <a:t>routines</a:t>
            </a:r>
            <a:endParaRPr lang="da-DK" sz="1100" dirty="0"/>
          </a:p>
        </p:txBody>
      </p:sp>
      <p:sp>
        <p:nvSpPr>
          <p:cNvPr id="24" name="Rectangle 23"/>
          <p:cNvSpPr/>
          <p:nvPr/>
        </p:nvSpPr>
        <p:spPr>
          <a:xfrm>
            <a:off x="2170026" y="4354008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ObtainRasterGVA.R</a:t>
            </a:r>
            <a:endParaRPr lang="da-DK" sz="1200" dirty="0"/>
          </a:p>
        </p:txBody>
      </p:sp>
      <p:sp>
        <p:nvSpPr>
          <p:cNvPr id="25" name="Rectangle 24"/>
          <p:cNvSpPr/>
          <p:nvPr/>
        </p:nvSpPr>
        <p:spPr>
          <a:xfrm>
            <a:off x="2177165" y="3354448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ObtainRasterJRCOceanProd.R</a:t>
            </a:r>
            <a:endParaRPr lang="da-DK" sz="1050" dirty="0"/>
          </a:p>
        </p:txBody>
      </p:sp>
      <p:sp>
        <p:nvSpPr>
          <p:cNvPr id="26" name="Oval 25"/>
          <p:cNvSpPr/>
          <p:nvPr/>
        </p:nvSpPr>
        <p:spPr>
          <a:xfrm>
            <a:off x="5088379" y="3395885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OP/LPUE</a:t>
            </a:r>
            <a:endParaRPr lang="da-DK" sz="1050" dirty="0"/>
          </a:p>
        </p:txBody>
      </p:sp>
      <p:cxnSp>
        <p:nvCxnSpPr>
          <p:cNvPr id="27" name="Elbow Connector 26"/>
          <p:cNvCxnSpPr>
            <a:stCxn id="23" idx="6"/>
            <a:endCxn id="20" idx="1"/>
          </p:cNvCxnSpPr>
          <p:nvPr/>
        </p:nvCxnSpPr>
        <p:spPr>
          <a:xfrm flipV="1">
            <a:off x="1745034" y="4029904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6"/>
            <a:endCxn id="24" idx="1"/>
          </p:cNvCxnSpPr>
          <p:nvPr/>
        </p:nvCxnSpPr>
        <p:spPr>
          <a:xfrm>
            <a:off x="1745034" y="4323236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0" idx="6"/>
            <a:endCxn id="25" idx="1"/>
          </p:cNvCxnSpPr>
          <p:nvPr/>
        </p:nvCxnSpPr>
        <p:spPr>
          <a:xfrm flipV="1">
            <a:off x="1657384" y="3539038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1" idx="2"/>
          </p:cNvCxnSpPr>
          <p:nvPr/>
        </p:nvCxnSpPr>
        <p:spPr>
          <a:xfrm flipV="1">
            <a:off x="4239030" y="3017029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6" idx="2"/>
          </p:cNvCxnSpPr>
          <p:nvPr/>
        </p:nvCxnSpPr>
        <p:spPr>
          <a:xfrm>
            <a:off x="4230513" y="3539038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22" idx="2"/>
          </p:cNvCxnSpPr>
          <p:nvPr/>
        </p:nvCxnSpPr>
        <p:spPr>
          <a:xfrm>
            <a:off x="4223374" y="4029904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7207" y="4730548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GVA</a:t>
            </a:r>
            <a:endParaRPr lang="da-DK" sz="1050" dirty="0"/>
          </a:p>
        </p:txBody>
      </p:sp>
      <p:cxnSp>
        <p:nvCxnSpPr>
          <p:cNvPr id="34" name="Elbow Connector 33"/>
          <p:cNvCxnSpPr>
            <a:stCxn id="24" idx="3"/>
            <a:endCxn id="33" idx="2"/>
          </p:cNvCxnSpPr>
          <p:nvPr/>
        </p:nvCxnSpPr>
        <p:spPr>
          <a:xfrm>
            <a:off x="4223373" y="4548108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165" y="487484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ObtainExpectedProfit</a:t>
            </a:r>
            <a:endParaRPr lang="da-DK" sz="1050" dirty="0"/>
          </a:p>
        </p:txBody>
      </p:sp>
      <p:cxnSp>
        <p:nvCxnSpPr>
          <p:cNvPr id="36" name="Elbow Connector 35"/>
          <p:cNvCxnSpPr>
            <a:stCxn id="21" idx="6"/>
          </p:cNvCxnSpPr>
          <p:nvPr/>
        </p:nvCxnSpPr>
        <p:spPr>
          <a:xfrm flipV="1">
            <a:off x="6058612" y="2829675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6040073" y="2728632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6"/>
            <a:endCxn id="96" idx="1"/>
          </p:cNvCxnSpPr>
          <p:nvPr/>
        </p:nvCxnSpPr>
        <p:spPr>
          <a:xfrm flipV="1">
            <a:off x="6071449" y="2698096"/>
            <a:ext cx="408180" cy="163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6"/>
            <a:endCxn id="96" idx="1"/>
          </p:cNvCxnSpPr>
          <p:nvPr/>
        </p:nvCxnSpPr>
        <p:spPr>
          <a:xfrm flipV="1">
            <a:off x="5992613" y="2698096"/>
            <a:ext cx="487016" cy="231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1121" y="3286794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/>
              <a:t>JRC</a:t>
            </a:r>
            <a:endParaRPr lang="da-DK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836961" y="2157226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</a:t>
            </a:r>
            <a:r>
              <a:rPr lang="da-DK" sz="1200" dirty="0" err="1" smtClean="0"/>
              <a:t>a,d</a:t>
            </a:r>
            <a:r>
              <a:rPr lang="da-DK" sz="1200" dirty="0" smtClean="0"/>
              <a:t>) Practical steps: </a:t>
            </a:r>
          </a:p>
          <a:p>
            <a:r>
              <a:rPr lang="da-DK" sz="1200" dirty="0" err="1" smtClean="0"/>
              <a:t>prioritisation</a:t>
            </a:r>
            <a:r>
              <a:rPr lang="da-DK" sz="1200" dirty="0" smtClean="0"/>
              <a:t>, data </a:t>
            </a:r>
            <a:r>
              <a:rPr lang="da-DK" sz="1200" dirty="0" err="1" smtClean="0"/>
              <a:t>availability</a:t>
            </a:r>
            <a:r>
              <a:rPr lang="da-DK" sz="1200" dirty="0" smtClean="0"/>
              <a:t>,</a:t>
            </a:r>
          </a:p>
          <a:p>
            <a:r>
              <a:rPr lang="da-DK" sz="1200" dirty="0" err="1" smtClean="0"/>
              <a:t>Feasability</a:t>
            </a:r>
            <a:r>
              <a:rPr lang="da-DK" sz="1200" dirty="0" smtClean="0"/>
              <a:t>, future data </a:t>
            </a:r>
            <a:r>
              <a:rPr lang="da-DK" sz="1200" dirty="0" err="1" smtClean="0"/>
              <a:t>collation</a:t>
            </a:r>
            <a:endParaRPr lang="da-DK" sz="1200" dirty="0"/>
          </a:p>
        </p:txBody>
      </p:sp>
      <p:sp>
        <p:nvSpPr>
          <p:cNvPr id="42" name="Rectangle 41"/>
          <p:cNvSpPr/>
          <p:nvPr/>
        </p:nvSpPr>
        <p:spPr>
          <a:xfrm>
            <a:off x="2163095" y="5867442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Etc.</a:t>
            </a:r>
            <a:endParaRPr lang="da-DK" sz="1050" dirty="0"/>
          </a:p>
        </p:txBody>
      </p:sp>
      <p:sp>
        <p:nvSpPr>
          <p:cNvPr id="43" name="Oval 42"/>
          <p:cNvSpPr/>
          <p:nvPr/>
        </p:nvSpPr>
        <p:spPr>
          <a:xfrm>
            <a:off x="5077628" y="5400889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Profit</a:t>
            </a:r>
            <a:endParaRPr lang="da-DK" sz="1050" dirty="0"/>
          </a:p>
        </p:txBody>
      </p:sp>
      <p:cxnSp>
        <p:nvCxnSpPr>
          <p:cNvPr id="44" name="Elbow Connector 43"/>
          <p:cNvCxnSpPr>
            <a:stCxn id="35" idx="3"/>
            <a:endCxn id="43" idx="2"/>
          </p:cNvCxnSpPr>
          <p:nvPr/>
        </p:nvCxnSpPr>
        <p:spPr>
          <a:xfrm>
            <a:off x="4230511" y="5061576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6"/>
            <a:endCxn id="96" idx="1"/>
          </p:cNvCxnSpPr>
          <p:nvPr/>
        </p:nvCxnSpPr>
        <p:spPr>
          <a:xfrm flipV="1">
            <a:off x="6079400" y="2698096"/>
            <a:ext cx="400229" cy="2985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3596" y="536882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ObtainWindmillsFarms</a:t>
            </a:r>
            <a:endParaRPr lang="da-DK" sz="1050" dirty="0"/>
          </a:p>
        </p:txBody>
      </p:sp>
      <p:sp>
        <p:nvSpPr>
          <p:cNvPr id="47" name="Oval 46"/>
          <p:cNvSpPr/>
          <p:nvPr/>
        </p:nvSpPr>
        <p:spPr>
          <a:xfrm>
            <a:off x="5077006" y="6025978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Windmills</a:t>
            </a:r>
            <a:endParaRPr lang="da-DK" sz="1050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>
            <a:off x="4226942" y="5555561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479629" y="2474092"/>
            <a:ext cx="1724007" cy="4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AddAttributeToShpFromRasterExtractorFromShpOverlay.R</a:t>
            </a:r>
            <a:endParaRPr lang="da-DK" sz="1050" dirty="0"/>
          </a:p>
        </p:txBody>
      </p:sp>
      <p:sp>
        <p:nvSpPr>
          <p:cNvPr id="99" name="Rectangle 98"/>
          <p:cNvSpPr/>
          <p:nvPr/>
        </p:nvSpPr>
        <p:spPr>
          <a:xfrm>
            <a:off x="4484627" y="2162757"/>
            <a:ext cx="16393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dirty="0" err="1"/>
              <a:t>ToR</a:t>
            </a:r>
            <a:r>
              <a:rPr lang="da-DK" sz="1100" dirty="0"/>
              <a:t> (b) –Case studies</a:t>
            </a:r>
          </a:p>
          <a:p>
            <a:r>
              <a:rPr lang="da-DK" sz="1100" dirty="0"/>
              <a:t> for </a:t>
            </a:r>
            <a:r>
              <a:rPr lang="da-DK" sz="1100" dirty="0" err="1"/>
              <a:t>disaggregation</a:t>
            </a:r>
            <a:r>
              <a:rPr lang="da-DK" sz="1100" dirty="0"/>
              <a:t> to the right </a:t>
            </a:r>
            <a:r>
              <a:rPr lang="da-DK" sz="1100" dirty="0" err="1"/>
              <a:t>spatial</a:t>
            </a:r>
            <a:r>
              <a:rPr lang="da-DK" sz="1100" dirty="0"/>
              <a:t> </a:t>
            </a:r>
            <a:r>
              <a:rPr lang="da-DK" sz="1100" dirty="0" err="1"/>
              <a:t>scale</a:t>
            </a:r>
            <a:endParaRPr lang="da-DK" sz="1100" dirty="0"/>
          </a:p>
        </p:txBody>
      </p:sp>
      <p:cxnSp>
        <p:nvCxnSpPr>
          <p:cNvPr id="12" name="Elbow Connector 11"/>
          <p:cNvCxnSpPr>
            <a:stCxn id="47" idx="6"/>
            <a:endCxn id="96" idx="1"/>
          </p:cNvCxnSpPr>
          <p:nvPr/>
        </p:nvCxnSpPr>
        <p:spPr>
          <a:xfrm flipV="1">
            <a:off x="6078778" y="2698096"/>
            <a:ext cx="400851" cy="3611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777536" y="2151180"/>
            <a:ext cx="1603910" cy="4673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AUGMENTED WGSFD </a:t>
            </a:r>
            <a:r>
              <a:rPr lang="da-DK" sz="1200" dirty="0" err="1" smtClean="0"/>
              <a:t>Shape</a:t>
            </a:r>
            <a:r>
              <a:rPr lang="da-DK" sz="1200" dirty="0" smtClean="0"/>
              <a:t> files</a:t>
            </a:r>
            <a:endParaRPr lang="da-DK" sz="1200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ObtainProbabilityFieldForEffortDisplacement.R</a:t>
            </a:r>
            <a:endParaRPr lang="da-DK" sz="1200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SelectPolygonsToRestrictFromAugmentedShape.R</a:t>
            </a:r>
            <a:endParaRPr lang="da-DK" sz="1200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0" idx="6"/>
            <a:endCxn id="56" idx="1"/>
          </p:cNvCxnSpPr>
          <p:nvPr/>
        </p:nvCxnSpPr>
        <p:spPr>
          <a:xfrm>
            <a:off x="6251189" y="1585420"/>
            <a:ext cx="228440" cy="1112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6" idx="0"/>
            <a:endCxn id="52" idx="2"/>
          </p:cNvCxnSpPr>
          <p:nvPr/>
        </p:nvCxnSpPr>
        <p:spPr>
          <a:xfrm rot="5400000" flipH="1" flipV="1">
            <a:off x="7786933" y="1851356"/>
            <a:ext cx="177437" cy="1068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60826" y="5742296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Impact</a:t>
            </a:r>
            <a:r>
              <a:rPr lang="da-DK" sz="1200" dirty="0" smtClean="0"/>
              <a:t> </a:t>
            </a:r>
            <a:r>
              <a:rPr lang="da-DK" sz="1200" dirty="0" err="1" smtClean="0"/>
              <a:t>evaluation</a:t>
            </a:r>
            <a:r>
              <a:rPr lang="da-DK" sz="1200" dirty="0"/>
              <a:t> with </a:t>
            </a:r>
            <a:r>
              <a:rPr lang="da-DK" sz="1200" dirty="0" smtClean="0"/>
              <a:t>SPATIAL </a:t>
            </a:r>
            <a:r>
              <a:rPr lang="da-DK" sz="1200" dirty="0"/>
              <a:t>LONG TERM DYNAMICS </a:t>
            </a:r>
            <a:r>
              <a:rPr lang="da-DK" sz="1200" dirty="0" smtClean="0"/>
              <a:t>MODELLING</a:t>
            </a:r>
            <a:endParaRPr lang="da-DK" sz="1200" dirty="0"/>
          </a:p>
          <a:p>
            <a:pPr algn="ctr"/>
            <a:endParaRPr lang="da-DK" sz="1200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23324" y="5542988"/>
            <a:ext cx="39861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3828" y="2149922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19" name="Rectangle 18"/>
          <p:cNvSpPr/>
          <p:nvPr/>
        </p:nvSpPr>
        <p:spPr>
          <a:xfrm>
            <a:off x="2185682" y="2922099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ObtainRasterDistanceToCoast.R</a:t>
            </a:r>
            <a:endParaRPr lang="da-DK" sz="1050" dirty="0"/>
          </a:p>
        </p:txBody>
      </p:sp>
      <p:sp>
        <p:nvSpPr>
          <p:cNvPr id="20" name="Rectangle 19"/>
          <p:cNvSpPr/>
          <p:nvPr/>
        </p:nvSpPr>
        <p:spPr>
          <a:xfrm>
            <a:off x="2170026" y="3802285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ObtainRasterFleetSpatialDependencies.R</a:t>
            </a:r>
            <a:r>
              <a:rPr lang="da-DK" sz="1050" dirty="0" smtClean="0"/>
              <a:t> </a:t>
            </a:r>
            <a:r>
              <a:rPr lang="da-DK" sz="1050" dirty="0" err="1" smtClean="0"/>
              <a:t>e.g</a:t>
            </a:r>
            <a:r>
              <a:rPr lang="da-DK" sz="1050" dirty="0" smtClean="0"/>
              <a:t>. ISLA</a:t>
            </a:r>
            <a:endParaRPr lang="da-DK" sz="1200" dirty="0"/>
          </a:p>
        </p:txBody>
      </p:sp>
      <p:sp>
        <p:nvSpPr>
          <p:cNvPr id="21" name="Oval 20"/>
          <p:cNvSpPr/>
          <p:nvPr/>
        </p:nvSpPr>
        <p:spPr>
          <a:xfrm>
            <a:off x="5094197" y="2741087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dist2Coast</a:t>
            </a:r>
            <a:endParaRPr lang="da-DK" sz="1050" dirty="0"/>
          </a:p>
        </p:txBody>
      </p:sp>
      <p:sp>
        <p:nvSpPr>
          <p:cNvPr id="22" name="Oval 21"/>
          <p:cNvSpPr/>
          <p:nvPr/>
        </p:nvSpPr>
        <p:spPr>
          <a:xfrm>
            <a:off x="5083964" y="4030898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SpatialDepend</a:t>
            </a:r>
            <a:endParaRPr lang="da-DK" sz="1050" dirty="0"/>
          </a:p>
        </p:txBody>
      </p:sp>
      <p:sp>
        <p:nvSpPr>
          <p:cNvPr id="23" name="Oval 22"/>
          <p:cNvSpPr/>
          <p:nvPr/>
        </p:nvSpPr>
        <p:spPr>
          <a:xfrm>
            <a:off x="633085" y="4038822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 smtClean="0"/>
              <a:t>Logbooks</a:t>
            </a:r>
            <a:endParaRPr lang="da-DK" sz="1100" dirty="0" smtClean="0"/>
          </a:p>
          <a:p>
            <a:pPr algn="ctr"/>
            <a:r>
              <a:rPr lang="da-DK" sz="1100" dirty="0" smtClean="0"/>
              <a:t>Or </a:t>
            </a:r>
            <a:r>
              <a:rPr lang="da-DK" sz="1000" dirty="0" smtClean="0"/>
              <a:t>SECFISH</a:t>
            </a:r>
            <a:r>
              <a:rPr lang="da-DK" sz="1100" dirty="0" smtClean="0"/>
              <a:t> </a:t>
            </a:r>
            <a:r>
              <a:rPr lang="da-DK" sz="1100" dirty="0" err="1" smtClean="0"/>
              <a:t>routines</a:t>
            </a:r>
            <a:endParaRPr lang="da-DK" sz="1100" dirty="0"/>
          </a:p>
        </p:txBody>
      </p:sp>
      <p:sp>
        <p:nvSpPr>
          <p:cNvPr id="24" name="Rectangle 23"/>
          <p:cNvSpPr/>
          <p:nvPr/>
        </p:nvSpPr>
        <p:spPr>
          <a:xfrm>
            <a:off x="2170026" y="4354008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ObtainRasterGVA.R</a:t>
            </a:r>
            <a:endParaRPr lang="da-DK" sz="1200" dirty="0"/>
          </a:p>
        </p:txBody>
      </p:sp>
      <p:sp>
        <p:nvSpPr>
          <p:cNvPr id="25" name="Rectangle 24"/>
          <p:cNvSpPr/>
          <p:nvPr/>
        </p:nvSpPr>
        <p:spPr>
          <a:xfrm>
            <a:off x="2177165" y="3354448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ObtainRasterJRCOceanProd.R</a:t>
            </a:r>
            <a:endParaRPr lang="da-DK" sz="1050" dirty="0"/>
          </a:p>
        </p:txBody>
      </p:sp>
      <p:sp>
        <p:nvSpPr>
          <p:cNvPr id="26" name="Oval 25"/>
          <p:cNvSpPr/>
          <p:nvPr/>
        </p:nvSpPr>
        <p:spPr>
          <a:xfrm>
            <a:off x="5088379" y="3395885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OP/LPUE</a:t>
            </a:r>
            <a:endParaRPr lang="da-DK" sz="1050" dirty="0"/>
          </a:p>
        </p:txBody>
      </p:sp>
      <p:cxnSp>
        <p:nvCxnSpPr>
          <p:cNvPr id="27" name="Elbow Connector 26"/>
          <p:cNvCxnSpPr>
            <a:stCxn id="23" idx="6"/>
            <a:endCxn id="20" idx="1"/>
          </p:cNvCxnSpPr>
          <p:nvPr/>
        </p:nvCxnSpPr>
        <p:spPr>
          <a:xfrm flipV="1">
            <a:off x="1745034" y="4029904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6"/>
            <a:endCxn id="24" idx="1"/>
          </p:cNvCxnSpPr>
          <p:nvPr/>
        </p:nvCxnSpPr>
        <p:spPr>
          <a:xfrm>
            <a:off x="1745034" y="4323236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0" idx="6"/>
            <a:endCxn id="25" idx="1"/>
          </p:cNvCxnSpPr>
          <p:nvPr/>
        </p:nvCxnSpPr>
        <p:spPr>
          <a:xfrm flipV="1">
            <a:off x="1657384" y="3539038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1" idx="2"/>
          </p:cNvCxnSpPr>
          <p:nvPr/>
        </p:nvCxnSpPr>
        <p:spPr>
          <a:xfrm flipV="1">
            <a:off x="4239030" y="3017029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6" idx="2"/>
          </p:cNvCxnSpPr>
          <p:nvPr/>
        </p:nvCxnSpPr>
        <p:spPr>
          <a:xfrm>
            <a:off x="4230513" y="3539038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22" idx="2"/>
          </p:cNvCxnSpPr>
          <p:nvPr/>
        </p:nvCxnSpPr>
        <p:spPr>
          <a:xfrm>
            <a:off x="4223374" y="4029904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7207" y="4730548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GVA</a:t>
            </a:r>
            <a:endParaRPr lang="da-DK" sz="1050" dirty="0"/>
          </a:p>
        </p:txBody>
      </p:sp>
      <p:cxnSp>
        <p:nvCxnSpPr>
          <p:cNvPr id="34" name="Elbow Connector 33"/>
          <p:cNvCxnSpPr>
            <a:stCxn id="24" idx="3"/>
            <a:endCxn id="33" idx="2"/>
          </p:cNvCxnSpPr>
          <p:nvPr/>
        </p:nvCxnSpPr>
        <p:spPr>
          <a:xfrm>
            <a:off x="4223373" y="4548108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165" y="487484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ObtainExpectedProfit</a:t>
            </a:r>
            <a:endParaRPr lang="da-DK" sz="1050" dirty="0"/>
          </a:p>
        </p:txBody>
      </p:sp>
      <p:cxnSp>
        <p:nvCxnSpPr>
          <p:cNvPr id="36" name="Elbow Connector 35"/>
          <p:cNvCxnSpPr>
            <a:stCxn id="21" idx="6"/>
          </p:cNvCxnSpPr>
          <p:nvPr/>
        </p:nvCxnSpPr>
        <p:spPr>
          <a:xfrm flipV="1">
            <a:off x="6058612" y="2829675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6"/>
          </p:cNvCxnSpPr>
          <p:nvPr/>
        </p:nvCxnSpPr>
        <p:spPr>
          <a:xfrm flipV="1">
            <a:off x="6025693" y="2829675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6"/>
            <a:endCxn id="56" idx="1"/>
          </p:cNvCxnSpPr>
          <p:nvPr/>
        </p:nvCxnSpPr>
        <p:spPr>
          <a:xfrm flipV="1">
            <a:off x="6071449" y="2698096"/>
            <a:ext cx="408180" cy="163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6"/>
            <a:endCxn id="56" idx="1"/>
          </p:cNvCxnSpPr>
          <p:nvPr/>
        </p:nvCxnSpPr>
        <p:spPr>
          <a:xfrm flipV="1">
            <a:off x="5992613" y="2698096"/>
            <a:ext cx="487016" cy="231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1121" y="3286794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/>
              <a:t>JRC</a:t>
            </a:r>
            <a:endParaRPr lang="da-DK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836961" y="2157226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</a:t>
            </a:r>
            <a:r>
              <a:rPr lang="da-DK" sz="1200" dirty="0" err="1" smtClean="0"/>
              <a:t>a,d</a:t>
            </a:r>
            <a:r>
              <a:rPr lang="da-DK" sz="1200" dirty="0" smtClean="0"/>
              <a:t>) Practical steps: </a:t>
            </a:r>
          </a:p>
          <a:p>
            <a:r>
              <a:rPr lang="da-DK" sz="1200" dirty="0" err="1" smtClean="0"/>
              <a:t>prioritisation</a:t>
            </a:r>
            <a:r>
              <a:rPr lang="da-DK" sz="1200" dirty="0" smtClean="0"/>
              <a:t>, data </a:t>
            </a:r>
            <a:r>
              <a:rPr lang="da-DK" sz="1200" dirty="0" err="1" smtClean="0"/>
              <a:t>availability</a:t>
            </a:r>
            <a:r>
              <a:rPr lang="da-DK" sz="1200" dirty="0" smtClean="0"/>
              <a:t>,</a:t>
            </a:r>
          </a:p>
          <a:p>
            <a:r>
              <a:rPr lang="da-DK" sz="1200" dirty="0" err="1" smtClean="0"/>
              <a:t>Feasability</a:t>
            </a:r>
            <a:r>
              <a:rPr lang="da-DK" sz="1200" dirty="0" smtClean="0"/>
              <a:t>, future data </a:t>
            </a:r>
            <a:r>
              <a:rPr lang="da-DK" sz="1200" dirty="0" err="1" smtClean="0"/>
              <a:t>collation</a:t>
            </a:r>
            <a:endParaRPr lang="da-DK" sz="1200" dirty="0"/>
          </a:p>
        </p:txBody>
      </p:sp>
      <p:sp>
        <p:nvSpPr>
          <p:cNvPr id="42" name="Rectangle 41"/>
          <p:cNvSpPr/>
          <p:nvPr/>
        </p:nvSpPr>
        <p:spPr>
          <a:xfrm>
            <a:off x="2163095" y="5867442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Etc.</a:t>
            </a:r>
            <a:endParaRPr lang="da-DK" sz="1050" dirty="0"/>
          </a:p>
        </p:txBody>
      </p:sp>
      <p:sp>
        <p:nvSpPr>
          <p:cNvPr id="43" name="Oval 42"/>
          <p:cNvSpPr/>
          <p:nvPr/>
        </p:nvSpPr>
        <p:spPr>
          <a:xfrm>
            <a:off x="5077628" y="5400889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Profit</a:t>
            </a:r>
            <a:endParaRPr lang="da-DK" sz="1050" dirty="0"/>
          </a:p>
        </p:txBody>
      </p:sp>
      <p:cxnSp>
        <p:nvCxnSpPr>
          <p:cNvPr id="44" name="Elbow Connector 43"/>
          <p:cNvCxnSpPr>
            <a:stCxn id="35" idx="3"/>
            <a:endCxn id="43" idx="2"/>
          </p:cNvCxnSpPr>
          <p:nvPr/>
        </p:nvCxnSpPr>
        <p:spPr>
          <a:xfrm>
            <a:off x="4230511" y="5061576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6"/>
          </p:cNvCxnSpPr>
          <p:nvPr/>
        </p:nvCxnSpPr>
        <p:spPr>
          <a:xfrm flipV="1">
            <a:off x="6079400" y="2803557"/>
            <a:ext cx="171789" cy="2880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3596" y="536882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ObtainWindmillsFarms</a:t>
            </a:r>
            <a:endParaRPr lang="da-DK" sz="1050" dirty="0"/>
          </a:p>
        </p:txBody>
      </p:sp>
      <p:sp>
        <p:nvSpPr>
          <p:cNvPr id="47" name="Oval 46"/>
          <p:cNvSpPr/>
          <p:nvPr/>
        </p:nvSpPr>
        <p:spPr>
          <a:xfrm>
            <a:off x="5077006" y="6025978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Windmills</a:t>
            </a:r>
            <a:endParaRPr lang="da-DK" sz="1050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>
            <a:off x="4226942" y="5555561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86133" y="1290151"/>
            <a:ext cx="1596883" cy="59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ObtainEffortForecastFromDynamicView.R</a:t>
            </a:r>
            <a:endParaRPr lang="da-DK" sz="1200" dirty="0"/>
          </a:p>
        </p:txBody>
      </p:sp>
      <p:sp>
        <p:nvSpPr>
          <p:cNvPr id="50" name="Oval 49"/>
          <p:cNvSpPr/>
          <p:nvPr/>
        </p:nvSpPr>
        <p:spPr>
          <a:xfrm>
            <a:off x="5084855" y="1258178"/>
            <a:ext cx="1166334" cy="65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/>
              <a:t>e</a:t>
            </a:r>
            <a:r>
              <a:rPr lang="da-DK" sz="1050" dirty="0" err="1" smtClean="0"/>
              <a:t>ffortForecast</a:t>
            </a:r>
            <a:endParaRPr lang="da-DK" sz="1050" dirty="0"/>
          </a:p>
        </p:txBody>
      </p:sp>
      <p:sp>
        <p:nvSpPr>
          <p:cNvPr id="51" name="Oval 50"/>
          <p:cNvSpPr/>
          <p:nvPr/>
        </p:nvSpPr>
        <p:spPr>
          <a:xfrm>
            <a:off x="776462" y="1019993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SPATIAL LONG TERM DYNAMIC MODELLING </a:t>
            </a:r>
            <a:r>
              <a:rPr lang="da-DK" sz="1000" dirty="0" smtClean="0"/>
              <a:t>(DISPLACE/SMART/</a:t>
            </a:r>
            <a:r>
              <a:rPr lang="da-DK" sz="1000" dirty="0" err="1" smtClean="0"/>
              <a:t>FishRent</a:t>
            </a:r>
            <a:r>
              <a:rPr lang="da-DK" sz="1000" dirty="0" smtClean="0"/>
              <a:t>)</a:t>
            </a:r>
            <a:endParaRPr lang="da-DK" sz="1000" dirty="0"/>
          </a:p>
        </p:txBody>
      </p:sp>
      <p:cxnSp>
        <p:nvCxnSpPr>
          <p:cNvPr id="4" name="Elbow Connector 3"/>
          <p:cNvCxnSpPr>
            <a:stCxn id="49" idx="3"/>
            <a:endCxn id="50" idx="2"/>
          </p:cNvCxnSpPr>
          <p:nvPr/>
        </p:nvCxnSpPr>
        <p:spPr>
          <a:xfrm flipV="1">
            <a:off x="4683016" y="1585420"/>
            <a:ext cx="4018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1" idx="6"/>
            <a:endCxn id="49" idx="1"/>
          </p:cNvCxnSpPr>
          <p:nvPr/>
        </p:nvCxnSpPr>
        <p:spPr>
          <a:xfrm>
            <a:off x="2652642" y="1585420"/>
            <a:ext cx="4334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479629" y="2474092"/>
            <a:ext cx="1724007" cy="4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AddAttributeToShpFromRasterExtractorFromShpOverlay.R</a:t>
            </a:r>
            <a:endParaRPr lang="da-DK" sz="1050" dirty="0"/>
          </a:p>
        </p:txBody>
      </p:sp>
      <p:sp>
        <p:nvSpPr>
          <p:cNvPr id="64" name="Rectangle 63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84627" y="2162757"/>
            <a:ext cx="16393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dirty="0" err="1"/>
              <a:t>ToR</a:t>
            </a:r>
            <a:r>
              <a:rPr lang="da-DK" sz="1100" dirty="0"/>
              <a:t> (b) –Case studies</a:t>
            </a:r>
          </a:p>
          <a:p>
            <a:r>
              <a:rPr lang="da-DK" sz="1100" dirty="0"/>
              <a:t> for </a:t>
            </a:r>
            <a:r>
              <a:rPr lang="da-DK" sz="1100" dirty="0" err="1"/>
              <a:t>disaggregation</a:t>
            </a:r>
            <a:r>
              <a:rPr lang="da-DK" sz="1100" dirty="0"/>
              <a:t> to the right </a:t>
            </a:r>
            <a:r>
              <a:rPr lang="da-DK" sz="1100" dirty="0" err="1"/>
              <a:t>spatial</a:t>
            </a:r>
            <a:r>
              <a:rPr lang="da-DK" sz="1100" dirty="0"/>
              <a:t> </a:t>
            </a:r>
            <a:r>
              <a:rPr lang="da-DK" sz="1100" dirty="0" err="1"/>
              <a:t>scale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26378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777536" y="2151180"/>
            <a:ext cx="1603910" cy="4673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177188" y="6219598"/>
            <a:ext cx="113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200" dirty="0"/>
          </a:p>
        </p:txBody>
      </p:sp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AUGMENTED WGSFD </a:t>
            </a:r>
            <a:r>
              <a:rPr lang="da-DK" sz="1200" dirty="0" err="1" smtClean="0"/>
              <a:t>Shape</a:t>
            </a:r>
            <a:r>
              <a:rPr lang="da-DK" sz="1200" dirty="0" smtClean="0"/>
              <a:t> files</a:t>
            </a:r>
            <a:endParaRPr lang="da-DK" sz="1200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ObtainProbabilityFieldForEffortDisplacement.R</a:t>
            </a:r>
            <a:endParaRPr lang="da-DK" sz="1200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SelectPolygonsToRestrictFromAugmentedShape.R</a:t>
            </a:r>
            <a:endParaRPr lang="da-DK" sz="1200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0" idx="6"/>
            <a:endCxn id="56" idx="1"/>
          </p:cNvCxnSpPr>
          <p:nvPr/>
        </p:nvCxnSpPr>
        <p:spPr>
          <a:xfrm>
            <a:off x="6251189" y="1585420"/>
            <a:ext cx="228440" cy="1112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6" idx="0"/>
            <a:endCxn id="52" idx="2"/>
          </p:cNvCxnSpPr>
          <p:nvPr/>
        </p:nvCxnSpPr>
        <p:spPr>
          <a:xfrm rot="5400000" flipH="1" flipV="1">
            <a:off x="7786933" y="1851356"/>
            <a:ext cx="177437" cy="1068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60826" y="5742296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Impact</a:t>
            </a:r>
            <a:r>
              <a:rPr lang="da-DK" sz="1200" dirty="0" smtClean="0"/>
              <a:t> </a:t>
            </a:r>
            <a:r>
              <a:rPr lang="da-DK" sz="1200" dirty="0" err="1" smtClean="0"/>
              <a:t>evaluation</a:t>
            </a:r>
            <a:r>
              <a:rPr lang="da-DK" sz="1200" dirty="0"/>
              <a:t> with </a:t>
            </a:r>
            <a:r>
              <a:rPr lang="da-DK" sz="1200" dirty="0" smtClean="0"/>
              <a:t>SPATIAL </a:t>
            </a:r>
            <a:r>
              <a:rPr lang="da-DK" sz="1200" dirty="0"/>
              <a:t>LONG TERM DYNAMICS </a:t>
            </a:r>
            <a:r>
              <a:rPr lang="da-DK" sz="1200" dirty="0" smtClean="0"/>
              <a:t>MODELLING</a:t>
            </a:r>
            <a:endParaRPr lang="da-DK" sz="1200" dirty="0"/>
          </a:p>
          <a:p>
            <a:pPr algn="ctr"/>
            <a:endParaRPr lang="da-DK" sz="1200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23324" y="5542988"/>
            <a:ext cx="39861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3828" y="2149922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19" name="Rectangle 18"/>
          <p:cNvSpPr/>
          <p:nvPr/>
        </p:nvSpPr>
        <p:spPr>
          <a:xfrm>
            <a:off x="2185682" y="2922099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ObtainRasterDistanceToCoast.R</a:t>
            </a:r>
            <a:endParaRPr lang="da-DK" sz="1050" dirty="0"/>
          </a:p>
        </p:txBody>
      </p:sp>
      <p:sp>
        <p:nvSpPr>
          <p:cNvPr id="20" name="Rectangle 19"/>
          <p:cNvSpPr/>
          <p:nvPr/>
        </p:nvSpPr>
        <p:spPr>
          <a:xfrm>
            <a:off x="2170026" y="3802285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ObtainRasterFleetSpatialDependencies.R</a:t>
            </a:r>
            <a:r>
              <a:rPr lang="da-DK" sz="1050" dirty="0" smtClean="0"/>
              <a:t> </a:t>
            </a:r>
            <a:r>
              <a:rPr lang="da-DK" sz="1050" dirty="0" err="1" smtClean="0"/>
              <a:t>e.g</a:t>
            </a:r>
            <a:r>
              <a:rPr lang="da-DK" sz="1050" dirty="0" smtClean="0"/>
              <a:t>. ISLA</a:t>
            </a:r>
            <a:endParaRPr lang="da-DK" sz="1200" dirty="0"/>
          </a:p>
        </p:txBody>
      </p:sp>
      <p:sp>
        <p:nvSpPr>
          <p:cNvPr id="21" name="Oval 20"/>
          <p:cNvSpPr/>
          <p:nvPr/>
        </p:nvSpPr>
        <p:spPr>
          <a:xfrm>
            <a:off x="5094197" y="2741087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dist2Coast</a:t>
            </a:r>
            <a:endParaRPr lang="da-DK" sz="1050" dirty="0"/>
          </a:p>
        </p:txBody>
      </p:sp>
      <p:sp>
        <p:nvSpPr>
          <p:cNvPr id="22" name="Oval 21"/>
          <p:cNvSpPr/>
          <p:nvPr/>
        </p:nvSpPr>
        <p:spPr>
          <a:xfrm>
            <a:off x="5083964" y="4030898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SpatialDepend</a:t>
            </a:r>
            <a:endParaRPr lang="da-DK" sz="1050" dirty="0"/>
          </a:p>
        </p:txBody>
      </p:sp>
      <p:sp>
        <p:nvSpPr>
          <p:cNvPr id="23" name="Oval 22"/>
          <p:cNvSpPr/>
          <p:nvPr/>
        </p:nvSpPr>
        <p:spPr>
          <a:xfrm>
            <a:off x="633085" y="4038822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 smtClean="0"/>
              <a:t>Logbooks</a:t>
            </a:r>
            <a:endParaRPr lang="da-DK" sz="1100" dirty="0" smtClean="0"/>
          </a:p>
          <a:p>
            <a:pPr algn="ctr"/>
            <a:r>
              <a:rPr lang="da-DK" sz="1100" dirty="0" smtClean="0"/>
              <a:t>Or </a:t>
            </a:r>
            <a:r>
              <a:rPr lang="da-DK" sz="1000" dirty="0" smtClean="0"/>
              <a:t>SECFISH</a:t>
            </a:r>
            <a:r>
              <a:rPr lang="da-DK" sz="1100" dirty="0" smtClean="0"/>
              <a:t> </a:t>
            </a:r>
            <a:r>
              <a:rPr lang="da-DK" sz="1100" dirty="0" err="1" smtClean="0"/>
              <a:t>routines</a:t>
            </a:r>
            <a:endParaRPr lang="da-DK" sz="1100" dirty="0"/>
          </a:p>
        </p:txBody>
      </p:sp>
      <p:sp>
        <p:nvSpPr>
          <p:cNvPr id="24" name="Rectangle 23"/>
          <p:cNvSpPr/>
          <p:nvPr/>
        </p:nvSpPr>
        <p:spPr>
          <a:xfrm>
            <a:off x="2170026" y="4354008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ObtainRasterGVA.R</a:t>
            </a:r>
            <a:endParaRPr lang="da-DK" sz="1200" dirty="0"/>
          </a:p>
        </p:txBody>
      </p:sp>
      <p:sp>
        <p:nvSpPr>
          <p:cNvPr id="25" name="Rectangle 24"/>
          <p:cNvSpPr/>
          <p:nvPr/>
        </p:nvSpPr>
        <p:spPr>
          <a:xfrm>
            <a:off x="2177165" y="3354448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ObtainRasterJRCOceanProd.R</a:t>
            </a:r>
            <a:endParaRPr lang="da-DK" sz="1050" dirty="0"/>
          </a:p>
        </p:txBody>
      </p:sp>
      <p:sp>
        <p:nvSpPr>
          <p:cNvPr id="26" name="Oval 25"/>
          <p:cNvSpPr/>
          <p:nvPr/>
        </p:nvSpPr>
        <p:spPr>
          <a:xfrm>
            <a:off x="5088379" y="3395885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OP/LPUE</a:t>
            </a:r>
            <a:endParaRPr lang="da-DK" sz="1050" dirty="0"/>
          </a:p>
        </p:txBody>
      </p:sp>
      <p:cxnSp>
        <p:nvCxnSpPr>
          <p:cNvPr id="27" name="Elbow Connector 26"/>
          <p:cNvCxnSpPr>
            <a:stCxn id="23" idx="6"/>
            <a:endCxn id="20" idx="1"/>
          </p:cNvCxnSpPr>
          <p:nvPr/>
        </p:nvCxnSpPr>
        <p:spPr>
          <a:xfrm flipV="1">
            <a:off x="1745034" y="4029904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6"/>
            <a:endCxn id="24" idx="1"/>
          </p:cNvCxnSpPr>
          <p:nvPr/>
        </p:nvCxnSpPr>
        <p:spPr>
          <a:xfrm>
            <a:off x="1745034" y="4323236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0" idx="6"/>
            <a:endCxn id="25" idx="1"/>
          </p:cNvCxnSpPr>
          <p:nvPr/>
        </p:nvCxnSpPr>
        <p:spPr>
          <a:xfrm flipV="1">
            <a:off x="1657384" y="3539038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1" idx="2"/>
          </p:cNvCxnSpPr>
          <p:nvPr/>
        </p:nvCxnSpPr>
        <p:spPr>
          <a:xfrm flipV="1">
            <a:off x="4239030" y="3017029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6" idx="2"/>
          </p:cNvCxnSpPr>
          <p:nvPr/>
        </p:nvCxnSpPr>
        <p:spPr>
          <a:xfrm>
            <a:off x="4230513" y="3539038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22" idx="2"/>
          </p:cNvCxnSpPr>
          <p:nvPr/>
        </p:nvCxnSpPr>
        <p:spPr>
          <a:xfrm>
            <a:off x="4223374" y="4029904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7207" y="4730548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GVA</a:t>
            </a:r>
            <a:endParaRPr lang="da-DK" sz="1050" dirty="0"/>
          </a:p>
        </p:txBody>
      </p:sp>
      <p:cxnSp>
        <p:nvCxnSpPr>
          <p:cNvPr id="34" name="Elbow Connector 33"/>
          <p:cNvCxnSpPr>
            <a:stCxn id="24" idx="3"/>
            <a:endCxn id="33" idx="2"/>
          </p:cNvCxnSpPr>
          <p:nvPr/>
        </p:nvCxnSpPr>
        <p:spPr>
          <a:xfrm>
            <a:off x="4223373" y="4548108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165" y="487484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ObtainExpectedProfit</a:t>
            </a:r>
            <a:endParaRPr lang="da-DK" sz="1050" dirty="0"/>
          </a:p>
        </p:txBody>
      </p:sp>
      <p:cxnSp>
        <p:nvCxnSpPr>
          <p:cNvPr id="36" name="Elbow Connector 35"/>
          <p:cNvCxnSpPr>
            <a:stCxn id="21" idx="6"/>
          </p:cNvCxnSpPr>
          <p:nvPr/>
        </p:nvCxnSpPr>
        <p:spPr>
          <a:xfrm flipV="1">
            <a:off x="6058612" y="2829675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6"/>
          </p:cNvCxnSpPr>
          <p:nvPr/>
        </p:nvCxnSpPr>
        <p:spPr>
          <a:xfrm flipV="1">
            <a:off x="6025693" y="2829675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6"/>
            <a:endCxn id="56" idx="1"/>
          </p:cNvCxnSpPr>
          <p:nvPr/>
        </p:nvCxnSpPr>
        <p:spPr>
          <a:xfrm flipV="1">
            <a:off x="6071449" y="2698096"/>
            <a:ext cx="408180" cy="163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6"/>
            <a:endCxn id="56" idx="1"/>
          </p:cNvCxnSpPr>
          <p:nvPr/>
        </p:nvCxnSpPr>
        <p:spPr>
          <a:xfrm flipV="1">
            <a:off x="5992613" y="2698096"/>
            <a:ext cx="487016" cy="231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1121" y="3286794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/>
              <a:t>JRC</a:t>
            </a:r>
            <a:endParaRPr lang="da-DK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836961" y="2157226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</a:t>
            </a:r>
            <a:r>
              <a:rPr lang="da-DK" sz="1200" dirty="0" err="1" smtClean="0"/>
              <a:t>a,d</a:t>
            </a:r>
            <a:r>
              <a:rPr lang="da-DK" sz="1200" dirty="0" smtClean="0"/>
              <a:t>) Practical steps: </a:t>
            </a:r>
          </a:p>
          <a:p>
            <a:r>
              <a:rPr lang="da-DK" sz="1200" dirty="0" err="1" smtClean="0"/>
              <a:t>prioritisation</a:t>
            </a:r>
            <a:r>
              <a:rPr lang="da-DK" sz="1200" dirty="0" smtClean="0"/>
              <a:t>, data </a:t>
            </a:r>
            <a:r>
              <a:rPr lang="da-DK" sz="1200" dirty="0" err="1" smtClean="0"/>
              <a:t>availability</a:t>
            </a:r>
            <a:r>
              <a:rPr lang="da-DK" sz="1200" dirty="0" smtClean="0"/>
              <a:t>,</a:t>
            </a:r>
          </a:p>
          <a:p>
            <a:r>
              <a:rPr lang="da-DK" sz="1200" dirty="0" err="1" smtClean="0"/>
              <a:t>Feasability</a:t>
            </a:r>
            <a:r>
              <a:rPr lang="da-DK" sz="1200" dirty="0" smtClean="0"/>
              <a:t>, future data </a:t>
            </a:r>
            <a:r>
              <a:rPr lang="da-DK" sz="1200" dirty="0" err="1" smtClean="0"/>
              <a:t>collation</a:t>
            </a:r>
            <a:endParaRPr lang="da-DK" sz="1200" dirty="0"/>
          </a:p>
        </p:txBody>
      </p:sp>
      <p:sp>
        <p:nvSpPr>
          <p:cNvPr id="42" name="Rectangle 41"/>
          <p:cNvSpPr/>
          <p:nvPr/>
        </p:nvSpPr>
        <p:spPr>
          <a:xfrm>
            <a:off x="2163095" y="5867442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Etc.</a:t>
            </a:r>
            <a:endParaRPr lang="da-DK" sz="1050" dirty="0"/>
          </a:p>
        </p:txBody>
      </p:sp>
      <p:sp>
        <p:nvSpPr>
          <p:cNvPr id="43" name="Oval 42"/>
          <p:cNvSpPr/>
          <p:nvPr/>
        </p:nvSpPr>
        <p:spPr>
          <a:xfrm>
            <a:off x="5077628" y="5400889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Profit</a:t>
            </a:r>
            <a:endParaRPr lang="da-DK" sz="1050" dirty="0"/>
          </a:p>
        </p:txBody>
      </p:sp>
      <p:cxnSp>
        <p:nvCxnSpPr>
          <p:cNvPr id="44" name="Elbow Connector 43"/>
          <p:cNvCxnSpPr>
            <a:stCxn id="35" idx="3"/>
            <a:endCxn id="43" idx="2"/>
          </p:cNvCxnSpPr>
          <p:nvPr/>
        </p:nvCxnSpPr>
        <p:spPr>
          <a:xfrm>
            <a:off x="4230511" y="5061576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6"/>
          </p:cNvCxnSpPr>
          <p:nvPr/>
        </p:nvCxnSpPr>
        <p:spPr>
          <a:xfrm flipV="1">
            <a:off x="6079400" y="2803557"/>
            <a:ext cx="171789" cy="2880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3596" y="536882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ObtainWindmillsFarms</a:t>
            </a:r>
            <a:endParaRPr lang="da-DK" sz="1050" dirty="0"/>
          </a:p>
        </p:txBody>
      </p:sp>
      <p:sp>
        <p:nvSpPr>
          <p:cNvPr id="47" name="Oval 46"/>
          <p:cNvSpPr/>
          <p:nvPr/>
        </p:nvSpPr>
        <p:spPr>
          <a:xfrm>
            <a:off x="5077006" y="6025978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Windmills</a:t>
            </a:r>
            <a:endParaRPr lang="da-DK" sz="1050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>
            <a:off x="4226942" y="5555561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86133" y="1290151"/>
            <a:ext cx="1596883" cy="59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ObtainEffortForecastFromDynamicView.R</a:t>
            </a:r>
            <a:endParaRPr lang="da-DK" sz="1200" dirty="0"/>
          </a:p>
        </p:txBody>
      </p:sp>
      <p:sp>
        <p:nvSpPr>
          <p:cNvPr id="50" name="Oval 49"/>
          <p:cNvSpPr/>
          <p:nvPr/>
        </p:nvSpPr>
        <p:spPr>
          <a:xfrm>
            <a:off x="5084855" y="1258178"/>
            <a:ext cx="1166334" cy="65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/>
              <a:t>e</a:t>
            </a:r>
            <a:r>
              <a:rPr lang="da-DK" sz="1050" dirty="0" err="1" smtClean="0"/>
              <a:t>ffortForecast</a:t>
            </a:r>
            <a:endParaRPr lang="da-DK" sz="1050" dirty="0"/>
          </a:p>
        </p:txBody>
      </p:sp>
      <p:sp>
        <p:nvSpPr>
          <p:cNvPr id="51" name="Oval 50"/>
          <p:cNvSpPr/>
          <p:nvPr/>
        </p:nvSpPr>
        <p:spPr>
          <a:xfrm>
            <a:off x="776462" y="1019993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SPATIAL LONG TERM DYNAMIC MODELLING </a:t>
            </a:r>
            <a:r>
              <a:rPr lang="da-DK" sz="1000" dirty="0" smtClean="0"/>
              <a:t>(DISPLACE/SMART/</a:t>
            </a:r>
            <a:r>
              <a:rPr lang="da-DK" sz="1000" dirty="0" err="1" smtClean="0"/>
              <a:t>FishRent</a:t>
            </a:r>
            <a:r>
              <a:rPr lang="da-DK" sz="1000" dirty="0" smtClean="0"/>
              <a:t>)</a:t>
            </a:r>
            <a:endParaRPr lang="da-DK" sz="1000" dirty="0"/>
          </a:p>
        </p:txBody>
      </p:sp>
      <p:cxnSp>
        <p:nvCxnSpPr>
          <p:cNvPr id="4" name="Elbow Connector 3"/>
          <p:cNvCxnSpPr>
            <a:stCxn id="49" idx="3"/>
            <a:endCxn id="50" idx="2"/>
          </p:cNvCxnSpPr>
          <p:nvPr/>
        </p:nvCxnSpPr>
        <p:spPr>
          <a:xfrm flipV="1">
            <a:off x="4683016" y="1585420"/>
            <a:ext cx="4018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1" idx="6"/>
            <a:endCxn id="49" idx="1"/>
          </p:cNvCxnSpPr>
          <p:nvPr/>
        </p:nvCxnSpPr>
        <p:spPr>
          <a:xfrm>
            <a:off x="2652642" y="1585420"/>
            <a:ext cx="4334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479629" y="2474092"/>
            <a:ext cx="1724007" cy="4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AddAttributeToShpFromRasterExtractorFromShpOverlay.R</a:t>
            </a:r>
            <a:endParaRPr lang="da-DK" sz="1050" dirty="0"/>
          </a:p>
        </p:txBody>
      </p:sp>
      <p:sp>
        <p:nvSpPr>
          <p:cNvPr id="64" name="Rectangle 63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111738" y="794242"/>
            <a:ext cx="1731416" cy="63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Extra</a:t>
            </a:r>
            <a:r>
              <a:rPr lang="da-DK" sz="1050" dirty="0" smtClean="0"/>
              <a:t> </a:t>
            </a:r>
            <a:r>
              <a:rPr lang="da-DK" sz="1050" dirty="0" err="1" smtClean="0"/>
              <a:t>analysis</a:t>
            </a:r>
            <a:r>
              <a:rPr lang="da-DK" sz="1050" dirty="0" smtClean="0"/>
              <a:t> </a:t>
            </a:r>
            <a:r>
              <a:rPr lang="da-DK" sz="1050" dirty="0" err="1" smtClean="0"/>
              <a:t>e.g</a:t>
            </a:r>
            <a:r>
              <a:rPr lang="da-DK" sz="1050" dirty="0" smtClean="0"/>
              <a:t>. </a:t>
            </a:r>
            <a:r>
              <a:rPr lang="da-DK" sz="1050" dirty="0" err="1" smtClean="0"/>
              <a:t>effort</a:t>
            </a:r>
            <a:r>
              <a:rPr lang="da-DK" sz="1050" dirty="0" smtClean="0"/>
              <a:t> </a:t>
            </a:r>
            <a:r>
              <a:rPr lang="da-DK" sz="1050" dirty="0" err="1" smtClean="0"/>
              <a:t>allocation</a:t>
            </a:r>
            <a:r>
              <a:rPr lang="da-DK" sz="1050" dirty="0" smtClean="0"/>
              <a:t> </a:t>
            </a:r>
            <a:r>
              <a:rPr lang="da-DK" sz="1050" dirty="0" err="1" smtClean="0"/>
              <a:t>variability</a:t>
            </a:r>
            <a:r>
              <a:rPr lang="da-DK" sz="1050" dirty="0" smtClean="0"/>
              <a:t>?</a:t>
            </a:r>
            <a:endParaRPr lang="da-DK" sz="1200" dirty="0"/>
          </a:p>
        </p:txBody>
      </p:sp>
      <p:cxnSp>
        <p:nvCxnSpPr>
          <p:cNvPr id="54" name="Elbow Connector 53"/>
          <p:cNvCxnSpPr>
            <a:stCxn id="53" idx="0"/>
            <a:endCxn id="52" idx="0"/>
          </p:cNvCxnSpPr>
          <p:nvPr/>
        </p:nvCxnSpPr>
        <p:spPr>
          <a:xfrm rot="16200000" flipH="1" flipV="1">
            <a:off x="9836527" y="480345"/>
            <a:ext cx="827022" cy="1454816"/>
          </a:xfrm>
          <a:prstGeom prst="bentConnector3">
            <a:avLst>
              <a:gd name="adj1" fmla="val -2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84627" y="2162757"/>
            <a:ext cx="16393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dirty="0" err="1"/>
              <a:t>ToR</a:t>
            </a:r>
            <a:r>
              <a:rPr lang="da-DK" sz="1100" dirty="0"/>
              <a:t> (b) –Case studies</a:t>
            </a:r>
          </a:p>
          <a:p>
            <a:r>
              <a:rPr lang="da-DK" sz="1100" dirty="0"/>
              <a:t> for </a:t>
            </a:r>
            <a:r>
              <a:rPr lang="da-DK" sz="1100" dirty="0" err="1"/>
              <a:t>disaggregation</a:t>
            </a:r>
            <a:r>
              <a:rPr lang="da-DK" sz="1100" dirty="0"/>
              <a:t> to the right </a:t>
            </a:r>
            <a:r>
              <a:rPr lang="da-DK" sz="1100" dirty="0" err="1"/>
              <a:t>spatial</a:t>
            </a:r>
            <a:r>
              <a:rPr lang="da-DK" sz="1100" dirty="0"/>
              <a:t> </a:t>
            </a:r>
            <a:r>
              <a:rPr lang="da-DK" sz="1100" dirty="0" err="1"/>
              <a:t>scale</a:t>
            </a:r>
            <a:endParaRPr lang="da-DK" sz="1100" dirty="0"/>
          </a:p>
        </p:txBody>
      </p:sp>
      <p:cxnSp>
        <p:nvCxnSpPr>
          <p:cNvPr id="9" name="Elbow Connector 8"/>
          <p:cNvCxnSpPr>
            <a:stCxn id="47" idx="6"/>
            <a:endCxn id="56" idx="1"/>
          </p:cNvCxnSpPr>
          <p:nvPr/>
        </p:nvCxnSpPr>
        <p:spPr>
          <a:xfrm flipV="1">
            <a:off x="6078778" y="2698096"/>
            <a:ext cx="400851" cy="3611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9222677" y="5078479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Future </a:t>
            </a:r>
            <a:r>
              <a:rPr lang="da-DK" sz="1200" dirty="0" err="1" smtClean="0"/>
              <a:t>effort</a:t>
            </a:r>
            <a:r>
              <a:rPr lang="da-DK" sz="1200" dirty="0" smtClean="0"/>
              <a:t> </a:t>
            </a:r>
            <a:r>
              <a:rPr lang="da-DK" sz="1200" dirty="0" err="1" smtClean="0"/>
              <a:t>allocation</a:t>
            </a:r>
            <a:r>
              <a:rPr lang="da-DK" sz="1200" dirty="0" smtClean="0"/>
              <a:t> </a:t>
            </a:r>
            <a:r>
              <a:rPr lang="da-DK" sz="1200" dirty="0" err="1" smtClean="0"/>
              <a:t>forecasted</a:t>
            </a:r>
            <a:r>
              <a:rPr lang="da-DK" sz="1200" dirty="0" smtClean="0"/>
              <a:t> with </a:t>
            </a:r>
            <a:r>
              <a:rPr lang="da-DK" sz="1200" dirty="0" err="1" smtClean="0"/>
              <a:t>spatial</a:t>
            </a:r>
            <a:r>
              <a:rPr lang="da-DK" sz="1200" dirty="0" smtClean="0"/>
              <a:t> </a:t>
            </a:r>
            <a:r>
              <a:rPr lang="da-DK" sz="1200" dirty="0" err="1" smtClean="0"/>
              <a:t>dynamic</a:t>
            </a:r>
            <a:r>
              <a:rPr lang="da-DK" sz="1200" dirty="0" smtClean="0"/>
              <a:t> </a:t>
            </a:r>
            <a:r>
              <a:rPr lang="da-DK" sz="1200" dirty="0" err="1" smtClean="0"/>
              <a:t>modelling</a:t>
            </a:r>
            <a:endParaRPr lang="da-DK" sz="1200" dirty="0"/>
          </a:p>
        </p:txBody>
      </p:sp>
      <p:sp>
        <p:nvSpPr>
          <p:cNvPr id="68" name="Rectangle 67"/>
          <p:cNvSpPr/>
          <p:nvPr/>
        </p:nvSpPr>
        <p:spPr>
          <a:xfrm>
            <a:off x="6829941" y="5078479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 smtClean="0"/>
              <a:t>CompareStaticVsDynamicDisplacement.R</a:t>
            </a:r>
            <a:endParaRPr lang="da-DK" sz="1200" dirty="0"/>
          </a:p>
        </p:txBody>
      </p:sp>
      <p:sp>
        <p:nvSpPr>
          <p:cNvPr id="140" name="Oval 139"/>
          <p:cNvSpPr/>
          <p:nvPr/>
        </p:nvSpPr>
        <p:spPr>
          <a:xfrm>
            <a:off x="7066538" y="3542617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 smtClean="0"/>
              <a:t>Proposed</a:t>
            </a:r>
            <a:r>
              <a:rPr lang="da-DK" sz="1100" dirty="0" smtClean="0"/>
              <a:t> </a:t>
            </a:r>
            <a:r>
              <a:rPr lang="da-DK" sz="1100" dirty="0" err="1" smtClean="0"/>
              <a:t>spatial</a:t>
            </a:r>
            <a:r>
              <a:rPr lang="da-DK" sz="1100" dirty="0" smtClean="0"/>
              <a:t> cut</a:t>
            </a:r>
            <a:endParaRPr lang="da-DK" sz="1100" dirty="0"/>
          </a:p>
        </p:txBody>
      </p:sp>
      <p:sp>
        <p:nvSpPr>
          <p:cNvPr id="17" name="Oval 16"/>
          <p:cNvSpPr/>
          <p:nvPr/>
        </p:nvSpPr>
        <p:spPr>
          <a:xfrm>
            <a:off x="4560658" y="5035980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smtClean="0"/>
              <a:t>WGFBIT scenario for cut and  </a:t>
            </a:r>
            <a:r>
              <a:rPr lang="da-DK" sz="1200" dirty="0" err="1" smtClean="0"/>
              <a:t>effort</a:t>
            </a:r>
            <a:r>
              <a:rPr lang="da-DK" sz="1200" dirty="0" smtClean="0"/>
              <a:t> </a:t>
            </a:r>
            <a:r>
              <a:rPr lang="da-DK" sz="1200" dirty="0" err="1" smtClean="0"/>
              <a:t>reallocation</a:t>
            </a:r>
            <a:endParaRPr lang="da-DK" sz="1200" dirty="0"/>
          </a:p>
        </p:txBody>
      </p:sp>
      <p:sp>
        <p:nvSpPr>
          <p:cNvPr id="2" name="Left-Right Arrow 1"/>
          <p:cNvSpPr/>
          <p:nvPr/>
        </p:nvSpPr>
        <p:spPr>
          <a:xfrm>
            <a:off x="7344228" y="5399314"/>
            <a:ext cx="1320800" cy="624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/>
          <p:cNvSpPr/>
          <p:nvPr/>
        </p:nvSpPr>
        <p:spPr>
          <a:xfrm>
            <a:off x="6890613" y="2365281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SelectPolygonsToRestrictFromAugmentedShape.R</a:t>
            </a:r>
            <a:endParaRPr lang="da-DK" sz="1050" dirty="0"/>
          </a:p>
        </p:txBody>
      </p:sp>
      <p:cxnSp>
        <p:nvCxnSpPr>
          <p:cNvPr id="4" name="Elbow Connector 3"/>
          <p:cNvCxnSpPr>
            <a:stCxn id="19" idx="2"/>
            <a:endCxn id="140" idx="0"/>
          </p:cNvCxnSpPr>
          <p:nvPr/>
        </p:nvCxnSpPr>
        <p:spPr>
          <a:xfrm rot="5400000">
            <a:off x="7611951" y="3149939"/>
            <a:ext cx="7853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40" idx="6"/>
            <a:endCxn id="52" idx="0"/>
          </p:cNvCxnSpPr>
          <p:nvPr/>
        </p:nvCxnSpPr>
        <p:spPr>
          <a:xfrm>
            <a:off x="8942718" y="4108044"/>
            <a:ext cx="1392920" cy="970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0" idx="2"/>
            <a:endCxn id="17" idx="0"/>
          </p:cNvCxnSpPr>
          <p:nvPr/>
        </p:nvCxnSpPr>
        <p:spPr>
          <a:xfrm rot="10800000" flipV="1">
            <a:off x="5673620" y="4108044"/>
            <a:ext cx="1392919" cy="927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8004628" y="1248229"/>
            <a:ext cx="6351" cy="11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101423" y="1074055"/>
            <a:ext cx="1951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(c) – </a:t>
            </a:r>
            <a:r>
              <a:rPr lang="da-DK" sz="1200" dirty="0" err="1" smtClean="0"/>
              <a:t>Obtain</a:t>
            </a:r>
            <a:r>
              <a:rPr lang="da-DK" sz="1200" dirty="0" smtClean="0"/>
              <a:t> </a:t>
            </a:r>
          </a:p>
          <a:p>
            <a:r>
              <a:rPr lang="da-DK" sz="1200" dirty="0" err="1" smtClean="0"/>
              <a:t>probability</a:t>
            </a:r>
            <a:r>
              <a:rPr lang="da-DK" sz="1200" dirty="0" smtClean="0"/>
              <a:t> </a:t>
            </a:r>
            <a:r>
              <a:rPr lang="da-DK" sz="1200" dirty="0" err="1" smtClean="0"/>
              <a:t>fields</a:t>
            </a:r>
            <a:r>
              <a:rPr lang="da-DK" sz="1200" dirty="0" smtClean="0"/>
              <a:t> for </a:t>
            </a:r>
            <a:r>
              <a:rPr lang="da-DK" sz="1200" dirty="0" err="1" smtClean="0"/>
              <a:t>displacement</a:t>
            </a:r>
            <a:r>
              <a:rPr lang="da-DK" sz="1200" dirty="0" smtClean="0"/>
              <a:t> in </a:t>
            </a:r>
            <a:r>
              <a:rPr lang="da-DK" sz="1200" dirty="0" err="1" smtClean="0"/>
              <a:t>reaction</a:t>
            </a:r>
            <a:r>
              <a:rPr lang="da-DK" sz="1200" dirty="0" smtClean="0"/>
              <a:t> to </a:t>
            </a:r>
            <a:r>
              <a:rPr lang="da-DK" sz="1200" dirty="0" err="1" smtClean="0"/>
              <a:t>effort</a:t>
            </a:r>
            <a:r>
              <a:rPr lang="da-DK" sz="1200" dirty="0" smtClean="0"/>
              <a:t> cut</a:t>
            </a:r>
            <a:endParaRPr lang="da-DK" sz="1200" dirty="0"/>
          </a:p>
        </p:txBody>
      </p:sp>
      <p:sp>
        <p:nvSpPr>
          <p:cNvPr id="30" name="Rectangle 29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</p:spTree>
    <p:extLst>
      <p:ext uri="{BB962C8B-B14F-4D97-AF65-F5344CB8AC3E}">
        <p14:creationId xmlns:p14="http://schemas.microsoft.com/office/powerpoint/2010/main" val="2971414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892</TotalTime>
  <Words>357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43</cp:revision>
  <dcterms:created xsi:type="dcterms:W3CDTF">2019-08-16T08:48:24Z</dcterms:created>
  <dcterms:modified xsi:type="dcterms:W3CDTF">2019-08-30T13:13:12Z</dcterms:modified>
</cp:coreProperties>
</file>