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6" d="100"/>
          <a:sy n="66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406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867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16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2511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83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758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850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975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006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821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433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33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706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21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036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635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97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7611383" y="1621264"/>
            <a:ext cx="2225921" cy="1350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AUGMENTED WGSFD </a:t>
            </a:r>
            <a:r>
              <a:rPr lang="da-DK" sz="1200" dirty="0" err="1" smtClean="0"/>
              <a:t>Shape</a:t>
            </a:r>
            <a:r>
              <a:rPr lang="da-DK" sz="1200" dirty="0" smtClean="0"/>
              <a:t> files</a:t>
            </a:r>
            <a:endParaRPr lang="da-DK" sz="1200" dirty="0"/>
          </a:p>
        </p:txBody>
      </p:sp>
      <p:sp>
        <p:nvSpPr>
          <p:cNvPr id="68" name="Rectangle 67"/>
          <p:cNvSpPr/>
          <p:nvPr/>
        </p:nvSpPr>
        <p:spPr>
          <a:xfrm>
            <a:off x="6242543" y="3437455"/>
            <a:ext cx="2349374" cy="32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 smtClean="0"/>
              <a:t>ObtainProbabilityFieldForEffortDisplacement.R</a:t>
            </a:r>
            <a:endParaRPr lang="da-DK" sz="1200" dirty="0"/>
          </a:p>
        </p:txBody>
      </p:sp>
      <p:sp>
        <p:nvSpPr>
          <p:cNvPr id="69" name="Rectangle 68"/>
          <p:cNvSpPr/>
          <p:nvPr/>
        </p:nvSpPr>
        <p:spPr>
          <a:xfrm>
            <a:off x="9065145" y="3404932"/>
            <a:ext cx="2228030" cy="39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 smtClean="0"/>
              <a:t>SelectPolygonsToRestrictFromAugmentedShape.R</a:t>
            </a:r>
            <a:endParaRPr lang="da-DK" sz="1200" dirty="0"/>
          </a:p>
        </p:txBody>
      </p:sp>
      <p:cxnSp>
        <p:nvCxnSpPr>
          <p:cNvPr id="71" name="Elbow Connector 70"/>
          <p:cNvCxnSpPr>
            <a:stCxn id="52" idx="4"/>
            <a:endCxn id="68" idx="0"/>
          </p:cNvCxnSpPr>
          <p:nvPr/>
        </p:nvCxnSpPr>
        <p:spPr>
          <a:xfrm rot="5400000">
            <a:off x="7838083" y="2551193"/>
            <a:ext cx="465409" cy="1307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9" idx="2"/>
            <a:endCxn id="81" idx="3"/>
          </p:cNvCxnSpPr>
          <p:nvPr/>
        </p:nvCxnSpPr>
        <p:spPr>
          <a:xfrm rot="5400000">
            <a:off x="9408069" y="4151970"/>
            <a:ext cx="1126148" cy="416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8" idx="3"/>
            <a:endCxn id="69" idx="1"/>
          </p:cNvCxnSpPr>
          <p:nvPr/>
        </p:nvCxnSpPr>
        <p:spPr>
          <a:xfrm>
            <a:off x="8591917" y="3597873"/>
            <a:ext cx="473228" cy="3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685564" y="4502438"/>
            <a:ext cx="2077561" cy="84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WGFBIT </a:t>
            </a:r>
          </a:p>
        </p:txBody>
      </p:sp>
      <p:cxnSp>
        <p:nvCxnSpPr>
          <p:cNvPr id="76" name="Elbow Connector 75"/>
          <p:cNvCxnSpPr>
            <a:stCxn id="68" idx="2"/>
            <a:endCxn id="81" idx="1"/>
          </p:cNvCxnSpPr>
          <p:nvPr/>
        </p:nvCxnSpPr>
        <p:spPr>
          <a:xfrm rot="16200000" flipH="1">
            <a:off x="6969012" y="4206508"/>
            <a:ext cx="1164771" cy="26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40" idx="6"/>
            <a:endCxn id="52" idx="2"/>
          </p:cNvCxnSpPr>
          <p:nvPr/>
        </p:nvCxnSpPr>
        <p:spPr>
          <a:xfrm>
            <a:off x="5526387" y="1639482"/>
            <a:ext cx="2084996" cy="657173"/>
          </a:xfrm>
          <a:prstGeom prst="bentConnector3">
            <a:avLst>
              <a:gd name="adj1" fmla="val 20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2" idx="6"/>
            <a:endCxn id="52" idx="2"/>
          </p:cNvCxnSpPr>
          <p:nvPr/>
        </p:nvCxnSpPr>
        <p:spPr>
          <a:xfrm flipV="1">
            <a:off x="5550611" y="2296655"/>
            <a:ext cx="2060772" cy="1022358"/>
          </a:xfrm>
          <a:prstGeom prst="bentConnector3">
            <a:avLst>
              <a:gd name="adj1" fmla="val 19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3650207" y="1074055"/>
            <a:ext cx="1876180" cy="1130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/>
              <a:t>SPATIAL LONG TERM DYNAMIC MODELLING </a:t>
            </a:r>
            <a:r>
              <a:rPr lang="da-DK" sz="1100" dirty="0" smtClean="0"/>
              <a:t>(DISPLACE/SMART/</a:t>
            </a:r>
            <a:r>
              <a:rPr lang="da-DK" sz="1100" dirty="0" err="1" smtClean="0"/>
              <a:t>FishRent</a:t>
            </a:r>
            <a:r>
              <a:rPr lang="da-DK" sz="1100" dirty="0" smtClean="0"/>
              <a:t>)</a:t>
            </a:r>
            <a:endParaRPr lang="da-DK" sz="1100" dirty="0"/>
          </a:p>
        </p:txBody>
      </p:sp>
      <p:sp>
        <p:nvSpPr>
          <p:cNvPr id="61" name="Rectangle 60"/>
          <p:cNvSpPr/>
          <p:nvPr/>
        </p:nvSpPr>
        <p:spPr>
          <a:xfrm>
            <a:off x="7685564" y="5741831"/>
            <a:ext cx="2123605" cy="80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 smtClean="0"/>
              <a:t>Impact</a:t>
            </a:r>
            <a:r>
              <a:rPr lang="da-DK" sz="1200" dirty="0" smtClean="0"/>
              <a:t> </a:t>
            </a:r>
            <a:r>
              <a:rPr lang="da-DK" sz="1200" dirty="0" err="1" smtClean="0"/>
              <a:t>evaluation</a:t>
            </a:r>
            <a:r>
              <a:rPr lang="da-DK" sz="1200" dirty="0"/>
              <a:t> with </a:t>
            </a:r>
            <a:r>
              <a:rPr lang="da-DK" sz="1200" dirty="0" smtClean="0"/>
              <a:t>SPATIAL </a:t>
            </a:r>
            <a:r>
              <a:rPr lang="da-DK" sz="1200" dirty="0"/>
              <a:t>LONG TERM DYNAMICS </a:t>
            </a:r>
            <a:r>
              <a:rPr lang="da-DK" sz="1200" dirty="0" smtClean="0"/>
              <a:t>MODELLING</a:t>
            </a:r>
            <a:endParaRPr lang="da-DK" sz="1200" dirty="0"/>
          </a:p>
          <a:p>
            <a:pPr algn="ctr"/>
            <a:endParaRPr lang="da-DK" sz="1200" dirty="0"/>
          </a:p>
        </p:txBody>
      </p:sp>
      <p:cxnSp>
        <p:nvCxnSpPr>
          <p:cNvPr id="14" name="Elbow Connector 13"/>
          <p:cNvCxnSpPr>
            <a:stCxn id="81" idx="2"/>
            <a:endCxn id="61" idx="0"/>
          </p:cNvCxnSpPr>
          <p:nvPr/>
        </p:nvCxnSpPr>
        <p:spPr>
          <a:xfrm rot="16200000" flipH="1">
            <a:off x="8536782" y="5531246"/>
            <a:ext cx="398148" cy="230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2" idx="4"/>
            <a:endCxn id="69" idx="0"/>
          </p:cNvCxnSpPr>
          <p:nvPr/>
        </p:nvCxnSpPr>
        <p:spPr>
          <a:xfrm rot="16200000" flipH="1">
            <a:off x="9235309" y="2461081"/>
            <a:ext cx="432886" cy="1454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674431" y="2753586"/>
            <a:ext cx="1876180" cy="1130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/>
              <a:t>STATIC SNAPSHOOT VARIABLES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296766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1328324" y="-86112"/>
            <a:ext cx="10862318" cy="65483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dirty="0"/>
          </a:p>
        </p:txBody>
      </p:sp>
      <p:sp>
        <p:nvSpPr>
          <p:cNvPr id="93" name="Rectangle 92"/>
          <p:cNvSpPr/>
          <p:nvPr/>
        </p:nvSpPr>
        <p:spPr>
          <a:xfrm>
            <a:off x="1081691" y="2227501"/>
            <a:ext cx="5015782" cy="45822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1654247"/>
            <a:ext cx="4498319" cy="4673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dirty="0"/>
          </a:p>
        </p:txBody>
      </p:sp>
      <p:sp>
        <p:nvSpPr>
          <p:cNvPr id="41" name="Rectangle 40"/>
          <p:cNvSpPr/>
          <p:nvPr/>
        </p:nvSpPr>
        <p:spPr>
          <a:xfrm>
            <a:off x="1891854" y="2426424"/>
            <a:ext cx="2053348" cy="3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ObtainRasterDistanceToCoast.R</a:t>
            </a:r>
            <a:endParaRPr lang="da-DK" sz="1050" dirty="0"/>
          </a:p>
        </p:txBody>
      </p:sp>
      <p:sp>
        <p:nvSpPr>
          <p:cNvPr id="42" name="Rectangle 41"/>
          <p:cNvSpPr/>
          <p:nvPr/>
        </p:nvSpPr>
        <p:spPr>
          <a:xfrm>
            <a:off x="1876198" y="3306610"/>
            <a:ext cx="2053348" cy="455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ObtainRasterFleetSpatialDependencies.R</a:t>
            </a:r>
            <a:r>
              <a:rPr lang="da-DK" sz="1050" dirty="0" smtClean="0"/>
              <a:t> </a:t>
            </a:r>
            <a:r>
              <a:rPr lang="da-DK" sz="1050" dirty="0" err="1" smtClean="0"/>
              <a:t>e.g</a:t>
            </a:r>
            <a:r>
              <a:rPr lang="da-DK" sz="1050" dirty="0" smtClean="0"/>
              <a:t>. ISLA</a:t>
            </a:r>
            <a:endParaRPr lang="da-DK" sz="1200" dirty="0"/>
          </a:p>
        </p:txBody>
      </p:sp>
      <p:sp>
        <p:nvSpPr>
          <p:cNvPr id="43" name="Oval 42"/>
          <p:cNvSpPr/>
          <p:nvPr/>
        </p:nvSpPr>
        <p:spPr>
          <a:xfrm>
            <a:off x="4800369" y="2245412"/>
            <a:ext cx="964415" cy="55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dist2Coast</a:t>
            </a:r>
            <a:endParaRPr lang="da-DK" sz="1050" dirty="0"/>
          </a:p>
        </p:txBody>
      </p:sp>
      <p:sp>
        <p:nvSpPr>
          <p:cNvPr id="44" name="Oval 43"/>
          <p:cNvSpPr/>
          <p:nvPr/>
        </p:nvSpPr>
        <p:spPr>
          <a:xfrm>
            <a:off x="4790136" y="3535223"/>
            <a:ext cx="987485" cy="60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</a:t>
            </a:r>
            <a:r>
              <a:rPr lang="da-DK" sz="1050" dirty="0" err="1" smtClean="0"/>
              <a:t>SpatialDepend</a:t>
            </a:r>
            <a:endParaRPr lang="da-DK" sz="1050" dirty="0"/>
          </a:p>
        </p:txBody>
      </p:sp>
      <p:sp>
        <p:nvSpPr>
          <p:cNvPr id="45" name="Oval 44"/>
          <p:cNvSpPr/>
          <p:nvPr/>
        </p:nvSpPr>
        <p:spPr>
          <a:xfrm>
            <a:off x="339257" y="3543147"/>
            <a:ext cx="1111949" cy="568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 smtClean="0"/>
              <a:t>Logbooks</a:t>
            </a:r>
            <a:endParaRPr lang="da-DK" sz="1100" dirty="0" smtClean="0"/>
          </a:p>
          <a:p>
            <a:pPr algn="ctr"/>
            <a:r>
              <a:rPr lang="da-DK" sz="1100" dirty="0" smtClean="0"/>
              <a:t>Or </a:t>
            </a:r>
            <a:r>
              <a:rPr lang="da-DK" sz="1000" dirty="0" smtClean="0"/>
              <a:t>SECFISH</a:t>
            </a:r>
            <a:r>
              <a:rPr lang="da-DK" sz="1100" dirty="0" smtClean="0"/>
              <a:t> </a:t>
            </a:r>
            <a:r>
              <a:rPr lang="da-DK" sz="1100" dirty="0" err="1" smtClean="0"/>
              <a:t>routines</a:t>
            </a:r>
            <a:endParaRPr lang="da-DK" sz="1100" dirty="0"/>
          </a:p>
        </p:txBody>
      </p:sp>
      <p:sp>
        <p:nvSpPr>
          <p:cNvPr id="46" name="Rectangle 45"/>
          <p:cNvSpPr/>
          <p:nvPr/>
        </p:nvSpPr>
        <p:spPr>
          <a:xfrm>
            <a:off x="1876198" y="3858333"/>
            <a:ext cx="2053347" cy="38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ObtainRasterGVA.R</a:t>
            </a:r>
            <a:endParaRPr lang="da-DK" sz="1200" dirty="0"/>
          </a:p>
        </p:txBody>
      </p:sp>
      <p:sp>
        <p:nvSpPr>
          <p:cNvPr id="48" name="Rectangle 47"/>
          <p:cNvSpPr/>
          <p:nvPr/>
        </p:nvSpPr>
        <p:spPr>
          <a:xfrm>
            <a:off x="1883337" y="2858773"/>
            <a:ext cx="2053348" cy="36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ObtainRasterJRCOceanProd.R</a:t>
            </a:r>
            <a:endParaRPr lang="da-DK" sz="1050" dirty="0"/>
          </a:p>
        </p:txBody>
      </p:sp>
      <p:sp>
        <p:nvSpPr>
          <p:cNvPr id="50" name="Oval 49"/>
          <p:cNvSpPr/>
          <p:nvPr/>
        </p:nvSpPr>
        <p:spPr>
          <a:xfrm>
            <a:off x="4794551" y="2900210"/>
            <a:ext cx="937314" cy="573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OP/LPUE</a:t>
            </a:r>
            <a:endParaRPr lang="da-DK" sz="1050" dirty="0"/>
          </a:p>
        </p:txBody>
      </p:sp>
      <p:sp>
        <p:nvSpPr>
          <p:cNvPr id="52" name="Oval 51"/>
          <p:cNvSpPr/>
          <p:nvPr/>
        </p:nvSpPr>
        <p:spPr>
          <a:xfrm>
            <a:off x="6767929" y="882232"/>
            <a:ext cx="1288992" cy="678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WGSFD </a:t>
            </a:r>
            <a:r>
              <a:rPr lang="da-DK" sz="1050" dirty="0" err="1" smtClean="0"/>
              <a:t>Shape</a:t>
            </a:r>
            <a:r>
              <a:rPr lang="da-DK" sz="1050" dirty="0" smtClean="0"/>
              <a:t> files</a:t>
            </a:r>
            <a:endParaRPr lang="da-DK" sz="1050" dirty="0"/>
          </a:p>
        </p:txBody>
      </p:sp>
      <p:cxnSp>
        <p:nvCxnSpPr>
          <p:cNvPr id="55" name="Elbow Connector 54"/>
          <p:cNvCxnSpPr>
            <a:stCxn id="45" idx="6"/>
            <a:endCxn id="42" idx="1"/>
          </p:cNvCxnSpPr>
          <p:nvPr/>
        </p:nvCxnSpPr>
        <p:spPr>
          <a:xfrm flipV="1">
            <a:off x="1451206" y="3534229"/>
            <a:ext cx="424992" cy="293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5" idx="6"/>
            <a:endCxn id="46" idx="1"/>
          </p:cNvCxnSpPr>
          <p:nvPr/>
        </p:nvCxnSpPr>
        <p:spPr>
          <a:xfrm>
            <a:off x="1451206" y="3827561"/>
            <a:ext cx="424992" cy="224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90" idx="6"/>
            <a:endCxn id="48" idx="1"/>
          </p:cNvCxnSpPr>
          <p:nvPr/>
        </p:nvCxnSpPr>
        <p:spPr>
          <a:xfrm flipV="1">
            <a:off x="1363556" y="3043363"/>
            <a:ext cx="519781" cy="3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1" idx="3"/>
            <a:endCxn id="43" idx="2"/>
          </p:cNvCxnSpPr>
          <p:nvPr/>
        </p:nvCxnSpPr>
        <p:spPr>
          <a:xfrm flipV="1">
            <a:off x="3945202" y="2521354"/>
            <a:ext cx="855167" cy="61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8" idx="3"/>
            <a:endCxn id="50" idx="2"/>
          </p:cNvCxnSpPr>
          <p:nvPr/>
        </p:nvCxnSpPr>
        <p:spPr>
          <a:xfrm>
            <a:off x="3936685" y="3043363"/>
            <a:ext cx="857866" cy="143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2" idx="3"/>
            <a:endCxn id="44" idx="2"/>
          </p:cNvCxnSpPr>
          <p:nvPr/>
        </p:nvCxnSpPr>
        <p:spPr>
          <a:xfrm>
            <a:off x="3929546" y="3534229"/>
            <a:ext cx="860590" cy="303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783379" y="4234873"/>
            <a:ext cx="915406" cy="573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GVA</a:t>
            </a:r>
            <a:endParaRPr lang="da-DK" sz="1050" dirty="0"/>
          </a:p>
        </p:txBody>
      </p:sp>
      <p:sp>
        <p:nvSpPr>
          <p:cNvPr id="68" name="Rectangle 67"/>
          <p:cNvSpPr/>
          <p:nvPr/>
        </p:nvSpPr>
        <p:spPr>
          <a:xfrm>
            <a:off x="6242543" y="3205228"/>
            <a:ext cx="2349374" cy="32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ObtainProbabilityFieldForEffortDisplacement.R</a:t>
            </a:r>
            <a:endParaRPr lang="da-DK" sz="1050" dirty="0"/>
          </a:p>
        </p:txBody>
      </p:sp>
      <p:sp>
        <p:nvSpPr>
          <p:cNvPr id="69" name="Rectangle 68"/>
          <p:cNvSpPr/>
          <p:nvPr/>
        </p:nvSpPr>
        <p:spPr>
          <a:xfrm>
            <a:off x="9065145" y="3172705"/>
            <a:ext cx="2228030" cy="39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SelectPolygonsToRestrictFromAugmentedShape.R</a:t>
            </a:r>
            <a:endParaRPr lang="da-DK" sz="1050" dirty="0"/>
          </a:p>
        </p:txBody>
      </p:sp>
      <p:sp>
        <p:nvSpPr>
          <p:cNvPr id="70" name="Rectangle 69"/>
          <p:cNvSpPr/>
          <p:nvPr/>
        </p:nvSpPr>
        <p:spPr>
          <a:xfrm>
            <a:off x="6177850" y="2165347"/>
            <a:ext cx="2466117" cy="33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AddAttributeToShpFromRasterExtractorFromShpOverlay.R</a:t>
            </a:r>
            <a:endParaRPr lang="da-DK" sz="1050" dirty="0"/>
          </a:p>
        </p:txBody>
      </p:sp>
      <p:cxnSp>
        <p:nvCxnSpPr>
          <p:cNvPr id="71" name="Elbow Connector 70"/>
          <p:cNvCxnSpPr>
            <a:stCxn id="70" idx="2"/>
            <a:endCxn id="68" idx="0"/>
          </p:cNvCxnSpPr>
          <p:nvPr/>
        </p:nvCxnSpPr>
        <p:spPr>
          <a:xfrm rot="16200000" flipH="1">
            <a:off x="7062781" y="2850779"/>
            <a:ext cx="702576" cy="6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2" idx="4"/>
            <a:endCxn id="70" idx="0"/>
          </p:cNvCxnSpPr>
          <p:nvPr/>
        </p:nvCxnSpPr>
        <p:spPr>
          <a:xfrm rot="5400000">
            <a:off x="7109314" y="1862235"/>
            <a:ext cx="604707" cy="1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9" idx="2"/>
            <a:endCxn id="81" idx="3"/>
          </p:cNvCxnSpPr>
          <p:nvPr/>
        </p:nvCxnSpPr>
        <p:spPr>
          <a:xfrm rot="5400000">
            <a:off x="9408069" y="3919743"/>
            <a:ext cx="1126148" cy="416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8" idx="3"/>
            <a:endCxn id="69" idx="1"/>
          </p:cNvCxnSpPr>
          <p:nvPr/>
        </p:nvCxnSpPr>
        <p:spPr>
          <a:xfrm>
            <a:off x="8591917" y="3365646"/>
            <a:ext cx="473228" cy="3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694248" y="564438"/>
            <a:ext cx="1596883" cy="59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ObtainEffortForecastFromDynamicView.R</a:t>
            </a:r>
            <a:endParaRPr lang="da-DK" sz="1200" dirty="0"/>
          </a:p>
        </p:txBody>
      </p:sp>
      <p:sp>
        <p:nvSpPr>
          <p:cNvPr id="81" name="Rectangle 80"/>
          <p:cNvSpPr/>
          <p:nvPr/>
        </p:nvSpPr>
        <p:spPr>
          <a:xfrm>
            <a:off x="7685564" y="4270211"/>
            <a:ext cx="2077561" cy="84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WGFBIT </a:t>
            </a:r>
          </a:p>
        </p:txBody>
      </p:sp>
      <p:cxnSp>
        <p:nvCxnSpPr>
          <p:cNvPr id="84" name="Elbow Connector 83"/>
          <p:cNvCxnSpPr>
            <a:stCxn id="46" idx="3"/>
            <a:endCxn id="66" idx="2"/>
          </p:cNvCxnSpPr>
          <p:nvPr/>
        </p:nvCxnSpPr>
        <p:spPr>
          <a:xfrm>
            <a:off x="3929545" y="4052433"/>
            <a:ext cx="853834" cy="469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883337" y="4379165"/>
            <a:ext cx="2053346" cy="37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ObtainExpectedProfit</a:t>
            </a:r>
            <a:endParaRPr lang="da-DK" sz="1050" dirty="0"/>
          </a:p>
        </p:txBody>
      </p:sp>
      <p:cxnSp>
        <p:nvCxnSpPr>
          <p:cNvPr id="86" name="Elbow Connector 85"/>
          <p:cNvCxnSpPr>
            <a:stCxn id="43" idx="6"/>
            <a:endCxn id="70" idx="1"/>
          </p:cNvCxnSpPr>
          <p:nvPr/>
        </p:nvCxnSpPr>
        <p:spPr>
          <a:xfrm flipV="1">
            <a:off x="5764784" y="2334000"/>
            <a:ext cx="413066" cy="187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50" idx="6"/>
            <a:endCxn id="70" idx="1"/>
          </p:cNvCxnSpPr>
          <p:nvPr/>
        </p:nvCxnSpPr>
        <p:spPr>
          <a:xfrm flipV="1">
            <a:off x="5731865" y="2334000"/>
            <a:ext cx="445985" cy="852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44" idx="6"/>
            <a:endCxn id="70" idx="1"/>
          </p:cNvCxnSpPr>
          <p:nvPr/>
        </p:nvCxnSpPr>
        <p:spPr>
          <a:xfrm flipV="1">
            <a:off x="5777621" y="2334000"/>
            <a:ext cx="400229" cy="1503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6" idx="6"/>
            <a:endCxn id="70" idx="1"/>
          </p:cNvCxnSpPr>
          <p:nvPr/>
        </p:nvCxnSpPr>
        <p:spPr>
          <a:xfrm flipV="1">
            <a:off x="5698785" y="2334000"/>
            <a:ext cx="479065" cy="2187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17293" y="2791119"/>
            <a:ext cx="1046263" cy="511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/>
              <a:t>JRC</a:t>
            </a:r>
            <a:endParaRPr lang="da-DK" sz="1100" dirty="0"/>
          </a:p>
        </p:txBody>
      </p:sp>
      <p:sp>
        <p:nvSpPr>
          <p:cNvPr id="91" name="Rectangle 90"/>
          <p:cNvSpPr/>
          <p:nvPr/>
        </p:nvSpPr>
        <p:spPr>
          <a:xfrm>
            <a:off x="8618235" y="910781"/>
            <a:ext cx="1731416" cy="63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Extra</a:t>
            </a:r>
            <a:r>
              <a:rPr lang="da-DK" sz="1050" dirty="0" smtClean="0"/>
              <a:t> </a:t>
            </a:r>
            <a:r>
              <a:rPr lang="da-DK" sz="1050" dirty="0" err="1" smtClean="0"/>
              <a:t>analysis</a:t>
            </a:r>
            <a:r>
              <a:rPr lang="da-DK" sz="1050" dirty="0" smtClean="0"/>
              <a:t> </a:t>
            </a:r>
            <a:r>
              <a:rPr lang="da-DK" sz="1050" dirty="0" err="1" smtClean="0"/>
              <a:t>e.g</a:t>
            </a:r>
            <a:r>
              <a:rPr lang="da-DK" sz="1050" dirty="0" smtClean="0"/>
              <a:t>. </a:t>
            </a:r>
            <a:r>
              <a:rPr lang="da-DK" sz="1050" dirty="0" err="1" smtClean="0"/>
              <a:t>effort</a:t>
            </a:r>
            <a:r>
              <a:rPr lang="da-DK" sz="1050" dirty="0" smtClean="0"/>
              <a:t> </a:t>
            </a:r>
            <a:r>
              <a:rPr lang="da-DK" sz="1050" dirty="0" err="1" smtClean="0"/>
              <a:t>allocation</a:t>
            </a:r>
            <a:r>
              <a:rPr lang="da-DK" sz="1050" dirty="0" smtClean="0"/>
              <a:t> </a:t>
            </a:r>
            <a:r>
              <a:rPr lang="da-DK" sz="1050" dirty="0" err="1" smtClean="0"/>
              <a:t>variability</a:t>
            </a:r>
            <a:r>
              <a:rPr lang="da-DK" sz="1050" dirty="0" smtClean="0"/>
              <a:t>?</a:t>
            </a:r>
            <a:endParaRPr lang="da-DK" sz="1200" dirty="0"/>
          </a:p>
        </p:txBody>
      </p:sp>
      <p:cxnSp>
        <p:nvCxnSpPr>
          <p:cNvPr id="92" name="Elbow Connector 91"/>
          <p:cNvCxnSpPr>
            <a:stCxn id="52" idx="6"/>
            <a:endCxn id="91" idx="1"/>
          </p:cNvCxnSpPr>
          <p:nvPr/>
        </p:nvCxnSpPr>
        <p:spPr>
          <a:xfrm>
            <a:off x="8056921" y="1221436"/>
            <a:ext cx="561314" cy="4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3133" y="1661551"/>
            <a:ext cx="355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 smtClean="0"/>
              <a:t>ToR</a:t>
            </a:r>
            <a:r>
              <a:rPr lang="da-DK" sz="1200" dirty="0" smtClean="0"/>
              <a:t> (</a:t>
            </a:r>
            <a:r>
              <a:rPr lang="da-DK" sz="1200" dirty="0" err="1" smtClean="0"/>
              <a:t>a,d</a:t>
            </a:r>
            <a:r>
              <a:rPr lang="da-DK" sz="1200" dirty="0" smtClean="0"/>
              <a:t>) Practical steps: </a:t>
            </a:r>
          </a:p>
          <a:p>
            <a:r>
              <a:rPr lang="da-DK" sz="1200" dirty="0" err="1" smtClean="0"/>
              <a:t>prioritisation</a:t>
            </a:r>
            <a:r>
              <a:rPr lang="da-DK" sz="1200" dirty="0" smtClean="0"/>
              <a:t>, data </a:t>
            </a:r>
            <a:r>
              <a:rPr lang="da-DK" sz="1200" dirty="0" err="1" smtClean="0"/>
              <a:t>availability</a:t>
            </a:r>
            <a:r>
              <a:rPr lang="da-DK" sz="1200" dirty="0" smtClean="0"/>
              <a:t>,</a:t>
            </a:r>
          </a:p>
          <a:p>
            <a:r>
              <a:rPr lang="da-DK" sz="1200" dirty="0" err="1" smtClean="0"/>
              <a:t>Feasability</a:t>
            </a:r>
            <a:r>
              <a:rPr lang="da-DK" sz="1200" dirty="0" smtClean="0"/>
              <a:t>, future data </a:t>
            </a:r>
            <a:r>
              <a:rPr lang="da-DK" sz="1200" dirty="0" err="1" smtClean="0"/>
              <a:t>collation</a:t>
            </a:r>
            <a:endParaRPr lang="da-DK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2467429" y="6295919"/>
            <a:ext cx="355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 smtClean="0"/>
              <a:t>ToR</a:t>
            </a:r>
            <a:r>
              <a:rPr lang="da-DK" sz="1200" dirty="0" smtClean="0"/>
              <a:t> (b) –Case studies</a:t>
            </a:r>
          </a:p>
          <a:p>
            <a:r>
              <a:rPr lang="da-DK" sz="1200" dirty="0" smtClean="0"/>
              <a:t> for </a:t>
            </a:r>
            <a:r>
              <a:rPr lang="da-DK" sz="1200" dirty="0" err="1" smtClean="0"/>
              <a:t>disaggregation</a:t>
            </a:r>
            <a:r>
              <a:rPr lang="da-DK" sz="1200" dirty="0" smtClean="0"/>
              <a:t> to the right </a:t>
            </a:r>
            <a:r>
              <a:rPr lang="da-DK" sz="1200" dirty="0" err="1" smtClean="0"/>
              <a:t>spatial</a:t>
            </a:r>
            <a:r>
              <a:rPr lang="da-DK" sz="1200" dirty="0" smtClean="0"/>
              <a:t> </a:t>
            </a:r>
            <a:r>
              <a:rPr lang="da-DK" sz="1200" dirty="0" err="1" smtClean="0"/>
              <a:t>scale</a:t>
            </a:r>
            <a:endParaRPr lang="da-DK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9203589" y="1943569"/>
            <a:ext cx="1951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 smtClean="0"/>
              <a:t>ToR</a:t>
            </a:r>
            <a:r>
              <a:rPr lang="da-DK" sz="1200" dirty="0" smtClean="0"/>
              <a:t> (c) – </a:t>
            </a:r>
            <a:r>
              <a:rPr lang="da-DK" sz="1200" dirty="0" err="1" smtClean="0"/>
              <a:t>Obtain</a:t>
            </a:r>
            <a:r>
              <a:rPr lang="da-DK" sz="1200" dirty="0" smtClean="0"/>
              <a:t> </a:t>
            </a:r>
          </a:p>
          <a:p>
            <a:r>
              <a:rPr lang="da-DK" sz="1200" dirty="0" err="1" smtClean="0"/>
              <a:t>probability</a:t>
            </a:r>
            <a:r>
              <a:rPr lang="da-DK" sz="1200" dirty="0" smtClean="0"/>
              <a:t> </a:t>
            </a:r>
            <a:r>
              <a:rPr lang="da-DK" sz="1200" dirty="0" err="1" smtClean="0"/>
              <a:t>fields</a:t>
            </a:r>
            <a:r>
              <a:rPr lang="da-DK" sz="1200" dirty="0" smtClean="0"/>
              <a:t> for </a:t>
            </a:r>
            <a:r>
              <a:rPr lang="da-DK" sz="1200" dirty="0" err="1" smtClean="0"/>
              <a:t>displacement</a:t>
            </a:r>
            <a:r>
              <a:rPr lang="da-DK" sz="1200" dirty="0" smtClean="0"/>
              <a:t> in </a:t>
            </a:r>
            <a:r>
              <a:rPr lang="da-DK" sz="1200" dirty="0" err="1" smtClean="0"/>
              <a:t>reaction</a:t>
            </a:r>
            <a:r>
              <a:rPr lang="da-DK" sz="1200" dirty="0" smtClean="0"/>
              <a:t> to </a:t>
            </a:r>
            <a:r>
              <a:rPr lang="da-DK" sz="1200" dirty="0" err="1" smtClean="0"/>
              <a:t>effort</a:t>
            </a:r>
            <a:r>
              <a:rPr lang="da-DK" sz="1200" dirty="0" smtClean="0"/>
              <a:t> cut</a:t>
            </a:r>
            <a:endParaRPr lang="da-DK" sz="1200" dirty="0"/>
          </a:p>
        </p:txBody>
      </p:sp>
      <p:cxnSp>
        <p:nvCxnSpPr>
          <p:cNvPr id="98" name="Elbow Connector 97"/>
          <p:cNvCxnSpPr>
            <a:stCxn id="91" idx="0"/>
            <a:endCxn id="52" idx="0"/>
          </p:cNvCxnSpPr>
          <p:nvPr/>
        </p:nvCxnSpPr>
        <p:spPr>
          <a:xfrm rot="16200000" flipV="1">
            <a:off x="8433910" y="-139252"/>
            <a:ext cx="28549" cy="2071518"/>
          </a:xfrm>
          <a:prstGeom prst="bentConnector3">
            <a:avLst>
              <a:gd name="adj1" fmla="val 900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8" idx="2"/>
            <a:endCxn id="81" idx="1"/>
          </p:cNvCxnSpPr>
          <p:nvPr/>
        </p:nvCxnSpPr>
        <p:spPr>
          <a:xfrm rot="16200000" flipH="1">
            <a:off x="6969012" y="3974281"/>
            <a:ext cx="1164771" cy="26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692970" y="532465"/>
            <a:ext cx="1166334" cy="654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</a:t>
            </a:r>
            <a:r>
              <a:rPr lang="da-DK" sz="1050" dirty="0" err="1"/>
              <a:t>e</a:t>
            </a:r>
            <a:r>
              <a:rPr lang="da-DK" sz="1050" dirty="0" err="1" smtClean="0"/>
              <a:t>ffortForecast</a:t>
            </a:r>
            <a:endParaRPr lang="da-DK" sz="1050" dirty="0"/>
          </a:p>
        </p:txBody>
      </p:sp>
      <p:cxnSp>
        <p:nvCxnSpPr>
          <p:cNvPr id="80" name="Elbow Connector 79"/>
          <p:cNvCxnSpPr>
            <a:stCxn id="52" idx="1"/>
            <a:endCxn id="140" idx="0"/>
          </p:cNvCxnSpPr>
          <p:nvPr/>
        </p:nvCxnSpPr>
        <p:spPr>
          <a:xfrm rot="16200000" flipV="1">
            <a:off x="3796032" y="-2179084"/>
            <a:ext cx="687303" cy="5634031"/>
          </a:xfrm>
          <a:prstGeom prst="bentConnector3">
            <a:avLst>
              <a:gd name="adj1" fmla="val 133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7" idx="6"/>
            <a:endCxn id="70" idx="1"/>
          </p:cNvCxnSpPr>
          <p:nvPr/>
        </p:nvCxnSpPr>
        <p:spPr>
          <a:xfrm>
            <a:off x="5859304" y="859707"/>
            <a:ext cx="318546" cy="14742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40" idx="6"/>
            <a:endCxn id="77" idx="1"/>
          </p:cNvCxnSpPr>
          <p:nvPr/>
        </p:nvCxnSpPr>
        <p:spPr>
          <a:xfrm>
            <a:off x="2260757" y="859707"/>
            <a:ext cx="43349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77" idx="3"/>
            <a:endCxn id="67" idx="2"/>
          </p:cNvCxnSpPr>
          <p:nvPr/>
        </p:nvCxnSpPr>
        <p:spPr>
          <a:xfrm flipV="1">
            <a:off x="4291131" y="859707"/>
            <a:ext cx="40183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384577" y="294280"/>
            <a:ext cx="1876180" cy="1130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/>
              <a:t>SPATIAL LONG TERM DYNAMIC MODELLING </a:t>
            </a:r>
            <a:r>
              <a:rPr lang="da-DK" sz="1000" dirty="0" smtClean="0"/>
              <a:t>(DISPLACE/SMART/</a:t>
            </a:r>
            <a:r>
              <a:rPr lang="da-DK" sz="1000" dirty="0" err="1" smtClean="0"/>
              <a:t>FishRent</a:t>
            </a:r>
            <a:r>
              <a:rPr lang="da-DK" sz="1000" dirty="0" smtClean="0"/>
              <a:t>)</a:t>
            </a:r>
            <a:endParaRPr lang="da-DK" sz="1000" dirty="0"/>
          </a:p>
        </p:txBody>
      </p:sp>
      <p:sp>
        <p:nvSpPr>
          <p:cNvPr id="51" name="Rectangle 50"/>
          <p:cNvSpPr/>
          <p:nvPr/>
        </p:nvSpPr>
        <p:spPr>
          <a:xfrm>
            <a:off x="1869267" y="5371767"/>
            <a:ext cx="2067416" cy="3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Etc.</a:t>
            </a:r>
            <a:endParaRPr lang="da-DK" sz="1050" dirty="0"/>
          </a:p>
        </p:txBody>
      </p:sp>
      <p:sp>
        <p:nvSpPr>
          <p:cNvPr id="73" name="Oval 72"/>
          <p:cNvSpPr/>
          <p:nvPr/>
        </p:nvSpPr>
        <p:spPr>
          <a:xfrm>
            <a:off x="4783800" y="4905214"/>
            <a:ext cx="1001772" cy="56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Profit</a:t>
            </a:r>
            <a:endParaRPr lang="da-DK" sz="1050" dirty="0"/>
          </a:p>
        </p:txBody>
      </p:sp>
      <p:cxnSp>
        <p:nvCxnSpPr>
          <p:cNvPr id="22" name="Elbow Connector 21"/>
          <p:cNvCxnSpPr>
            <a:stCxn id="85" idx="3"/>
            <a:endCxn id="73" idx="2"/>
          </p:cNvCxnSpPr>
          <p:nvPr/>
        </p:nvCxnSpPr>
        <p:spPr>
          <a:xfrm>
            <a:off x="3936683" y="4565901"/>
            <a:ext cx="847117" cy="622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3" idx="6"/>
            <a:endCxn id="70" idx="1"/>
          </p:cNvCxnSpPr>
          <p:nvPr/>
        </p:nvCxnSpPr>
        <p:spPr>
          <a:xfrm flipV="1">
            <a:off x="5785572" y="2334000"/>
            <a:ext cx="392278" cy="28543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9314217" y="5428015"/>
            <a:ext cx="2169653" cy="56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Impact</a:t>
            </a:r>
            <a:r>
              <a:rPr lang="da-DK" sz="1050" dirty="0" smtClean="0"/>
              <a:t> </a:t>
            </a:r>
            <a:r>
              <a:rPr lang="da-DK" sz="1050" dirty="0" err="1" smtClean="0"/>
              <a:t>evaluation</a:t>
            </a:r>
            <a:r>
              <a:rPr lang="da-DK" sz="1050" dirty="0"/>
              <a:t> with </a:t>
            </a:r>
            <a:r>
              <a:rPr lang="da-DK" sz="1050" dirty="0" smtClean="0"/>
              <a:t>SPATIAL </a:t>
            </a:r>
            <a:r>
              <a:rPr lang="da-DK" sz="1050" dirty="0"/>
              <a:t>LONG TERM DYNAMICS </a:t>
            </a:r>
            <a:r>
              <a:rPr lang="da-DK" sz="1050" dirty="0" smtClean="0"/>
              <a:t>MODELLING</a:t>
            </a:r>
            <a:endParaRPr lang="da-DK" sz="1050" dirty="0"/>
          </a:p>
          <a:p>
            <a:pPr algn="ctr"/>
            <a:endParaRPr lang="da-DK" sz="1050" dirty="0"/>
          </a:p>
        </p:txBody>
      </p:sp>
      <p:cxnSp>
        <p:nvCxnSpPr>
          <p:cNvPr id="11" name="Elbow Connector 10"/>
          <p:cNvCxnSpPr>
            <a:stCxn id="69" idx="3"/>
            <a:endCxn id="61" idx="3"/>
          </p:cNvCxnSpPr>
          <p:nvPr/>
        </p:nvCxnSpPr>
        <p:spPr>
          <a:xfrm>
            <a:off x="11293175" y="3368696"/>
            <a:ext cx="190695" cy="2343651"/>
          </a:xfrm>
          <a:prstGeom prst="bentConnector3">
            <a:avLst>
              <a:gd name="adj1" fmla="val 2198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1" idx="2"/>
            <a:endCxn id="81" idx="2"/>
          </p:cNvCxnSpPr>
          <p:nvPr/>
        </p:nvCxnSpPr>
        <p:spPr>
          <a:xfrm rot="5400000" flipH="1">
            <a:off x="9119084" y="4716718"/>
            <a:ext cx="885222" cy="1674699"/>
          </a:xfrm>
          <a:prstGeom prst="bentConnector3">
            <a:avLst>
              <a:gd name="adj1" fmla="val -25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879768" y="4873150"/>
            <a:ext cx="2053346" cy="37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ObtainWindmillsFarms</a:t>
            </a:r>
            <a:endParaRPr lang="da-DK" sz="1050" dirty="0"/>
          </a:p>
        </p:txBody>
      </p:sp>
      <p:sp>
        <p:nvSpPr>
          <p:cNvPr id="129" name="Oval 128"/>
          <p:cNvSpPr/>
          <p:nvPr/>
        </p:nvSpPr>
        <p:spPr>
          <a:xfrm>
            <a:off x="4783178" y="5530303"/>
            <a:ext cx="1001772" cy="56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</a:t>
            </a:r>
            <a:r>
              <a:rPr lang="da-DK" sz="1050" dirty="0" err="1" smtClean="0"/>
              <a:t>Windmills</a:t>
            </a:r>
            <a:endParaRPr lang="da-DK" sz="1050" dirty="0"/>
          </a:p>
        </p:txBody>
      </p:sp>
      <p:cxnSp>
        <p:nvCxnSpPr>
          <p:cNvPr id="130" name="Elbow Connector 129"/>
          <p:cNvCxnSpPr>
            <a:stCxn id="100" idx="3"/>
            <a:endCxn id="129" idx="2"/>
          </p:cNvCxnSpPr>
          <p:nvPr/>
        </p:nvCxnSpPr>
        <p:spPr>
          <a:xfrm>
            <a:off x="3933114" y="5059886"/>
            <a:ext cx="850064" cy="753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327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874</TotalTime>
  <Words>135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PowerPoint Presentation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Bastardie</dc:creator>
  <cp:lastModifiedBy>Francois Bastardie</cp:lastModifiedBy>
  <cp:revision>36</cp:revision>
  <dcterms:created xsi:type="dcterms:W3CDTF">2019-08-16T08:48:24Z</dcterms:created>
  <dcterms:modified xsi:type="dcterms:W3CDTF">2019-08-30T09:56:23Z</dcterms:modified>
</cp:coreProperties>
</file>