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96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847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847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84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842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37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661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2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061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20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551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792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864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960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039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443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A3E0-26E0-4A89-A33E-47059F87E0AD}" type="datetimeFigureOut">
              <a:rPr lang="da-DK" smtClean="0"/>
              <a:t>28-08-2019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137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-2184802" y="-853874"/>
            <a:ext cx="14474700" cy="65483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3" name="Rectangle 92"/>
          <p:cNvSpPr/>
          <p:nvPr/>
        </p:nvSpPr>
        <p:spPr>
          <a:xfrm>
            <a:off x="-152245" y="1458245"/>
            <a:ext cx="5582066" cy="4521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Rectangle 1"/>
          <p:cNvSpPr/>
          <p:nvPr/>
        </p:nvSpPr>
        <p:spPr>
          <a:xfrm>
            <a:off x="-2221673" y="670809"/>
            <a:ext cx="5006181" cy="4673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1" name="Rectangle 40"/>
          <p:cNvSpPr/>
          <p:nvPr/>
        </p:nvSpPr>
        <p:spPr>
          <a:xfrm>
            <a:off x="-8345" y="1737754"/>
            <a:ext cx="2719720" cy="463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ObtainRasterDistanceToCoast.R</a:t>
            </a:r>
            <a:endParaRPr lang="da-DK" sz="1400" dirty="0"/>
          </a:p>
        </p:txBody>
      </p:sp>
      <p:sp>
        <p:nvSpPr>
          <p:cNvPr id="42" name="Rectangle 41"/>
          <p:cNvSpPr/>
          <p:nvPr/>
        </p:nvSpPr>
        <p:spPr>
          <a:xfrm>
            <a:off x="-29685" y="2962029"/>
            <a:ext cx="2741060" cy="56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ObtainRasterFleetSpatialDependencies.R</a:t>
            </a:r>
            <a:r>
              <a:rPr lang="da-DK" sz="1400" dirty="0" smtClean="0"/>
              <a:t> </a:t>
            </a:r>
            <a:r>
              <a:rPr lang="da-DK" sz="1400" dirty="0" err="1" smtClean="0"/>
              <a:t>e.g</a:t>
            </a:r>
            <a:r>
              <a:rPr lang="da-DK" sz="1400" dirty="0" smtClean="0"/>
              <a:t>. ISLA</a:t>
            </a:r>
            <a:endParaRPr lang="da-DK" dirty="0"/>
          </a:p>
        </p:txBody>
      </p:sp>
      <p:sp>
        <p:nvSpPr>
          <p:cNvPr id="43" name="Oval 42"/>
          <p:cNvSpPr/>
          <p:nvPr/>
        </p:nvSpPr>
        <p:spPr>
          <a:xfrm>
            <a:off x="3329232" y="1373020"/>
            <a:ext cx="1668559" cy="836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dist2Coast</a:t>
            </a:r>
            <a:endParaRPr lang="da-DK" sz="1400" dirty="0"/>
          </a:p>
        </p:txBody>
      </p:sp>
      <p:sp>
        <p:nvSpPr>
          <p:cNvPr id="44" name="Oval 43"/>
          <p:cNvSpPr/>
          <p:nvPr/>
        </p:nvSpPr>
        <p:spPr>
          <a:xfrm>
            <a:off x="3320641" y="3177025"/>
            <a:ext cx="1571220" cy="747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</a:t>
            </a:r>
            <a:r>
              <a:rPr lang="da-DK" sz="1400" dirty="0" err="1" smtClean="0"/>
              <a:t>SpatialDepend</a:t>
            </a:r>
            <a:endParaRPr lang="da-DK" sz="1400" dirty="0"/>
          </a:p>
        </p:txBody>
      </p:sp>
      <p:sp>
        <p:nvSpPr>
          <p:cNvPr id="45" name="Oval 44"/>
          <p:cNvSpPr/>
          <p:nvPr/>
        </p:nvSpPr>
        <p:spPr>
          <a:xfrm>
            <a:off x="-2072976" y="3196005"/>
            <a:ext cx="1602242" cy="755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 smtClean="0"/>
              <a:t>Logbooks</a:t>
            </a:r>
            <a:endParaRPr lang="da-DK" sz="1600" dirty="0" smtClean="0"/>
          </a:p>
          <a:p>
            <a:pPr algn="ctr"/>
            <a:r>
              <a:rPr lang="da-DK" sz="1600" dirty="0" smtClean="0"/>
              <a:t>Or </a:t>
            </a:r>
            <a:r>
              <a:rPr lang="da-DK" sz="1200" dirty="0" smtClean="0"/>
              <a:t>SECFISH</a:t>
            </a:r>
            <a:r>
              <a:rPr lang="da-DK" sz="1600" dirty="0" smtClean="0"/>
              <a:t> </a:t>
            </a:r>
            <a:r>
              <a:rPr lang="da-DK" sz="1600" dirty="0" err="1" smtClean="0"/>
              <a:t>routines</a:t>
            </a:r>
            <a:endParaRPr lang="da-DK" sz="1600" dirty="0"/>
          </a:p>
        </p:txBody>
      </p:sp>
      <p:sp>
        <p:nvSpPr>
          <p:cNvPr id="46" name="Rectangle 45"/>
          <p:cNvSpPr/>
          <p:nvPr/>
        </p:nvSpPr>
        <p:spPr>
          <a:xfrm>
            <a:off x="-52609" y="3659057"/>
            <a:ext cx="2763983" cy="58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ObtainRasterGVA.R</a:t>
            </a:r>
            <a:endParaRPr lang="da-DK" dirty="0"/>
          </a:p>
        </p:txBody>
      </p:sp>
      <p:sp>
        <p:nvSpPr>
          <p:cNvPr id="48" name="Rectangle 47"/>
          <p:cNvSpPr/>
          <p:nvPr/>
        </p:nvSpPr>
        <p:spPr>
          <a:xfrm>
            <a:off x="-21230" y="2366987"/>
            <a:ext cx="2732605" cy="448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ObtainRasterJRCOceanProd.R</a:t>
            </a:r>
            <a:endParaRPr lang="da-DK" sz="1400" dirty="0"/>
          </a:p>
        </p:txBody>
      </p:sp>
      <p:sp>
        <p:nvSpPr>
          <p:cNvPr id="50" name="Oval 49"/>
          <p:cNvSpPr/>
          <p:nvPr/>
        </p:nvSpPr>
        <p:spPr>
          <a:xfrm>
            <a:off x="3335582" y="2333853"/>
            <a:ext cx="1602343" cy="719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OP/LPUE</a:t>
            </a:r>
            <a:endParaRPr lang="da-DK" sz="1400" dirty="0"/>
          </a:p>
        </p:txBody>
      </p:sp>
      <p:sp>
        <p:nvSpPr>
          <p:cNvPr id="52" name="Oval 51"/>
          <p:cNvSpPr/>
          <p:nvPr/>
        </p:nvSpPr>
        <p:spPr>
          <a:xfrm>
            <a:off x="6261064" y="-623412"/>
            <a:ext cx="1815354" cy="968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WGSFD </a:t>
            </a:r>
            <a:r>
              <a:rPr lang="da-DK" sz="1400" dirty="0" err="1" smtClean="0"/>
              <a:t>Shape</a:t>
            </a:r>
            <a:r>
              <a:rPr lang="da-DK" sz="1400" dirty="0" smtClean="0"/>
              <a:t> files</a:t>
            </a:r>
            <a:endParaRPr lang="da-DK" sz="1400" dirty="0"/>
          </a:p>
        </p:txBody>
      </p:sp>
      <p:cxnSp>
        <p:nvCxnSpPr>
          <p:cNvPr id="55" name="Elbow Connector 54"/>
          <p:cNvCxnSpPr>
            <a:stCxn id="45" idx="6"/>
            <a:endCxn id="42" idx="1"/>
          </p:cNvCxnSpPr>
          <p:nvPr/>
        </p:nvCxnSpPr>
        <p:spPr>
          <a:xfrm flipV="1">
            <a:off x="-470734" y="3245523"/>
            <a:ext cx="441049" cy="3282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5" idx="6"/>
            <a:endCxn id="46" idx="1"/>
          </p:cNvCxnSpPr>
          <p:nvPr/>
        </p:nvCxnSpPr>
        <p:spPr>
          <a:xfrm>
            <a:off x="-470734" y="3573762"/>
            <a:ext cx="418125" cy="377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90" idx="6"/>
            <a:endCxn id="48" idx="1"/>
          </p:cNvCxnSpPr>
          <p:nvPr/>
        </p:nvCxnSpPr>
        <p:spPr>
          <a:xfrm flipV="1">
            <a:off x="-470734" y="2591108"/>
            <a:ext cx="449504" cy="16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3" idx="2"/>
          </p:cNvCxnSpPr>
          <p:nvPr/>
        </p:nvCxnSpPr>
        <p:spPr>
          <a:xfrm flipV="1">
            <a:off x="2711375" y="1791035"/>
            <a:ext cx="617857" cy="178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8" idx="3"/>
            <a:endCxn id="50" idx="2"/>
          </p:cNvCxnSpPr>
          <p:nvPr/>
        </p:nvCxnSpPr>
        <p:spPr>
          <a:xfrm>
            <a:off x="2711375" y="2591108"/>
            <a:ext cx="624207" cy="102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2" idx="3"/>
            <a:endCxn id="44" idx="2"/>
          </p:cNvCxnSpPr>
          <p:nvPr/>
        </p:nvCxnSpPr>
        <p:spPr>
          <a:xfrm>
            <a:off x="2711375" y="3245523"/>
            <a:ext cx="609266" cy="305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410084" y="4021390"/>
            <a:ext cx="1481777" cy="74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GVA</a:t>
            </a:r>
            <a:endParaRPr lang="da-DK" sz="1400" dirty="0"/>
          </a:p>
        </p:txBody>
      </p:sp>
      <p:sp>
        <p:nvSpPr>
          <p:cNvPr id="68" name="Rectangle 67"/>
          <p:cNvSpPr/>
          <p:nvPr/>
        </p:nvSpPr>
        <p:spPr>
          <a:xfrm>
            <a:off x="5459891" y="3717675"/>
            <a:ext cx="3430185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ObtainProbabilityFieldForEffortDisplacement.R</a:t>
            </a:r>
            <a:endParaRPr lang="da-DK" sz="1400" dirty="0"/>
          </a:p>
        </p:txBody>
      </p:sp>
      <p:sp>
        <p:nvSpPr>
          <p:cNvPr id="69" name="Rectangle 68"/>
          <p:cNvSpPr/>
          <p:nvPr/>
        </p:nvSpPr>
        <p:spPr>
          <a:xfrm>
            <a:off x="9164003" y="3717675"/>
            <a:ext cx="3442133" cy="860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SelectPolygonsToRestrictFromAugmentedShape.R</a:t>
            </a:r>
            <a:endParaRPr lang="da-DK" sz="1400" dirty="0"/>
          </a:p>
        </p:txBody>
      </p:sp>
      <p:sp>
        <p:nvSpPr>
          <p:cNvPr id="70" name="Rectangle 69"/>
          <p:cNvSpPr/>
          <p:nvPr/>
        </p:nvSpPr>
        <p:spPr>
          <a:xfrm>
            <a:off x="5461810" y="1793648"/>
            <a:ext cx="3426561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AddAttributeToShpFromRasterExtractorFromShpOverlay.R</a:t>
            </a:r>
            <a:endParaRPr lang="da-DK" sz="1400" dirty="0"/>
          </a:p>
        </p:txBody>
      </p:sp>
      <p:cxnSp>
        <p:nvCxnSpPr>
          <p:cNvPr id="71" name="Elbow Connector 70"/>
          <p:cNvCxnSpPr>
            <a:stCxn id="70" idx="2"/>
            <a:endCxn id="68" idx="0"/>
          </p:cNvCxnSpPr>
          <p:nvPr/>
        </p:nvCxnSpPr>
        <p:spPr>
          <a:xfrm rot="5400000">
            <a:off x="6643330" y="3185914"/>
            <a:ext cx="1063416" cy="1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2" idx="4"/>
            <a:endCxn id="70" idx="0"/>
          </p:cNvCxnSpPr>
          <p:nvPr/>
        </p:nvCxnSpPr>
        <p:spPr>
          <a:xfrm rot="16200000" flipH="1">
            <a:off x="6447480" y="1066037"/>
            <a:ext cx="1448872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9" idx="2"/>
            <a:endCxn id="81" idx="3"/>
          </p:cNvCxnSpPr>
          <p:nvPr/>
        </p:nvCxnSpPr>
        <p:spPr>
          <a:xfrm rot="5400000">
            <a:off x="10283165" y="4768150"/>
            <a:ext cx="791770" cy="412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3"/>
            <a:endCxn id="69" idx="1"/>
          </p:cNvCxnSpPr>
          <p:nvPr/>
        </p:nvCxnSpPr>
        <p:spPr>
          <a:xfrm flipV="1">
            <a:off x="8890076" y="4147980"/>
            <a:ext cx="27392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90401" y="-204819"/>
            <a:ext cx="2484932" cy="67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ObtainEffortForecastFromDynamicView.R</a:t>
            </a:r>
            <a:endParaRPr lang="da-DK" dirty="0"/>
          </a:p>
        </p:txBody>
      </p:sp>
      <p:sp>
        <p:nvSpPr>
          <p:cNvPr id="81" name="Rectangle 80"/>
          <p:cNvSpPr/>
          <p:nvPr/>
        </p:nvSpPr>
        <p:spPr>
          <a:xfrm>
            <a:off x="7528124" y="4939749"/>
            <a:ext cx="2944905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WGFBIT </a:t>
            </a:r>
          </a:p>
          <a:p>
            <a:pPr algn="ctr"/>
            <a:r>
              <a:rPr lang="da-DK" sz="1400" dirty="0" smtClean="0"/>
              <a:t>(or SPATIAL LONG TERM DYNAMICS MODELLING)</a:t>
            </a:r>
            <a:endParaRPr lang="da-DK" sz="1400" dirty="0"/>
          </a:p>
        </p:txBody>
      </p:sp>
      <p:cxnSp>
        <p:nvCxnSpPr>
          <p:cNvPr id="84" name="Elbow Connector 83"/>
          <p:cNvCxnSpPr>
            <a:stCxn id="46" idx="3"/>
            <a:endCxn id="66" idx="2"/>
          </p:cNvCxnSpPr>
          <p:nvPr/>
        </p:nvCxnSpPr>
        <p:spPr>
          <a:xfrm>
            <a:off x="2711374" y="3951519"/>
            <a:ext cx="698710" cy="44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-52610" y="4373063"/>
            <a:ext cx="2763983" cy="54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ObtainExpectedProfit</a:t>
            </a:r>
            <a:endParaRPr lang="da-DK" sz="1400" dirty="0"/>
          </a:p>
        </p:txBody>
      </p:sp>
      <p:cxnSp>
        <p:nvCxnSpPr>
          <p:cNvPr id="86" name="Elbow Connector 85"/>
          <p:cNvCxnSpPr>
            <a:stCxn id="43" idx="6"/>
            <a:endCxn id="70" idx="1"/>
          </p:cNvCxnSpPr>
          <p:nvPr/>
        </p:nvCxnSpPr>
        <p:spPr>
          <a:xfrm>
            <a:off x="4997791" y="1791035"/>
            <a:ext cx="464019" cy="432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0" idx="6"/>
            <a:endCxn id="70" idx="1"/>
          </p:cNvCxnSpPr>
          <p:nvPr/>
        </p:nvCxnSpPr>
        <p:spPr>
          <a:xfrm flipV="1">
            <a:off x="4937925" y="2223954"/>
            <a:ext cx="523885" cy="469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44" idx="6"/>
            <a:endCxn id="70" idx="1"/>
          </p:cNvCxnSpPr>
          <p:nvPr/>
        </p:nvCxnSpPr>
        <p:spPr>
          <a:xfrm flipV="1">
            <a:off x="4891861" y="2223954"/>
            <a:ext cx="569949" cy="1326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6" idx="6"/>
            <a:endCxn id="70" idx="1"/>
          </p:cNvCxnSpPr>
          <p:nvPr/>
        </p:nvCxnSpPr>
        <p:spPr>
          <a:xfrm flipV="1">
            <a:off x="4891861" y="2223954"/>
            <a:ext cx="569949" cy="2171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-2011286" y="2275159"/>
            <a:ext cx="1540552" cy="664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smtClean="0"/>
              <a:t>JRC</a:t>
            </a:r>
            <a:endParaRPr lang="da-DK" sz="1600" dirty="0"/>
          </a:p>
        </p:txBody>
      </p:sp>
      <p:sp>
        <p:nvSpPr>
          <p:cNvPr id="91" name="Rectangle 90"/>
          <p:cNvSpPr/>
          <p:nvPr/>
        </p:nvSpPr>
        <p:spPr>
          <a:xfrm>
            <a:off x="9021911" y="-572062"/>
            <a:ext cx="2684849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/>
              <a:t>Extra</a:t>
            </a:r>
            <a:r>
              <a:rPr lang="da-DK" sz="1400" dirty="0" smtClean="0"/>
              <a:t> </a:t>
            </a:r>
            <a:r>
              <a:rPr lang="da-DK" sz="1400" dirty="0" err="1" smtClean="0"/>
              <a:t>analysis</a:t>
            </a:r>
            <a:r>
              <a:rPr lang="da-DK" sz="1400" dirty="0" smtClean="0"/>
              <a:t> </a:t>
            </a:r>
            <a:r>
              <a:rPr lang="da-DK" sz="1400" dirty="0" err="1" smtClean="0"/>
              <a:t>e.g</a:t>
            </a:r>
            <a:r>
              <a:rPr lang="da-DK" sz="1400" dirty="0" smtClean="0"/>
              <a:t>. </a:t>
            </a:r>
            <a:r>
              <a:rPr lang="da-DK" sz="1400" dirty="0" err="1" smtClean="0"/>
              <a:t>effort</a:t>
            </a:r>
            <a:r>
              <a:rPr lang="da-DK" sz="1400" dirty="0" smtClean="0"/>
              <a:t> </a:t>
            </a:r>
            <a:r>
              <a:rPr lang="da-DK" sz="1400" dirty="0" err="1" smtClean="0"/>
              <a:t>allocation</a:t>
            </a:r>
            <a:r>
              <a:rPr lang="da-DK" sz="1400" dirty="0" smtClean="0"/>
              <a:t> </a:t>
            </a:r>
            <a:r>
              <a:rPr lang="da-DK" sz="1400" dirty="0" err="1" smtClean="0"/>
              <a:t>variability</a:t>
            </a:r>
            <a:r>
              <a:rPr lang="da-DK" sz="1400" dirty="0" smtClean="0"/>
              <a:t>?</a:t>
            </a:r>
            <a:endParaRPr lang="da-DK" dirty="0"/>
          </a:p>
        </p:txBody>
      </p:sp>
      <p:cxnSp>
        <p:nvCxnSpPr>
          <p:cNvPr id="92" name="Elbow Connector 91"/>
          <p:cNvCxnSpPr>
            <a:stCxn id="52" idx="6"/>
            <a:endCxn id="91" idx="1"/>
          </p:cNvCxnSpPr>
          <p:nvPr/>
        </p:nvCxnSpPr>
        <p:spPr>
          <a:xfrm flipV="1">
            <a:off x="8076418" y="-141756"/>
            <a:ext cx="945493" cy="24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2221673" y="760674"/>
            <a:ext cx="3776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ToR</a:t>
            </a:r>
            <a:r>
              <a:rPr lang="da-DK" dirty="0" smtClean="0"/>
              <a:t> (</a:t>
            </a:r>
            <a:r>
              <a:rPr lang="da-DK" dirty="0" err="1" smtClean="0"/>
              <a:t>a,d</a:t>
            </a:r>
            <a:r>
              <a:rPr lang="da-DK" dirty="0" smtClean="0"/>
              <a:t>) Practical steps: </a:t>
            </a:r>
          </a:p>
          <a:p>
            <a:r>
              <a:rPr lang="da-DK" dirty="0" err="1" smtClean="0"/>
              <a:t>prioritisation</a:t>
            </a:r>
            <a:r>
              <a:rPr lang="da-DK" dirty="0" smtClean="0"/>
              <a:t>, data </a:t>
            </a:r>
            <a:r>
              <a:rPr lang="da-DK" dirty="0" err="1" smtClean="0"/>
              <a:t>availability</a:t>
            </a:r>
            <a:r>
              <a:rPr lang="da-DK" dirty="0" smtClean="0"/>
              <a:t>,</a:t>
            </a:r>
          </a:p>
          <a:p>
            <a:r>
              <a:rPr lang="da-DK" dirty="0" err="1" smtClean="0"/>
              <a:t>Feasability</a:t>
            </a:r>
            <a:r>
              <a:rPr lang="da-DK" dirty="0" smtClean="0"/>
              <a:t>, future data </a:t>
            </a:r>
            <a:r>
              <a:rPr lang="da-DK" dirty="0" err="1" smtClean="0"/>
              <a:t>collation</a:t>
            </a:r>
            <a:endParaRPr lang="da-DK" dirty="0"/>
          </a:p>
        </p:txBody>
      </p:sp>
      <p:sp>
        <p:nvSpPr>
          <p:cNvPr id="94" name="TextBox 93"/>
          <p:cNvSpPr txBox="1"/>
          <p:nvPr/>
        </p:nvSpPr>
        <p:spPr>
          <a:xfrm>
            <a:off x="530377" y="5325142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ToR</a:t>
            </a:r>
            <a:r>
              <a:rPr lang="da-DK" dirty="0" smtClean="0"/>
              <a:t> (b) –Case studies</a:t>
            </a:r>
          </a:p>
          <a:p>
            <a:r>
              <a:rPr lang="da-DK" dirty="0" smtClean="0"/>
              <a:t> for </a:t>
            </a:r>
            <a:r>
              <a:rPr lang="da-DK" dirty="0" err="1" smtClean="0"/>
              <a:t>disaggregation</a:t>
            </a:r>
            <a:r>
              <a:rPr lang="da-DK" dirty="0" smtClean="0"/>
              <a:t> to the right </a:t>
            </a:r>
            <a:r>
              <a:rPr lang="da-DK" dirty="0" err="1" smtClean="0"/>
              <a:t>spatial</a:t>
            </a:r>
            <a:r>
              <a:rPr lang="da-DK" dirty="0" smtClean="0"/>
              <a:t> </a:t>
            </a:r>
            <a:r>
              <a:rPr lang="da-DK" dirty="0" err="1" smtClean="0"/>
              <a:t>scale</a:t>
            </a:r>
            <a:endParaRPr lang="da-DK" dirty="0"/>
          </a:p>
        </p:txBody>
      </p:sp>
      <p:sp>
        <p:nvSpPr>
          <p:cNvPr id="96" name="TextBox 95"/>
          <p:cNvSpPr txBox="1"/>
          <p:nvPr/>
        </p:nvSpPr>
        <p:spPr>
          <a:xfrm>
            <a:off x="8956357" y="746810"/>
            <a:ext cx="3857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ToR</a:t>
            </a:r>
            <a:r>
              <a:rPr lang="da-DK" dirty="0" smtClean="0"/>
              <a:t> (c) – </a:t>
            </a:r>
            <a:r>
              <a:rPr lang="da-DK" dirty="0" err="1" smtClean="0"/>
              <a:t>Obtain</a:t>
            </a:r>
            <a:r>
              <a:rPr lang="da-DK" dirty="0" smtClean="0"/>
              <a:t> </a:t>
            </a:r>
          </a:p>
          <a:p>
            <a:r>
              <a:rPr lang="da-DK" dirty="0" err="1" smtClean="0"/>
              <a:t>probability</a:t>
            </a:r>
            <a:r>
              <a:rPr lang="da-DK" dirty="0" smtClean="0"/>
              <a:t> </a:t>
            </a:r>
            <a:r>
              <a:rPr lang="da-DK" dirty="0" err="1" smtClean="0"/>
              <a:t>fields</a:t>
            </a:r>
            <a:r>
              <a:rPr lang="da-DK" dirty="0" smtClean="0"/>
              <a:t> for </a:t>
            </a:r>
            <a:r>
              <a:rPr lang="da-DK" dirty="0" err="1" smtClean="0"/>
              <a:t>displacement</a:t>
            </a:r>
            <a:r>
              <a:rPr lang="da-DK" dirty="0" smtClean="0"/>
              <a:t> in </a:t>
            </a:r>
            <a:r>
              <a:rPr lang="da-DK" dirty="0" err="1" smtClean="0"/>
              <a:t>reaction</a:t>
            </a:r>
            <a:r>
              <a:rPr lang="da-DK" dirty="0" smtClean="0"/>
              <a:t> to </a:t>
            </a:r>
            <a:r>
              <a:rPr lang="da-DK" dirty="0" err="1" smtClean="0"/>
              <a:t>effort</a:t>
            </a:r>
            <a:r>
              <a:rPr lang="da-DK" dirty="0" smtClean="0"/>
              <a:t> cut</a:t>
            </a:r>
            <a:endParaRPr lang="da-DK" dirty="0"/>
          </a:p>
        </p:txBody>
      </p:sp>
      <p:cxnSp>
        <p:nvCxnSpPr>
          <p:cNvPr id="98" name="Elbow Connector 97"/>
          <p:cNvCxnSpPr>
            <a:stCxn id="91" idx="0"/>
            <a:endCxn id="52" idx="0"/>
          </p:cNvCxnSpPr>
          <p:nvPr/>
        </p:nvCxnSpPr>
        <p:spPr>
          <a:xfrm rot="16200000" flipV="1">
            <a:off x="8740864" y="-2195535"/>
            <a:ext cx="51350" cy="3195595"/>
          </a:xfrm>
          <a:prstGeom prst="bentConnector3">
            <a:avLst>
              <a:gd name="adj1" fmla="val 313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endCxn id="81" idx="1"/>
          </p:cNvCxnSpPr>
          <p:nvPr/>
        </p:nvCxnSpPr>
        <p:spPr>
          <a:xfrm rot="16200000" flipH="1">
            <a:off x="6532363" y="4374294"/>
            <a:ext cx="1455326" cy="536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335979" y="-342024"/>
            <a:ext cx="1815354" cy="968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</a:t>
            </a:r>
            <a:r>
              <a:rPr lang="da-DK" sz="1400" dirty="0" err="1"/>
              <a:t>e</a:t>
            </a:r>
            <a:r>
              <a:rPr lang="da-DK" sz="1400" dirty="0" err="1" smtClean="0"/>
              <a:t>ffortForecast</a:t>
            </a:r>
            <a:endParaRPr lang="da-DK" sz="1400" dirty="0"/>
          </a:p>
        </p:txBody>
      </p:sp>
      <p:cxnSp>
        <p:nvCxnSpPr>
          <p:cNvPr id="80" name="Elbow Connector 79"/>
          <p:cNvCxnSpPr>
            <a:stCxn id="52" idx="1"/>
            <a:endCxn id="140" idx="0"/>
          </p:cNvCxnSpPr>
          <p:nvPr/>
        </p:nvCxnSpPr>
        <p:spPr>
          <a:xfrm rot="16200000" flipH="1" flipV="1">
            <a:off x="2761607" y="-4203606"/>
            <a:ext cx="43328" cy="7487291"/>
          </a:xfrm>
          <a:prstGeom prst="bentConnector3">
            <a:avLst>
              <a:gd name="adj1" fmla="val -854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7" idx="6"/>
            <a:endCxn id="70" idx="1"/>
          </p:cNvCxnSpPr>
          <p:nvPr/>
        </p:nvCxnSpPr>
        <p:spPr>
          <a:xfrm>
            <a:off x="5151333" y="142070"/>
            <a:ext cx="310477" cy="2081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40" idx="6"/>
            <a:endCxn id="77" idx="1"/>
          </p:cNvCxnSpPr>
          <p:nvPr/>
        </p:nvCxnSpPr>
        <p:spPr>
          <a:xfrm>
            <a:off x="490484" y="128443"/>
            <a:ext cx="199917" cy="63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77" idx="3"/>
            <a:endCxn id="67" idx="2"/>
          </p:cNvCxnSpPr>
          <p:nvPr/>
        </p:nvCxnSpPr>
        <p:spPr>
          <a:xfrm>
            <a:off x="3175333" y="134785"/>
            <a:ext cx="160646" cy="7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-2411234" y="-438296"/>
            <a:ext cx="2901718" cy="1133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SPATIAL LONG TERM DYNAMIC MODELLING </a:t>
            </a:r>
            <a:r>
              <a:rPr lang="da-DK" sz="1200" dirty="0" smtClean="0"/>
              <a:t>(DISPLACE/SMART/</a:t>
            </a:r>
            <a:r>
              <a:rPr lang="da-DK" sz="1200" dirty="0" err="1" smtClean="0"/>
              <a:t>FishRent</a:t>
            </a:r>
            <a:r>
              <a:rPr lang="da-DK" sz="1200" dirty="0" smtClean="0"/>
              <a:t>)</a:t>
            </a:r>
            <a:endParaRPr lang="da-DK" sz="1200" dirty="0"/>
          </a:p>
        </p:txBody>
      </p:sp>
      <p:sp>
        <p:nvSpPr>
          <p:cNvPr id="51" name="Rectangle 50"/>
          <p:cNvSpPr/>
          <p:nvPr/>
        </p:nvSpPr>
        <p:spPr>
          <a:xfrm>
            <a:off x="-59867" y="4974526"/>
            <a:ext cx="2763983" cy="3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Etc.</a:t>
            </a:r>
            <a:endParaRPr lang="da-DK" sz="1400" dirty="0"/>
          </a:p>
        </p:txBody>
      </p:sp>
      <p:sp>
        <p:nvSpPr>
          <p:cNvPr id="73" name="Oval 72"/>
          <p:cNvSpPr/>
          <p:nvPr/>
        </p:nvSpPr>
        <p:spPr>
          <a:xfrm>
            <a:off x="3386738" y="4854218"/>
            <a:ext cx="1481777" cy="74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Raster Profit</a:t>
            </a:r>
            <a:endParaRPr lang="da-DK" sz="1400" dirty="0"/>
          </a:p>
        </p:txBody>
      </p:sp>
      <p:cxnSp>
        <p:nvCxnSpPr>
          <p:cNvPr id="22" name="Elbow Connector 21"/>
          <p:cNvCxnSpPr>
            <a:stCxn id="85" idx="3"/>
            <a:endCxn id="73" idx="2"/>
          </p:cNvCxnSpPr>
          <p:nvPr/>
        </p:nvCxnSpPr>
        <p:spPr>
          <a:xfrm>
            <a:off x="2711373" y="4646604"/>
            <a:ext cx="675365" cy="581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3" idx="6"/>
            <a:endCxn id="70" idx="1"/>
          </p:cNvCxnSpPr>
          <p:nvPr/>
        </p:nvCxnSpPr>
        <p:spPr>
          <a:xfrm flipV="1">
            <a:off x="4868515" y="2223954"/>
            <a:ext cx="593295" cy="3004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27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848</TotalTime>
  <Words>106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Bastardie</dc:creator>
  <cp:lastModifiedBy>Francois Bastardie</cp:lastModifiedBy>
  <cp:revision>28</cp:revision>
  <dcterms:created xsi:type="dcterms:W3CDTF">2019-08-16T08:48:24Z</dcterms:created>
  <dcterms:modified xsi:type="dcterms:W3CDTF">2019-08-28T13:19:48Z</dcterms:modified>
</cp:coreProperties>
</file>