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5.xml" ContentType="application/vnd.openxmlformats-officedocument.customXml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60" r:id="rId11"/>
    <p:sldId id="257" r:id="rId12"/>
    <p:sldId id="261" r:id="rId13"/>
    <p:sldId id="264" r:id="rId14"/>
    <p:sldId id="271" r:id="rId15"/>
    <p:sldId id="276" r:id="rId16"/>
    <p:sldId id="272" r:id="rId17"/>
    <p:sldId id="262" r:id="rId18"/>
    <p:sldId id="263" r:id="rId19"/>
    <p:sldId id="265" r:id="rId20"/>
    <p:sldId id="267" r:id="rId21"/>
    <p:sldId id="275" r:id="rId22"/>
    <p:sldId id="269" r:id="rId23"/>
    <p:sldId id="273" r:id="rId24"/>
    <p:sldId id="277" r:id="rId25"/>
  </p:sldIdLst>
  <p:sldSz cx="12190413" cy="6858000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sten Birch Håkansson" initials="KBH" lastIdx="0" clrIdx="0">
    <p:extLst>
      <p:ext uri="{19B8F6BF-5375-455C-9EA6-DF929625EA0E}">
        <p15:presenceInfo xmlns:p15="http://schemas.microsoft.com/office/powerpoint/2012/main" userId="S-1-5-21-4207196655-1284807994-987816898-118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98" autoAdjust="0"/>
  </p:normalViewPr>
  <p:slideViewPr>
    <p:cSldViewPr showGuides="1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customXml" Target="../customXml/item9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gs" Target="tags/tag1.xml"/><Relationship Id="rId36" Type="http://schemas.openxmlformats.org/officeDocument/2006/relationships/customXml" Target="../customXml/item1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openxmlformats.org/officeDocument/2006/relationships/customXml" Target="../customXml/item10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12190413" cy="68616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" descr="{&quot;templafy&quot;:{&quot;id&quot;:&quot;c9f71742-d601-46ad-9cc6-ae30395b6f60&quot;}}" title="UserProfile.Offices.Workarea_{{DocumentLanguage}}">
            <a:extLst>
              <a:ext uri="{FF2B5EF4-FFF2-40B4-BE49-F238E27FC236}">
                <a16:creationId xmlns:a16="http://schemas.microsoft.com/office/drawing/2014/main" id="{88D4F65B-7B1E-4E1A-AD30-98C826D900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rgbClr val="FFFFFF"/>
                </a:solidFill>
                <a:latin typeface="+mn-lt"/>
              </a:rPr>
              <a:t>DTU Aqua</a:t>
            </a:r>
          </a:p>
        </p:txBody>
      </p:sp>
      <p:sp>
        <p:nvSpPr>
          <p:cNvPr id="16" name="date" descr="{&quot;templafy&quot;:{&quot;id&quot;:&quot;8d4a7d0b-4461-44d9-832e-74850f2b7fab&quot;}}" title="Form.Date">
            <a:extLst>
              <a:ext uri="{FF2B5EF4-FFF2-40B4-BE49-F238E27FC236}">
                <a16:creationId xmlns:a16="http://schemas.microsoft.com/office/drawing/2014/main" id="{14EC1005-E0C5-4AE7-8DFC-958CB93AC366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21 February 2019</a:t>
            </a:r>
          </a:p>
        </p:txBody>
      </p:sp>
      <p:sp>
        <p:nvSpPr>
          <p:cNvPr id="17" name="text" descr="{&quot;templafy&quot;:{&quot;id&quot;:&quot;5f015455-93f5-4700-baa0-e560c674d3be&quot;}}" title="Form.PresentationTitle">
            <a:extLst>
              <a:ext uri="{FF2B5EF4-FFF2-40B4-BE49-F238E27FC236}">
                <a16:creationId xmlns:a16="http://schemas.microsoft.com/office/drawing/2014/main" id="{1E153215-8D65-430A-AB7B-C1174877467B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e7034c5f-ad89-4af9-b2a7-dd057e5f4c71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Aqua</a:t>
            </a:r>
          </a:p>
        </p:txBody>
      </p:sp>
      <p:sp>
        <p:nvSpPr>
          <p:cNvPr id="5" name="date" descr="{&quot;templafy&quot;:{&quot;id&quot;:&quot;63d75a7c-6e8e-4f7c-872b-671bd9343f2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21 February 2019</a:t>
            </a:r>
          </a:p>
        </p:txBody>
      </p:sp>
      <p:sp>
        <p:nvSpPr>
          <p:cNvPr id="7" name="text" descr="{&quot;templafy&quot;:{&quot;id&quot;:&quot;9fcc6fd3-6cee-4f15-8ce3-ee4ea374908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hierarchy </a:t>
            </a:r>
            <a:r>
              <a:rPr lang="en-US" dirty="0" smtClean="0"/>
              <a:t>A – example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707576"/>
              </p:ext>
            </p:extLst>
          </p:nvPr>
        </p:nvGraphicFramePr>
        <p:xfrm>
          <a:off x="1414686" y="4091300"/>
          <a:ext cx="10571040" cy="24340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20745754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654626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2732667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743756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8571649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771900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723983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687900029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133077160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7259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282773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9032014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4783859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2198343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2810531"/>
                    </a:ext>
                  </a:extLst>
                </a:gridCol>
              </a:tblGrid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BVrecordType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BVfishID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BVunitScaleList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BVmethod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BVMeasurementEquipment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BVsampProb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BVselectionMethod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427985693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BVrecType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BVfishID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BVunitVal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BVunitRefList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BVmethod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BVMeEq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BVprob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BVselectMeth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664176895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 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910541871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year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SYSS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065567571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SYSS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2160106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4211287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710053974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784951219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516076744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37786092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426029216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4067626248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4151079011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789417332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759712293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236388004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Observer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28891956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03637"/>
              </p:ext>
            </p:extLst>
          </p:nvPr>
        </p:nvGraphicFramePr>
        <p:xfrm>
          <a:off x="550590" y="908720"/>
          <a:ext cx="10260000" cy="30834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90027">
                  <a:extLst>
                    <a:ext uri="{9D8B030D-6E8A-4147-A177-3AD203B41FA5}">
                      <a16:colId xmlns:a16="http://schemas.microsoft.com/office/drawing/2014/main" val="881462843"/>
                    </a:ext>
                  </a:extLst>
                </a:gridCol>
                <a:gridCol w="1742973">
                  <a:extLst>
                    <a:ext uri="{9D8B030D-6E8A-4147-A177-3AD203B41FA5}">
                      <a16:colId xmlns:a16="http://schemas.microsoft.com/office/drawing/2014/main" val="3448129395"/>
                    </a:ext>
                  </a:extLst>
                </a:gridCol>
                <a:gridCol w="2497001">
                  <a:extLst>
                    <a:ext uri="{9D8B030D-6E8A-4147-A177-3AD203B41FA5}">
                      <a16:colId xmlns:a16="http://schemas.microsoft.com/office/drawing/2014/main" val="3574914779"/>
                    </a:ext>
                  </a:extLst>
                </a:gridCol>
                <a:gridCol w="1471000">
                  <a:extLst>
                    <a:ext uri="{9D8B030D-6E8A-4147-A177-3AD203B41FA5}">
                      <a16:colId xmlns:a16="http://schemas.microsoft.com/office/drawing/2014/main" val="1786742156"/>
                    </a:ext>
                  </a:extLst>
                </a:gridCol>
                <a:gridCol w="1977837">
                  <a:extLst>
                    <a:ext uri="{9D8B030D-6E8A-4147-A177-3AD203B41FA5}">
                      <a16:colId xmlns:a16="http://schemas.microsoft.com/office/drawing/2014/main" val="2960753947"/>
                    </a:ext>
                  </a:extLst>
                </a:gridCol>
                <a:gridCol w="890027">
                  <a:extLst>
                    <a:ext uri="{9D8B030D-6E8A-4147-A177-3AD203B41FA5}">
                      <a16:colId xmlns:a16="http://schemas.microsoft.com/office/drawing/2014/main" val="4005867661"/>
                    </a:ext>
                  </a:extLst>
                </a:gridCol>
                <a:gridCol w="791135">
                  <a:extLst>
                    <a:ext uri="{9D8B030D-6E8A-4147-A177-3AD203B41FA5}">
                      <a16:colId xmlns:a16="http://schemas.microsoft.com/office/drawing/2014/main" val="355700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Record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Length or weight </a:t>
                      </a:r>
                      <a:r>
                        <a:rPr lang="en-US" sz="1000" b="1" u="none" strike="noStrike" dirty="0" smtClean="0">
                          <a:effectLst/>
                        </a:rPr>
                        <a:t>class</a:t>
                      </a:r>
                    </a:p>
                    <a:p>
                      <a:pPr algn="l" fontAlgn="b"/>
                      <a:r>
                        <a:rPr lang="en-US" sz="10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(mm or g)</a:t>
                      </a:r>
                      <a:endParaRPr lang="en-US" sz="1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Number at unit </a:t>
                      </a:r>
                      <a:endParaRPr lang="en-US" sz="10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effectLst/>
                        </a:rPr>
                        <a:t>not raised to whole catch)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Measurement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Measurement 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Accuracy 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Sampler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142518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FMrecordType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Fmclass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FMnumberAtUnit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FMMeasurementEquipment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FMsampler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246160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286679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81243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39984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417599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4184153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866252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01929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05837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2233384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41088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70460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181817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400192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827752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1422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hierarchy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The sample of a specific species is length measured to the lowest cm. No further biological analyses are carried out on the specimens. </a:t>
            </a:r>
            <a:endParaRPr lang="en-US" dirty="0"/>
          </a:p>
          <a:p>
            <a:pPr marL="0" lvl="0" indent="0">
              <a:buNone/>
            </a:pPr>
            <a:r>
              <a:rPr lang="en-GB" dirty="0"/>
              <a:t>Variants:</a:t>
            </a:r>
            <a:endParaRPr lang="en-US" dirty="0"/>
          </a:p>
          <a:p>
            <a:pPr lvl="1"/>
            <a:r>
              <a:rPr lang="en-GB" dirty="0"/>
              <a:t>Different length classes (e.g., 1mm, 0.5cm, 2.5cm, etc</a:t>
            </a:r>
            <a:r>
              <a:rPr lang="en-GB" dirty="0" smtClean="0"/>
              <a:t>.)</a:t>
            </a:r>
          </a:p>
          <a:p>
            <a:pPr marL="2160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728816" y="3158615"/>
            <a:ext cx="4732781" cy="2862673"/>
            <a:chOff x="402201" y="795657"/>
            <a:chExt cx="4732781" cy="2862673"/>
          </a:xfrm>
        </p:grpSpPr>
        <p:sp>
          <p:nvSpPr>
            <p:cNvPr id="6" name="Rectangle 5"/>
            <p:cNvSpPr/>
            <p:nvPr/>
          </p:nvSpPr>
          <p:spPr>
            <a:xfrm>
              <a:off x="2507660" y="1544222"/>
              <a:ext cx="2627322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Frequency Measure (FM)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3293" y="3381331"/>
              <a:ext cx="2080249" cy="27699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Mandatory table in hierarchy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8345" y="3029511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Legend</a:t>
              </a:r>
              <a:endPara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  <p:cxnSp>
          <p:nvCxnSpPr>
            <p:cNvPr id="9" name="Elbow Connector 8"/>
            <p:cNvCxnSpPr>
              <a:stCxn id="6" idx="1"/>
              <a:endCxn id="10" idx="2"/>
            </p:cNvCxnSpPr>
            <p:nvPr/>
          </p:nvCxnSpPr>
          <p:spPr>
            <a:xfrm rot="10800000">
              <a:off x="2153194" y="1164990"/>
              <a:ext cx="354467" cy="563899"/>
            </a:xfrm>
            <a:prstGeom prst="bentConnector2">
              <a:avLst/>
            </a:prstGeom>
            <a:noFill/>
            <a:ln w="28575" cap="flat" cmpd="sng" algn="ctr">
              <a:solidFill>
                <a:srgbClr val="44546A"/>
              </a:solidFill>
              <a:prstDash val="solid"/>
              <a:miter lim="800000"/>
              <a:headEnd type="diamond" w="med" len="med"/>
              <a:tailEnd type="diamond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402201" y="795657"/>
              <a:ext cx="350198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Upper Hierarchy Link: Sample (SA)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40901" y="126577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1:</a:t>
              </a:r>
              <a:r>
                <a: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</a:t>
              </a: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61597" y="5175886"/>
            <a:ext cx="26642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For example see slide 5</a:t>
            </a:r>
            <a:endParaRPr lang="en-US" dirty="0" smtClean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59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hierarchy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The </a:t>
            </a:r>
            <a:r>
              <a:rPr lang="en-GB" dirty="0" smtClean="0"/>
              <a:t>subsample </a:t>
            </a:r>
            <a:r>
              <a:rPr lang="en-GB" dirty="0"/>
              <a:t>of a specific species is entirely biologically </a:t>
            </a:r>
            <a:r>
              <a:rPr lang="en-GB" dirty="0" err="1"/>
              <a:t>analyzed</a:t>
            </a:r>
            <a:r>
              <a:rPr lang="en-GB" dirty="0"/>
              <a:t>. </a:t>
            </a:r>
            <a:endParaRPr lang="en-US" dirty="0" smtClean="0"/>
          </a:p>
          <a:p>
            <a:pPr marL="0" lvl="0" indent="0">
              <a:buNone/>
            </a:pPr>
            <a:r>
              <a:rPr lang="en-GB" dirty="0" smtClean="0"/>
              <a:t>Variants:</a:t>
            </a:r>
            <a:endParaRPr lang="en-US" dirty="0" smtClean="0"/>
          </a:p>
          <a:p>
            <a:pPr lvl="1"/>
            <a:r>
              <a:rPr lang="en-GB" dirty="0" smtClean="0"/>
              <a:t>Various </a:t>
            </a:r>
            <a:r>
              <a:rPr lang="en-GB" dirty="0"/>
              <a:t>biological variables collected on each fish sampled (e.g., maturity, stock, age quality, etc.)</a:t>
            </a:r>
            <a:endParaRPr lang="en-US" dirty="0"/>
          </a:p>
          <a:p>
            <a:pPr lvl="1"/>
            <a:r>
              <a:rPr lang="en-GB" dirty="0"/>
              <a:t>Length is not among the variables sampled (e.g., sampling directly for ages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(If present, the representative length distribution </a:t>
            </a:r>
            <a:r>
              <a:rPr lang="en-US" dirty="0" smtClean="0"/>
              <a:t>should always be in </a:t>
            </a:r>
            <a:r>
              <a:rPr lang="en-US" dirty="0"/>
              <a:t>Frequency Measure (FM</a:t>
            </a:r>
            <a:r>
              <a:rPr lang="en-US" dirty="0" smtClean="0"/>
              <a:t>))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799619" y="4005064"/>
            <a:ext cx="4239804" cy="2358617"/>
            <a:chOff x="402201" y="795657"/>
            <a:chExt cx="4591177" cy="2862673"/>
          </a:xfrm>
        </p:grpSpPr>
        <p:sp>
          <p:nvSpPr>
            <p:cNvPr id="6" name="Rectangle 5"/>
            <p:cNvSpPr/>
            <p:nvPr/>
          </p:nvSpPr>
          <p:spPr>
            <a:xfrm>
              <a:off x="1003293" y="3381331"/>
              <a:ext cx="2080249" cy="27699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Mandatory table in hierarchy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8345" y="3029511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Legend</a:t>
              </a:r>
              <a:endPara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  <p:cxnSp>
          <p:nvCxnSpPr>
            <p:cNvPr id="8" name="Elbow Connector 7"/>
            <p:cNvCxnSpPr>
              <a:stCxn id="11" idx="1"/>
              <a:endCxn id="9" idx="2"/>
            </p:cNvCxnSpPr>
            <p:nvPr/>
          </p:nvCxnSpPr>
          <p:spPr>
            <a:xfrm rot="10800000">
              <a:off x="2153194" y="1164990"/>
              <a:ext cx="387719" cy="562929"/>
            </a:xfrm>
            <a:prstGeom prst="bentConnector2">
              <a:avLst/>
            </a:prstGeom>
            <a:noFill/>
            <a:ln w="28575" cap="flat" cmpd="sng" algn="ctr">
              <a:solidFill>
                <a:srgbClr val="44546A"/>
              </a:solidFill>
              <a:prstDash val="solid"/>
              <a:miter lim="800000"/>
              <a:headEnd type="diamond" w="med" len="med"/>
              <a:tailEnd type="diamond" w="med" len="med"/>
            </a:ln>
            <a:effectLst/>
          </p:spPr>
        </p:cxnSp>
        <p:sp>
          <p:nvSpPr>
            <p:cNvPr id="9" name="Rectangle 8"/>
            <p:cNvSpPr/>
            <p:nvPr/>
          </p:nvSpPr>
          <p:spPr>
            <a:xfrm>
              <a:off x="402201" y="795657"/>
              <a:ext cx="350198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Upper Hierarchy Link: Sample (SA)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0901" y="1254821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1:</a:t>
              </a:r>
              <a:r>
                <a: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</a:t>
              </a: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40912" y="1543252"/>
              <a:ext cx="2452466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Biological Variable (BV)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hierarchy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No </a:t>
            </a:r>
            <a:r>
              <a:rPr lang="en-GB" dirty="0"/>
              <a:t>length measurements or biological </a:t>
            </a:r>
            <a:r>
              <a:rPr lang="en-GB" dirty="0" smtClean="0"/>
              <a:t>analyses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US" dirty="0" smtClean="0"/>
              <a:t>Example: Danish observers at-sea will often only sample the weight of the landings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67635"/>
              </p:ext>
            </p:extLst>
          </p:nvPr>
        </p:nvGraphicFramePr>
        <p:xfrm>
          <a:off x="1365541" y="3388276"/>
          <a:ext cx="9842233" cy="9768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25344">
                  <a:extLst>
                    <a:ext uri="{9D8B030D-6E8A-4147-A177-3AD203B41FA5}">
                      <a16:colId xmlns:a16="http://schemas.microsoft.com/office/drawing/2014/main" val="3446246664"/>
                    </a:ext>
                  </a:extLst>
                </a:gridCol>
                <a:gridCol w="985358">
                  <a:extLst>
                    <a:ext uri="{9D8B030D-6E8A-4147-A177-3AD203B41FA5}">
                      <a16:colId xmlns:a16="http://schemas.microsoft.com/office/drawing/2014/main" val="29501668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3750050"/>
                    </a:ext>
                  </a:extLst>
                </a:gridCol>
                <a:gridCol w="701137">
                  <a:extLst>
                    <a:ext uri="{9D8B030D-6E8A-4147-A177-3AD203B41FA5}">
                      <a16:colId xmlns:a16="http://schemas.microsoft.com/office/drawing/2014/main" val="4220375245"/>
                    </a:ext>
                  </a:extLst>
                </a:gridCol>
                <a:gridCol w="672737">
                  <a:extLst>
                    <a:ext uri="{9D8B030D-6E8A-4147-A177-3AD203B41FA5}">
                      <a16:colId xmlns:a16="http://schemas.microsoft.com/office/drawing/2014/main" val="3236016437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5013465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277210120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53966134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985839933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242228769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2941666718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64742277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933377904"/>
                    </a:ext>
                  </a:extLst>
                </a:gridCol>
                <a:gridCol w="814833">
                  <a:extLst>
                    <a:ext uri="{9D8B030D-6E8A-4147-A177-3AD203B41FA5}">
                      <a16:colId xmlns:a16="http://schemas.microsoft.com/office/drawing/2014/main" val="4278067213"/>
                    </a:ext>
                  </a:extLst>
                </a:gridCol>
                <a:gridCol w="919030">
                  <a:extLst>
                    <a:ext uri="{9D8B030D-6E8A-4147-A177-3AD203B41FA5}">
                      <a16:colId xmlns:a16="http://schemas.microsoft.com/office/drawing/2014/main" val="157232621"/>
                    </a:ext>
                  </a:extLst>
                </a:gridCol>
                <a:gridCol w="890627">
                  <a:extLst>
                    <a:ext uri="{9D8B030D-6E8A-4147-A177-3AD203B41FA5}">
                      <a16:colId xmlns:a16="http://schemas.microsoft.com/office/drawing/2014/main" val="821698086"/>
                    </a:ext>
                  </a:extLst>
                </a:gridCol>
                <a:gridCol w="1099077">
                  <a:extLst>
                    <a:ext uri="{9D8B030D-6E8A-4147-A177-3AD203B41FA5}">
                      <a16:colId xmlns:a16="http://schemas.microsoft.com/office/drawing/2014/main" val="1906405578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751179659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995150567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759703495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891041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1793001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88599007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650797412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364422126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646991762"/>
                    </a:ext>
                  </a:extLst>
                </a:gridCol>
              </a:tblGrid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Record 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National Sample 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Stratification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Sample stratum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Species code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Commercial species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Total Weight Live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Sample weight Live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Sampling Unit Total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Sampling Units Sampled 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Hierarchy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8896203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SArecordType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SAnationalCode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SAstratification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SAstratum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SAspeciesCode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SAcommercialSpecies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SAtotalWeightLive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SAsampleWeightLive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 smtClean="0">
                          <a:effectLst/>
                        </a:rPr>
                        <a:t>SAsampled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SAlowerHierarchy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72462202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DV, 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DV, 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DV, 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DV, 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3841870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126436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3140553159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126436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4510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200" dirty="0"/>
              <a:t>need for </a:t>
            </a:r>
            <a:r>
              <a:rPr lang="en-US" sz="3200" dirty="0" smtClean="0"/>
              <a:t>clarification?</a:t>
            </a:r>
          </a:p>
          <a:p>
            <a:pPr marL="0" indent="0" algn="ctr">
              <a:buNone/>
            </a:pPr>
            <a:r>
              <a:rPr lang="en-US" sz="3200" dirty="0" smtClean="0"/>
              <a:t>Is everything needed there?</a:t>
            </a:r>
          </a:p>
          <a:p>
            <a:pPr marL="0" indent="0" algn="ctr">
              <a:buNone/>
            </a:pPr>
            <a:r>
              <a:rPr lang="en-US" sz="3200" dirty="0" smtClean="0"/>
              <a:t>Variables and hierarchies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Some of the code lists needs more options</a:t>
            </a:r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08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hierarchies – a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Denmark we often weight the fish per length class. These weights are used to estimate mean weight at length | age when estimating catch (number) at length | age</a:t>
            </a:r>
          </a:p>
          <a:p>
            <a:r>
              <a:rPr lang="en-US" dirty="0" smtClean="0"/>
              <a:t>At the moment we squeeze these weights into the CA table by making a row per fish. This is not correct, since it is not single fish measurements, so a suggestion ….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869725"/>
              </p:ext>
            </p:extLst>
          </p:nvPr>
        </p:nvGraphicFramePr>
        <p:xfrm>
          <a:off x="1505206" y="3138446"/>
          <a:ext cx="9180000" cy="20187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740327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0109427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457868701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2057615413"/>
                    </a:ext>
                  </a:extLst>
                </a:gridCol>
                <a:gridCol w="1026000">
                  <a:extLst>
                    <a:ext uri="{9D8B030D-6E8A-4147-A177-3AD203B41FA5}">
                      <a16:colId xmlns:a16="http://schemas.microsoft.com/office/drawing/2014/main" val="30057196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2279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36464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0176761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80553016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42613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Record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Length or weight class (mm or g)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Number at unit  </a:t>
                      </a:r>
                      <a:endParaRPr lang="en-US" sz="800" b="1" u="none" strike="noStrike" dirty="0" smtClean="0">
                        <a:effectLst/>
                      </a:endParaRPr>
                    </a:p>
                    <a:p>
                      <a:pPr algn="l" rtl="0" fontAlgn="b"/>
                      <a:r>
                        <a:rPr lang="en-US" sz="800" b="1" u="none" strike="noStrike" dirty="0" smtClean="0">
                          <a:effectLst/>
                        </a:rPr>
                        <a:t>(</a:t>
                      </a:r>
                      <a:r>
                        <a:rPr lang="en-US" sz="800" b="1" u="none" strike="noStrike" dirty="0">
                          <a:effectLst/>
                        </a:rPr>
                        <a:t>not raised to whole catch)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Measurement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Measurement equipment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Accuracy code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Sampler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Additional measurement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Additional measurement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Additional measurement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2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FMrecordType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FMclass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FMnumberAtUnit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FMtype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FMMeasurementEquipment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FMaccuracy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 err="1">
                          <a:effectLst/>
                        </a:rPr>
                        <a:t>FMsampler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5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947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7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total live weight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0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71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Measuring board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1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44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72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9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217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14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21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total 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Measuring board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cm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total live 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9" marR="4859" marT="4859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9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Sampling for a frequency and then subsampling for biological measurements, no length stratification - 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Denmark we often sample small pelagic the following way; We have a sample of herring from a fishing trip (here 1150 kg) where we take a subsample of (here 29.957 kg, equal to 100 fish). All these fish are length measured. Only 25 of the fish are aged. the subsampling is not length </a:t>
            </a:r>
            <a:r>
              <a:rPr lang="en-US" dirty="0" smtClean="0"/>
              <a:t>stratified </a:t>
            </a:r>
            <a:r>
              <a:rPr lang="en-US" dirty="0"/>
              <a:t>but an </a:t>
            </a:r>
            <a:r>
              <a:rPr lang="en-US" dirty="0" smtClean="0"/>
              <a:t>un-stratified </a:t>
            </a:r>
            <a:r>
              <a:rPr lang="en-US" dirty="0"/>
              <a:t>subsample. We sample the fish in a systematic way, so the fish are order by length and then each 4th fish is selected in this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This won’t fit into hierarchy A, since there is no length stratification involved in the subsampling</a:t>
            </a:r>
          </a:p>
          <a:p>
            <a:r>
              <a:rPr lang="en-US" dirty="0" smtClean="0"/>
              <a:t>How to fit: Utilizing the possibility to add a subsample in the sample table. The first sample (for the representative length measurements) will have Lower Hierarchy = B. The subsample thereof (for biological measurements) will link to the sample via </a:t>
            </a:r>
            <a:r>
              <a:rPr lang="en-US" dirty="0" err="1" smtClean="0"/>
              <a:t>ParentSampleID</a:t>
            </a:r>
            <a:r>
              <a:rPr lang="en-US" dirty="0" smtClean="0"/>
              <a:t> and have </a:t>
            </a:r>
            <a:r>
              <a:rPr lang="en-US" smtClean="0"/>
              <a:t>Lower Hierarchy = 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66993"/>
              </p:ext>
            </p:extLst>
          </p:nvPr>
        </p:nvGraphicFramePr>
        <p:xfrm>
          <a:off x="1126654" y="5229200"/>
          <a:ext cx="9417134" cy="65951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3843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34601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9143954"/>
                    </a:ext>
                  </a:extLst>
                </a:gridCol>
                <a:gridCol w="427406">
                  <a:extLst>
                    <a:ext uri="{9D8B030D-6E8A-4147-A177-3AD203B41FA5}">
                      <a16:colId xmlns:a16="http://schemas.microsoft.com/office/drawing/2014/main" val="3432167900"/>
                    </a:ext>
                  </a:extLst>
                </a:gridCol>
                <a:gridCol w="673489">
                  <a:extLst>
                    <a:ext uri="{9D8B030D-6E8A-4147-A177-3AD203B41FA5}">
                      <a16:colId xmlns:a16="http://schemas.microsoft.com/office/drawing/2014/main" val="167416234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08040808"/>
                    </a:ext>
                  </a:extLst>
                </a:gridCol>
                <a:gridCol w="479213">
                  <a:extLst>
                    <a:ext uri="{9D8B030D-6E8A-4147-A177-3AD203B41FA5}">
                      <a16:colId xmlns:a16="http://schemas.microsoft.com/office/drawing/2014/main" val="1249680957"/>
                    </a:ext>
                  </a:extLst>
                </a:gridCol>
                <a:gridCol w="459785">
                  <a:extLst>
                    <a:ext uri="{9D8B030D-6E8A-4147-A177-3AD203B41FA5}">
                      <a16:colId xmlns:a16="http://schemas.microsoft.com/office/drawing/2014/main" val="3629488241"/>
                    </a:ext>
                  </a:extLst>
                </a:gridCol>
                <a:gridCol w="654061">
                  <a:extLst>
                    <a:ext uri="{9D8B030D-6E8A-4147-A177-3AD203B41FA5}">
                      <a16:colId xmlns:a16="http://schemas.microsoft.com/office/drawing/2014/main" val="1999141420"/>
                    </a:ext>
                  </a:extLst>
                </a:gridCol>
                <a:gridCol w="349696">
                  <a:extLst>
                    <a:ext uri="{9D8B030D-6E8A-4147-A177-3AD203B41FA5}">
                      <a16:colId xmlns:a16="http://schemas.microsoft.com/office/drawing/2014/main" val="207661292"/>
                    </a:ext>
                  </a:extLst>
                </a:gridCol>
                <a:gridCol w="556923">
                  <a:extLst>
                    <a:ext uri="{9D8B030D-6E8A-4147-A177-3AD203B41FA5}">
                      <a16:colId xmlns:a16="http://schemas.microsoft.com/office/drawing/2014/main" val="1513459894"/>
                    </a:ext>
                  </a:extLst>
                </a:gridCol>
                <a:gridCol w="628158">
                  <a:extLst>
                    <a:ext uri="{9D8B030D-6E8A-4147-A177-3AD203B41FA5}">
                      <a16:colId xmlns:a16="http://schemas.microsoft.com/office/drawing/2014/main" val="2215877623"/>
                    </a:ext>
                  </a:extLst>
                </a:gridCol>
                <a:gridCol w="608730">
                  <a:extLst>
                    <a:ext uri="{9D8B030D-6E8A-4147-A177-3AD203B41FA5}">
                      <a16:colId xmlns:a16="http://schemas.microsoft.com/office/drawing/2014/main" val="313046075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188280047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3674097172"/>
                    </a:ext>
                  </a:extLst>
                </a:gridCol>
                <a:gridCol w="589303">
                  <a:extLst>
                    <a:ext uri="{9D8B030D-6E8A-4147-A177-3AD203B41FA5}">
                      <a16:colId xmlns:a16="http://schemas.microsoft.com/office/drawing/2014/main" val="4156749652"/>
                    </a:ext>
                  </a:extLst>
                </a:gridCol>
                <a:gridCol w="543972">
                  <a:extLst>
                    <a:ext uri="{9D8B030D-6E8A-4147-A177-3AD203B41FA5}">
                      <a16:colId xmlns:a16="http://schemas.microsoft.com/office/drawing/2014/main" val="3801256143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SampleID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ParentSampleID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smtClean="0">
                          <a:effectLst/>
                        </a:rPr>
                        <a:t>Species</a:t>
                      </a:r>
                    </a:p>
                    <a:p>
                      <a:pPr algn="l" fontAlgn="b"/>
                      <a:r>
                        <a:rPr lang="en-US" sz="600" b="1" u="none" strike="noStrike" dirty="0" err="1" smtClean="0">
                          <a:effectLst/>
                        </a:rPr>
                        <a:t>SelectionID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Record type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National Sample Code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Stratification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Sample stratum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Species code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Commercial species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Unit type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Total Weight 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Sample weight 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Sampling Unit Total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Sampling Units Sampled 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Sampling Unit Probability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Selection method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Lower Hierarchy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extLst>
                  <a:ext uri="{0D108BD9-81ED-4DB2-BD59-A6C34878D82A}">
                    <a16:rowId xmlns:a16="http://schemas.microsoft.com/office/drawing/2014/main" val="3748318797"/>
                  </a:ext>
                </a:extLst>
              </a:tr>
              <a:tr h="17484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SAid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SAparentID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SSid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SArecordType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SAnationalCode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SAstratification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SAstratum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SAspeciesCode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SAcommercialSpecies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SAunitType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SAtotalWeightLive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SAsampleWeightLive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SAsampled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SAsampProb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SAselectionMethod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SAlowerHierarchy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extLst>
                  <a:ext uri="{0D108BD9-81ED-4DB2-BD59-A6C34878D82A}">
                    <a16:rowId xmlns:a16="http://schemas.microsoft.com/office/drawing/2014/main" val="1589738051"/>
                  </a:ext>
                </a:extLst>
              </a:tr>
              <a:tr h="93252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M/O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extLst>
                  <a:ext uri="{0D108BD9-81ED-4DB2-BD59-A6C34878D82A}">
                    <a16:rowId xmlns:a16="http://schemas.microsoft.com/office/drawing/2014/main" val="368288815"/>
                  </a:ext>
                </a:extLst>
              </a:tr>
              <a:tr h="93252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126417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kg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1150000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29957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1150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29.957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SRSWOR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extLst>
                  <a:ext uri="{0D108BD9-81ED-4DB2-BD59-A6C34878D82A}">
                    <a16:rowId xmlns:a16="http://schemas.microsoft.com/office/drawing/2014/main" val="1921488553"/>
                  </a:ext>
                </a:extLst>
              </a:tr>
              <a:tr h="93252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126417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HER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fish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29957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6146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100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SYSS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6" marR="3886" marT="3886" marB="0" anchor="b"/>
                </a:tc>
                <a:extLst>
                  <a:ext uri="{0D108BD9-81ED-4DB2-BD59-A6C34878D82A}">
                    <a16:rowId xmlns:a16="http://schemas.microsoft.com/office/drawing/2014/main" val="35985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1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RDBES – Lower hierarchy</a:t>
            </a:r>
            <a:br>
              <a:rPr lang="en-GB" dirty="0" smtClean="0"/>
            </a:br>
            <a:r>
              <a:rPr lang="en-GB" sz="2800" dirty="0" smtClean="0"/>
              <a:t>(Updated </a:t>
            </a:r>
            <a:r>
              <a:rPr lang="en-GB" sz="2800" dirty="0" smtClean="0"/>
              <a:t>after comments and discussions </a:t>
            </a:r>
            <a:r>
              <a:rPr lang="en-GB" sz="2800" dirty="0" smtClean="0"/>
              <a:t>at the meeting)</a:t>
            </a:r>
            <a:endParaRPr lang="en-GB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Kirsten Birch Håkansson</a:t>
            </a:r>
          </a:p>
          <a:p>
            <a:r>
              <a:rPr lang="en-GB" dirty="0" smtClean="0"/>
              <a:t>WKRDB-POP, 2019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Lower </a:t>
            </a:r>
            <a:r>
              <a:rPr lang="en-GB" dirty="0" smtClean="0"/>
              <a:t>hierarchy - tables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sz="3200" dirty="0" smtClean="0"/>
              <a:t>Only two tables;</a:t>
            </a:r>
          </a:p>
          <a:p>
            <a:pPr marL="0" indent="0" algn="ctr">
              <a:buNone/>
            </a:pPr>
            <a:r>
              <a:rPr lang="en-US" sz="3200" dirty="0" smtClean="0"/>
              <a:t>Frequency </a:t>
            </a:r>
            <a:r>
              <a:rPr lang="en-US" sz="3200" dirty="0"/>
              <a:t>Measure (FM</a:t>
            </a:r>
            <a:r>
              <a:rPr lang="en-US" sz="3200" dirty="0" smtClean="0"/>
              <a:t>)</a:t>
            </a:r>
          </a:p>
          <a:p>
            <a:pPr marL="0" indent="0" algn="ctr">
              <a:buNone/>
            </a:pPr>
            <a:r>
              <a:rPr lang="en-GB" sz="3200" dirty="0"/>
              <a:t>Biological Variable (BV)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Measure (FM)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similar to the present RDB CS.HL table, but more informative and with the possibility to hold a weight frequency (used for large pelagic) </a:t>
            </a:r>
          </a:p>
          <a:p>
            <a:r>
              <a:rPr lang="en-US" dirty="0" smtClean="0"/>
              <a:t>No fields for selection (no </a:t>
            </a:r>
            <a:r>
              <a:rPr lang="en-US" dirty="0"/>
              <a:t>design variables </a:t>
            </a:r>
            <a:r>
              <a:rPr lang="en-US" dirty="0" smtClean="0"/>
              <a:t>). Selection takes place in the sample table. </a:t>
            </a:r>
            <a:endParaRPr lang="en-US" dirty="0" smtClean="0"/>
          </a:p>
          <a:p>
            <a:r>
              <a:rPr lang="en-US" dirty="0" smtClean="0"/>
              <a:t>Representative frequencies (length or weight) should always be stored here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21159"/>
              </p:ext>
            </p:extLst>
          </p:nvPr>
        </p:nvGraphicFramePr>
        <p:xfrm>
          <a:off x="1451830" y="4148598"/>
          <a:ext cx="10260000" cy="20887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90027">
                  <a:extLst>
                    <a:ext uri="{9D8B030D-6E8A-4147-A177-3AD203B41FA5}">
                      <a16:colId xmlns:a16="http://schemas.microsoft.com/office/drawing/2014/main" val="881462843"/>
                    </a:ext>
                  </a:extLst>
                </a:gridCol>
                <a:gridCol w="1742973">
                  <a:extLst>
                    <a:ext uri="{9D8B030D-6E8A-4147-A177-3AD203B41FA5}">
                      <a16:colId xmlns:a16="http://schemas.microsoft.com/office/drawing/2014/main" val="3448129395"/>
                    </a:ext>
                  </a:extLst>
                </a:gridCol>
                <a:gridCol w="2497001">
                  <a:extLst>
                    <a:ext uri="{9D8B030D-6E8A-4147-A177-3AD203B41FA5}">
                      <a16:colId xmlns:a16="http://schemas.microsoft.com/office/drawing/2014/main" val="3574914779"/>
                    </a:ext>
                  </a:extLst>
                </a:gridCol>
                <a:gridCol w="1471000">
                  <a:extLst>
                    <a:ext uri="{9D8B030D-6E8A-4147-A177-3AD203B41FA5}">
                      <a16:colId xmlns:a16="http://schemas.microsoft.com/office/drawing/2014/main" val="1786742156"/>
                    </a:ext>
                  </a:extLst>
                </a:gridCol>
                <a:gridCol w="1977837">
                  <a:extLst>
                    <a:ext uri="{9D8B030D-6E8A-4147-A177-3AD203B41FA5}">
                      <a16:colId xmlns:a16="http://schemas.microsoft.com/office/drawing/2014/main" val="2960753947"/>
                    </a:ext>
                  </a:extLst>
                </a:gridCol>
                <a:gridCol w="890027">
                  <a:extLst>
                    <a:ext uri="{9D8B030D-6E8A-4147-A177-3AD203B41FA5}">
                      <a16:colId xmlns:a16="http://schemas.microsoft.com/office/drawing/2014/main" val="4005867661"/>
                    </a:ext>
                  </a:extLst>
                </a:gridCol>
                <a:gridCol w="791135">
                  <a:extLst>
                    <a:ext uri="{9D8B030D-6E8A-4147-A177-3AD203B41FA5}">
                      <a16:colId xmlns:a16="http://schemas.microsoft.com/office/drawing/2014/main" val="355700351"/>
                    </a:ext>
                  </a:extLst>
                </a:gridCol>
              </a:tblGrid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Record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Length or weight </a:t>
                      </a:r>
                      <a:r>
                        <a:rPr lang="en-US" sz="1000" b="1" u="none" strike="noStrike" dirty="0" smtClean="0">
                          <a:effectLst/>
                        </a:rPr>
                        <a:t>class</a:t>
                      </a:r>
                    </a:p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(mm or g)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Number at unit </a:t>
                      </a:r>
                      <a:endParaRPr lang="en-US" sz="10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effectLst/>
                        </a:rPr>
                        <a:t>not raised to whole catch)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Measurement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Measurement 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Accuracy 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Sampler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1425183481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FMrecordType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FMclass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FMnumberAtUnit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FMMeasurementEquipment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FMsampler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2461604113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2866793155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 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measured by hand with caliper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Self-sampling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812437818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width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measured by hand with caliper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Self-sampling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399847129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tail 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image processing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Self-sampling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417599422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head 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image processing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25mm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Observer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4184153522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fork 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image processing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Observer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866252872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total live weight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digital motion compensated scales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Observer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019292587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total live weight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digital motion compensated scales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100g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Control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058373300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total live weight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handheld spring balances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500g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Control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2233384429"/>
                  </a:ext>
                </a:extLst>
              </a:tr>
              <a:tr h="161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total live weight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handheld spring balances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Control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82775272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24614"/>
              </p:ext>
            </p:extLst>
          </p:nvPr>
        </p:nvGraphicFramePr>
        <p:xfrm>
          <a:off x="694606" y="3068960"/>
          <a:ext cx="9539999" cy="499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25344">
                  <a:extLst>
                    <a:ext uri="{9D8B030D-6E8A-4147-A177-3AD203B41FA5}">
                      <a16:colId xmlns:a16="http://schemas.microsoft.com/office/drawing/2014/main" val="3446246664"/>
                    </a:ext>
                  </a:extLst>
                </a:gridCol>
                <a:gridCol w="985358">
                  <a:extLst>
                    <a:ext uri="{9D8B030D-6E8A-4147-A177-3AD203B41FA5}">
                      <a16:colId xmlns:a16="http://schemas.microsoft.com/office/drawing/2014/main" val="2950166873"/>
                    </a:ext>
                  </a:extLst>
                </a:gridCol>
                <a:gridCol w="691646">
                  <a:extLst>
                    <a:ext uri="{9D8B030D-6E8A-4147-A177-3AD203B41FA5}">
                      <a16:colId xmlns:a16="http://schemas.microsoft.com/office/drawing/2014/main" val="3703750050"/>
                    </a:ext>
                  </a:extLst>
                </a:gridCol>
                <a:gridCol w="701137">
                  <a:extLst>
                    <a:ext uri="{9D8B030D-6E8A-4147-A177-3AD203B41FA5}">
                      <a16:colId xmlns:a16="http://schemas.microsoft.com/office/drawing/2014/main" val="4220375245"/>
                    </a:ext>
                  </a:extLst>
                </a:gridCol>
                <a:gridCol w="672737">
                  <a:extLst>
                    <a:ext uri="{9D8B030D-6E8A-4147-A177-3AD203B41FA5}">
                      <a16:colId xmlns:a16="http://schemas.microsoft.com/office/drawing/2014/main" val="3236016437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5013465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277210120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53966134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985839933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242228769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2941666718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64742277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933377904"/>
                    </a:ext>
                  </a:extLst>
                </a:gridCol>
                <a:gridCol w="814833">
                  <a:extLst>
                    <a:ext uri="{9D8B030D-6E8A-4147-A177-3AD203B41FA5}">
                      <a16:colId xmlns:a16="http://schemas.microsoft.com/office/drawing/2014/main" val="4278067213"/>
                    </a:ext>
                  </a:extLst>
                </a:gridCol>
                <a:gridCol w="919030">
                  <a:extLst>
                    <a:ext uri="{9D8B030D-6E8A-4147-A177-3AD203B41FA5}">
                      <a16:colId xmlns:a16="http://schemas.microsoft.com/office/drawing/2014/main" val="157232621"/>
                    </a:ext>
                  </a:extLst>
                </a:gridCol>
                <a:gridCol w="890627">
                  <a:extLst>
                    <a:ext uri="{9D8B030D-6E8A-4147-A177-3AD203B41FA5}">
                      <a16:colId xmlns:a16="http://schemas.microsoft.com/office/drawing/2014/main" val="821698086"/>
                    </a:ext>
                  </a:extLst>
                </a:gridCol>
                <a:gridCol w="1099077">
                  <a:extLst>
                    <a:ext uri="{9D8B030D-6E8A-4147-A177-3AD203B41FA5}">
                      <a16:colId xmlns:a16="http://schemas.microsoft.com/office/drawing/2014/main" val="1906405578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751179659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995150567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759703495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891041451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51793001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88599007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650797412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364422126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646991762"/>
                    </a:ext>
                  </a:extLst>
                </a:gridCol>
              </a:tblGrid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Record type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National Sample Code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Stratification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Sample stratum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Species 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Commercial species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Total Weight 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Sample weight 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Sampling Unit Total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smtClean="0">
                          <a:effectLst/>
                        </a:rPr>
                        <a:t>Sampling Units Sampled 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8896203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SArecordType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SAnationalCode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SAstratification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SAstratum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SAspeciesCode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SAcommercialSpecies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SAtotalWeightLive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SAsampleWeightLive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SAtotal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 smtClean="0">
                          <a:effectLst/>
                        </a:rPr>
                        <a:t>SAsampled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72462202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M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smtClean="0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3841870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126436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COD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3140553159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126436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COD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45101253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5951190" y="3501008"/>
            <a:ext cx="108012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6167214" y="3501008"/>
            <a:ext cx="3024336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001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Measure (FM</a:t>
            </a:r>
            <a:r>
              <a:rPr lang="en-US" dirty="0" smtClean="0"/>
              <a:t>)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69176"/>
              </p:ext>
            </p:extLst>
          </p:nvPr>
        </p:nvGraphicFramePr>
        <p:xfrm>
          <a:off x="1451830" y="3140968"/>
          <a:ext cx="10260000" cy="30834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90027">
                  <a:extLst>
                    <a:ext uri="{9D8B030D-6E8A-4147-A177-3AD203B41FA5}">
                      <a16:colId xmlns:a16="http://schemas.microsoft.com/office/drawing/2014/main" val="881462843"/>
                    </a:ext>
                  </a:extLst>
                </a:gridCol>
                <a:gridCol w="1742973">
                  <a:extLst>
                    <a:ext uri="{9D8B030D-6E8A-4147-A177-3AD203B41FA5}">
                      <a16:colId xmlns:a16="http://schemas.microsoft.com/office/drawing/2014/main" val="3448129395"/>
                    </a:ext>
                  </a:extLst>
                </a:gridCol>
                <a:gridCol w="2497001">
                  <a:extLst>
                    <a:ext uri="{9D8B030D-6E8A-4147-A177-3AD203B41FA5}">
                      <a16:colId xmlns:a16="http://schemas.microsoft.com/office/drawing/2014/main" val="3574914779"/>
                    </a:ext>
                  </a:extLst>
                </a:gridCol>
                <a:gridCol w="1471000">
                  <a:extLst>
                    <a:ext uri="{9D8B030D-6E8A-4147-A177-3AD203B41FA5}">
                      <a16:colId xmlns:a16="http://schemas.microsoft.com/office/drawing/2014/main" val="1786742156"/>
                    </a:ext>
                  </a:extLst>
                </a:gridCol>
                <a:gridCol w="1977837">
                  <a:extLst>
                    <a:ext uri="{9D8B030D-6E8A-4147-A177-3AD203B41FA5}">
                      <a16:colId xmlns:a16="http://schemas.microsoft.com/office/drawing/2014/main" val="2960753947"/>
                    </a:ext>
                  </a:extLst>
                </a:gridCol>
                <a:gridCol w="890027">
                  <a:extLst>
                    <a:ext uri="{9D8B030D-6E8A-4147-A177-3AD203B41FA5}">
                      <a16:colId xmlns:a16="http://schemas.microsoft.com/office/drawing/2014/main" val="4005867661"/>
                    </a:ext>
                  </a:extLst>
                </a:gridCol>
                <a:gridCol w="791135">
                  <a:extLst>
                    <a:ext uri="{9D8B030D-6E8A-4147-A177-3AD203B41FA5}">
                      <a16:colId xmlns:a16="http://schemas.microsoft.com/office/drawing/2014/main" val="355700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Record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Length or weight </a:t>
                      </a:r>
                      <a:r>
                        <a:rPr lang="en-US" sz="1000" b="1" u="none" strike="noStrike" dirty="0" smtClean="0">
                          <a:effectLst/>
                        </a:rPr>
                        <a:t>class</a:t>
                      </a:r>
                    </a:p>
                    <a:p>
                      <a:pPr algn="l" fontAlgn="b"/>
                      <a:r>
                        <a:rPr lang="en-US" sz="10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(mm or g)</a:t>
                      </a:r>
                      <a:endParaRPr lang="en-US" sz="10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Number at unit </a:t>
                      </a:r>
                      <a:endParaRPr lang="en-US" sz="1000" b="1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effectLst/>
                        </a:rPr>
                        <a:t>not raised to whole catch)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Measurement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Measurement 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Accuracy code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Sampler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1425183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FMrecordType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FMclass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FMnumberAtUnit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FMMeasurementEquipment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FMaccuracy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FMsampler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246160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ctr"/>
                </a:tc>
                <a:extLst>
                  <a:ext uri="{0D108BD9-81ED-4DB2-BD59-A6C34878D82A}">
                    <a16:rowId xmlns:a16="http://schemas.microsoft.com/office/drawing/2014/main" val="286679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81243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39984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417599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4184153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866252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01929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05837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total length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Measuring board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2233384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41088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70460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3181817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400192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827752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total length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Measuring board</a:t>
                      </a: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Observer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732" marR="6732" marT="6732" marB="0" anchor="b"/>
                </a:tc>
                <a:extLst>
                  <a:ext uri="{0D108BD9-81ED-4DB2-BD59-A6C34878D82A}">
                    <a16:rowId xmlns:a16="http://schemas.microsoft.com/office/drawing/2014/main" val="11422316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21054"/>
              </p:ext>
            </p:extLst>
          </p:nvPr>
        </p:nvGraphicFramePr>
        <p:xfrm>
          <a:off x="731671" y="2353896"/>
          <a:ext cx="9539999" cy="499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25344">
                  <a:extLst>
                    <a:ext uri="{9D8B030D-6E8A-4147-A177-3AD203B41FA5}">
                      <a16:colId xmlns:a16="http://schemas.microsoft.com/office/drawing/2014/main" val="3446246664"/>
                    </a:ext>
                  </a:extLst>
                </a:gridCol>
                <a:gridCol w="985358">
                  <a:extLst>
                    <a:ext uri="{9D8B030D-6E8A-4147-A177-3AD203B41FA5}">
                      <a16:colId xmlns:a16="http://schemas.microsoft.com/office/drawing/2014/main" val="2950166873"/>
                    </a:ext>
                  </a:extLst>
                </a:gridCol>
                <a:gridCol w="691646">
                  <a:extLst>
                    <a:ext uri="{9D8B030D-6E8A-4147-A177-3AD203B41FA5}">
                      <a16:colId xmlns:a16="http://schemas.microsoft.com/office/drawing/2014/main" val="3703750050"/>
                    </a:ext>
                  </a:extLst>
                </a:gridCol>
                <a:gridCol w="701137">
                  <a:extLst>
                    <a:ext uri="{9D8B030D-6E8A-4147-A177-3AD203B41FA5}">
                      <a16:colId xmlns:a16="http://schemas.microsoft.com/office/drawing/2014/main" val="4220375245"/>
                    </a:ext>
                  </a:extLst>
                </a:gridCol>
                <a:gridCol w="672737">
                  <a:extLst>
                    <a:ext uri="{9D8B030D-6E8A-4147-A177-3AD203B41FA5}">
                      <a16:colId xmlns:a16="http://schemas.microsoft.com/office/drawing/2014/main" val="3236016437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5013465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277210120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53966134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985839933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242228769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2941666718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647422770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933377904"/>
                    </a:ext>
                  </a:extLst>
                </a:gridCol>
                <a:gridCol w="814833">
                  <a:extLst>
                    <a:ext uri="{9D8B030D-6E8A-4147-A177-3AD203B41FA5}">
                      <a16:colId xmlns:a16="http://schemas.microsoft.com/office/drawing/2014/main" val="4278067213"/>
                    </a:ext>
                  </a:extLst>
                </a:gridCol>
                <a:gridCol w="919030">
                  <a:extLst>
                    <a:ext uri="{9D8B030D-6E8A-4147-A177-3AD203B41FA5}">
                      <a16:colId xmlns:a16="http://schemas.microsoft.com/office/drawing/2014/main" val="157232621"/>
                    </a:ext>
                  </a:extLst>
                </a:gridCol>
                <a:gridCol w="890627">
                  <a:extLst>
                    <a:ext uri="{9D8B030D-6E8A-4147-A177-3AD203B41FA5}">
                      <a16:colId xmlns:a16="http://schemas.microsoft.com/office/drawing/2014/main" val="821698086"/>
                    </a:ext>
                  </a:extLst>
                </a:gridCol>
                <a:gridCol w="1099077">
                  <a:extLst>
                    <a:ext uri="{9D8B030D-6E8A-4147-A177-3AD203B41FA5}">
                      <a16:colId xmlns:a16="http://schemas.microsoft.com/office/drawing/2014/main" val="1906405578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751179659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995150567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759703495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1891041451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51793001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88599007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650797412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3364422126"/>
                    </a:ext>
                  </a:extLst>
                </a:gridCol>
                <a:gridCol w="73955">
                  <a:extLst>
                    <a:ext uri="{9D8B030D-6E8A-4147-A177-3AD203B41FA5}">
                      <a16:colId xmlns:a16="http://schemas.microsoft.com/office/drawing/2014/main" val="646991762"/>
                    </a:ext>
                  </a:extLst>
                </a:gridCol>
              </a:tblGrid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Record type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National Sample Code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Stratification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Sample stratum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Species 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Commercial species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Total Weight 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Sample weight 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Sampling Unit Total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smtClean="0">
                          <a:effectLst/>
                        </a:rPr>
                        <a:t>Sampling Units Sampled  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8896203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SArecordType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SAnationalCode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SAstratification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SAstratum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SAspeciesCode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SAcommercialSpecies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SAtotalWeightLive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SAsampleWeightLive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>
                          <a:effectLst/>
                        </a:rPr>
                        <a:t>SAtotal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 err="1" smtClean="0">
                          <a:effectLst/>
                        </a:rPr>
                        <a:t>SAsampled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72462202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DV, M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M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effectLst/>
                        </a:rPr>
                        <a:t>O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smtClean="0">
                          <a:effectLst/>
                        </a:rPr>
                        <a:t>DV, O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3841870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S4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126436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COD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3140553159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smtClean="0">
                          <a:effectLst/>
                        </a:rPr>
                        <a:t>S5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126436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COD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570000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 smtClean="0">
                          <a:effectLst/>
                        </a:rPr>
                        <a:t>20000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451012538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5951190" y="2780928"/>
            <a:ext cx="108012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760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Variable (BV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the present RDB </a:t>
            </a:r>
            <a:r>
              <a:rPr lang="en-US" dirty="0" smtClean="0"/>
              <a:t>CS.CA, but more informative and with added field for selection (</a:t>
            </a:r>
            <a:r>
              <a:rPr lang="en-US" dirty="0"/>
              <a:t>the usual design </a:t>
            </a:r>
            <a:r>
              <a:rPr lang="en-US" dirty="0" smtClean="0"/>
              <a:t>variables (minus clustering))</a:t>
            </a:r>
          </a:p>
          <a:p>
            <a:r>
              <a:rPr lang="en-US" dirty="0"/>
              <a:t>T</a:t>
            </a:r>
            <a:r>
              <a:rPr lang="en-GB" dirty="0" smtClean="0"/>
              <a:t>he </a:t>
            </a:r>
            <a:r>
              <a:rPr lang="en-GB" dirty="0"/>
              <a:t>table has been transposed, so each line holds a single </a:t>
            </a:r>
            <a:r>
              <a:rPr lang="en-GB" dirty="0" smtClean="0"/>
              <a:t>measurement, which</a:t>
            </a:r>
            <a:r>
              <a:rPr lang="en-US" dirty="0"/>
              <a:t> </a:t>
            </a:r>
            <a:r>
              <a:rPr lang="en-US" dirty="0" smtClean="0"/>
              <a:t>allows for</a:t>
            </a:r>
            <a:r>
              <a:rPr lang="en-GB" dirty="0" smtClean="0"/>
              <a:t> different </a:t>
            </a:r>
            <a:r>
              <a:rPr lang="en-GB" dirty="0"/>
              <a:t>protocols for selecting individual fish for different measurements e.g., age sampling may be length stratified, but weight sampling may not. </a:t>
            </a:r>
            <a:r>
              <a:rPr lang="en-GB" dirty="0" smtClean="0"/>
              <a:t>Further, </a:t>
            </a:r>
            <a:r>
              <a:rPr lang="en-GB" dirty="0"/>
              <a:t>it also makes it much easier to add new measurement </a:t>
            </a:r>
            <a:r>
              <a:rPr lang="en-GB" dirty="0" smtClean="0"/>
              <a:t>types </a:t>
            </a:r>
            <a:r>
              <a:rPr lang="en-GB" dirty="0"/>
              <a:t>in the future. 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89441"/>
              </p:ext>
            </p:extLst>
          </p:nvPr>
        </p:nvGraphicFramePr>
        <p:xfrm>
          <a:off x="1126654" y="3845703"/>
          <a:ext cx="10463040" cy="17435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85745166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14806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163762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01445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8059817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8760532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23363221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60096865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38007822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51697303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47724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0700253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0919105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95398928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01618871"/>
                    </a:ext>
                  </a:extLst>
                </a:gridCol>
              </a:tblGrid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BVrecordType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BVfishID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 smtClean="0">
                          <a:effectLst/>
                        </a:rPr>
                        <a:t>Bvstratification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BVstratum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BVunitValue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BVunitScaleList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BVmethod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BVMeasurementEquipment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BVtotal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BVsampled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BVsampProb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BVselectionMethod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BVsampler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715229218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BVrecType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BVfishID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BVunitVal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BVunitRefList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BVmethod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BVMeEq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BVselectMeth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037878133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 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899485043"/>
                  </a:ext>
                </a:extLst>
              </a:tr>
              <a:tr h="25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Self-sampling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743784913"/>
                  </a:ext>
                </a:extLst>
              </a:tr>
              <a:tr h="25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 smtClean="0">
                          <a:effectLst/>
                        </a:rPr>
                        <a:t>Pct</a:t>
                      </a:r>
                      <a:r>
                        <a:rPr lang="en-US" sz="800" u="none" strike="noStrike" dirty="0" smtClean="0">
                          <a:effectLst/>
                        </a:rPr>
                        <a:t> WBSS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 shape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 processing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Self-sampling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926470617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Length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337244185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410868717"/>
                  </a:ext>
                </a:extLst>
              </a:tr>
              <a:tr h="2589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maturity 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ref to list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948419381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sex 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ref to list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external examination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073286052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sex 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ref to list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internal examination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Observer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06948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Variable (BV</a:t>
            </a:r>
            <a:r>
              <a:rPr lang="en-US" dirty="0" smtClean="0"/>
              <a:t>) -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71333"/>
              </p:ext>
            </p:extLst>
          </p:nvPr>
        </p:nvGraphicFramePr>
        <p:xfrm>
          <a:off x="982638" y="2780928"/>
          <a:ext cx="10427040" cy="23477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89727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5331244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7128884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82107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34406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696799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2334613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296399648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58620839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939461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2269919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97335823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1414611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0161519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584528585"/>
                    </a:ext>
                  </a:extLst>
                </a:gridCol>
              </a:tblGrid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BVrecordType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BVfishID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BVstratification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BVstratum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BVunitValue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BVunitScaleList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BVmethod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BVMeasurementEquipment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BVsampProb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BVselectionMethod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BVsampler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743928959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BVrecType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BVfishID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BVstratification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BVstratum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BVunitVal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BVunitRefList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BVmethod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BVMeEq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BVtotal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BVsampled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BVprob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BVselectMeth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BVsampler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629641098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 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DV,O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DV,M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228585260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253242519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463463785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620121447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otolith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807360613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092876570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587121539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438564418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7681349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966928523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377204079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2402084188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393267357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3886212853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66140407"/>
                  </a:ext>
                </a:extLst>
              </a:tr>
              <a:tr h="1381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7681355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CENSUS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Observer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4" marR="5754" marT="5754" marB="0" anchor="b"/>
                </a:tc>
                <a:extLst>
                  <a:ext uri="{0D108BD9-81ED-4DB2-BD59-A6C34878D82A}">
                    <a16:rowId xmlns:a16="http://schemas.microsoft.com/office/drawing/2014/main" val="181675393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lower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four </a:t>
            </a:r>
            <a:r>
              <a:rPr lang="en-US" dirty="0"/>
              <a:t>lower </a:t>
            </a:r>
            <a:r>
              <a:rPr lang="en-US" dirty="0" smtClean="0"/>
              <a:t>hierarchies (A, B, C, D), these are declared in the Sample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22982"/>
              </p:ext>
            </p:extLst>
          </p:nvPr>
        </p:nvGraphicFramePr>
        <p:xfrm>
          <a:off x="694606" y="2564904"/>
          <a:ext cx="9842233" cy="9768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25344">
                  <a:extLst>
                    <a:ext uri="{9D8B030D-6E8A-4147-A177-3AD203B41FA5}">
                      <a16:colId xmlns:a16="http://schemas.microsoft.com/office/drawing/2014/main" val="3446246664"/>
                    </a:ext>
                  </a:extLst>
                </a:gridCol>
                <a:gridCol w="985358">
                  <a:extLst>
                    <a:ext uri="{9D8B030D-6E8A-4147-A177-3AD203B41FA5}">
                      <a16:colId xmlns:a16="http://schemas.microsoft.com/office/drawing/2014/main" val="29501668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3750050"/>
                    </a:ext>
                  </a:extLst>
                </a:gridCol>
                <a:gridCol w="701137">
                  <a:extLst>
                    <a:ext uri="{9D8B030D-6E8A-4147-A177-3AD203B41FA5}">
                      <a16:colId xmlns:a16="http://schemas.microsoft.com/office/drawing/2014/main" val="4220375245"/>
                    </a:ext>
                  </a:extLst>
                </a:gridCol>
                <a:gridCol w="672737">
                  <a:extLst>
                    <a:ext uri="{9D8B030D-6E8A-4147-A177-3AD203B41FA5}">
                      <a16:colId xmlns:a16="http://schemas.microsoft.com/office/drawing/2014/main" val="3236016437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5013465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277210120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53966134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985839933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242228769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2941666718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647422770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933377904"/>
                    </a:ext>
                  </a:extLst>
                </a:gridCol>
                <a:gridCol w="814833">
                  <a:extLst>
                    <a:ext uri="{9D8B030D-6E8A-4147-A177-3AD203B41FA5}">
                      <a16:colId xmlns:a16="http://schemas.microsoft.com/office/drawing/2014/main" val="4278067213"/>
                    </a:ext>
                  </a:extLst>
                </a:gridCol>
                <a:gridCol w="919030">
                  <a:extLst>
                    <a:ext uri="{9D8B030D-6E8A-4147-A177-3AD203B41FA5}">
                      <a16:colId xmlns:a16="http://schemas.microsoft.com/office/drawing/2014/main" val="157232621"/>
                    </a:ext>
                  </a:extLst>
                </a:gridCol>
                <a:gridCol w="890627">
                  <a:extLst>
                    <a:ext uri="{9D8B030D-6E8A-4147-A177-3AD203B41FA5}">
                      <a16:colId xmlns:a16="http://schemas.microsoft.com/office/drawing/2014/main" val="821698086"/>
                    </a:ext>
                  </a:extLst>
                </a:gridCol>
                <a:gridCol w="1099077">
                  <a:extLst>
                    <a:ext uri="{9D8B030D-6E8A-4147-A177-3AD203B41FA5}">
                      <a16:colId xmlns:a16="http://schemas.microsoft.com/office/drawing/2014/main" val="1906405578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751179659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995150567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759703495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1891041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1793001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88599007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650797412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3364422126"/>
                    </a:ext>
                  </a:extLst>
                </a:gridCol>
                <a:gridCol w="29944">
                  <a:extLst>
                    <a:ext uri="{9D8B030D-6E8A-4147-A177-3AD203B41FA5}">
                      <a16:colId xmlns:a16="http://schemas.microsoft.com/office/drawing/2014/main" val="646991762"/>
                    </a:ext>
                  </a:extLst>
                </a:gridCol>
              </a:tblGrid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Record 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National Sample 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Stratification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Sample stratum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Species code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Commercial species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Total Weight Live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Sample weight Live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Sampling Unit Total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Sampling Units Sampled 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Hierarchy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8896203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SArecordType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SAnationalCode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SAstratification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SAstratum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SAspeciesCode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SAcommercialSpecies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SAtotalWeightLive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SAsampleWeightLive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SAtotal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 smtClean="0">
                          <a:effectLst/>
                        </a:rPr>
                        <a:t>SAsampled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SAlowerHierarchy</a:t>
                      </a:r>
                      <a:endParaRPr lang="en-US" sz="9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724622026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DV, 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DV, 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DV, 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DV, O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83841870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126436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3140553159"/>
                  </a:ext>
                </a:extLst>
              </a:tr>
              <a:tr h="936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126436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 smtClean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2" marR="2272" marT="2272" marB="0" anchor="b"/>
                </a:tc>
                <a:extLst>
                  <a:ext uri="{0D108BD9-81ED-4DB2-BD59-A6C34878D82A}">
                    <a16:rowId xmlns:a16="http://schemas.microsoft.com/office/drawing/2014/main" val="145101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dirty="0" smtClean="0"/>
              <a:t>hierarchy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This hierarchy should only be used when the samples for biological measurements have been stratified by the frequency measure in FM e.g</a:t>
            </a:r>
            <a:r>
              <a:rPr lang="en-US" i="1" dirty="0" smtClean="0">
                <a:solidFill>
                  <a:schemeClr val="accent1"/>
                </a:solidFill>
              </a:rPr>
              <a:t>. length stratified sampling of ages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 smtClean="0"/>
              <a:t>The </a:t>
            </a:r>
            <a:r>
              <a:rPr lang="en-GB" dirty="0"/>
              <a:t>sample of a specific species is length measured and stratified by length into 1 cm classes. A fixed number of specimens is biologically sampled from each class (e.g., 2 individuals from each length class). Length, weight, sex and age are determined for each of them.</a:t>
            </a:r>
            <a:endParaRPr lang="en-US" dirty="0"/>
          </a:p>
          <a:p>
            <a:pPr marL="0" lvl="0" indent="0">
              <a:buNone/>
            </a:pPr>
            <a:r>
              <a:rPr lang="en-GB" dirty="0"/>
              <a:t>Variants:</a:t>
            </a:r>
            <a:endParaRPr lang="en-US" dirty="0"/>
          </a:p>
          <a:p>
            <a:pPr lvl="1"/>
            <a:r>
              <a:rPr lang="en-GB" dirty="0"/>
              <a:t>Different length classes (e.g., 1mm, 0.5cm, 2.5cm, etc.)</a:t>
            </a:r>
            <a:endParaRPr lang="en-US" dirty="0"/>
          </a:p>
          <a:p>
            <a:pPr lvl="1"/>
            <a:r>
              <a:rPr lang="en-GB" dirty="0"/>
              <a:t>Different sample sizes from each length class (e.g., proportional to the number of fish in the length class).</a:t>
            </a:r>
            <a:endParaRPr lang="en-US" dirty="0"/>
          </a:p>
          <a:p>
            <a:pPr lvl="1"/>
            <a:r>
              <a:rPr lang="en-GB" dirty="0"/>
              <a:t>Additional biological variables on each fish sampled (e.g., maturity, stock, age quality, etc</a:t>
            </a:r>
            <a:r>
              <a:rPr lang="en-GB" dirty="0" smtClean="0"/>
              <a:t>.)</a:t>
            </a:r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0189" y="3140968"/>
            <a:ext cx="5994914" cy="2862673"/>
            <a:chOff x="402201" y="795657"/>
            <a:chExt cx="5994914" cy="2862673"/>
          </a:xfrm>
        </p:grpSpPr>
        <p:sp>
          <p:nvSpPr>
            <p:cNvPr id="16" name="Rectangle 15"/>
            <p:cNvSpPr/>
            <p:nvPr/>
          </p:nvSpPr>
          <p:spPr>
            <a:xfrm>
              <a:off x="3944649" y="2245106"/>
              <a:ext cx="2452466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Biological Variable (BV)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24780" y="1563763"/>
              <a:ext cx="2627322" cy="36933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Frequency Measure (FM)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cxnSp>
          <p:nvCxnSpPr>
            <p:cNvPr id="18" name="Elbow Connector 17"/>
            <p:cNvCxnSpPr>
              <a:stCxn id="17" idx="2"/>
              <a:endCxn id="16" idx="1"/>
            </p:cNvCxnSpPr>
            <p:nvPr/>
          </p:nvCxnSpPr>
          <p:spPr>
            <a:xfrm rot="16200000" flipH="1">
              <a:off x="3543207" y="2028329"/>
              <a:ext cx="496677" cy="306208"/>
            </a:xfrm>
            <a:prstGeom prst="bentConnector2">
              <a:avLst/>
            </a:prstGeom>
            <a:noFill/>
            <a:ln w="28575" cap="flat" cmpd="sng" algn="ctr">
              <a:solidFill>
                <a:srgbClr val="44546A"/>
              </a:solidFill>
              <a:prstDash val="solid"/>
              <a:miter lim="800000"/>
              <a:headEnd type="diamond" w="med" len="med"/>
              <a:tailEnd type="diamond" w="med" len="med"/>
            </a:ln>
            <a:effectLst/>
          </p:spPr>
        </p:cxnSp>
        <p:sp>
          <p:nvSpPr>
            <p:cNvPr id="19" name="Rectangle 18"/>
            <p:cNvSpPr/>
            <p:nvPr/>
          </p:nvSpPr>
          <p:spPr>
            <a:xfrm>
              <a:off x="1003293" y="3381331"/>
              <a:ext cx="2080249" cy="27699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Mandatory table in hierarchy</a:t>
              </a: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8345" y="3029511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Legend</a:t>
              </a:r>
              <a:endParaRPr kumimoji="0" lang="en-GB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66669" y="2054028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1:</a:t>
              </a:r>
              <a:r>
                <a: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</a:t>
              </a: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  <p:cxnSp>
          <p:nvCxnSpPr>
            <p:cNvPr id="22" name="Elbow Connector 21"/>
            <p:cNvCxnSpPr>
              <a:stCxn id="17" idx="1"/>
              <a:endCxn id="23" idx="2"/>
            </p:cNvCxnSpPr>
            <p:nvPr/>
          </p:nvCxnSpPr>
          <p:spPr>
            <a:xfrm rot="10800000">
              <a:off x="2153194" y="1164989"/>
              <a:ext cx="171587" cy="583440"/>
            </a:xfrm>
            <a:prstGeom prst="bentConnector2">
              <a:avLst/>
            </a:prstGeom>
            <a:noFill/>
            <a:ln w="28575" cap="flat" cmpd="sng" algn="ctr">
              <a:solidFill>
                <a:srgbClr val="44546A"/>
              </a:solidFill>
              <a:prstDash val="solid"/>
              <a:miter lim="800000"/>
              <a:headEnd type="diamond" w="med" len="med"/>
              <a:tailEnd type="diamond" w="med" len="med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402201" y="795657"/>
              <a:ext cx="350198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</a:rPr>
                <a:t>Upper Hierarchy Link: Sample (SA)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06344" y="1258273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1:</a:t>
              </a:r>
              <a:r>
                <a:rPr kumimoji="0" lang="sv-S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</a:t>
              </a: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4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45333251157087","version":"1.2"}]]></TemplafySlideTemplate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F7A70E4C52844A97D08658027CEAF8" ma:contentTypeVersion="1" ma:contentTypeDescription="Create a new document." ma:contentTypeScope="" ma:versionID="49e0d02512b149b933d089e6680a2945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31e010704c6d1c221ee652da2f8e01c0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Label xmlns="4d5313c0-c1e6-4122-afa9-da1ccdba405d"/>
    <TaxCatchAl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45333250844250","version":"1.2"}]]></TemplafySlideTemplate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45333251000887","version":"1.2"}]]></TemplafySlideTemplateConfiguration>
</file>

<file path=customXml/item6.xml><?xml version="1.0" encoding="utf-8"?>
<TemplafyTemplateConfiguration><![CDATA[{"elementsMetadata":[{"type":"shape","id":"e7034c5f-ad89-4af9-b2a7-dd057e5f4c71","elementConfiguration":{"binding":"UserProfile.Offices.Workarea_{{DocumentLanguage}}","disableUpdates":false,"type":"text"}},{"type":"shape","id":"63d75a7c-6e8e-4f7c-872b-671bd9343f22","elementConfiguration":{"binding":"Form.Date","format":"{{DateFormats.GeneralDate}}","disableUpdates":false,"type":"date"}},{"type":"shape","id":"9fcc6fd3-6cee-4f15-8ce3-ee4ea3749082","elementConfiguration":{"binding":"Form.PresentationTitle","disableUpdates":false,"type":"text"}},{"type":"shape","id":"c9f71742-d601-46ad-9cc6-ae30395b6f60","elementConfiguration":{"binding":"UserProfile.Offices.Workarea_{{DocumentLanguage}}","disableUpdates":false,"type":"text"}},{"type":"shape","id":"8d4a7d0b-4461-44d9-832e-74850f2b7fab","elementConfiguration":{"binding":"Form.Date","format":"{{DateFormats.GeneralDate}}","disableUpdates":false,"type":"date"}},{"type":"shape","id":"5f015455-93f5-4700-baa0-e560c674d3be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7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jeX5r5Fyzbz20SFtRc5Cag=="}]}]]></TemplafyFormConfiguration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8F08E8B8-E4C4-4C36-8FF4-07606D526845}"/>
</file>

<file path=customXml/itemProps10.xml><?xml version="1.0" encoding="utf-8"?>
<ds:datastoreItem xmlns:ds="http://schemas.openxmlformats.org/officeDocument/2006/customXml" ds:itemID="{835583DC-841E-4354-8F15-23836FCDBF84}"/>
</file>

<file path=customXml/itemProps11.xml><?xml version="1.0" encoding="utf-8"?>
<ds:datastoreItem xmlns:ds="http://schemas.openxmlformats.org/officeDocument/2006/customXml" ds:itemID="{1FED6153-541C-4EA6-B58A-DCDEB73ABF39}"/>
</file>

<file path=customXml/itemProps2.xml><?xml version="1.0" encoding="utf-8"?>
<ds:datastoreItem xmlns:ds="http://schemas.openxmlformats.org/officeDocument/2006/customXml" ds:itemID="{A33AAC44-F23F-4382-9F53-0E447AB58115}"/>
</file>

<file path=customXml/itemProps3.xml><?xml version="1.0" encoding="utf-8"?>
<ds:datastoreItem xmlns:ds="http://schemas.openxmlformats.org/officeDocument/2006/customXml" ds:itemID="{57173006-1E0D-4C25-9A96-962F4574186B}"/>
</file>

<file path=customXml/itemProps4.xml><?xml version="1.0" encoding="utf-8"?>
<ds:datastoreItem xmlns:ds="http://schemas.openxmlformats.org/officeDocument/2006/customXml" ds:itemID="{C497C99D-AC18-40E3-B545-F5176C240845}"/>
</file>

<file path=customXml/itemProps5.xml><?xml version="1.0" encoding="utf-8"?>
<ds:datastoreItem xmlns:ds="http://schemas.openxmlformats.org/officeDocument/2006/customXml" ds:itemID="{744FCEE4-9F6B-4C38-8C3F-4BF5E8C6445A}"/>
</file>

<file path=customXml/itemProps6.xml><?xml version="1.0" encoding="utf-8"?>
<ds:datastoreItem xmlns:ds="http://schemas.openxmlformats.org/officeDocument/2006/customXml" ds:itemID="{1334258C-C3E7-4029-A615-C886A240FB15}"/>
</file>

<file path=customXml/itemProps7.xml><?xml version="1.0" encoding="utf-8"?>
<ds:datastoreItem xmlns:ds="http://schemas.openxmlformats.org/officeDocument/2006/customXml" ds:itemID="{87DBDA2B-DA37-490F-B7BC-0F04E3263AA5}"/>
</file>

<file path=customXml/itemProps8.xml><?xml version="1.0" encoding="utf-8"?>
<ds:datastoreItem xmlns:ds="http://schemas.openxmlformats.org/officeDocument/2006/customXml" ds:itemID="{93616187-3C42-42E2-9E7B-12F841306D8E}"/>
</file>

<file path=customXml/itemProps9.xml><?xml version="1.0" encoding="utf-8"?>
<ds:datastoreItem xmlns:ds="http://schemas.openxmlformats.org/officeDocument/2006/customXml" ds:itemID="{B30A92FE-EDB6-42CA-811B-E0DE3E8A35E4}"/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1394</TotalTime>
  <Words>2502</Words>
  <Application>Microsoft Office PowerPoint</Application>
  <PresentationFormat>Custom</PresentationFormat>
  <Paragraphs>1367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Verdana</vt:lpstr>
      <vt:lpstr>Blank</vt:lpstr>
      <vt:lpstr>PowerPoint Presentation</vt:lpstr>
      <vt:lpstr>RDBES – Lower hierarchy (Updated after comments and discussions at the meeting)</vt:lpstr>
      <vt:lpstr>Lower hierarchy - tables</vt:lpstr>
      <vt:lpstr>Frequency Measure (FM)</vt:lpstr>
      <vt:lpstr>Frequency Measure (FM) - example</vt:lpstr>
      <vt:lpstr>Biological Variable (BV)</vt:lpstr>
      <vt:lpstr>Biological Variable (BV) - example</vt:lpstr>
      <vt:lpstr>The lower hierarchies</vt:lpstr>
      <vt:lpstr>Lower hierarchy A</vt:lpstr>
      <vt:lpstr>Lower hierarchy A – example </vt:lpstr>
      <vt:lpstr>Lower hierarchy B</vt:lpstr>
      <vt:lpstr>Lower hierarchy C</vt:lpstr>
      <vt:lpstr>Lower hierarchy D</vt:lpstr>
      <vt:lpstr>Lower hierarchies</vt:lpstr>
      <vt:lpstr>Lower hierarchies – a suggestion</vt:lpstr>
      <vt:lpstr>Sampling for a frequency and then subsampling for biological measurements, no length stratification - example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Kirsten Birch Håkansson</cp:lastModifiedBy>
  <cp:revision>116</cp:revision>
  <dcterms:created xsi:type="dcterms:W3CDTF">2017-07-31T08:31:56Z</dcterms:created>
  <dcterms:modified xsi:type="dcterms:W3CDTF">2019-03-06T10:50:49Z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636649940178820079</vt:lpwstr>
  </property>
  <property fmtid="{D5CDD505-2E9C-101B-9397-08002B2CF9AE}" pid="6" name="TemplafyLanguageCode">
    <vt:lpwstr>en-GB</vt:lpwstr>
  </property>
  <property fmtid="{D5CDD505-2E9C-101B-9397-08002B2CF9AE}" pid="7" name="TaxKeyword">
    <vt:lpwstr/>
  </property>
  <property fmtid="{D5CDD505-2E9C-101B-9397-08002B2CF9AE}" pid="8" name="ContentTypeId">
    <vt:lpwstr>0x0101009CF7A70E4C52844A97D08658027CEAF8</vt:lpwstr>
  </property>
</Properties>
</file>