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5"/>
  </p:notesMasterIdLst>
  <p:sldIdLst>
    <p:sldId id="256" r:id="rId2"/>
    <p:sldId id="277" r:id="rId3"/>
    <p:sldId id="265" r:id="rId4"/>
    <p:sldId id="276" r:id="rId5"/>
    <p:sldId id="258" r:id="rId6"/>
    <p:sldId id="264" r:id="rId7"/>
    <p:sldId id="259" r:id="rId8"/>
    <p:sldId id="270" r:id="rId9"/>
    <p:sldId id="262" r:id="rId10"/>
    <p:sldId id="273" r:id="rId11"/>
    <p:sldId id="288" r:id="rId12"/>
    <p:sldId id="274" r:id="rId13"/>
    <p:sldId id="268" r:id="rId14"/>
    <p:sldId id="285" r:id="rId15"/>
    <p:sldId id="261" r:id="rId16"/>
    <p:sldId id="275" r:id="rId17"/>
    <p:sldId id="263" r:id="rId18"/>
    <p:sldId id="281" r:id="rId19"/>
    <p:sldId id="278" r:id="rId20"/>
    <p:sldId id="280" r:id="rId21"/>
    <p:sldId id="282" r:id="rId22"/>
    <p:sldId id="283" r:id="rId23"/>
    <p:sldId id="284" r:id="rId24"/>
    <p:sldId id="267" r:id="rId25"/>
    <p:sldId id="286" r:id="rId26"/>
    <p:sldId id="289" r:id="rId27"/>
    <p:sldId id="290" r:id="rId28"/>
    <p:sldId id="287" r:id="rId29"/>
    <p:sldId id="296" r:id="rId30"/>
    <p:sldId id="292" r:id="rId31"/>
    <p:sldId id="293" r:id="rId32"/>
    <p:sldId id="294" r:id="rId33"/>
    <p:sldId id="295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76"/>
    <p:restoredTop sz="81933"/>
  </p:normalViewPr>
  <p:slideViewPr>
    <p:cSldViewPr snapToGrid="0" snapToObjects="1" showGuides="1">
      <p:cViewPr varScale="1">
        <p:scale>
          <a:sx n="78" d="100"/>
          <a:sy n="78" d="100"/>
        </p:scale>
        <p:origin x="184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F350E7-4DA7-EF40-B840-D20B12378D34}" type="doc">
      <dgm:prSet loTypeId="urn:microsoft.com/office/officeart/2005/8/layout/hierarchy6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10606B-2905-7D46-97A1-B8486CB59889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/>
            <a:t>Statistical inference</a:t>
          </a:r>
        </a:p>
      </dgm:t>
    </dgm:pt>
    <dgm:pt modelId="{7EBB894B-ACB7-A845-87E6-8058BA2E8B28}" type="parTrans" cxnId="{63DA06D2-99A8-DF4F-A62A-B9EABC0BB3FB}">
      <dgm:prSet/>
      <dgm:spPr/>
      <dgm:t>
        <a:bodyPr/>
        <a:lstStyle/>
        <a:p>
          <a:endParaRPr lang="en-US"/>
        </a:p>
      </dgm:t>
    </dgm:pt>
    <dgm:pt modelId="{A31D4C48-FCFC-DE49-B3CA-94BE45AE7D8B}" type="sibTrans" cxnId="{63DA06D2-99A8-DF4F-A62A-B9EABC0BB3FB}">
      <dgm:prSet/>
      <dgm:spPr/>
      <dgm:t>
        <a:bodyPr/>
        <a:lstStyle/>
        <a:p>
          <a:endParaRPr lang="en-US"/>
        </a:p>
      </dgm:t>
    </dgm:pt>
    <dgm:pt modelId="{7312A872-52F7-5C44-BAA9-4A0BE6645301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model based</a:t>
          </a:r>
        </a:p>
      </dgm:t>
    </dgm:pt>
    <dgm:pt modelId="{34A96773-BA80-4742-84B7-F84CD73A8186}" type="parTrans" cxnId="{AA3B44AD-2D5E-444C-BFB1-7FAB5A96887B}">
      <dgm:prSet/>
      <dgm:spPr/>
      <dgm:t>
        <a:bodyPr/>
        <a:lstStyle/>
        <a:p>
          <a:endParaRPr lang="en-US"/>
        </a:p>
      </dgm:t>
    </dgm:pt>
    <dgm:pt modelId="{F00817C6-DFE9-0A41-8557-62ACC8C39A89}" type="sibTrans" cxnId="{AA3B44AD-2D5E-444C-BFB1-7FAB5A96887B}">
      <dgm:prSet/>
      <dgm:spPr/>
      <dgm:t>
        <a:bodyPr/>
        <a:lstStyle/>
        <a:p>
          <a:endParaRPr lang="en-US"/>
        </a:p>
      </dgm:t>
    </dgm:pt>
    <dgm:pt modelId="{950C7974-52FA-F84B-A7D1-75F9E0DDABD0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design based</a:t>
          </a:r>
        </a:p>
      </dgm:t>
    </dgm:pt>
    <dgm:pt modelId="{B325C0D4-225E-CE41-84F5-07E99749857A}" type="parTrans" cxnId="{3DEE012F-86F0-A549-931A-B1CB7FCF9AE6}">
      <dgm:prSet/>
      <dgm:spPr/>
      <dgm:t>
        <a:bodyPr/>
        <a:lstStyle/>
        <a:p>
          <a:endParaRPr lang="en-US"/>
        </a:p>
      </dgm:t>
    </dgm:pt>
    <dgm:pt modelId="{3D23BDD8-E4A6-424B-8CD8-9881939A6ED1}" type="sibTrans" cxnId="{3DEE012F-86F0-A549-931A-B1CB7FCF9AE6}">
      <dgm:prSet/>
      <dgm:spPr/>
      <dgm:t>
        <a:bodyPr/>
        <a:lstStyle/>
        <a:p>
          <a:endParaRPr lang="en-US"/>
        </a:p>
      </dgm:t>
    </dgm:pt>
    <dgm:pt modelId="{A81132BF-9A38-CF45-90E5-DC454C67F0B9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Frequentist</a:t>
          </a:r>
        </a:p>
      </dgm:t>
    </dgm:pt>
    <dgm:pt modelId="{D7C625A4-6DFC-3D44-9123-8A25D217903F}" type="parTrans" cxnId="{9AF956F6-FEDF-4140-B97D-4D07EF8BA2F6}">
      <dgm:prSet/>
      <dgm:spPr/>
      <dgm:t>
        <a:bodyPr/>
        <a:lstStyle/>
        <a:p>
          <a:endParaRPr lang="en-US"/>
        </a:p>
      </dgm:t>
    </dgm:pt>
    <dgm:pt modelId="{FA52E1DC-121A-8843-A715-239DF536DBCA}" type="sibTrans" cxnId="{9AF956F6-FEDF-4140-B97D-4D07EF8BA2F6}">
      <dgm:prSet/>
      <dgm:spPr/>
      <dgm:t>
        <a:bodyPr/>
        <a:lstStyle/>
        <a:p>
          <a:endParaRPr lang="en-US"/>
        </a:p>
      </dgm:t>
    </dgm:pt>
    <dgm:pt modelId="{9BD49CA5-1024-804E-8953-4A605C3B3A76}">
      <dgm:prSet phldrT="[Text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Bayesian</a:t>
          </a:r>
        </a:p>
      </dgm:t>
    </dgm:pt>
    <dgm:pt modelId="{B4890B4D-2052-D94B-BD3B-C35A306942F4}" type="parTrans" cxnId="{C9CA422E-8096-374E-BDA6-B012627AC46B}">
      <dgm:prSet/>
      <dgm:spPr/>
      <dgm:t>
        <a:bodyPr/>
        <a:lstStyle/>
        <a:p>
          <a:endParaRPr lang="en-US"/>
        </a:p>
      </dgm:t>
    </dgm:pt>
    <dgm:pt modelId="{57E23731-255E-9241-8D55-DA7D8D697384}" type="sibTrans" cxnId="{C9CA422E-8096-374E-BDA6-B012627AC46B}">
      <dgm:prSet/>
      <dgm:spPr/>
      <dgm:t>
        <a:bodyPr/>
        <a:lstStyle/>
        <a:p>
          <a:endParaRPr lang="en-US"/>
        </a:p>
      </dgm:t>
    </dgm:pt>
    <dgm:pt modelId="{DBE5B958-AD88-434A-BF91-ACD40451466A}" type="pres">
      <dgm:prSet presAssocID="{19F350E7-4DA7-EF40-B840-D20B12378D34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31835F9-78A5-0A4C-BD0F-487596CD8F64}" type="pres">
      <dgm:prSet presAssocID="{19F350E7-4DA7-EF40-B840-D20B12378D34}" presName="hierFlow" presStyleCnt="0"/>
      <dgm:spPr/>
    </dgm:pt>
    <dgm:pt modelId="{1560696E-E5CA-9648-A07D-08A9086C3479}" type="pres">
      <dgm:prSet presAssocID="{19F350E7-4DA7-EF40-B840-D20B12378D34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81484731-78E6-E246-8B24-E6AC47AD4F67}" type="pres">
      <dgm:prSet presAssocID="{4210606B-2905-7D46-97A1-B8486CB59889}" presName="Name14" presStyleCnt="0"/>
      <dgm:spPr/>
    </dgm:pt>
    <dgm:pt modelId="{3BE42CF7-B679-7C40-93AA-2379EBC31EA1}" type="pres">
      <dgm:prSet presAssocID="{4210606B-2905-7D46-97A1-B8486CB59889}" presName="level1Shape" presStyleLbl="node0" presStyleIdx="0" presStyleCnt="1">
        <dgm:presLayoutVars>
          <dgm:chPref val="3"/>
        </dgm:presLayoutVars>
      </dgm:prSet>
      <dgm:spPr/>
    </dgm:pt>
    <dgm:pt modelId="{2F443CD0-0FAA-DC4B-9690-FB50FF0272FA}" type="pres">
      <dgm:prSet presAssocID="{4210606B-2905-7D46-97A1-B8486CB59889}" presName="hierChild2" presStyleCnt="0"/>
      <dgm:spPr/>
    </dgm:pt>
    <dgm:pt modelId="{8D30F06B-8E3A-8249-87B5-3F9992A49555}" type="pres">
      <dgm:prSet presAssocID="{34A96773-BA80-4742-84B7-F84CD73A8186}" presName="Name19" presStyleLbl="parChTrans1D2" presStyleIdx="0" presStyleCnt="2"/>
      <dgm:spPr/>
    </dgm:pt>
    <dgm:pt modelId="{25DBCE06-0DD2-5A4F-B973-7A354B9CF61B}" type="pres">
      <dgm:prSet presAssocID="{7312A872-52F7-5C44-BAA9-4A0BE6645301}" presName="Name21" presStyleCnt="0"/>
      <dgm:spPr/>
    </dgm:pt>
    <dgm:pt modelId="{0DDB9F09-8A20-8D48-ABB0-662F66F71F9E}" type="pres">
      <dgm:prSet presAssocID="{7312A872-52F7-5C44-BAA9-4A0BE6645301}" presName="level2Shape" presStyleLbl="node2" presStyleIdx="0" presStyleCnt="2"/>
      <dgm:spPr/>
    </dgm:pt>
    <dgm:pt modelId="{DA79AD56-2F48-2349-932B-EBBF354F27AA}" type="pres">
      <dgm:prSet presAssocID="{7312A872-52F7-5C44-BAA9-4A0BE6645301}" presName="hierChild3" presStyleCnt="0"/>
      <dgm:spPr/>
    </dgm:pt>
    <dgm:pt modelId="{8DABEC5A-68F3-2E45-81C2-AB62E2503776}" type="pres">
      <dgm:prSet presAssocID="{D7C625A4-6DFC-3D44-9123-8A25D217903F}" presName="Name19" presStyleLbl="parChTrans1D3" presStyleIdx="0" presStyleCnt="2"/>
      <dgm:spPr/>
    </dgm:pt>
    <dgm:pt modelId="{9768750D-ABCC-E04B-9AA3-1FEE22034509}" type="pres">
      <dgm:prSet presAssocID="{A81132BF-9A38-CF45-90E5-DC454C67F0B9}" presName="Name21" presStyleCnt="0"/>
      <dgm:spPr/>
    </dgm:pt>
    <dgm:pt modelId="{72E46541-AF8C-A24A-8E5B-9AFDBDF1C422}" type="pres">
      <dgm:prSet presAssocID="{A81132BF-9A38-CF45-90E5-DC454C67F0B9}" presName="level2Shape" presStyleLbl="node3" presStyleIdx="0" presStyleCnt="2"/>
      <dgm:spPr/>
    </dgm:pt>
    <dgm:pt modelId="{A67D44D1-28F6-1A42-9346-B3671C547010}" type="pres">
      <dgm:prSet presAssocID="{A81132BF-9A38-CF45-90E5-DC454C67F0B9}" presName="hierChild3" presStyleCnt="0"/>
      <dgm:spPr/>
    </dgm:pt>
    <dgm:pt modelId="{380E3E73-91B9-CE49-A33E-EE2B3A4C494B}" type="pres">
      <dgm:prSet presAssocID="{B4890B4D-2052-D94B-BD3B-C35A306942F4}" presName="Name19" presStyleLbl="parChTrans1D3" presStyleIdx="1" presStyleCnt="2"/>
      <dgm:spPr/>
    </dgm:pt>
    <dgm:pt modelId="{E4A6B0A9-34B2-FD4B-A699-72FCDA01CCCD}" type="pres">
      <dgm:prSet presAssocID="{9BD49CA5-1024-804E-8953-4A605C3B3A76}" presName="Name21" presStyleCnt="0"/>
      <dgm:spPr/>
    </dgm:pt>
    <dgm:pt modelId="{3571C60E-DFB1-0443-BC35-FB929C343EC2}" type="pres">
      <dgm:prSet presAssocID="{9BD49CA5-1024-804E-8953-4A605C3B3A76}" presName="level2Shape" presStyleLbl="node3" presStyleIdx="1" presStyleCnt="2"/>
      <dgm:spPr/>
    </dgm:pt>
    <dgm:pt modelId="{BE2ECA18-4C3C-3D46-B0CB-395C65F9CAA5}" type="pres">
      <dgm:prSet presAssocID="{9BD49CA5-1024-804E-8953-4A605C3B3A76}" presName="hierChild3" presStyleCnt="0"/>
      <dgm:spPr/>
    </dgm:pt>
    <dgm:pt modelId="{E1D381C1-CBAF-524B-BAA3-816DDF9D369D}" type="pres">
      <dgm:prSet presAssocID="{B325C0D4-225E-CE41-84F5-07E99749857A}" presName="Name19" presStyleLbl="parChTrans1D2" presStyleIdx="1" presStyleCnt="2"/>
      <dgm:spPr/>
    </dgm:pt>
    <dgm:pt modelId="{B7FD7BDE-6C52-284F-8195-00073A4CC85C}" type="pres">
      <dgm:prSet presAssocID="{950C7974-52FA-F84B-A7D1-75F9E0DDABD0}" presName="Name21" presStyleCnt="0"/>
      <dgm:spPr/>
    </dgm:pt>
    <dgm:pt modelId="{779CD361-3A36-4042-AD68-BEC566A8262F}" type="pres">
      <dgm:prSet presAssocID="{950C7974-52FA-F84B-A7D1-75F9E0DDABD0}" presName="level2Shape" presStyleLbl="node2" presStyleIdx="1" presStyleCnt="2"/>
      <dgm:spPr/>
    </dgm:pt>
    <dgm:pt modelId="{481668B8-A492-4E4E-A499-2711B2762B64}" type="pres">
      <dgm:prSet presAssocID="{950C7974-52FA-F84B-A7D1-75F9E0DDABD0}" presName="hierChild3" presStyleCnt="0"/>
      <dgm:spPr/>
    </dgm:pt>
    <dgm:pt modelId="{9022DF99-43F3-8847-B885-43337B015690}" type="pres">
      <dgm:prSet presAssocID="{19F350E7-4DA7-EF40-B840-D20B12378D34}" presName="bgShapesFlow" presStyleCnt="0"/>
      <dgm:spPr/>
    </dgm:pt>
  </dgm:ptLst>
  <dgm:cxnLst>
    <dgm:cxn modelId="{4451042E-F0D1-E74A-9CA8-5A1FDD3D9555}" type="presOf" srcId="{B325C0D4-225E-CE41-84F5-07E99749857A}" destId="{E1D381C1-CBAF-524B-BAA3-816DDF9D369D}" srcOrd="0" destOrd="0" presId="urn:microsoft.com/office/officeart/2005/8/layout/hierarchy6"/>
    <dgm:cxn modelId="{C9CA422E-8096-374E-BDA6-B012627AC46B}" srcId="{7312A872-52F7-5C44-BAA9-4A0BE6645301}" destId="{9BD49CA5-1024-804E-8953-4A605C3B3A76}" srcOrd="1" destOrd="0" parTransId="{B4890B4D-2052-D94B-BD3B-C35A306942F4}" sibTransId="{57E23731-255E-9241-8D55-DA7D8D697384}"/>
    <dgm:cxn modelId="{3DEE012F-86F0-A549-931A-B1CB7FCF9AE6}" srcId="{4210606B-2905-7D46-97A1-B8486CB59889}" destId="{950C7974-52FA-F84B-A7D1-75F9E0DDABD0}" srcOrd="1" destOrd="0" parTransId="{B325C0D4-225E-CE41-84F5-07E99749857A}" sibTransId="{3D23BDD8-E4A6-424B-8CD8-9881939A6ED1}"/>
    <dgm:cxn modelId="{C3D26E33-1DDD-E141-A1B5-4AD6721C806D}" type="presOf" srcId="{34A96773-BA80-4742-84B7-F84CD73A8186}" destId="{8D30F06B-8E3A-8249-87B5-3F9992A49555}" srcOrd="0" destOrd="0" presId="urn:microsoft.com/office/officeart/2005/8/layout/hierarchy6"/>
    <dgm:cxn modelId="{F970CB3C-A43E-1448-AEAD-7DCBCFCA24A7}" type="presOf" srcId="{7312A872-52F7-5C44-BAA9-4A0BE6645301}" destId="{0DDB9F09-8A20-8D48-ABB0-662F66F71F9E}" srcOrd="0" destOrd="0" presId="urn:microsoft.com/office/officeart/2005/8/layout/hierarchy6"/>
    <dgm:cxn modelId="{A71BD244-D74B-8E46-AA8E-482EF7907C68}" type="presOf" srcId="{B4890B4D-2052-D94B-BD3B-C35A306942F4}" destId="{380E3E73-91B9-CE49-A33E-EE2B3A4C494B}" srcOrd="0" destOrd="0" presId="urn:microsoft.com/office/officeart/2005/8/layout/hierarchy6"/>
    <dgm:cxn modelId="{B970AB55-7621-0549-9E86-D00C551E4841}" type="presOf" srcId="{19F350E7-4DA7-EF40-B840-D20B12378D34}" destId="{DBE5B958-AD88-434A-BF91-ACD40451466A}" srcOrd="0" destOrd="0" presId="urn:microsoft.com/office/officeart/2005/8/layout/hierarchy6"/>
    <dgm:cxn modelId="{76D42B68-9D9A-2D44-A3DE-2416F8AB6904}" type="presOf" srcId="{4210606B-2905-7D46-97A1-B8486CB59889}" destId="{3BE42CF7-B679-7C40-93AA-2379EBC31EA1}" srcOrd="0" destOrd="0" presId="urn:microsoft.com/office/officeart/2005/8/layout/hierarchy6"/>
    <dgm:cxn modelId="{997E0D88-208B-EA48-AD73-B20EA8216DB8}" type="presOf" srcId="{9BD49CA5-1024-804E-8953-4A605C3B3A76}" destId="{3571C60E-DFB1-0443-BC35-FB929C343EC2}" srcOrd="0" destOrd="0" presId="urn:microsoft.com/office/officeart/2005/8/layout/hierarchy6"/>
    <dgm:cxn modelId="{396394AB-9769-024F-B4BE-92D43996BD47}" type="presOf" srcId="{A81132BF-9A38-CF45-90E5-DC454C67F0B9}" destId="{72E46541-AF8C-A24A-8E5B-9AFDBDF1C422}" srcOrd="0" destOrd="0" presId="urn:microsoft.com/office/officeart/2005/8/layout/hierarchy6"/>
    <dgm:cxn modelId="{AA3B44AD-2D5E-444C-BFB1-7FAB5A96887B}" srcId="{4210606B-2905-7D46-97A1-B8486CB59889}" destId="{7312A872-52F7-5C44-BAA9-4A0BE6645301}" srcOrd="0" destOrd="0" parTransId="{34A96773-BA80-4742-84B7-F84CD73A8186}" sibTransId="{F00817C6-DFE9-0A41-8557-62ACC8C39A89}"/>
    <dgm:cxn modelId="{ACF940BF-DC10-0242-B4FB-1C32E5021DB7}" type="presOf" srcId="{D7C625A4-6DFC-3D44-9123-8A25D217903F}" destId="{8DABEC5A-68F3-2E45-81C2-AB62E2503776}" srcOrd="0" destOrd="0" presId="urn:microsoft.com/office/officeart/2005/8/layout/hierarchy6"/>
    <dgm:cxn modelId="{63DA06D2-99A8-DF4F-A62A-B9EABC0BB3FB}" srcId="{19F350E7-4DA7-EF40-B840-D20B12378D34}" destId="{4210606B-2905-7D46-97A1-B8486CB59889}" srcOrd="0" destOrd="0" parTransId="{7EBB894B-ACB7-A845-87E6-8058BA2E8B28}" sibTransId="{A31D4C48-FCFC-DE49-B3CA-94BE45AE7D8B}"/>
    <dgm:cxn modelId="{9AF956F6-FEDF-4140-B97D-4D07EF8BA2F6}" srcId="{7312A872-52F7-5C44-BAA9-4A0BE6645301}" destId="{A81132BF-9A38-CF45-90E5-DC454C67F0B9}" srcOrd="0" destOrd="0" parTransId="{D7C625A4-6DFC-3D44-9123-8A25D217903F}" sibTransId="{FA52E1DC-121A-8843-A715-239DF536DBCA}"/>
    <dgm:cxn modelId="{253F53FD-EC45-C144-9BAA-95E9EEB40735}" type="presOf" srcId="{950C7974-52FA-F84B-A7D1-75F9E0DDABD0}" destId="{779CD361-3A36-4042-AD68-BEC566A8262F}" srcOrd="0" destOrd="0" presId="urn:microsoft.com/office/officeart/2005/8/layout/hierarchy6"/>
    <dgm:cxn modelId="{F7E32711-80BE-B942-8F3D-8F8E749A1E15}" type="presParOf" srcId="{DBE5B958-AD88-434A-BF91-ACD40451466A}" destId="{E31835F9-78A5-0A4C-BD0F-487596CD8F64}" srcOrd="0" destOrd="0" presId="urn:microsoft.com/office/officeart/2005/8/layout/hierarchy6"/>
    <dgm:cxn modelId="{3EE8422A-C0C7-9B45-9330-B6EF29C9D5A1}" type="presParOf" srcId="{E31835F9-78A5-0A4C-BD0F-487596CD8F64}" destId="{1560696E-E5CA-9648-A07D-08A9086C3479}" srcOrd="0" destOrd="0" presId="urn:microsoft.com/office/officeart/2005/8/layout/hierarchy6"/>
    <dgm:cxn modelId="{EBE3A67A-5A0A-7B4A-9903-CDE3A2143651}" type="presParOf" srcId="{1560696E-E5CA-9648-A07D-08A9086C3479}" destId="{81484731-78E6-E246-8B24-E6AC47AD4F67}" srcOrd="0" destOrd="0" presId="urn:microsoft.com/office/officeart/2005/8/layout/hierarchy6"/>
    <dgm:cxn modelId="{7CB8235B-16C9-764C-A5D6-ADF3E2A74270}" type="presParOf" srcId="{81484731-78E6-E246-8B24-E6AC47AD4F67}" destId="{3BE42CF7-B679-7C40-93AA-2379EBC31EA1}" srcOrd="0" destOrd="0" presId="urn:microsoft.com/office/officeart/2005/8/layout/hierarchy6"/>
    <dgm:cxn modelId="{3AB6CDFE-6646-5647-AE23-65E601BA8C45}" type="presParOf" srcId="{81484731-78E6-E246-8B24-E6AC47AD4F67}" destId="{2F443CD0-0FAA-DC4B-9690-FB50FF0272FA}" srcOrd="1" destOrd="0" presId="urn:microsoft.com/office/officeart/2005/8/layout/hierarchy6"/>
    <dgm:cxn modelId="{BB652B8D-6418-D349-8559-E2FAEF52660C}" type="presParOf" srcId="{2F443CD0-0FAA-DC4B-9690-FB50FF0272FA}" destId="{8D30F06B-8E3A-8249-87B5-3F9992A49555}" srcOrd="0" destOrd="0" presId="urn:microsoft.com/office/officeart/2005/8/layout/hierarchy6"/>
    <dgm:cxn modelId="{8F410C16-C34A-ED4E-B8E9-5BBF3B9AF80B}" type="presParOf" srcId="{2F443CD0-0FAA-DC4B-9690-FB50FF0272FA}" destId="{25DBCE06-0DD2-5A4F-B973-7A354B9CF61B}" srcOrd="1" destOrd="0" presId="urn:microsoft.com/office/officeart/2005/8/layout/hierarchy6"/>
    <dgm:cxn modelId="{561BF026-DCCD-424D-A7A9-CDB097089493}" type="presParOf" srcId="{25DBCE06-0DD2-5A4F-B973-7A354B9CF61B}" destId="{0DDB9F09-8A20-8D48-ABB0-662F66F71F9E}" srcOrd="0" destOrd="0" presId="urn:microsoft.com/office/officeart/2005/8/layout/hierarchy6"/>
    <dgm:cxn modelId="{3D25B5A9-8590-374D-AF1B-167B2D922931}" type="presParOf" srcId="{25DBCE06-0DD2-5A4F-B973-7A354B9CF61B}" destId="{DA79AD56-2F48-2349-932B-EBBF354F27AA}" srcOrd="1" destOrd="0" presId="urn:microsoft.com/office/officeart/2005/8/layout/hierarchy6"/>
    <dgm:cxn modelId="{8F14AE4F-12F3-4B4F-AFB3-7ED0944217DF}" type="presParOf" srcId="{DA79AD56-2F48-2349-932B-EBBF354F27AA}" destId="{8DABEC5A-68F3-2E45-81C2-AB62E2503776}" srcOrd="0" destOrd="0" presId="urn:microsoft.com/office/officeart/2005/8/layout/hierarchy6"/>
    <dgm:cxn modelId="{BDB3A075-DAE0-D041-997C-760B7076A44D}" type="presParOf" srcId="{DA79AD56-2F48-2349-932B-EBBF354F27AA}" destId="{9768750D-ABCC-E04B-9AA3-1FEE22034509}" srcOrd="1" destOrd="0" presId="urn:microsoft.com/office/officeart/2005/8/layout/hierarchy6"/>
    <dgm:cxn modelId="{32539ADC-25FD-E24F-A0C9-FFD1E742610D}" type="presParOf" srcId="{9768750D-ABCC-E04B-9AA3-1FEE22034509}" destId="{72E46541-AF8C-A24A-8E5B-9AFDBDF1C422}" srcOrd="0" destOrd="0" presId="urn:microsoft.com/office/officeart/2005/8/layout/hierarchy6"/>
    <dgm:cxn modelId="{725C7161-BBC1-7C47-9AE3-CA8879C75953}" type="presParOf" srcId="{9768750D-ABCC-E04B-9AA3-1FEE22034509}" destId="{A67D44D1-28F6-1A42-9346-B3671C547010}" srcOrd="1" destOrd="0" presId="urn:microsoft.com/office/officeart/2005/8/layout/hierarchy6"/>
    <dgm:cxn modelId="{C8E42FD2-25BF-C449-A4C6-BBF5E89C2410}" type="presParOf" srcId="{DA79AD56-2F48-2349-932B-EBBF354F27AA}" destId="{380E3E73-91B9-CE49-A33E-EE2B3A4C494B}" srcOrd="2" destOrd="0" presId="urn:microsoft.com/office/officeart/2005/8/layout/hierarchy6"/>
    <dgm:cxn modelId="{F4AB6B77-B024-CA46-B333-365FF5272335}" type="presParOf" srcId="{DA79AD56-2F48-2349-932B-EBBF354F27AA}" destId="{E4A6B0A9-34B2-FD4B-A699-72FCDA01CCCD}" srcOrd="3" destOrd="0" presId="urn:microsoft.com/office/officeart/2005/8/layout/hierarchy6"/>
    <dgm:cxn modelId="{39748C95-AB1F-E444-AF5B-402999E93FCF}" type="presParOf" srcId="{E4A6B0A9-34B2-FD4B-A699-72FCDA01CCCD}" destId="{3571C60E-DFB1-0443-BC35-FB929C343EC2}" srcOrd="0" destOrd="0" presId="urn:microsoft.com/office/officeart/2005/8/layout/hierarchy6"/>
    <dgm:cxn modelId="{FCF813B5-DBDA-F045-8829-42A579162B8C}" type="presParOf" srcId="{E4A6B0A9-34B2-FD4B-A699-72FCDA01CCCD}" destId="{BE2ECA18-4C3C-3D46-B0CB-395C65F9CAA5}" srcOrd="1" destOrd="0" presId="urn:microsoft.com/office/officeart/2005/8/layout/hierarchy6"/>
    <dgm:cxn modelId="{A7DB8803-A4C6-6042-8ACF-328E05F7F5B5}" type="presParOf" srcId="{2F443CD0-0FAA-DC4B-9690-FB50FF0272FA}" destId="{E1D381C1-CBAF-524B-BAA3-816DDF9D369D}" srcOrd="2" destOrd="0" presId="urn:microsoft.com/office/officeart/2005/8/layout/hierarchy6"/>
    <dgm:cxn modelId="{2B01598D-967F-8E41-92B2-D68DDD53BC92}" type="presParOf" srcId="{2F443CD0-0FAA-DC4B-9690-FB50FF0272FA}" destId="{B7FD7BDE-6C52-284F-8195-00073A4CC85C}" srcOrd="3" destOrd="0" presId="urn:microsoft.com/office/officeart/2005/8/layout/hierarchy6"/>
    <dgm:cxn modelId="{8FAB8415-6BD9-1144-BEE4-918027179C60}" type="presParOf" srcId="{B7FD7BDE-6C52-284F-8195-00073A4CC85C}" destId="{779CD361-3A36-4042-AD68-BEC566A8262F}" srcOrd="0" destOrd="0" presId="urn:microsoft.com/office/officeart/2005/8/layout/hierarchy6"/>
    <dgm:cxn modelId="{9DE5433A-0E81-7548-A29E-46C715250292}" type="presParOf" srcId="{B7FD7BDE-6C52-284F-8195-00073A4CC85C}" destId="{481668B8-A492-4E4E-A499-2711B2762B64}" srcOrd="1" destOrd="0" presId="urn:microsoft.com/office/officeart/2005/8/layout/hierarchy6"/>
    <dgm:cxn modelId="{4851EF05-C69D-B441-915B-4D18605D5A3E}" type="presParOf" srcId="{DBE5B958-AD88-434A-BF91-ACD40451466A}" destId="{9022DF99-43F3-8847-B885-43337B015690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E42CF7-B679-7C40-93AA-2379EBC31EA1}">
      <dsp:nvSpPr>
        <dsp:cNvPr id="0" name=""/>
        <dsp:cNvSpPr/>
      </dsp:nvSpPr>
      <dsp:spPr>
        <a:xfrm>
          <a:off x="4407298" y="2308"/>
          <a:ext cx="1646131" cy="1097420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Statistical inference</a:t>
          </a:r>
        </a:p>
      </dsp:txBody>
      <dsp:txXfrm>
        <a:off x="4439440" y="34450"/>
        <a:ext cx="1581847" cy="1033136"/>
      </dsp:txXfrm>
    </dsp:sp>
    <dsp:sp modelId="{8D30F06B-8E3A-8249-87B5-3F9992A49555}">
      <dsp:nvSpPr>
        <dsp:cNvPr id="0" name=""/>
        <dsp:cNvSpPr/>
      </dsp:nvSpPr>
      <dsp:spPr>
        <a:xfrm>
          <a:off x="4160378" y="1099729"/>
          <a:ext cx="1069985" cy="438968"/>
        </a:xfrm>
        <a:custGeom>
          <a:avLst/>
          <a:gdLst/>
          <a:ahLst/>
          <a:cxnLst/>
          <a:rect l="0" t="0" r="0" b="0"/>
          <a:pathLst>
            <a:path>
              <a:moveTo>
                <a:pt x="1069985" y="0"/>
              </a:moveTo>
              <a:lnTo>
                <a:pt x="1069985" y="219484"/>
              </a:lnTo>
              <a:lnTo>
                <a:pt x="0" y="219484"/>
              </a:lnTo>
              <a:lnTo>
                <a:pt x="0" y="43896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DB9F09-8A20-8D48-ABB0-662F66F71F9E}">
      <dsp:nvSpPr>
        <dsp:cNvPr id="0" name=""/>
        <dsp:cNvSpPr/>
      </dsp:nvSpPr>
      <dsp:spPr>
        <a:xfrm>
          <a:off x="3337313" y="1538698"/>
          <a:ext cx="1646131" cy="1097420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model based</a:t>
          </a:r>
        </a:p>
      </dsp:txBody>
      <dsp:txXfrm>
        <a:off x="3369455" y="1570840"/>
        <a:ext cx="1581847" cy="1033136"/>
      </dsp:txXfrm>
    </dsp:sp>
    <dsp:sp modelId="{8DABEC5A-68F3-2E45-81C2-AB62E2503776}">
      <dsp:nvSpPr>
        <dsp:cNvPr id="0" name=""/>
        <dsp:cNvSpPr/>
      </dsp:nvSpPr>
      <dsp:spPr>
        <a:xfrm>
          <a:off x="3090393" y="2636118"/>
          <a:ext cx="1069985" cy="438968"/>
        </a:xfrm>
        <a:custGeom>
          <a:avLst/>
          <a:gdLst/>
          <a:ahLst/>
          <a:cxnLst/>
          <a:rect l="0" t="0" r="0" b="0"/>
          <a:pathLst>
            <a:path>
              <a:moveTo>
                <a:pt x="1069985" y="0"/>
              </a:moveTo>
              <a:lnTo>
                <a:pt x="1069985" y="219484"/>
              </a:lnTo>
              <a:lnTo>
                <a:pt x="0" y="219484"/>
              </a:lnTo>
              <a:lnTo>
                <a:pt x="0" y="4389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E46541-AF8C-A24A-8E5B-9AFDBDF1C422}">
      <dsp:nvSpPr>
        <dsp:cNvPr id="0" name=""/>
        <dsp:cNvSpPr/>
      </dsp:nvSpPr>
      <dsp:spPr>
        <a:xfrm>
          <a:off x="2267327" y="3075087"/>
          <a:ext cx="1646131" cy="1097420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Frequentist</a:t>
          </a:r>
        </a:p>
      </dsp:txBody>
      <dsp:txXfrm>
        <a:off x="2299469" y="3107229"/>
        <a:ext cx="1581847" cy="1033136"/>
      </dsp:txXfrm>
    </dsp:sp>
    <dsp:sp modelId="{380E3E73-91B9-CE49-A33E-EE2B3A4C494B}">
      <dsp:nvSpPr>
        <dsp:cNvPr id="0" name=""/>
        <dsp:cNvSpPr/>
      </dsp:nvSpPr>
      <dsp:spPr>
        <a:xfrm>
          <a:off x="4160378" y="2636118"/>
          <a:ext cx="1069985" cy="438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9484"/>
              </a:lnTo>
              <a:lnTo>
                <a:pt x="1069985" y="219484"/>
              </a:lnTo>
              <a:lnTo>
                <a:pt x="1069985" y="4389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71C60E-DFB1-0443-BC35-FB929C343EC2}">
      <dsp:nvSpPr>
        <dsp:cNvPr id="0" name=""/>
        <dsp:cNvSpPr/>
      </dsp:nvSpPr>
      <dsp:spPr>
        <a:xfrm>
          <a:off x="4407298" y="3075087"/>
          <a:ext cx="1646131" cy="1097420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Bayesian</a:t>
          </a:r>
        </a:p>
      </dsp:txBody>
      <dsp:txXfrm>
        <a:off x="4439440" y="3107229"/>
        <a:ext cx="1581847" cy="1033136"/>
      </dsp:txXfrm>
    </dsp:sp>
    <dsp:sp modelId="{E1D381C1-CBAF-524B-BAA3-816DDF9D369D}">
      <dsp:nvSpPr>
        <dsp:cNvPr id="0" name=""/>
        <dsp:cNvSpPr/>
      </dsp:nvSpPr>
      <dsp:spPr>
        <a:xfrm>
          <a:off x="5230364" y="1099729"/>
          <a:ext cx="1069985" cy="438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9484"/>
              </a:lnTo>
              <a:lnTo>
                <a:pt x="1069985" y="219484"/>
              </a:lnTo>
              <a:lnTo>
                <a:pt x="1069985" y="43896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9CD361-3A36-4042-AD68-BEC566A8262F}">
      <dsp:nvSpPr>
        <dsp:cNvPr id="0" name=""/>
        <dsp:cNvSpPr/>
      </dsp:nvSpPr>
      <dsp:spPr>
        <a:xfrm>
          <a:off x="5477283" y="1538698"/>
          <a:ext cx="1646131" cy="1097420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design based</a:t>
          </a:r>
        </a:p>
      </dsp:txBody>
      <dsp:txXfrm>
        <a:off x="5509425" y="1570840"/>
        <a:ext cx="1581847" cy="10331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6196A6-4112-064E-AD86-4CBA918778FE}" type="datetimeFigureOut">
              <a:rPr lang="nb-NO" smtClean="0"/>
              <a:t>15.02.2019</a:t>
            </a:fld>
            <a:endParaRPr lang="nb-NO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4C500C-B175-0F46-B1DB-E0B0507BC1ED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54143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4C500C-B175-0F46-B1DB-E0B0507BC1ED}" type="slidenum">
              <a:rPr lang="nb-NO" smtClean="0"/>
              <a:t>2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7220730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4C500C-B175-0F46-B1DB-E0B0507BC1ED}" type="slidenum">
              <a:rPr lang="nb-NO" smtClean="0"/>
              <a:t>12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283193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4C500C-B175-0F46-B1DB-E0B0507BC1ED}" type="slidenum">
              <a:rPr lang="nb-NO" smtClean="0"/>
              <a:t>14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4562601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4C500C-B175-0F46-B1DB-E0B0507BC1ED}" type="slidenum">
              <a:rPr lang="nb-NO" smtClean="0"/>
              <a:t>15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755940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4C500C-B175-0F46-B1DB-E0B0507BC1ED}" type="slidenum">
              <a:rPr lang="nb-NO" smtClean="0"/>
              <a:t>16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966224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4C500C-B175-0F46-B1DB-E0B0507BC1ED}" type="slidenum">
              <a:rPr lang="nb-NO" smtClean="0"/>
              <a:t>18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526293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4C500C-B175-0F46-B1DB-E0B0507BC1ED}" type="slidenum">
              <a:rPr lang="nb-NO" smtClean="0"/>
              <a:t>19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584412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4C500C-B175-0F46-B1DB-E0B0507BC1ED}" type="slidenum">
              <a:rPr lang="nb-NO" smtClean="0"/>
              <a:t>20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798730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4C500C-B175-0F46-B1DB-E0B0507BC1ED}" type="slidenum">
              <a:rPr lang="nb-NO" smtClean="0"/>
              <a:t>22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5755118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4C500C-B175-0F46-B1DB-E0B0507BC1ED}" type="slidenum">
              <a:rPr lang="nb-NO" smtClean="0"/>
              <a:t>23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1103754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4C500C-B175-0F46-B1DB-E0B0507BC1ED}" type="slidenum">
              <a:rPr lang="nb-NO" smtClean="0"/>
              <a:t>24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15433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4C500C-B175-0F46-B1DB-E0B0507BC1ED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330169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4C500C-B175-0F46-B1DB-E0B0507BC1ED}" type="slidenum">
              <a:rPr lang="nb-NO" smtClean="0"/>
              <a:t>25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9227596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4C500C-B175-0F46-B1DB-E0B0507BC1ED}" type="slidenum">
              <a:rPr lang="nb-NO" smtClean="0"/>
              <a:t>27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8023257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4C500C-B175-0F46-B1DB-E0B0507BC1ED}" type="slidenum">
              <a:rPr lang="nb-NO" smtClean="0"/>
              <a:t>28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529383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4C500C-B175-0F46-B1DB-E0B0507BC1ED}" type="slidenum">
              <a:rPr lang="nb-NO" smtClean="0"/>
              <a:t>30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61417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4C500C-B175-0F46-B1DB-E0B0507BC1ED}" type="slidenum">
              <a:rPr lang="nb-NO" smtClean="0"/>
              <a:t>31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023590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4C500C-B175-0F46-B1DB-E0B0507BC1ED}" type="slidenum">
              <a:rPr lang="nb-NO" smtClean="0"/>
              <a:t>32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511427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4C500C-B175-0F46-B1DB-E0B0507BC1ED}" type="slidenum">
              <a:rPr lang="nb-NO" smtClean="0"/>
              <a:t>33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52036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4C500C-B175-0F46-B1DB-E0B0507BC1ED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35940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4C500C-B175-0F46-B1DB-E0B0507BC1ED}" type="slidenum">
              <a:rPr lang="nb-NO" smtClean="0"/>
              <a:t>6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74228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4C500C-B175-0F46-B1DB-E0B0507BC1ED}" type="slidenum">
              <a:rPr lang="nb-NO" smtClean="0"/>
              <a:t>7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212367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4C500C-B175-0F46-B1DB-E0B0507BC1ED}" type="slidenum">
              <a:rPr lang="nb-NO" smtClean="0"/>
              <a:t>8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55903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4C500C-B175-0F46-B1DB-E0B0507BC1ED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45484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4C500C-B175-0F46-B1DB-E0B0507BC1ED}" type="slidenum">
              <a:rPr lang="nb-NO" smtClean="0"/>
              <a:t>10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967689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4C500C-B175-0F46-B1DB-E0B0507BC1ED}" type="slidenum">
              <a:rPr lang="nb-NO" smtClean="0"/>
              <a:t>11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73277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9B6A-8ECB-7045-97E0-133538C514E6}" type="datetimeFigureOut">
              <a:rPr lang="nb-NO" smtClean="0"/>
              <a:t>15.02.2019</a:t>
            </a:fld>
            <a:endParaRPr lang="nb-NO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BA7FF-1736-6647-969E-004A13B30CC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6160180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9B6A-8ECB-7045-97E0-133538C514E6}" type="datetimeFigureOut">
              <a:rPr lang="nb-NO" smtClean="0"/>
              <a:t>15.02.2019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BA7FF-1736-6647-969E-004A13B30CC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85203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9B6A-8ECB-7045-97E0-133538C514E6}" type="datetimeFigureOut">
              <a:rPr lang="nb-NO" smtClean="0"/>
              <a:t>15.02.2019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BA7FF-1736-6647-969E-004A13B30CC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174659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9B6A-8ECB-7045-97E0-133538C514E6}" type="datetimeFigureOut">
              <a:rPr lang="nb-NO" smtClean="0"/>
              <a:t>15.02.2019</a:t>
            </a:fld>
            <a:endParaRPr lang="nb-NO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BA7FF-1736-6647-969E-004A13B30CC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4231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9B6A-8ECB-7045-97E0-133538C514E6}" type="datetimeFigureOut">
              <a:rPr lang="nb-NO" smtClean="0"/>
              <a:t>15.02.2019</a:t>
            </a:fld>
            <a:endParaRPr lang="nb-NO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BA7FF-1736-6647-969E-004A13B30CC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949278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9B6A-8ECB-7045-97E0-133538C514E6}" type="datetimeFigureOut">
              <a:rPr lang="nb-NO" smtClean="0"/>
              <a:t>15.02.2019</a:t>
            </a:fld>
            <a:endParaRPr lang="nb-NO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BA7FF-1736-6647-969E-004A13B30CC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950062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9B6A-8ECB-7045-97E0-133538C514E6}" type="datetimeFigureOut">
              <a:rPr lang="nb-NO" smtClean="0"/>
              <a:t>15.02.2019</a:t>
            </a:fld>
            <a:endParaRPr lang="nb-NO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BA7FF-1736-6647-969E-004A13B30CCC}" type="slidenum">
              <a:rPr lang="nb-NO" smtClean="0"/>
              <a:t>‹#›</a:t>
            </a:fld>
            <a:endParaRPr lang="nb-NO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984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9B6A-8ECB-7045-97E0-133538C514E6}" type="datetimeFigureOut">
              <a:rPr lang="nb-NO" smtClean="0"/>
              <a:t>15.02.2019</a:t>
            </a:fld>
            <a:endParaRPr lang="nb-N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BA7FF-1736-6647-969E-004A13B30CC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01755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9B6A-8ECB-7045-97E0-133538C514E6}" type="datetimeFigureOut">
              <a:rPr lang="nb-NO" smtClean="0"/>
              <a:t>15.02.2019</a:t>
            </a:fld>
            <a:endParaRPr lang="nb-NO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BA7FF-1736-6647-969E-004A13B30CC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697918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39B6A-8ECB-7045-97E0-133538C514E6}" type="datetimeFigureOut">
              <a:rPr lang="nb-NO" smtClean="0"/>
              <a:t>15.02.2019</a:t>
            </a:fld>
            <a:endParaRPr lang="nb-NO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nb-NO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BA7FF-1736-6647-969E-004A13B30CC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942736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5F39B6A-8ECB-7045-97E0-133538C514E6}" type="datetimeFigureOut">
              <a:rPr lang="nb-NO" smtClean="0"/>
              <a:t>15.02.2019</a:t>
            </a:fld>
            <a:endParaRPr lang="nb-NO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nb-NO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BA7FF-1736-6647-969E-004A13B30CC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68271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5F39B6A-8ECB-7045-97E0-133538C514E6}" type="datetimeFigureOut">
              <a:rPr lang="nb-NO" smtClean="0"/>
              <a:t>15.02.2019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nb-N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7DBA7FF-1736-6647-969E-004A13B30CC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8704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3839F-EECB-5548-A88D-125ECD35F4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design variables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9DA13A-ED32-624A-9708-6779527121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/>
              <a:t>Design-</a:t>
            </a:r>
            <a:r>
              <a:rPr lang="nb-NO" dirty="0" err="1"/>
              <a:t>based</a:t>
            </a:r>
            <a:r>
              <a:rPr lang="nb-NO" dirty="0"/>
              <a:t> </a:t>
            </a:r>
            <a:r>
              <a:rPr lang="nb-NO" dirty="0" err="1"/>
              <a:t>estimation</a:t>
            </a:r>
            <a:r>
              <a:rPr lang="nb-NO" dirty="0"/>
              <a:t> support in RDBES</a:t>
            </a:r>
          </a:p>
          <a:p>
            <a:r>
              <a:rPr lang="nb-NO" dirty="0"/>
              <a:t>WKRDB-POP 2019</a:t>
            </a:r>
          </a:p>
          <a:p>
            <a:r>
              <a:rPr lang="nb-NO" dirty="0"/>
              <a:t>Edvin Fuglebakk</a:t>
            </a:r>
          </a:p>
        </p:txBody>
      </p:sp>
    </p:spTree>
    <p:extLst>
      <p:ext uri="{BB962C8B-B14F-4D97-AF65-F5344CB8AC3E}">
        <p14:creationId xmlns:p14="http://schemas.microsoft.com/office/powerpoint/2010/main" val="1090957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88AE81-5670-6245-91A0-2AB6444B4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852" y="60742"/>
            <a:ext cx="10489595" cy="67972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2AEE9D-7840-E54A-9136-9DD22BF91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4" y="109729"/>
            <a:ext cx="6014355" cy="1188720"/>
          </a:xfrm>
        </p:spPr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1E0E3-7354-B14E-8E61-5F8C66297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217" y="1790274"/>
            <a:ext cx="1622407" cy="1411442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GB" dirty="0"/>
              <a:t>Hierarchy 5</a:t>
            </a:r>
          </a:p>
          <a:p>
            <a:pPr marL="0" indent="0">
              <a:buNone/>
            </a:pPr>
            <a:r>
              <a:rPr lang="en-GB" dirty="0"/>
              <a:t>PSU: Site-day</a:t>
            </a:r>
          </a:p>
          <a:p>
            <a:pPr marL="0" indent="0">
              <a:buNone/>
            </a:pPr>
            <a:r>
              <a:rPr lang="en-GB" dirty="0"/>
              <a:t>SSU: landing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7522824-7006-7343-AAF2-2ABC9612611B}"/>
              </a:ext>
            </a:extLst>
          </p:cNvPr>
          <p:cNvSpPr txBox="1">
            <a:spLocks/>
          </p:cNvSpPr>
          <p:nvPr/>
        </p:nvSpPr>
        <p:spPr>
          <a:xfrm>
            <a:off x="305244" y="4362005"/>
            <a:ext cx="2185101" cy="23862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PSUs: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Site 1, Jan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Site 2, Jan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Site 271, Dec 31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83E5016-9FE4-BB41-B3A9-F4E15F378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399465"/>
              </p:ext>
            </p:extLst>
          </p:nvPr>
        </p:nvGraphicFramePr>
        <p:xfrm>
          <a:off x="2048329" y="2103024"/>
          <a:ext cx="9773557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5885">
                  <a:extLst>
                    <a:ext uri="{9D8B030D-6E8A-4147-A177-3AD203B41FA5}">
                      <a16:colId xmlns:a16="http://schemas.microsoft.com/office/drawing/2014/main" val="1285964988"/>
                    </a:ext>
                  </a:extLst>
                </a:gridCol>
                <a:gridCol w="1812472">
                  <a:extLst>
                    <a:ext uri="{9D8B030D-6E8A-4147-A177-3AD203B41FA5}">
                      <a16:colId xmlns:a16="http://schemas.microsoft.com/office/drawing/2014/main" val="1289405683"/>
                    </a:ext>
                  </a:extLst>
                </a:gridCol>
                <a:gridCol w="1812471">
                  <a:extLst>
                    <a:ext uri="{9D8B030D-6E8A-4147-A177-3AD203B41FA5}">
                      <a16:colId xmlns:a16="http://schemas.microsoft.com/office/drawing/2014/main" val="1861026506"/>
                    </a:ext>
                  </a:extLst>
                </a:gridCol>
                <a:gridCol w="930729">
                  <a:extLst>
                    <a:ext uri="{9D8B030D-6E8A-4147-A177-3AD203B41FA5}">
                      <a16:colId xmlns:a16="http://schemas.microsoft.com/office/drawing/2014/main" val="1008191296"/>
                    </a:ext>
                  </a:extLst>
                </a:gridCol>
                <a:gridCol w="1322614">
                  <a:extLst>
                    <a:ext uri="{9D8B030D-6E8A-4147-A177-3AD203B41FA5}">
                      <a16:colId xmlns:a16="http://schemas.microsoft.com/office/drawing/2014/main" val="3066668931"/>
                    </a:ext>
                  </a:extLst>
                </a:gridCol>
                <a:gridCol w="1404257">
                  <a:extLst>
                    <a:ext uri="{9D8B030D-6E8A-4147-A177-3AD203B41FA5}">
                      <a16:colId xmlns:a16="http://schemas.microsoft.com/office/drawing/2014/main" val="2813638651"/>
                    </a:ext>
                  </a:extLst>
                </a:gridCol>
                <a:gridCol w="1845129">
                  <a:extLst>
                    <a:ext uri="{9D8B030D-6E8A-4147-A177-3AD203B41FA5}">
                      <a16:colId xmlns:a16="http://schemas.microsoft.com/office/drawing/2014/main" val="34902001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OSid</a:t>
                      </a: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OSnationalLocationName</a:t>
                      </a: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OSsamplingDate</a:t>
                      </a: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OStotal</a:t>
                      </a: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OSsampeld</a:t>
                      </a: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OSsampProb</a:t>
                      </a: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selectionMethod</a:t>
                      </a: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8836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Site 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Jan 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98915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SRSWOR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15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Site 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Feb 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98915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SRSWOR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131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Site 112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Sep 16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98915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SRSWOR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551059"/>
                  </a:ext>
                </a:extLst>
              </a:tr>
            </a:tbl>
          </a:graphicData>
        </a:graphic>
      </p:graphicFrame>
      <p:pic>
        <p:nvPicPr>
          <p:cNvPr id="8" name="Picture 7" descr="\\storage-lk.slu.se\home$\nupr0001\My Documents\006 - ICES WGs\20180403_ICES_WKRDB_SPEC\20180615_v1.15\Hierarchy_5.png">
            <a:extLst>
              <a:ext uri="{FF2B5EF4-FFF2-40B4-BE49-F238E27FC236}">
                <a16:creationId xmlns:a16="http://schemas.microsoft.com/office/drawing/2014/main" id="{908A00E7-C844-8A4B-9BB2-50BAF47B521C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76" t="23200" r="52729" b="64399"/>
          <a:stretch/>
        </p:blipFill>
        <p:spPr bwMode="auto">
          <a:xfrm>
            <a:off x="8899071" y="1298449"/>
            <a:ext cx="2922815" cy="744917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2851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88AE81-5670-6245-91A0-2AB6444B4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852" y="60742"/>
            <a:ext cx="10489595" cy="67972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2AEE9D-7840-E54A-9136-9DD22BF91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4" y="109729"/>
            <a:ext cx="6014355" cy="1188720"/>
          </a:xfrm>
        </p:spPr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1E0E3-7354-B14E-8E61-5F8C66297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217" y="1790274"/>
            <a:ext cx="1622407" cy="1411442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GB" dirty="0"/>
              <a:t>Hierarchy 5</a:t>
            </a:r>
          </a:p>
          <a:p>
            <a:pPr marL="0" indent="0">
              <a:buNone/>
            </a:pPr>
            <a:r>
              <a:rPr lang="en-GB" dirty="0"/>
              <a:t>PSU: Site-day</a:t>
            </a:r>
          </a:p>
          <a:p>
            <a:pPr marL="0" indent="0">
              <a:buNone/>
            </a:pPr>
            <a:r>
              <a:rPr lang="en-GB" dirty="0"/>
              <a:t>SSU: landing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7522824-7006-7343-AAF2-2ABC9612611B}"/>
              </a:ext>
            </a:extLst>
          </p:cNvPr>
          <p:cNvSpPr txBox="1">
            <a:spLocks/>
          </p:cNvSpPr>
          <p:nvPr/>
        </p:nvSpPr>
        <p:spPr>
          <a:xfrm>
            <a:off x="305244" y="4362005"/>
            <a:ext cx="2185101" cy="23862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PSUs: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Site 1, Jan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Site 2, Jan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Site 271, Dec 31</a:t>
            </a:r>
          </a:p>
        </p:txBody>
      </p:sp>
      <p:pic>
        <p:nvPicPr>
          <p:cNvPr id="6" name="Picture 5" descr="\\storage-lk.slu.se\home$\nupr0001\My Documents\006 - ICES WGs\20180403_ICES_WKRDB_SPEC\20180615_v1.15\Hierarchy_5.png">
            <a:extLst>
              <a:ext uri="{FF2B5EF4-FFF2-40B4-BE49-F238E27FC236}">
                <a16:creationId xmlns:a16="http://schemas.microsoft.com/office/drawing/2014/main" id="{7A8B70FA-E0EE-F34D-8B89-451A324B3467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482" y="4558883"/>
            <a:ext cx="5307965" cy="223837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3285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88AE81-5670-6245-91A0-2AB6444B4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852" y="60742"/>
            <a:ext cx="10489595" cy="67972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2AEE9D-7840-E54A-9136-9DD22BF91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4" y="109729"/>
            <a:ext cx="6014355" cy="1188720"/>
          </a:xfrm>
        </p:spPr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1E0E3-7354-B14E-8E61-5F8C66297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217" y="1790274"/>
            <a:ext cx="1622407" cy="1411442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GB" dirty="0"/>
              <a:t>Hierarchy 5</a:t>
            </a:r>
          </a:p>
          <a:p>
            <a:pPr marL="0" indent="0">
              <a:buNone/>
            </a:pPr>
            <a:r>
              <a:rPr lang="en-GB" dirty="0"/>
              <a:t>PSU: Site-day</a:t>
            </a:r>
          </a:p>
          <a:p>
            <a:pPr marL="0" indent="0">
              <a:buNone/>
            </a:pPr>
            <a:r>
              <a:rPr lang="en-GB" dirty="0"/>
              <a:t>SSU: landing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7522824-7006-7343-AAF2-2ABC9612611B}"/>
              </a:ext>
            </a:extLst>
          </p:cNvPr>
          <p:cNvSpPr txBox="1">
            <a:spLocks/>
          </p:cNvSpPr>
          <p:nvPr/>
        </p:nvSpPr>
        <p:spPr>
          <a:xfrm>
            <a:off x="305244" y="4362005"/>
            <a:ext cx="2185101" cy="23862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PSUs: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Site 1, Jan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Site 2, Jan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Site 271, Dec 31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83E5016-9FE4-BB41-B3A9-F4E15F378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861158"/>
              </p:ext>
            </p:extLst>
          </p:nvPr>
        </p:nvGraphicFramePr>
        <p:xfrm>
          <a:off x="2048329" y="2103024"/>
          <a:ext cx="10123119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986">
                  <a:extLst>
                    <a:ext uri="{9D8B030D-6E8A-4147-A177-3AD203B41FA5}">
                      <a16:colId xmlns:a16="http://schemas.microsoft.com/office/drawing/2014/main" val="1285964988"/>
                    </a:ext>
                  </a:extLst>
                </a:gridCol>
                <a:gridCol w="1877297">
                  <a:extLst>
                    <a:ext uri="{9D8B030D-6E8A-4147-A177-3AD203B41FA5}">
                      <a16:colId xmlns:a16="http://schemas.microsoft.com/office/drawing/2014/main" val="1289405683"/>
                    </a:ext>
                  </a:extLst>
                </a:gridCol>
                <a:gridCol w="1877296">
                  <a:extLst>
                    <a:ext uri="{9D8B030D-6E8A-4147-A177-3AD203B41FA5}">
                      <a16:colId xmlns:a16="http://schemas.microsoft.com/office/drawing/2014/main" val="1861026506"/>
                    </a:ext>
                  </a:extLst>
                </a:gridCol>
                <a:gridCol w="964017">
                  <a:extLst>
                    <a:ext uri="{9D8B030D-6E8A-4147-A177-3AD203B41FA5}">
                      <a16:colId xmlns:a16="http://schemas.microsoft.com/office/drawing/2014/main" val="1008191296"/>
                    </a:ext>
                  </a:extLst>
                </a:gridCol>
                <a:gridCol w="1251531">
                  <a:extLst>
                    <a:ext uri="{9D8B030D-6E8A-4147-A177-3AD203B41FA5}">
                      <a16:colId xmlns:a16="http://schemas.microsoft.com/office/drawing/2014/main" val="3066668931"/>
                    </a:ext>
                  </a:extLst>
                </a:gridCol>
                <a:gridCol w="1403601">
                  <a:extLst>
                    <a:ext uri="{9D8B030D-6E8A-4147-A177-3AD203B41FA5}">
                      <a16:colId xmlns:a16="http://schemas.microsoft.com/office/drawing/2014/main" val="2813638651"/>
                    </a:ext>
                  </a:extLst>
                </a:gridCol>
                <a:gridCol w="2080391">
                  <a:extLst>
                    <a:ext uri="{9D8B030D-6E8A-4147-A177-3AD203B41FA5}">
                      <a16:colId xmlns:a16="http://schemas.microsoft.com/office/drawing/2014/main" val="34902001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OSid</a:t>
                      </a: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OSnationalLocationName</a:t>
                      </a: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OSsamplingDate</a:t>
                      </a: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OStotal</a:t>
                      </a: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OSsampeld</a:t>
                      </a: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OSsampProb</a:t>
                      </a: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OSselectionMethod</a:t>
                      </a: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8836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Site 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Jan 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98915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SRSWOR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15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Site 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Feb 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98915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SRSWOR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131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Site 112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Sep 16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98915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SRSWOR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551059"/>
                  </a:ext>
                </a:extLst>
              </a:tr>
            </a:tbl>
          </a:graphicData>
        </a:graphic>
      </p:graphicFrame>
      <p:pic>
        <p:nvPicPr>
          <p:cNvPr id="8" name="Picture 7" descr="\\storage-lk.slu.se\home$\nupr0001\My Documents\006 - ICES WGs\20180403_ICES_WKRDB_SPEC\20180615_v1.15\Hierarchy_5.png">
            <a:extLst>
              <a:ext uri="{FF2B5EF4-FFF2-40B4-BE49-F238E27FC236}">
                <a16:creationId xmlns:a16="http://schemas.microsoft.com/office/drawing/2014/main" id="{908A00E7-C844-8A4B-9BB2-50BAF47B521C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76" t="23200" r="52729" b="64399"/>
          <a:stretch/>
        </p:blipFill>
        <p:spPr bwMode="auto">
          <a:xfrm>
            <a:off x="8899071" y="1298449"/>
            <a:ext cx="2922815" cy="744917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9" name="Picture 8" descr="\\storage-lk.slu.se\home$\nupr0001\My Documents\006 - ICES WGs\20180403_ICES_WKRDB_SPEC\20180615_v1.15\Hierarchy_5.png">
            <a:extLst>
              <a:ext uri="{FF2B5EF4-FFF2-40B4-BE49-F238E27FC236}">
                <a16:creationId xmlns:a16="http://schemas.microsoft.com/office/drawing/2014/main" id="{295DF465-59EA-794A-A495-2C7A18A6A2BD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65" t="37015" r="40840" b="49752"/>
          <a:stretch/>
        </p:blipFill>
        <p:spPr bwMode="auto">
          <a:xfrm>
            <a:off x="8948057" y="4085648"/>
            <a:ext cx="2922815" cy="79486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43AC35F-8A9C-FD49-8C34-693123C8D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642591"/>
              </p:ext>
            </p:extLst>
          </p:nvPr>
        </p:nvGraphicFramePr>
        <p:xfrm>
          <a:off x="4522571" y="5127576"/>
          <a:ext cx="736418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1114">
                  <a:extLst>
                    <a:ext uri="{9D8B030D-6E8A-4147-A177-3AD203B41FA5}">
                      <a16:colId xmlns:a16="http://schemas.microsoft.com/office/drawing/2014/main" val="1285964988"/>
                    </a:ext>
                  </a:extLst>
                </a:gridCol>
                <a:gridCol w="774104">
                  <a:extLst>
                    <a:ext uri="{9D8B030D-6E8A-4147-A177-3AD203B41FA5}">
                      <a16:colId xmlns:a16="http://schemas.microsoft.com/office/drawing/2014/main" val="1289405683"/>
                    </a:ext>
                  </a:extLst>
                </a:gridCol>
                <a:gridCol w="930729">
                  <a:extLst>
                    <a:ext uri="{9D8B030D-6E8A-4147-A177-3AD203B41FA5}">
                      <a16:colId xmlns:a16="http://schemas.microsoft.com/office/drawing/2014/main" val="1008191296"/>
                    </a:ext>
                  </a:extLst>
                </a:gridCol>
                <a:gridCol w="1208314">
                  <a:extLst>
                    <a:ext uri="{9D8B030D-6E8A-4147-A177-3AD203B41FA5}">
                      <a16:colId xmlns:a16="http://schemas.microsoft.com/office/drawing/2014/main" val="3066668931"/>
                    </a:ext>
                  </a:extLst>
                </a:gridCol>
                <a:gridCol w="1518557">
                  <a:extLst>
                    <a:ext uri="{9D8B030D-6E8A-4147-A177-3AD203B41FA5}">
                      <a16:colId xmlns:a16="http://schemas.microsoft.com/office/drawing/2014/main" val="2813638651"/>
                    </a:ext>
                  </a:extLst>
                </a:gridCol>
                <a:gridCol w="2181367">
                  <a:extLst>
                    <a:ext uri="{9D8B030D-6E8A-4147-A177-3AD203B41FA5}">
                      <a16:colId xmlns:a16="http://schemas.microsoft.com/office/drawing/2014/main" val="34902001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LEid</a:t>
                      </a: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OSid</a:t>
                      </a: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LEtotal</a:t>
                      </a: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LEsampeld</a:t>
                      </a: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LEsampProb</a:t>
                      </a: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LEselectionMethod</a:t>
                      </a: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8836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SRSWOR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15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SRSWOR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131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SRSWOR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551059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56EE1C0-4B4C-1E40-B6A4-8E88FD5C7E6B}"/>
              </a:ext>
            </a:extLst>
          </p:cNvPr>
          <p:cNvCxnSpPr>
            <a:cxnSpLocks/>
          </p:cNvCxnSpPr>
          <p:nvPr/>
        </p:nvCxnSpPr>
        <p:spPr>
          <a:xfrm>
            <a:off x="2481939" y="3011982"/>
            <a:ext cx="2844636" cy="2612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75AC903-6B9C-7447-8A79-477D0B235780}"/>
              </a:ext>
            </a:extLst>
          </p:cNvPr>
          <p:cNvCxnSpPr>
            <a:cxnSpLocks/>
          </p:cNvCxnSpPr>
          <p:nvPr/>
        </p:nvCxnSpPr>
        <p:spPr>
          <a:xfrm>
            <a:off x="2389412" y="3311341"/>
            <a:ext cx="2835731" cy="2894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EEB89528-B43F-0241-A774-2B16ACB9983A}"/>
              </a:ext>
            </a:extLst>
          </p:cNvPr>
          <p:cNvSpPr/>
          <p:nvPr/>
        </p:nvSpPr>
        <p:spPr>
          <a:xfrm>
            <a:off x="5277588" y="5538809"/>
            <a:ext cx="323111" cy="650931"/>
          </a:xfrm>
          <a:prstGeom prst="ellipse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800ED1A-2AC1-BE4D-BE5C-2D89B3B56940}"/>
              </a:ext>
            </a:extLst>
          </p:cNvPr>
          <p:cNvSpPr/>
          <p:nvPr/>
        </p:nvSpPr>
        <p:spPr>
          <a:xfrm>
            <a:off x="5266700" y="6224476"/>
            <a:ext cx="323111" cy="444234"/>
          </a:xfrm>
          <a:prstGeom prst="ellipse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1276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23A22-1C7C-FF48-A46F-5DCA8B7A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ZEROES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35915-BC1D-D74F-928D-6C1EF5847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Need to record zeroes with design based estimation</a:t>
            </a:r>
          </a:p>
          <a:p>
            <a:r>
              <a:rPr lang="en-GB" dirty="0"/>
              <a:t>Unlike ratio estimation and many model based estimations</a:t>
            </a:r>
          </a:p>
        </p:txBody>
      </p:sp>
    </p:spTree>
    <p:extLst>
      <p:ext uri="{BB962C8B-B14F-4D97-AF65-F5344CB8AC3E}">
        <p14:creationId xmlns:p14="http://schemas.microsoft.com/office/powerpoint/2010/main" val="661747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88AE81-5670-6245-91A0-2AB6444B4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852" y="60742"/>
            <a:ext cx="10489595" cy="67972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2AEE9D-7840-E54A-9136-9DD22BF91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4" y="109729"/>
            <a:ext cx="6014355" cy="1188720"/>
          </a:xfrm>
        </p:spPr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1E0E3-7354-B14E-8E61-5F8C66297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217" y="1790274"/>
            <a:ext cx="1622407" cy="1411442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GB" dirty="0"/>
              <a:t>Hierarchy 5</a:t>
            </a:r>
          </a:p>
          <a:p>
            <a:pPr marL="0" indent="0">
              <a:buNone/>
            </a:pPr>
            <a:r>
              <a:rPr lang="en-GB" dirty="0"/>
              <a:t>PSU: Site-day</a:t>
            </a:r>
          </a:p>
          <a:p>
            <a:pPr marL="0" indent="0">
              <a:buNone/>
            </a:pPr>
            <a:r>
              <a:rPr lang="en-GB" dirty="0"/>
              <a:t>SSU: landing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7522824-7006-7343-AAF2-2ABC9612611B}"/>
              </a:ext>
            </a:extLst>
          </p:cNvPr>
          <p:cNvSpPr txBox="1">
            <a:spLocks/>
          </p:cNvSpPr>
          <p:nvPr/>
        </p:nvSpPr>
        <p:spPr>
          <a:xfrm>
            <a:off x="305244" y="4362005"/>
            <a:ext cx="2185101" cy="23862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PSUs: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Site 1, Jan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Site 2, Jan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Site 271, Dec 31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83E5016-9FE4-BB41-B3A9-F4E15F378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601624"/>
              </p:ext>
            </p:extLst>
          </p:nvPr>
        </p:nvGraphicFramePr>
        <p:xfrm>
          <a:off x="2048329" y="1730466"/>
          <a:ext cx="9773557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5885">
                  <a:extLst>
                    <a:ext uri="{9D8B030D-6E8A-4147-A177-3AD203B41FA5}">
                      <a16:colId xmlns:a16="http://schemas.microsoft.com/office/drawing/2014/main" val="1285964988"/>
                    </a:ext>
                  </a:extLst>
                </a:gridCol>
                <a:gridCol w="1812472">
                  <a:extLst>
                    <a:ext uri="{9D8B030D-6E8A-4147-A177-3AD203B41FA5}">
                      <a16:colId xmlns:a16="http://schemas.microsoft.com/office/drawing/2014/main" val="1289405683"/>
                    </a:ext>
                  </a:extLst>
                </a:gridCol>
                <a:gridCol w="1812471">
                  <a:extLst>
                    <a:ext uri="{9D8B030D-6E8A-4147-A177-3AD203B41FA5}">
                      <a16:colId xmlns:a16="http://schemas.microsoft.com/office/drawing/2014/main" val="1861026506"/>
                    </a:ext>
                  </a:extLst>
                </a:gridCol>
                <a:gridCol w="930729">
                  <a:extLst>
                    <a:ext uri="{9D8B030D-6E8A-4147-A177-3AD203B41FA5}">
                      <a16:colId xmlns:a16="http://schemas.microsoft.com/office/drawing/2014/main" val="1008191296"/>
                    </a:ext>
                  </a:extLst>
                </a:gridCol>
                <a:gridCol w="1289957">
                  <a:extLst>
                    <a:ext uri="{9D8B030D-6E8A-4147-A177-3AD203B41FA5}">
                      <a16:colId xmlns:a16="http://schemas.microsoft.com/office/drawing/2014/main" val="3066668931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813638651"/>
                    </a:ext>
                  </a:extLst>
                </a:gridCol>
                <a:gridCol w="1845129">
                  <a:extLst>
                    <a:ext uri="{9D8B030D-6E8A-4147-A177-3AD203B41FA5}">
                      <a16:colId xmlns:a16="http://schemas.microsoft.com/office/drawing/2014/main" val="34902001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OSid</a:t>
                      </a: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OSnationalLocationName</a:t>
                      </a: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OSsamplingDate</a:t>
                      </a: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OStotal</a:t>
                      </a: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OSsampeld</a:t>
                      </a: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OSsampProb</a:t>
                      </a: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selectionMethod</a:t>
                      </a: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8836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Site 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Jan 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98915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SRSWOR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15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Site 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Feb 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98915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SRSWOR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131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Site 112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Sep 16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98915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SRSWOR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551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Site 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Dec 25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98915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SRSWOR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485062"/>
                  </a:ext>
                </a:extLst>
              </a:tr>
            </a:tbl>
          </a:graphicData>
        </a:graphic>
      </p:graphicFrame>
      <p:pic>
        <p:nvPicPr>
          <p:cNvPr id="8" name="Picture 7" descr="\\storage-lk.slu.se\home$\nupr0001\My Documents\006 - ICES WGs\20180403_ICES_WKRDB_SPEC\20180615_v1.15\Hierarchy_5.png">
            <a:extLst>
              <a:ext uri="{FF2B5EF4-FFF2-40B4-BE49-F238E27FC236}">
                <a16:creationId xmlns:a16="http://schemas.microsoft.com/office/drawing/2014/main" id="{908A00E7-C844-8A4B-9BB2-50BAF47B521C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76" t="23200" r="52729" b="64399"/>
          <a:stretch/>
        </p:blipFill>
        <p:spPr bwMode="auto">
          <a:xfrm>
            <a:off x="8899071" y="925891"/>
            <a:ext cx="2922815" cy="744917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421659C-A6D4-0248-922F-2BAD05FAA9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875618"/>
              </p:ext>
            </p:extLst>
          </p:nvPr>
        </p:nvGraphicFramePr>
        <p:xfrm>
          <a:off x="4457255" y="4922155"/>
          <a:ext cx="736418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1114">
                  <a:extLst>
                    <a:ext uri="{9D8B030D-6E8A-4147-A177-3AD203B41FA5}">
                      <a16:colId xmlns:a16="http://schemas.microsoft.com/office/drawing/2014/main" val="1285964988"/>
                    </a:ext>
                  </a:extLst>
                </a:gridCol>
                <a:gridCol w="774104">
                  <a:extLst>
                    <a:ext uri="{9D8B030D-6E8A-4147-A177-3AD203B41FA5}">
                      <a16:colId xmlns:a16="http://schemas.microsoft.com/office/drawing/2014/main" val="1289405683"/>
                    </a:ext>
                  </a:extLst>
                </a:gridCol>
                <a:gridCol w="930729">
                  <a:extLst>
                    <a:ext uri="{9D8B030D-6E8A-4147-A177-3AD203B41FA5}">
                      <a16:colId xmlns:a16="http://schemas.microsoft.com/office/drawing/2014/main" val="1008191296"/>
                    </a:ext>
                  </a:extLst>
                </a:gridCol>
                <a:gridCol w="1208314">
                  <a:extLst>
                    <a:ext uri="{9D8B030D-6E8A-4147-A177-3AD203B41FA5}">
                      <a16:colId xmlns:a16="http://schemas.microsoft.com/office/drawing/2014/main" val="3066668931"/>
                    </a:ext>
                  </a:extLst>
                </a:gridCol>
                <a:gridCol w="1518557">
                  <a:extLst>
                    <a:ext uri="{9D8B030D-6E8A-4147-A177-3AD203B41FA5}">
                      <a16:colId xmlns:a16="http://schemas.microsoft.com/office/drawing/2014/main" val="2813638651"/>
                    </a:ext>
                  </a:extLst>
                </a:gridCol>
                <a:gridCol w="2181367">
                  <a:extLst>
                    <a:ext uri="{9D8B030D-6E8A-4147-A177-3AD203B41FA5}">
                      <a16:colId xmlns:a16="http://schemas.microsoft.com/office/drawing/2014/main" val="34902001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LEid</a:t>
                      </a: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OSid</a:t>
                      </a: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LEtotal</a:t>
                      </a: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LEsampeld</a:t>
                      </a: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LEsampProb</a:t>
                      </a: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LEselectionMethod</a:t>
                      </a: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8836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SRSWOR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15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SRSWOR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131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SRSWOR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551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trike="sngStrik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trike="sngStrik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trike="sngStrik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trike="sngStrik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trike="sngStrik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trike="sngStrik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SRSWOR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079313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6CA283-4D88-E343-8812-6513CAFEC7B1}"/>
              </a:ext>
            </a:extLst>
          </p:cNvPr>
          <p:cNvCxnSpPr>
            <a:cxnSpLocks/>
          </p:cNvCxnSpPr>
          <p:nvPr/>
        </p:nvCxnSpPr>
        <p:spPr>
          <a:xfrm>
            <a:off x="2326480" y="3739243"/>
            <a:ext cx="2931320" cy="2775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\\storage-lk.slu.se\home$\nupr0001\My Documents\006 - ICES WGs\20180403_ICES_WKRDB_SPEC\20180615_v1.15\Hierarchy_5.png">
            <a:extLst>
              <a:ext uri="{FF2B5EF4-FFF2-40B4-BE49-F238E27FC236}">
                <a16:creationId xmlns:a16="http://schemas.microsoft.com/office/drawing/2014/main" id="{A7BE7C3D-6CCA-CB42-9C70-392E7CCF2727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65" t="37015" r="40840" b="49752"/>
          <a:stretch/>
        </p:blipFill>
        <p:spPr bwMode="auto">
          <a:xfrm>
            <a:off x="8899071" y="4016827"/>
            <a:ext cx="2922815" cy="79486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557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FB602-11C1-8942-8C92-2FEBAC394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err="1"/>
              <a:t>stratification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9BAC6-CC13-BF48-9EDE-C75A1EBD5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/>
              <a:t>Sampling Strata: </a:t>
            </a:r>
            <a:r>
              <a:rPr lang="nb-NO" dirty="0" err="1"/>
              <a:t>partitioning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sampling </a:t>
            </a:r>
            <a:r>
              <a:rPr lang="nb-NO" dirty="0" err="1"/>
              <a:t>frame</a:t>
            </a:r>
            <a:endParaRPr lang="nb-NO" dirty="0"/>
          </a:p>
          <a:p>
            <a:pPr lvl="1"/>
            <a:r>
              <a:rPr lang="nb-NO" dirty="0" err="1"/>
              <a:t>Every</a:t>
            </a:r>
            <a:r>
              <a:rPr lang="nb-NO" dirty="0"/>
              <a:t> sampling unit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population</a:t>
            </a:r>
            <a:r>
              <a:rPr lang="nb-NO" dirty="0"/>
              <a:t> </a:t>
            </a:r>
            <a:r>
              <a:rPr lang="nb-NO" dirty="0" err="1"/>
              <a:t>belong</a:t>
            </a:r>
            <a:r>
              <a:rPr lang="nb-NO" dirty="0"/>
              <a:t> to </a:t>
            </a:r>
            <a:r>
              <a:rPr lang="nb-NO" dirty="0" err="1"/>
              <a:t>one</a:t>
            </a:r>
            <a:r>
              <a:rPr lang="nb-NO" dirty="0"/>
              <a:t> </a:t>
            </a:r>
            <a:r>
              <a:rPr lang="nb-NO" dirty="0" err="1"/>
              <a:t>exactly</a:t>
            </a:r>
            <a:r>
              <a:rPr lang="nb-NO" dirty="0"/>
              <a:t> strata</a:t>
            </a:r>
          </a:p>
          <a:p>
            <a:pPr lvl="1"/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know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population</a:t>
            </a:r>
            <a:r>
              <a:rPr lang="nb-NO" dirty="0"/>
              <a:t> total in </a:t>
            </a:r>
            <a:r>
              <a:rPr lang="nb-NO" dirty="0" err="1"/>
              <a:t>each</a:t>
            </a:r>
            <a:r>
              <a:rPr lang="nb-NO" dirty="0"/>
              <a:t> strata</a:t>
            </a:r>
          </a:p>
          <a:p>
            <a:pPr lvl="1"/>
            <a:endParaRPr lang="nb-NO" dirty="0"/>
          </a:p>
          <a:p>
            <a:r>
              <a:rPr lang="nb-NO" dirty="0"/>
              <a:t>May </a:t>
            </a:r>
            <a:r>
              <a:rPr lang="nb-NO" dirty="0" err="1"/>
              <a:t>reduce</a:t>
            </a:r>
            <a:r>
              <a:rPr lang="nb-NO" dirty="0"/>
              <a:t> </a:t>
            </a:r>
            <a:r>
              <a:rPr lang="nb-NO" dirty="0" err="1"/>
              <a:t>variance</a:t>
            </a:r>
            <a:r>
              <a:rPr lang="nb-NO" dirty="0"/>
              <a:t> in </a:t>
            </a:r>
            <a:r>
              <a:rPr lang="nb-NO" dirty="0" err="1"/>
              <a:t>estimate</a:t>
            </a:r>
            <a:r>
              <a:rPr lang="nb-NO" dirty="0"/>
              <a:t>, </a:t>
            </a:r>
            <a:r>
              <a:rPr lang="nb-NO" dirty="0" err="1"/>
              <a:t>does</a:t>
            </a:r>
            <a:r>
              <a:rPr lang="nb-NO" dirty="0"/>
              <a:t> not </a:t>
            </a:r>
            <a:r>
              <a:rPr lang="nb-NO" dirty="0" err="1"/>
              <a:t>affect</a:t>
            </a:r>
            <a:r>
              <a:rPr lang="nb-NO" dirty="0"/>
              <a:t> bias in design </a:t>
            </a:r>
            <a:r>
              <a:rPr lang="nb-NO" dirty="0" err="1"/>
              <a:t>based</a:t>
            </a:r>
            <a:r>
              <a:rPr lang="nb-NO" dirty="0"/>
              <a:t> </a:t>
            </a:r>
            <a:r>
              <a:rPr lang="nb-NO" dirty="0" err="1"/>
              <a:t>estimation</a:t>
            </a:r>
            <a:endParaRPr lang="nb-NO" dirty="0"/>
          </a:p>
          <a:p>
            <a:pPr lvl="1"/>
            <a:endParaRPr lang="nb-NO" dirty="0"/>
          </a:p>
          <a:p>
            <a:r>
              <a:rPr lang="nb-NO" dirty="0" err="1"/>
              <a:t>Many</a:t>
            </a:r>
            <a:r>
              <a:rPr lang="nb-NO" dirty="0"/>
              <a:t> </a:t>
            </a:r>
            <a:r>
              <a:rPr lang="nb-NO" dirty="0" err="1"/>
              <a:t>possibilites</a:t>
            </a:r>
            <a:r>
              <a:rPr lang="nb-NO" dirty="0"/>
              <a:t>, </a:t>
            </a:r>
            <a:r>
              <a:rPr lang="nb-NO" dirty="0" err="1"/>
              <a:t>need</a:t>
            </a:r>
            <a:r>
              <a:rPr lang="nb-NO" dirty="0"/>
              <a:t> </a:t>
            </a:r>
            <a:r>
              <a:rPr lang="nb-NO" dirty="0" err="1"/>
              <a:t>flexible</a:t>
            </a:r>
            <a:r>
              <a:rPr lang="nb-NO" dirty="0"/>
              <a:t> system</a:t>
            </a:r>
          </a:p>
          <a:p>
            <a:pPr lvl="1"/>
            <a:r>
              <a:rPr lang="nb-NO" dirty="0" err="1"/>
              <a:t>Text</a:t>
            </a:r>
            <a:r>
              <a:rPr lang="nb-NO" dirty="0"/>
              <a:t> </a:t>
            </a:r>
            <a:r>
              <a:rPr lang="nb-NO" dirty="0" err="1"/>
              <a:t>strings</a:t>
            </a:r>
            <a:r>
              <a:rPr lang="nb-NO" dirty="0"/>
              <a:t> </a:t>
            </a:r>
            <a:r>
              <a:rPr lang="nb-NO" dirty="0" err="1"/>
              <a:t>controlled</a:t>
            </a:r>
            <a:r>
              <a:rPr lang="nb-NO" dirty="0"/>
              <a:t> by submitter, </a:t>
            </a:r>
            <a:r>
              <a:rPr lang="nb-NO" dirty="0" err="1"/>
              <a:t>rather</a:t>
            </a:r>
            <a:r>
              <a:rPr lang="nb-NO" dirty="0"/>
              <a:t> </a:t>
            </a:r>
            <a:r>
              <a:rPr lang="nb-NO" dirty="0" err="1"/>
              <a:t>than</a:t>
            </a:r>
            <a:r>
              <a:rPr lang="nb-NO" dirty="0"/>
              <a:t> </a:t>
            </a:r>
            <a:r>
              <a:rPr lang="nb-NO" dirty="0" err="1"/>
              <a:t>reference</a:t>
            </a:r>
            <a:r>
              <a:rPr lang="nb-NO" dirty="0"/>
              <a:t> list</a:t>
            </a:r>
          </a:p>
        </p:txBody>
      </p:sp>
    </p:spTree>
    <p:extLst>
      <p:ext uri="{BB962C8B-B14F-4D97-AF65-F5344CB8AC3E}">
        <p14:creationId xmlns:p14="http://schemas.microsoft.com/office/powerpoint/2010/main" val="238916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88AE81-5670-6245-91A0-2AB6444B4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852" y="60742"/>
            <a:ext cx="10489595" cy="67972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2AEE9D-7840-E54A-9136-9DD22BF91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4" y="109729"/>
            <a:ext cx="6014355" cy="1188720"/>
          </a:xfrm>
        </p:spPr>
        <p:txBody>
          <a:bodyPr/>
          <a:lstStyle/>
          <a:p>
            <a:r>
              <a:rPr lang="en-GB" dirty="0"/>
              <a:t>EXAMPLE</a:t>
            </a:r>
          </a:p>
        </p:txBody>
      </p:sp>
      <p:pic>
        <p:nvPicPr>
          <p:cNvPr id="9" name="Picture 8" descr="\\storage-lk.slu.se\home$\nupr0001\My Documents\006 - ICES WGs\20180403_ICES_WKRDB_SPEC\20180615_v1.15\Hierarchy_5.png">
            <a:extLst>
              <a:ext uri="{FF2B5EF4-FFF2-40B4-BE49-F238E27FC236}">
                <a16:creationId xmlns:a16="http://schemas.microsoft.com/office/drawing/2014/main" id="{295DF465-59EA-794A-A495-2C7A18A6A2BD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65" t="37015" r="40840" b="49752"/>
          <a:stretch/>
        </p:blipFill>
        <p:spPr bwMode="auto">
          <a:xfrm>
            <a:off x="8915400" y="3552037"/>
            <a:ext cx="2922815" cy="79486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43AC35F-8A9C-FD49-8C34-693123C8D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89661"/>
              </p:ext>
            </p:extLst>
          </p:nvPr>
        </p:nvGraphicFramePr>
        <p:xfrm>
          <a:off x="652699" y="4477534"/>
          <a:ext cx="1118551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0678">
                  <a:extLst>
                    <a:ext uri="{9D8B030D-6E8A-4147-A177-3AD203B41FA5}">
                      <a16:colId xmlns:a16="http://schemas.microsoft.com/office/drawing/2014/main" val="1285964988"/>
                    </a:ext>
                  </a:extLst>
                </a:gridCol>
                <a:gridCol w="938553">
                  <a:extLst>
                    <a:ext uri="{9D8B030D-6E8A-4147-A177-3AD203B41FA5}">
                      <a16:colId xmlns:a16="http://schemas.microsoft.com/office/drawing/2014/main" val="1289405683"/>
                    </a:ext>
                  </a:extLst>
                </a:gridCol>
                <a:gridCol w="1988427">
                  <a:extLst>
                    <a:ext uri="{9D8B030D-6E8A-4147-A177-3AD203B41FA5}">
                      <a16:colId xmlns:a16="http://schemas.microsoft.com/office/drawing/2014/main" val="1324493142"/>
                    </a:ext>
                  </a:extLst>
                </a:gridCol>
                <a:gridCol w="1730829">
                  <a:extLst>
                    <a:ext uri="{9D8B030D-6E8A-4147-A177-3AD203B41FA5}">
                      <a16:colId xmlns:a16="http://schemas.microsoft.com/office/drawing/2014/main" val="3738900967"/>
                    </a:ext>
                  </a:extLst>
                </a:gridCol>
                <a:gridCol w="881743">
                  <a:extLst>
                    <a:ext uri="{9D8B030D-6E8A-4147-A177-3AD203B41FA5}">
                      <a16:colId xmlns:a16="http://schemas.microsoft.com/office/drawing/2014/main" val="1008191296"/>
                    </a:ext>
                  </a:extLst>
                </a:gridCol>
                <a:gridCol w="1338942">
                  <a:extLst>
                    <a:ext uri="{9D8B030D-6E8A-4147-A177-3AD203B41FA5}">
                      <a16:colId xmlns:a16="http://schemas.microsoft.com/office/drawing/2014/main" val="3066668931"/>
                    </a:ext>
                  </a:extLst>
                </a:gridCol>
                <a:gridCol w="1404258">
                  <a:extLst>
                    <a:ext uri="{9D8B030D-6E8A-4147-A177-3AD203B41FA5}">
                      <a16:colId xmlns:a16="http://schemas.microsoft.com/office/drawing/2014/main" val="2813638651"/>
                    </a:ext>
                  </a:extLst>
                </a:gridCol>
                <a:gridCol w="1992086">
                  <a:extLst>
                    <a:ext uri="{9D8B030D-6E8A-4147-A177-3AD203B41FA5}">
                      <a16:colId xmlns:a16="http://schemas.microsoft.com/office/drawing/2014/main" val="34902001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LEid</a:t>
                      </a: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OSid</a:t>
                      </a: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LEstratification</a:t>
                      </a: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LEstratum</a:t>
                      </a: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LEtotal</a:t>
                      </a: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LEsampeld</a:t>
                      </a: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LEsampProb</a:t>
                      </a: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LEselectionMethod</a:t>
                      </a: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8836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Gillnet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SRSWOR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15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Longline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SRSWOR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131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D. Seine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SRSWOR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077633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93484CDB-D98B-0942-B23F-4A1A11FB7F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0465"/>
              </p:ext>
            </p:extLst>
          </p:nvPr>
        </p:nvGraphicFramePr>
        <p:xfrm>
          <a:off x="652699" y="1807423"/>
          <a:ext cx="736418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1114">
                  <a:extLst>
                    <a:ext uri="{9D8B030D-6E8A-4147-A177-3AD203B41FA5}">
                      <a16:colId xmlns:a16="http://schemas.microsoft.com/office/drawing/2014/main" val="1285964988"/>
                    </a:ext>
                  </a:extLst>
                </a:gridCol>
                <a:gridCol w="774104">
                  <a:extLst>
                    <a:ext uri="{9D8B030D-6E8A-4147-A177-3AD203B41FA5}">
                      <a16:colId xmlns:a16="http://schemas.microsoft.com/office/drawing/2014/main" val="1289405683"/>
                    </a:ext>
                  </a:extLst>
                </a:gridCol>
                <a:gridCol w="930729">
                  <a:extLst>
                    <a:ext uri="{9D8B030D-6E8A-4147-A177-3AD203B41FA5}">
                      <a16:colId xmlns:a16="http://schemas.microsoft.com/office/drawing/2014/main" val="1008191296"/>
                    </a:ext>
                  </a:extLst>
                </a:gridCol>
                <a:gridCol w="1208314">
                  <a:extLst>
                    <a:ext uri="{9D8B030D-6E8A-4147-A177-3AD203B41FA5}">
                      <a16:colId xmlns:a16="http://schemas.microsoft.com/office/drawing/2014/main" val="3066668931"/>
                    </a:ext>
                  </a:extLst>
                </a:gridCol>
                <a:gridCol w="1518557">
                  <a:extLst>
                    <a:ext uri="{9D8B030D-6E8A-4147-A177-3AD203B41FA5}">
                      <a16:colId xmlns:a16="http://schemas.microsoft.com/office/drawing/2014/main" val="2813638651"/>
                    </a:ext>
                  </a:extLst>
                </a:gridCol>
                <a:gridCol w="2181367">
                  <a:extLst>
                    <a:ext uri="{9D8B030D-6E8A-4147-A177-3AD203B41FA5}">
                      <a16:colId xmlns:a16="http://schemas.microsoft.com/office/drawing/2014/main" val="34902001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LEid</a:t>
                      </a: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OSid</a:t>
                      </a: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LEtotal</a:t>
                      </a: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LEsampeld</a:t>
                      </a: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LEsampProb</a:t>
                      </a: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LEselectionMethod</a:t>
                      </a: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8836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SRSWOR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15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SRSWOR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131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SRSWOR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551059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6751DE0-AD8D-4346-AE17-4420576B7835}"/>
              </a:ext>
            </a:extLst>
          </p:cNvPr>
          <p:cNvCxnSpPr>
            <a:cxnSpLocks/>
            <a:stCxn id="21" idx="4"/>
            <a:endCxn id="19" idx="0"/>
          </p:cNvCxnSpPr>
          <p:nvPr/>
        </p:nvCxnSpPr>
        <p:spPr>
          <a:xfrm>
            <a:off x="1240105" y="2536157"/>
            <a:ext cx="140300" cy="2170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B5DDD23F-5ADD-1D49-AF1D-0E85C6CCF4D8}"/>
              </a:ext>
            </a:extLst>
          </p:cNvPr>
          <p:cNvSpPr/>
          <p:nvPr/>
        </p:nvSpPr>
        <p:spPr>
          <a:xfrm>
            <a:off x="589110" y="4706382"/>
            <a:ext cx="1582590" cy="1490683"/>
          </a:xfrm>
          <a:prstGeom prst="ellipse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68FFD3D-D289-6745-934F-5B4D4AC2AAD2}"/>
              </a:ext>
            </a:extLst>
          </p:cNvPr>
          <p:cNvSpPr/>
          <p:nvPr/>
        </p:nvSpPr>
        <p:spPr>
          <a:xfrm>
            <a:off x="538836" y="2014847"/>
            <a:ext cx="1402538" cy="521310"/>
          </a:xfrm>
          <a:prstGeom prst="ellipse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06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B92D9-FE4F-6844-B4A8-A40DD5351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B3A4A-A5B4-A943-863E-3E11AC93A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Clusters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some</a:t>
            </a:r>
            <a:r>
              <a:rPr lang="nb-NO" dirty="0"/>
              <a:t> sampling unit</a:t>
            </a:r>
          </a:p>
          <a:p>
            <a:r>
              <a:rPr lang="nb-NO" dirty="0" err="1"/>
              <a:t>Actually</a:t>
            </a:r>
            <a:r>
              <a:rPr lang="nb-NO" dirty="0"/>
              <a:t> </a:t>
            </a:r>
            <a:r>
              <a:rPr lang="nb-NO" dirty="0" err="1"/>
              <a:t>another</a:t>
            </a:r>
            <a:r>
              <a:rPr lang="nb-NO" dirty="0"/>
              <a:t> </a:t>
            </a:r>
            <a:r>
              <a:rPr lang="nb-NO" dirty="0" err="1"/>
              <a:t>level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hiearchy</a:t>
            </a:r>
            <a:endParaRPr lang="nb-NO" dirty="0"/>
          </a:p>
          <a:p>
            <a:endParaRPr lang="nb-NO" dirty="0"/>
          </a:p>
          <a:p>
            <a:r>
              <a:rPr lang="nb-NO" dirty="0" err="1"/>
              <a:t>Many</a:t>
            </a:r>
            <a:r>
              <a:rPr lang="nb-NO" dirty="0"/>
              <a:t> </a:t>
            </a:r>
            <a:r>
              <a:rPr lang="nb-NO" dirty="0" err="1"/>
              <a:t>possibilites</a:t>
            </a:r>
            <a:r>
              <a:rPr lang="nb-NO" dirty="0"/>
              <a:t>, </a:t>
            </a:r>
            <a:r>
              <a:rPr lang="nb-NO" dirty="0" err="1"/>
              <a:t>need</a:t>
            </a:r>
            <a:r>
              <a:rPr lang="nb-NO" dirty="0"/>
              <a:t> </a:t>
            </a:r>
            <a:r>
              <a:rPr lang="nb-NO" dirty="0" err="1"/>
              <a:t>flexible</a:t>
            </a:r>
            <a:r>
              <a:rPr lang="nb-NO" dirty="0"/>
              <a:t> system (like </a:t>
            </a:r>
            <a:r>
              <a:rPr lang="nb-NO" dirty="0" err="1"/>
              <a:t>stratification</a:t>
            </a:r>
            <a:r>
              <a:rPr lang="nb-NO" dirty="0"/>
              <a:t>)</a:t>
            </a:r>
          </a:p>
          <a:p>
            <a:pPr lvl="1"/>
            <a:r>
              <a:rPr lang="nb-NO" dirty="0" err="1"/>
              <a:t>Text</a:t>
            </a:r>
            <a:r>
              <a:rPr lang="nb-NO" dirty="0"/>
              <a:t> </a:t>
            </a:r>
            <a:r>
              <a:rPr lang="nb-NO" dirty="0" err="1"/>
              <a:t>strings</a:t>
            </a:r>
            <a:r>
              <a:rPr lang="nb-NO" dirty="0"/>
              <a:t> </a:t>
            </a:r>
            <a:r>
              <a:rPr lang="nb-NO" dirty="0" err="1"/>
              <a:t>controlled</a:t>
            </a:r>
            <a:r>
              <a:rPr lang="nb-NO" dirty="0"/>
              <a:t> by submitter, </a:t>
            </a:r>
            <a:r>
              <a:rPr lang="nb-NO" dirty="0" err="1"/>
              <a:t>rather</a:t>
            </a:r>
            <a:r>
              <a:rPr lang="nb-NO" dirty="0"/>
              <a:t> </a:t>
            </a:r>
            <a:r>
              <a:rPr lang="nb-NO" dirty="0" err="1"/>
              <a:t>than</a:t>
            </a:r>
            <a:r>
              <a:rPr lang="nb-NO" dirty="0"/>
              <a:t> </a:t>
            </a:r>
            <a:r>
              <a:rPr lang="nb-NO" dirty="0" err="1"/>
              <a:t>reference</a:t>
            </a:r>
            <a:r>
              <a:rPr lang="nb-NO" dirty="0"/>
              <a:t> list</a:t>
            </a:r>
          </a:p>
          <a:p>
            <a:pPr lvl="1"/>
            <a:r>
              <a:rPr lang="nb-NO" dirty="0"/>
              <a:t>No separate </a:t>
            </a:r>
            <a:r>
              <a:rPr lang="nb-NO" dirty="0" err="1"/>
              <a:t>table</a:t>
            </a:r>
            <a:r>
              <a:rPr lang="nb-NO" dirty="0"/>
              <a:t>, </a:t>
            </a:r>
            <a:r>
              <a:rPr lang="nb-NO" dirty="0" err="1"/>
              <a:t>noted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sampling unit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being</a:t>
            </a:r>
            <a:r>
              <a:rPr lang="nb-NO" dirty="0"/>
              <a:t> </a:t>
            </a:r>
            <a:r>
              <a:rPr lang="nb-NO" dirty="0" err="1"/>
              <a:t>clustered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544978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88AE81-5670-6245-91A0-2AB6444B4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852" y="60742"/>
            <a:ext cx="10489595" cy="67972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2AEE9D-7840-E54A-9136-9DD22BF91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4" y="109729"/>
            <a:ext cx="6014355" cy="1188720"/>
          </a:xfrm>
        </p:spPr>
        <p:txBody>
          <a:bodyPr/>
          <a:lstStyle/>
          <a:p>
            <a:r>
              <a:rPr lang="en-GB" dirty="0"/>
              <a:t>EXAMPLE</a:t>
            </a:r>
          </a:p>
        </p:txBody>
      </p:sp>
      <p:pic>
        <p:nvPicPr>
          <p:cNvPr id="6" name="Picture 5" descr="\\storage-lk.slu.se\home$\nupr0001\My Documents\006 - ICES WGs\20180403_ICES_WKRDB_SPEC\20180615_v1.15\Hierarchy_5.png">
            <a:extLst>
              <a:ext uri="{FF2B5EF4-FFF2-40B4-BE49-F238E27FC236}">
                <a16:creationId xmlns:a16="http://schemas.microsoft.com/office/drawing/2014/main" id="{7A8B70FA-E0EE-F34D-8B89-451A324B3467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482" y="4558883"/>
            <a:ext cx="5307965" cy="223837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6421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88AE81-5670-6245-91A0-2AB6444B4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852" y="60742"/>
            <a:ext cx="10489595" cy="67972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2AEE9D-7840-E54A-9136-9DD22BF91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4" y="109729"/>
            <a:ext cx="6014355" cy="1188720"/>
          </a:xfrm>
        </p:spPr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1E0E3-7354-B14E-8E61-5F8C66297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217" y="1790274"/>
            <a:ext cx="2458997" cy="1411442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Hierarchy 5 w clustering</a:t>
            </a:r>
          </a:p>
          <a:p>
            <a:pPr marL="0" indent="0">
              <a:buNone/>
            </a:pPr>
            <a:r>
              <a:rPr lang="en-GB" dirty="0"/>
              <a:t>PSU: Region-weeks</a:t>
            </a:r>
          </a:p>
          <a:p>
            <a:pPr marL="0" indent="0">
              <a:buNone/>
            </a:pPr>
            <a:r>
              <a:rPr lang="en-GB" dirty="0"/>
              <a:t>SSU: Site-day</a:t>
            </a:r>
          </a:p>
          <a:p>
            <a:pPr marL="0" indent="0">
              <a:buNone/>
            </a:pPr>
            <a:r>
              <a:rPr lang="en-GB" dirty="0"/>
              <a:t>TSU: landing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7522824-7006-7343-AAF2-2ABC9612611B}"/>
              </a:ext>
            </a:extLst>
          </p:cNvPr>
          <p:cNvSpPr txBox="1">
            <a:spLocks/>
          </p:cNvSpPr>
          <p:nvPr/>
        </p:nvSpPr>
        <p:spPr>
          <a:xfrm>
            <a:off x="305244" y="4362005"/>
            <a:ext cx="2185101" cy="23862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PSUs: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Region 1, Week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Region 2, Week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Region 4, Week 52</a:t>
            </a:r>
          </a:p>
        </p:txBody>
      </p:sp>
      <p:pic>
        <p:nvPicPr>
          <p:cNvPr id="6" name="Picture 5" descr="\\storage-lk.slu.se\home$\nupr0001\My Documents\006 - ICES WGs\20180403_ICES_WKRDB_SPEC\20180615_v1.15\Hierarchy_5.png">
            <a:extLst>
              <a:ext uri="{FF2B5EF4-FFF2-40B4-BE49-F238E27FC236}">
                <a16:creationId xmlns:a16="http://schemas.microsoft.com/office/drawing/2014/main" id="{7A8B70FA-E0EE-F34D-8B89-451A324B3467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482" y="4558883"/>
            <a:ext cx="5307965" cy="223837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4073A277-F32D-6A45-8639-9012B390A08A}"/>
              </a:ext>
            </a:extLst>
          </p:cNvPr>
          <p:cNvSpPr/>
          <p:nvPr/>
        </p:nvSpPr>
        <p:spPr>
          <a:xfrm>
            <a:off x="3167744" y="4000500"/>
            <a:ext cx="2792186" cy="2747771"/>
          </a:xfrm>
          <a:prstGeom prst="ellipse">
            <a:avLst/>
          </a:prstGeom>
          <a:solidFill>
            <a:srgbClr val="0070C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Region 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56B4D93-BF6E-9B42-9852-1A32082C5AD1}"/>
              </a:ext>
            </a:extLst>
          </p:cNvPr>
          <p:cNvSpPr/>
          <p:nvPr/>
        </p:nvSpPr>
        <p:spPr>
          <a:xfrm>
            <a:off x="4835979" y="1827830"/>
            <a:ext cx="2792186" cy="2747771"/>
          </a:xfrm>
          <a:prstGeom prst="ellipse">
            <a:avLst/>
          </a:prstGeom>
          <a:solidFill>
            <a:srgbClr val="0070C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Region 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A871423-D366-1B4C-9BF4-3023B2F2B966}"/>
              </a:ext>
            </a:extLst>
          </p:cNvPr>
          <p:cNvSpPr/>
          <p:nvPr/>
        </p:nvSpPr>
        <p:spPr>
          <a:xfrm>
            <a:off x="6926649" y="416388"/>
            <a:ext cx="2792186" cy="2747771"/>
          </a:xfrm>
          <a:prstGeom prst="ellipse">
            <a:avLst/>
          </a:prstGeom>
          <a:solidFill>
            <a:srgbClr val="0070C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Region 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37F7129-D23C-E041-9BEF-F5C88601781D}"/>
              </a:ext>
            </a:extLst>
          </p:cNvPr>
          <p:cNvSpPr/>
          <p:nvPr/>
        </p:nvSpPr>
        <p:spPr>
          <a:xfrm>
            <a:off x="9318170" y="-260135"/>
            <a:ext cx="2792186" cy="2747771"/>
          </a:xfrm>
          <a:prstGeom prst="ellipse">
            <a:avLst/>
          </a:prstGeom>
          <a:solidFill>
            <a:srgbClr val="0070C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Region 4</a:t>
            </a:r>
          </a:p>
        </p:txBody>
      </p:sp>
    </p:spTree>
    <p:extLst>
      <p:ext uri="{BB962C8B-B14F-4D97-AF65-F5344CB8AC3E}">
        <p14:creationId xmlns:p14="http://schemas.microsoft.com/office/powerpoint/2010/main" val="3848024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30692-7E23-D84B-AA95-2CFF19E5E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Design variables RDBES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296E6-8C93-914E-BECD-0916369D5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3332310"/>
            <a:ext cx="3864864" cy="3101983"/>
          </a:xfrm>
        </p:spPr>
        <p:txBody>
          <a:bodyPr>
            <a:normAutofit/>
          </a:bodyPr>
          <a:lstStyle/>
          <a:p>
            <a:pPr lvl="1"/>
            <a:r>
              <a:rPr lang="nb-NO" dirty="0"/>
              <a:t>total</a:t>
            </a:r>
          </a:p>
          <a:p>
            <a:pPr lvl="1"/>
            <a:r>
              <a:rPr lang="nb-NO" dirty="0" err="1"/>
              <a:t>sampled</a:t>
            </a:r>
            <a:endParaRPr lang="nb-NO" dirty="0"/>
          </a:p>
          <a:p>
            <a:pPr lvl="1"/>
            <a:r>
              <a:rPr lang="nb-NO" dirty="0" err="1"/>
              <a:t>sampProb</a:t>
            </a:r>
            <a:endParaRPr lang="nb-NO" dirty="0"/>
          </a:p>
          <a:p>
            <a:pPr lvl="1"/>
            <a:r>
              <a:rPr lang="nb-NO" dirty="0" err="1"/>
              <a:t>selectionMethod</a:t>
            </a:r>
            <a:endParaRPr lang="nb-NO" dirty="0"/>
          </a:p>
          <a:p>
            <a:pPr marL="228600" lvl="1" indent="0">
              <a:buNone/>
            </a:pPr>
            <a:endParaRPr lang="nb-NO" dirty="0"/>
          </a:p>
          <a:p>
            <a:pPr lvl="1"/>
            <a:r>
              <a:rPr lang="nb-NO" dirty="0" err="1"/>
              <a:t>stratification</a:t>
            </a:r>
            <a:endParaRPr lang="nb-NO" dirty="0"/>
          </a:p>
          <a:p>
            <a:pPr lvl="1"/>
            <a:r>
              <a:rPr lang="nb-NO" dirty="0"/>
              <a:t>stratum</a:t>
            </a:r>
          </a:p>
          <a:p>
            <a:pPr lvl="1"/>
            <a:endParaRPr lang="nb-NO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CAF4FEB-712D-8C46-A4E6-CEC2BA7E9629}"/>
              </a:ext>
            </a:extLst>
          </p:cNvPr>
          <p:cNvSpPr txBox="1">
            <a:spLocks/>
          </p:cNvSpPr>
          <p:nvPr/>
        </p:nvSpPr>
        <p:spPr>
          <a:xfrm>
            <a:off x="5922603" y="3332309"/>
            <a:ext cx="3864864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nb-NO" dirty="0" err="1"/>
              <a:t>clustering</a:t>
            </a:r>
            <a:endParaRPr lang="nb-NO" dirty="0"/>
          </a:p>
          <a:p>
            <a:pPr lvl="1"/>
            <a:r>
              <a:rPr lang="nb-NO" dirty="0" err="1"/>
              <a:t>clusterName</a:t>
            </a:r>
            <a:endParaRPr lang="nb-NO" dirty="0"/>
          </a:p>
          <a:p>
            <a:pPr lvl="1"/>
            <a:r>
              <a:rPr lang="nb-NO" dirty="0" err="1"/>
              <a:t>selectionMethodCluster</a:t>
            </a:r>
            <a:endParaRPr lang="nb-NO" dirty="0"/>
          </a:p>
          <a:p>
            <a:pPr lvl="1"/>
            <a:r>
              <a:rPr lang="nb-NO" dirty="0" err="1"/>
              <a:t>totalClusters</a:t>
            </a:r>
            <a:endParaRPr lang="nb-NO" dirty="0"/>
          </a:p>
          <a:p>
            <a:pPr lvl="1"/>
            <a:r>
              <a:rPr lang="nb-NO" dirty="0" err="1"/>
              <a:t>sampledClusters</a:t>
            </a:r>
            <a:endParaRPr lang="nb-NO" dirty="0"/>
          </a:p>
          <a:p>
            <a:pPr lvl="1"/>
            <a:r>
              <a:rPr lang="nb-NO" dirty="0" err="1"/>
              <a:t>clusterProb</a:t>
            </a:r>
            <a:endParaRPr lang="nb-NO" dirty="0"/>
          </a:p>
          <a:p>
            <a:pPr lvl="1"/>
            <a:endParaRPr lang="nb-NO" dirty="0"/>
          </a:p>
          <a:p>
            <a:pPr lvl="1"/>
            <a:r>
              <a:rPr lang="nb-NO" dirty="0" err="1"/>
              <a:t>reasonNotSampled</a:t>
            </a:r>
            <a:endParaRPr lang="nb-NO" dirty="0"/>
          </a:p>
          <a:p>
            <a:pPr lvl="1"/>
            <a:endParaRPr lang="nb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C1B67A-080A-E943-BF3F-52383908CC52}"/>
              </a:ext>
            </a:extLst>
          </p:cNvPr>
          <p:cNvSpPr txBox="1"/>
          <p:nvPr/>
        </p:nvSpPr>
        <p:spPr>
          <a:xfrm>
            <a:off x="3454400" y="2778311"/>
            <a:ext cx="410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On each sampling unit (level in hierarchy):</a:t>
            </a:r>
          </a:p>
        </p:txBody>
      </p:sp>
    </p:spTree>
    <p:extLst>
      <p:ext uri="{BB962C8B-B14F-4D97-AF65-F5344CB8AC3E}">
        <p14:creationId xmlns:p14="http://schemas.microsoft.com/office/powerpoint/2010/main" val="1295341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88AE81-5670-6245-91A0-2AB6444B4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852" y="60742"/>
            <a:ext cx="10489595" cy="67972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2AEE9D-7840-E54A-9136-9DD22BF91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4" y="109729"/>
            <a:ext cx="6014355" cy="1188720"/>
          </a:xfrm>
        </p:spPr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1E0E3-7354-B14E-8E61-5F8C66297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39" y="1360090"/>
            <a:ext cx="2458997" cy="1411442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Hierarchy 5 w clustering</a:t>
            </a:r>
          </a:p>
          <a:p>
            <a:pPr marL="0" indent="0">
              <a:buNone/>
            </a:pPr>
            <a:r>
              <a:rPr lang="en-GB" dirty="0"/>
              <a:t>PSU: Region-weeks</a:t>
            </a:r>
          </a:p>
          <a:p>
            <a:pPr marL="0" indent="0">
              <a:buNone/>
            </a:pPr>
            <a:r>
              <a:rPr lang="en-GB" dirty="0"/>
              <a:t>SSU: Site-day</a:t>
            </a:r>
          </a:p>
          <a:p>
            <a:pPr marL="0" indent="0">
              <a:buNone/>
            </a:pPr>
            <a:r>
              <a:rPr lang="en-GB" dirty="0"/>
              <a:t>TSU: landing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7522824-7006-7343-AAF2-2ABC9612611B}"/>
              </a:ext>
            </a:extLst>
          </p:cNvPr>
          <p:cNvSpPr txBox="1">
            <a:spLocks/>
          </p:cNvSpPr>
          <p:nvPr/>
        </p:nvSpPr>
        <p:spPr>
          <a:xfrm>
            <a:off x="1" y="4410992"/>
            <a:ext cx="2057560" cy="23862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PSUs: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Region 1, Week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Region 2, Week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Region 4, Week 52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073A277-F32D-6A45-8639-9012B390A08A}"/>
              </a:ext>
            </a:extLst>
          </p:cNvPr>
          <p:cNvSpPr/>
          <p:nvPr/>
        </p:nvSpPr>
        <p:spPr>
          <a:xfrm>
            <a:off x="3167744" y="4000500"/>
            <a:ext cx="2792186" cy="2747771"/>
          </a:xfrm>
          <a:prstGeom prst="ellipse">
            <a:avLst/>
          </a:prstGeom>
          <a:solidFill>
            <a:srgbClr val="0070C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Cluster 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56B4D93-BF6E-9B42-9852-1A32082C5AD1}"/>
              </a:ext>
            </a:extLst>
          </p:cNvPr>
          <p:cNvSpPr/>
          <p:nvPr/>
        </p:nvSpPr>
        <p:spPr>
          <a:xfrm>
            <a:off x="4835979" y="1827830"/>
            <a:ext cx="2792186" cy="2747771"/>
          </a:xfrm>
          <a:prstGeom prst="ellipse">
            <a:avLst/>
          </a:prstGeom>
          <a:solidFill>
            <a:srgbClr val="0070C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Cluster 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A871423-D366-1B4C-9BF4-3023B2F2B966}"/>
              </a:ext>
            </a:extLst>
          </p:cNvPr>
          <p:cNvSpPr/>
          <p:nvPr/>
        </p:nvSpPr>
        <p:spPr>
          <a:xfrm>
            <a:off x="6926649" y="416388"/>
            <a:ext cx="2792186" cy="2747771"/>
          </a:xfrm>
          <a:prstGeom prst="ellipse">
            <a:avLst/>
          </a:prstGeom>
          <a:solidFill>
            <a:srgbClr val="0070C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Region 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37F7129-D23C-E041-9BEF-F5C88601781D}"/>
              </a:ext>
            </a:extLst>
          </p:cNvPr>
          <p:cNvSpPr/>
          <p:nvPr/>
        </p:nvSpPr>
        <p:spPr>
          <a:xfrm>
            <a:off x="9318170" y="-260135"/>
            <a:ext cx="2792186" cy="2747771"/>
          </a:xfrm>
          <a:prstGeom prst="ellipse">
            <a:avLst/>
          </a:prstGeom>
          <a:solidFill>
            <a:srgbClr val="0070C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Region 4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A308383-DFAA-2442-A3A6-99DDE99010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00831"/>
              </p:ext>
            </p:extLst>
          </p:nvPr>
        </p:nvGraphicFramePr>
        <p:xfrm>
          <a:off x="2195290" y="2674527"/>
          <a:ext cx="9838427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0173">
                  <a:extLst>
                    <a:ext uri="{9D8B030D-6E8A-4147-A177-3AD203B41FA5}">
                      <a16:colId xmlns:a16="http://schemas.microsoft.com/office/drawing/2014/main" val="1285964988"/>
                    </a:ext>
                  </a:extLst>
                </a:gridCol>
                <a:gridCol w="1824502">
                  <a:extLst>
                    <a:ext uri="{9D8B030D-6E8A-4147-A177-3AD203B41FA5}">
                      <a16:colId xmlns:a16="http://schemas.microsoft.com/office/drawing/2014/main" val="1289405683"/>
                    </a:ext>
                  </a:extLst>
                </a:gridCol>
                <a:gridCol w="1338953">
                  <a:extLst>
                    <a:ext uri="{9D8B030D-6E8A-4147-A177-3AD203B41FA5}">
                      <a16:colId xmlns:a16="http://schemas.microsoft.com/office/drawing/2014/main" val="1861026506"/>
                    </a:ext>
                  </a:extLst>
                </a:gridCol>
                <a:gridCol w="1273629">
                  <a:extLst>
                    <a:ext uri="{9D8B030D-6E8A-4147-A177-3AD203B41FA5}">
                      <a16:colId xmlns:a16="http://schemas.microsoft.com/office/drawing/2014/main" val="1008191296"/>
                    </a:ext>
                  </a:extLst>
                </a:gridCol>
                <a:gridCol w="1365158">
                  <a:extLst>
                    <a:ext uri="{9D8B030D-6E8A-4147-A177-3AD203B41FA5}">
                      <a16:colId xmlns:a16="http://schemas.microsoft.com/office/drawing/2014/main" val="3066668931"/>
                    </a:ext>
                  </a:extLst>
                </a:gridCol>
                <a:gridCol w="1528636">
                  <a:extLst>
                    <a:ext uri="{9D8B030D-6E8A-4147-A177-3AD203B41FA5}">
                      <a16:colId xmlns:a16="http://schemas.microsoft.com/office/drawing/2014/main" val="2813638651"/>
                    </a:ext>
                  </a:extLst>
                </a:gridCol>
                <a:gridCol w="1857376">
                  <a:extLst>
                    <a:ext uri="{9D8B030D-6E8A-4147-A177-3AD203B41FA5}">
                      <a16:colId xmlns:a16="http://schemas.microsoft.com/office/drawing/2014/main" val="34902001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OSid</a:t>
                      </a: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OSnationalLocationName</a:t>
                      </a: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OSsamplingDate</a:t>
                      </a: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OStotal</a:t>
                      </a: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OSsampeld</a:t>
                      </a: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OSsampProb</a:t>
                      </a: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selectionMethod</a:t>
                      </a: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8836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Site 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Jan 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SRSWOR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15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Site 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Jan 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623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SRSWOR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131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Site 112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Sep 16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574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SRSWOR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551059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214B87D-4B11-5E4D-9BD6-007219A593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165685"/>
              </p:ext>
            </p:extLst>
          </p:nvPr>
        </p:nvGraphicFramePr>
        <p:xfrm>
          <a:off x="2195290" y="4669158"/>
          <a:ext cx="9838430" cy="202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5985">
                  <a:extLst>
                    <a:ext uri="{9D8B030D-6E8A-4147-A177-3AD203B41FA5}">
                      <a16:colId xmlns:a16="http://schemas.microsoft.com/office/drawing/2014/main" val="2653909413"/>
                    </a:ext>
                  </a:extLst>
                </a:gridCol>
                <a:gridCol w="2367643">
                  <a:extLst>
                    <a:ext uri="{9D8B030D-6E8A-4147-A177-3AD203B41FA5}">
                      <a16:colId xmlns:a16="http://schemas.microsoft.com/office/drawing/2014/main" val="2467802304"/>
                    </a:ext>
                  </a:extLst>
                </a:gridCol>
                <a:gridCol w="1257296">
                  <a:extLst>
                    <a:ext uri="{9D8B030D-6E8A-4147-A177-3AD203B41FA5}">
                      <a16:colId xmlns:a16="http://schemas.microsoft.com/office/drawing/2014/main" val="4165464305"/>
                    </a:ext>
                  </a:extLst>
                </a:gridCol>
                <a:gridCol w="1338943">
                  <a:extLst>
                    <a:ext uri="{9D8B030D-6E8A-4147-A177-3AD203B41FA5}">
                      <a16:colId xmlns:a16="http://schemas.microsoft.com/office/drawing/2014/main" val="3897980442"/>
                    </a:ext>
                  </a:extLst>
                </a:gridCol>
                <a:gridCol w="1434179">
                  <a:extLst>
                    <a:ext uri="{9D8B030D-6E8A-4147-A177-3AD203B41FA5}">
                      <a16:colId xmlns:a16="http://schemas.microsoft.com/office/drawing/2014/main" val="1709710359"/>
                    </a:ext>
                  </a:extLst>
                </a:gridCol>
                <a:gridCol w="1994384">
                  <a:extLst>
                    <a:ext uri="{9D8B030D-6E8A-4147-A177-3AD203B41FA5}">
                      <a16:colId xmlns:a16="http://schemas.microsoft.com/office/drawing/2014/main" val="3775438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OSclustering</a:t>
                      </a: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OSclusterName</a:t>
                      </a: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OStotalClusters</a:t>
                      </a: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OSsampledClusters</a:t>
                      </a: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OSclustersProb</a:t>
                      </a: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OSselectionMethodCluster</a:t>
                      </a: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071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2-stage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Region1/W1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SRSWOR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782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2-stage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Region1/W1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208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20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SRSWOR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175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2-stage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Region2/W38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208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20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SRSWOR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116158"/>
                  </a:ext>
                </a:extLst>
              </a:tr>
            </a:tbl>
          </a:graphicData>
        </a:graphic>
      </p:graphicFrame>
      <p:pic>
        <p:nvPicPr>
          <p:cNvPr id="13" name="Picture 12" descr="\\storage-lk.slu.se\home$\nupr0001\My Documents\006 - ICES WGs\20180403_ICES_WKRDB_SPEC\20180615_v1.15\Hierarchy_5.png">
            <a:extLst>
              <a:ext uri="{FF2B5EF4-FFF2-40B4-BE49-F238E27FC236}">
                <a16:creationId xmlns:a16="http://schemas.microsoft.com/office/drawing/2014/main" id="{95A14887-0EE0-B747-A688-03053D795AB5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76" t="23200" r="52729" b="64399"/>
          <a:stretch/>
        </p:blipFill>
        <p:spPr bwMode="auto">
          <a:xfrm>
            <a:off x="9162443" y="1769171"/>
            <a:ext cx="2922815" cy="744917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7688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23A22-1C7C-FF48-A46F-5DCA8B7A8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UNEQUAL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35915-BC1D-D74F-928D-6C1EF5847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always</a:t>
            </a:r>
            <a:r>
              <a:rPr lang="nb-NO" dirty="0"/>
              <a:t> </a:t>
            </a:r>
            <a:r>
              <a:rPr lang="nb-NO" dirty="0" err="1"/>
              <a:t>need</a:t>
            </a:r>
            <a:r>
              <a:rPr lang="nb-NO" dirty="0"/>
              <a:t> (for </a:t>
            </a:r>
            <a:r>
              <a:rPr lang="nb-NO" dirty="0" err="1"/>
              <a:t>unbiased</a:t>
            </a:r>
            <a:r>
              <a:rPr lang="nb-NO" dirty="0"/>
              <a:t> </a:t>
            </a:r>
            <a:r>
              <a:rPr lang="nb-NO" dirty="0" err="1"/>
              <a:t>estimate</a:t>
            </a:r>
            <a:r>
              <a:rPr lang="nb-NO" dirty="0"/>
              <a:t>):</a:t>
            </a:r>
          </a:p>
          <a:p>
            <a:pPr lvl="1"/>
            <a:r>
              <a:rPr lang="nb-NO" i="1" dirty="0"/>
              <a:t>Random</a:t>
            </a:r>
            <a:r>
              <a:rPr lang="nb-NO" dirty="0"/>
              <a:t> </a:t>
            </a:r>
            <a:r>
              <a:rPr lang="nb-NO" dirty="0" err="1"/>
              <a:t>selection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known</a:t>
            </a:r>
            <a:r>
              <a:rPr lang="nb-NO" dirty="0"/>
              <a:t> </a:t>
            </a:r>
            <a:r>
              <a:rPr lang="nb-NO" i="1" dirty="0" err="1"/>
              <a:t>probability</a:t>
            </a:r>
            <a:r>
              <a:rPr lang="nb-NO" dirty="0"/>
              <a:t> and </a:t>
            </a:r>
            <a:r>
              <a:rPr lang="nb-NO" dirty="0" err="1"/>
              <a:t>known</a:t>
            </a:r>
            <a:r>
              <a:rPr lang="nb-NO" dirty="0"/>
              <a:t> </a:t>
            </a:r>
            <a:r>
              <a:rPr lang="nb-NO" i="1" dirty="0"/>
              <a:t>total </a:t>
            </a:r>
            <a:r>
              <a:rPr lang="nb-NO" i="1" dirty="0" err="1"/>
              <a:t>number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sampling units in </a:t>
            </a:r>
            <a:r>
              <a:rPr lang="nb-NO" dirty="0" err="1"/>
              <a:t>population</a:t>
            </a:r>
            <a:r>
              <a:rPr lang="nb-NO" dirty="0"/>
              <a:t>.</a:t>
            </a:r>
          </a:p>
          <a:p>
            <a:endParaRPr lang="en-GB" dirty="0"/>
          </a:p>
          <a:p>
            <a:r>
              <a:rPr lang="en-GB" dirty="0"/>
              <a:t>Distribution of sampling effort may reduce variance in estimate</a:t>
            </a:r>
          </a:p>
          <a:p>
            <a:endParaRPr lang="en-GB" dirty="0"/>
          </a:p>
          <a:p>
            <a:r>
              <a:rPr lang="en-GB" dirty="0"/>
              <a:t>Can be controlled by unequal probability sampling</a:t>
            </a:r>
          </a:p>
        </p:txBody>
      </p:sp>
    </p:spTree>
    <p:extLst>
      <p:ext uri="{BB962C8B-B14F-4D97-AF65-F5344CB8AC3E}">
        <p14:creationId xmlns:p14="http://schemas.microsoft.com/office/powerpoint/2010/main" val="321086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88AE81-5670-6245-91A0-2AB6444B4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852" y="60742"/>
            <a:ext cx="10489595" cy="67972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2AEE9D-7840-E54A-9136-9DD22BF91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4" y="109729"/>
            <a:ext cx="6014355" cy="1188720"/>
          </a:xfrm>
        </p:spPr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1E0E3-7354-B14E-8E61-5F8C66297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217" y="1790274"/>
            <a:ext cx="2458997" cy="1411442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Hierarchy 5 w clustering</a:t>
            </a:r>
          </a:p>
          <a:p>
            <a:pPr marL="0" indent="0">
              <a:buNone/>
            </a:pPr>
            <a:r>
              <a:rPr lang="en-GB" dirty="0"/>
              <a:t>PSU: Region-weeks</a:t>
            </a:r>
          </a:p>
          <a:p>
            <a:pPr marL="0" indent="0">
              <a:buNone/>
            </a:pPr>
            <a:r>
              <a:rPr lang="en-GB" dirty="0"/>
              <a:t>SSU: Site-day</a:t>
            </a:r>
          </a:p>
          <a:p>
            <a:pPr marL="0" indent="0">
              <a:buNone/>
            </a:pPr>
            <a:r>
              <a:rPr lang="en-GB" dirty="0"/>
              <a:t>TSU: landing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7522824-7006-7343-AAF2-2ABC9612611B}"/>
              </a:ext>
            </a:extLst>
          </p:cNvPr>
          <p:cNvSpPr txBox="1">
            <a:spLocks/>
          </p:cNvSpPr>
          <p:nvPr/>
        </p:nvSpPr>
        <p:spPr>
          <a:xfrm>
            <a:off x="92968" y="4362005"/>
            <a:ext cx="1964592" cy="23862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PSUs: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Region 1, Week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Region 2, Week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Region 4, Week 52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073A277-F32D-6A45-8639-9012B390A08A}"/>
              </a:ext>
            </a:extLst>
          </p:cNvPr>
          <p:cNvSpPr/>
          <p:nvPr/>
        </p:nvSpPr>
        <p:spPr>
          <a:xfrm>
            <a:off x="3167744" y="4000500"/>
            <a:ext cx="2792186" cy="2747771"/>
          </a:xfrm>
          <a:prstGeom prst="ellipse">
            <a:avLst/>
          </a:prstGeom>
          <a:solidFill>
            <a:srgbClr val="0070C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Region 1</a:t>
            </a:r>
          </a:p>
          <a:p>
            <a:pPr algn="ctr"/>
            <a:r>
              <a:rPr lang="en-GB" dirty="0"/>
              <a:t>3%/w Jan-April</a:t>
            </a:r>
          </a:p>
          <a:p>
            <a:pPr algn="ctr"/>
            <a:r>
              <a:rPr lang="en-GB" dirty="0"/>
              <a:t>0.27% May-Dec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56B4D93-BF6E-9B42-9852-1A32082C5AD1}"/>
              </a:ext>
            </a:extLst>
          </p:cNvPr>
          <p:cNvSpPr/>
          <p:nvPr/>
        </p:nvSpPr>
        <p:spPr>
          <a:xfrm>
            <a:off x="4835979" y="1827830"/>
            <a:ext cx="2792186" cy="2747771"/>
          </a:xfrm>
          <a:prstGeom prst="ellipse">
            <a:avLst/>
          </a:prstGeom>
          <a:solidFill>
            <a:srgbClr val="0070C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Region 2</a:t>
            </a:r>
          </a:p>
          <a:p>
            <a:pPr algn="ctr"/>
            <a:r>
              <a:rPr lang="en-GB" dirty="0"/>
              <a:t>0.27%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A871423-D366-1B4C-9BF4-3023B2F2B966}"/>
              </a:ext>
            </a:extLst>
          </p:cNvPr>
          <p:cNvSpPr/>
          <p:nvPr/>
        </p:nvSpPr>
        <p:spPr>
          <a:xfrm>
            <a:off x="6926649" y="416388"/>
            <a:ext cx="2792186" cy="2747771"/>
          </a:xfrm>
          <a:prstGeom prst="ellipse">
            <a:avLst/>
          </a:prstGeom>
          <a:solidFill>
            <a:srgbClr val="0070C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Region 3</a:t>
            </a:r>
          </a:p>
          <a:p>
            <a:pPr algn="ctr"/>
            <a:r>
              <a:rPr lang="en-GB" dirty="0"/>
              <a:t>0.27%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37F7129-D23C-E041-9BEF-F5C88601781D}"/>
              </a:ext>
            </a:extLst>
          </p:cNvPr>
          <p:cNvSpPr/>
          <p:nvPr/>
        </p:nvSpPr>
        <p:spPr>
          <a:xfrm>
            <a:off x="9318170" y="-260135"/>
            <a:ext cx="2792186" cy="2747771"/>
          </a:xfrm>
          <a:prstGeom prst="ellipse">
            <a:avLst/>
          </a:prstGeom>
          <a:solidFill>
            <a:srgbClr val="0070C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Region 4</a:t>
            </a:r>
          </a:p>
          <a:p>
            <a:pPr algn="ctr"/>
            <a:r>
              <a:rPr lang="en-GB" dirty="0"/>
              <a:t>0.27%</a:t>
            </a:r>
          </a:p>
        </p:txBody>
      </p:sp>
    </p:spTree>
    <p:extLst>
      <p:ext uri="{BB962C8B-B14F-4D97-AF65-F5344CB8AC3E}">
        <p14:creationId xmlns:p14="http://schemas.microsoft.com/office/powerpoint/2010/main" val="17553522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88AE81-5670-6245-91A0-2AB6444B4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852" y="60742"/>
            <a:ext cx="10489595" cy="67972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2AEE9D-7840-E54A-9136-9DD22BF91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4" y="109729"/>
            <a:ext cx="6014355" cy="1188720"/>
          </a:xfrm>
        </p:spPr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1E0E3-7354-B14E-8E61-5F8C66297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217" y="1790274"/>
            <a:ext cx="2458997" cy="1411442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Hierarchy 5 w clustering</a:t>
            </a:r>
          </a:p>
          <a:p>
            <a:pPr marL="0" indent="0">
              <a:buNone/>
            </a:pPr>
            <a:r>
              <a:rPr lang="en-GB" dirty="0"/>
              <a:t>PSU: Region-weeks</a:t>
            </a:r>
          </a:p>
          <a:p>
            <a:pPr marL="0" indent="0">
              <a:buNone/>
            </a:pPr>
            <a:r>
              <a:rPr lang="en-GB" dirty="0"/>
              <a:t>SSU: Site-day</a:t>
            </a:r>
          </a:p>
          <a:p>
            <a:pPr marL="0" indent="0">
              <a:buNone/>
            </a:pPr>
            <a:r>
              <a:rPr lang="en-GB" dirty="0"/>
              <a:t>TSU: landing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7522824-7006-7343-AAF2-2ABC9612611B}"/>
              </a:ext>
            </a:extLst>
          </p:cNvPr>
          <p:cNvSpPr txBox="1">
            <a:spLocks/>
          </p:cNvSpPr>
          <p:nvPr/>
        </p:nvSpPr>
        <p:spPr>
          <a:xfrm>
            <a:off x="92968" y="4362005"/>
            <a:ext cx="1964592" cy="23862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PSUs: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Region 1, Week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Region 2, Week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Region 4, Week 52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073A277-F32D-6A45-8639-9012B390A08A}"/>
              </a:ext>
            </a:extLst>
          </p:cNvPr>
          <p:cNvSpPr/>
          <p:nvPr/>
        </p:nvSpPr>
        <p:spPr>
          <a:xfrm>
            <a:off x="3167744" y="4000500"/>
            <a:ext cx="2792186" cy="2747771"/>
          </a:xfrm>
          <a:prstGeom prst="ellipse">
            <a:avLst/>
          </a:prstGeom>
          <a:solidFill>
            <a:srgbClr val="0070C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Cluster 1</a:t>
            </a:r>
          </a:p>
          <a:p>
            <a:pPr algn="ctr"/>
            <a:r>
              <a:rPr lang="en-GB" dirty="0"/>
              <a:t>3%/w Jan-April</a:t>
            </a:r>
          </a:p>
          <a:p>
            <a:pPr algn="ctr"/>
            <a:r>
              <a:rPr lang="en-GB" dirty="0"/>
              <a:t>0.27% May-Dec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56B4D93-BF6E-9B42-9852-1A32082C5AD1}"/>
              </a:ext>
            </a:extLst>
          </p:cNvPr>
          <p:cNvSpPr/>
          <p:nvPr/>
        </p:nvSpPr>
        <p:spPr>
          <a:xfrm>
            <a:off x="4835979" y="1827830"/>
            <a:ext cx="2792186" cy="2747771"/>
          </a:xfrm>
          <a:prstGeom prst="ellipse">
            <a:avLst/>
          </a:prstGeom>
          <a:solidFill>
            <a:srgbClr val="0070C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Cluster 2</a:t>
            </a:r>
          </a:p>
          <a:p>
            <a:pPr algn="ctr"/>
            <a:r>
              <a:rPr lang="en-GB" dirty="0"/>
              <a:t>0.27%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A871423-D366-1B4C-9BF4-3023B2F2B966}"/>
              </a:ext>
            </a:extLst>
          </p:cNvPr>
          <p:cNvSpPr/>
          <p:nvPr/>
        </p:nvSpPr>
        <p:spPr>
          <a:xfrm>
            <a:off x="6926649" y="416388"/>
            <a:ext cx="2792186" cy="2747771"/>
          </a:xfrm>
          <a:prstGeom prst="ellipse">
            <a:avLst/>
          </a:prstGeom>
          <a:solidFill>
            <a:srgbClr val="0070C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Region 3</a:t>
            </a:r>
          </a:p>
          <a:p>
            <a:pPr algn="ctr"/>
            <a:r>
              <a:rPr lang="en-GB" dirty="0"/>
              <a:t>0.27%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37F7129-D23C-E041-9BEF-F5C88601781D}"/>
              </a:ext>
            </a:extLst>
          </p:cNvPr>
          <p:cNvSpPr/>
          <p:nvPr/>
        </p:nvSpPr>
        <p:spPr>
          <a:xfrm>
            <a:off x="9318170" y="-260135"/>
            <a:ext cx="2792186" cy="2747771"/>
          </a:xfrm>
          <a:prstGeom prst="ellipse">
            <a:avLst/>
          </a:prstGeom>
          <a:solidFill>
            <a:srgbClr val="0070C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Region 4</a:t>
            </a:r>
          </a:p>
          <a:p>
            <a:pPr algn="ctr"/>
            <a:r>
              <a:rPr lang="en-GB" dirty="0"/>
              <a:t>0.27%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841B4E5-07C0-3540-913E-69DCAA2EC117}"/>
              </a:ext>
            </a:extLst>
          </p:cNvPr>
          <p:cNvGraphicFramePr>
            <a:graphicFrameLocks noGrp="1"/>
          </p:cNvGraphicFramePr>
          <p:nvPr/>
        </p:nvGraphicFramePr>
        <p:xfrm>
          <a:off x="2195290" y="2674527"/>
          <a:ext cx="9838427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0173">
                  <a:extLst>
                    <a:ext uri="{9D8B030D-6E8A-4147-A177-3AD203B41FA5}">
                      <a16:colId xmlns:a16="http://schemas.microsoft.com/office/drawing/2014/main" val="1285964988"/>
                    </a:ext>
                  </a:extLst>
                </a:gridCol>
                <a:gridCol w="1824502">
                  <a:extLst>
                    <a:ext uri="{9D8B030D-6E8A-4147-A177-3AD203B41FA5}">
                      <a16:colId xmlns:a16="http://schemas.microsoft.com/office/drawing/2014/main" val="1289405683"/>
                    </a:ext>
                  </a:extLst>
                </a:gridCol>
                <a:gridCol w="1338953">
                  <a:extLst>
                    <a:ext uri="{9D8B030D-6E8A-4147-A177-3AD203B41FA5}">
                      <a16:colId xmlns:a16="http://schemas.microsoft.com/office/drawing/2014/main" val="1861026506"/>
                    </a:ext>
                  </a:extLst>
                </a:gridCol>
                <a:gridCol w="1273629">
                  <a:extLst>
                    <a:ext uri="{9D8B030D-6E8A-4147-A177-3AD203B41FA5}">
                      <a16:colId xmlns:a16="http://schemas.microsoft.com/office/drawing/2014/main" val="1008191296"/>
                    </a:ext>
                  </a:extLst>
                </a:gridCol>
                <a:gridCol w="1365158">
                  <a:extLst>
                    <a:ext uri="{9D8B030D-6E8A-4147-A177-3AD203B41FA5}">
                      <a16:colId xmlns:a16="http://schemas.microsoft.com/office/drawing/2014/main" val="3066668931"/>
                    </a:ext>
                  </a:extLst>
                </a:gridCol>
                <a:gridCol w="1528636">
                  <a:extLst>
                    <a:ext uri="{9D8B030D-6E8A-4147-A177-3AD203B41FA5}">
                      <a16:colId xmlns:a16="http://schemas.microsoft.com/office/drawing/2014/main" val="2813638651"/>
                    </a:ext>
                  </a:extLst>
                </a:gridCol>
                <a:gridCol w="1857376">
                  <a:extLst>
                    <a:ext uri="{9D8B030D-6E8A-4147-A177-3AD203B41FA5}">
                      <a16:colId xmlns:a16="http://schemas.microsoft.com/office/drawing/2014/main" val="34902001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OSid</a:t>
                      </a: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OSnationalLocationName</a:t>
                      </a: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OSsamplingDate</a:t>
                      </a: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OStotal</a:t>
                      </a: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OSsampeld</a:t>
                      </a: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OSsampProb</a:t>
                      </a: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selectionMethod</a:t>
                      </a: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8836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Site 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Jan 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SRSWOR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15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Site 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Jan 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623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SRSWOR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131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Site 112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Sep 16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574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SRSWOR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551059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8FE11F6-DF22-5447-98CE-9D0DB14C11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556939"/>
              </p:ext>
            </p:extLst>
          </p:nvPr>
        </p:nvGraphicFramePr>
        <p:xfrm>
          <a:off x="2195290" y="4669158"/>
          <a:ext cx="9838430" cy="202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5985">
                  <a:extLst>
                    <a:ext uri="{9D8B030D-6E8A-4147-A177-3AD203B41FA5}">
                      <a16:colId xmlns:a16="http://schemas.microsoft.com/office/drawing/2014/main" val="2653909413"/>
                    </a:ext>
                  </a:extLst>
                </a:gridCol>
                <a:gridCol w="2367643">
                  <a:extLst>
                    <a:ext uri="{9D8B030D-6E8A-4147-A177-3AD203B41FA5}">
                      <a16:colId xmlns:a16="http://schemas.microsoft.com/office/drawing/2014/main" val="2467802304"/>
                    </a:ext>
                  </a:extLst>
                </a:gridCol>
                <a:gridCol w="1257296">
                  <a:extLst>
                    <a:ext uri="{9D8B030D-6E8A-4147-A177-3AD203B41FA5}">
                      <a16:colId xmlns:a16="http://schemas.microsoft.com/office/drawing/2014/main" val="4165464305"/>
                    </a:ext>
                  </a:extLst>
                </a:gridCol>
                <a:gridCol w="1338943">
                  <a:extLst>
                    <a:ext uri="{9D8B030D-6E8A-4147-A177-3AD203B41FA5}">
                      <a16:colId xmlns:a16="http://schemas.microsoft.com/office/drawing/2014/main" val="3897980442"/>
                    </a:ext>
                  </a:extLst>
                </a:gridCol>
                <a:gridCol w="1434179">
                  <a:extLst>
                    <a:ext uri="{9D8B030D-6E8A-4147-A177-3AD203B41FA5}">
                      <a16:colId xmlns:a16="http://schemas.microsoft.com/office/drawing/2014/main" val="1709710359"/>
                    </a:ext>
                  </a:extLst>
                </a:gridCol>
                <a:gridCol w="1994384">
                  <a:extLst>
                    <a:ext uri="{9D8B030D-6E8A-4147-A177-3AD203B41FA5}">
                      <a16:colId xmlns:a16="http://schemas.microsoft.com/office/drawing/2014/main" val="3775438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OSclustering</a:t>
                      </a: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OSclusterName</a:t>
                      </a: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OStotalClusters</a:t>
                      </a: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OSsampledClusters</a:t>
                      </a: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OSclustersProb</a:t>
                      </a: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OSselectionMethodCluster</a:t>
                      </a: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071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2-stage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Region1/W1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UPSWOR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782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2-stage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Region1/W1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208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20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0.3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UPSWOR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175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2-stage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Region2/W38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208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20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0.027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UPSWOR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116158"/>
                  </a:ext>
                </a:extLst>
              </a:tr>
            </a:tbl>
          </a:graphicData>
        </a:graphic>
      </p:graphicFrame>
      <p:pic>
        <p:nvPicPr>
          <p:cNvPr id="13" name="Picture 12" descr="\\storage-lk.slu.se\home$\nupr0001\My Documents\006 - ICES WGs\20180403_ICES_WKRDB_SPEC\20180615_v1.15\Hierarchy_5.png">
            <a:extLst>
              <a:ext uri="{FF2B5EF4-FFF2-40B4-BE49-F238E27FC236}">
                <a16:creationId xmlns:a16="http://schemas.microsoft.com/office/drawing/2014/main" id="{3E748D87-D129-1C4E-9C6D-4B256C95B644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76" t="23200" r="52729" b="64399"/>
          <a:stretch/>
        </p:blipFill>
        <p:spPr bwMode="auto">
          <a:xfrm>
            <a:off x="9162443" y="1769171"/>
            <a:ext cx="2922815" cy="744917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56056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FDD11-4C0C-7545-9F5A-96783C25F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 of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D9115-DC40-8A4A-932C-3B0E48664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Does not always go according to plan</a:t>
            </a:r>
          </a:p>
          <a:p>
            <a:r>
              <a:rPr lang="en-GB" dirty="0"/>
              <a:t>Need to record deviations from design</a:t>
            </a:r>
          </a:p>
          <a:p>
            <a:r>
              <a:rPr lang="en-GB" dirty="0"/>
              <a:t>Can record reason for not sampling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35D570-11D6-6D49-BCDD-09AB9DF58A4E}"/>
              </a:ext>
            </a:extLst>
          </p:cNvPr>
          <p:cNvSpPr txBox="1"/>
          <p:nvPr/>
        </p:nvSpPr>
        <p:spPr>
          <a:xfrm>
            <a:off x="8967892" y="3733409"/>
            <a:ext cx="2987100" cy="147732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Assumptions on sampling</a:t>
            </a: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chemeClr val="bg1"/>
                </a:solidFill>
              </a:rPr>
              <a:t>In principle controllable</a:t>
            </a: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chemeClr val="bg1"/>
                </a:solidFill>
              </a:rPr>
              <a:t>... But difficult</a:t>
            </a: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chemeClr val="bg1"/>
                </a:solidFill>
              </a:rPr>
              <a:t>Scrutiny easy and objective</a:t>
            </a: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chemeClr val="bg1"/>
                </a:solidFill>
              </a:rPr>
              <a:t>... At least easier</a:t>
            </a:r>
          </a:p>
        </p:txBody>
      </p:sp>
    </p:spTree>
    <p:extLst>
      <p:ext uri="{BB962C8B-B14F-4D97-AF65-F5344CB8AC3E}">
        <p14:creationId xmlns:p14="http://schemas.microsoft.com/office/powerpoint/2010/main" val="22264096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88AE81-5670-6245-91A0-2AB6444B4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852" y="60742"/>
            <a:ext cx="10489595" cy="67972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2AEE9D-7840-E54A-9136-9DD22BF91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4" y="109729"/>
            <a:ext cx="6014355" cy="1188720"/>
          </a:xfrm>
        </p:spPr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1E0E3-7354-B14E-8E61-5F8C66297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243" y="1790274"/>
            <a:ext cx="1622407" cy="1411442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GB" dirty="0"/>
              <a:t>Hierarchy 5</a:t>
            </a:r>
          </a:p>
          <a:p>
            <a:pPr marL="0" indent="0">
              <a:buNone/>
            </a:pPr>
            <a:r>
              <a:rPr lang="en-GB" dirty="0"/>
              <a:t>PSU: Site-day</a:t>
            </a:r>
          </a:p>
          <a:p>
            <a:pPr marL="0" indent="0">
              <a:buNone/>
            </a:pPr>
            <a:r>
              <a:rPr lang="en-GB" dirty="0"/>
              <a:t>SSU: landing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7522824-7006-7343-AAF2-2ABC9612611B}"/>
              </a:ext>
            </a:extLst>
          </p:cNvPr>
          <p:cNvSpPr txBox="1">
            <a:spLocks/>
          </p:cNvSpPr>
          <p:nvPr/>
        </p:nvSpPr>
        <p:spPr>
          <a:xfrm>
            <a:off x="207270" y="4362005"/>
            <a:ext cx="2185101" cy="23862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PSUs: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Site 1, Jan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Site 2, Jan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Site 271, Dec 31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83E5016-9FE4-BB41-B3A9-F4E15F378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298641"/>
              </p:ext>
            </p:extLst>
          </p:nvPr>
        </p:nvGraphicFramePr>
        <p:xfrm>
          <a:off x="2048329" y="1436548"/>
          <a:ext cx="9773557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5885">
                  <a:extLst>
                    <a:ext uri="{9D8B030D-6E8A-4147-A177-3AD203B41FA5}">
                      <a16:colId xmlns:a16="http://schemas.microsoft.com/office/drawing/2014/main" val="1285964988"/>
                    </a:ext>
                  </a:extLst>
                </a:gridCol>
                <a:gridCol w="1812472">
                  <a:extLst>
                    <a:ext uri="{9D8B030D-6E8A-4147-A177-3AD203B41FA5}">
                      <a16:colId xmlns:a16="http://schemas.microsoft.com/office/drawing/2014/main" val="1289405683"/>
                    </a:ext>
                  </a:extLst>
                </a:gridCol>
                <a:gridCol w="1812471">
                  <a:extLst>
                    <a:ext uri="{9D8B030D-6E8A-4147-A177-3AD203B41FA5}">
                      <a16:colId xmlns:a16="http://schemas.microsoft.com/office/drawing/2014/main" val="1861026506"/>
                    </a:ext>
                  </a:extLst>
                </a:gridCol>
                <a:gridCol w="930729">
                  <a:extLst>
                    <a:ext uri="{9D8B030D-6E8A-4147-A177-3AD203B41FA5}">
                      <a16:colId xmlns:a16="http://schemas.microsoft.com/office/drawing/2014/main" val="1008191296"/>
                    </a:ext>
                  </a:extLst>
                </a:gridCol>
                <a:gridCol w="1289957">
                  <a:extLst>
                    <a:ext uri="{9D8B030D-6E8A-4147-A177-3AD203B41FA5}">
                      <a16:colId xmlns:a16="http://schemas.microsoft.com/office/drawing/2014/main" val="3066668931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813638651"/>
                    </a:ext>
                  </a:extLst>
                </a:gridCol>
                <a:gridCol w="1845129">
                  <a:extLst>
                    <a:ext uri="{9D8B030D-6E8A-4147-A177-3AD203B41FA5}">
                      <a16:colId xmlns:a16="http://schemas.microsoft.com/office/drawing/2014/main" val="34902001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OSid</a:t>
                      </a: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OSnationalLocationName</a:t>
                      </a: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OSsamplingDate</a:t>
                      </a: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OStotal</a:t>
                      </a: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OSsampeld</a:t>
                      </a: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OSsampProb</a:t>
                      </a: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selectionMethod</a:t>
                      </a: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8836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Site 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Jan 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98915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SRSWOR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15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Site 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Feb 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98915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SRSWOR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131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Site 112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Sep 16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98915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SRSWOR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551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Site 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Dec 25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98915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SRSWOR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485062"/>
                  </a:ext>
                </a:extLst>
              </a:tr>
            </a:tbl>
          </a:graphicData>
        </a:graphic>
      </p:graphicFrame>
      <p:pic>
        <p:nvPicPr>
          <p:cNvPr id="8" name="Picture 7" descr="\\storage-lk.slu.se\home$\nupr0001\My Documents\006 - ICES WGs\20180403_ICES_WKRDB_SPEC\20180615_v1.15\Hierarchy_5.png">
            <a:extLst>
              <a:ext uri="{FF2B5EF4-FFF2-40B4-BE49-F238E27FC236}">
                <a16:creationId xmlns:a16="http://schemas.microsoft.com/office/drawing/2014/main" id="{908A00E7-C844-8A4B-9BB2-50BAF47B521C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76" t="23200" r="52729" b="64399"/>
          <a:stretch/>
        </p:blipFill>
        <p:spPr bwMode="auto">
          <a:xfrm>
            <a:off x="8899071" y="631973"/>
            <a:ext cx="2922815" cy="744917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421659C-A6D4-0248-922F-2BAD05FAA9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778837"/>
              </p:ext>
            </p:extLst>
          </p:nvPr>
        </p:nvGraphicFramePr>
        <p:xfrm>
          <a:off x="2578965" y="4612091"/>
          <a:ext cx="9259252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8586">
                  <a:extLst>
                    <a:ext uri="{9D8B030D-6E8A-4147-A177-3AD203B41FA5}">
                      <a16:colId xmlns:a16="http://schemas.microsoft.com/office/drawing/2014/main" val="1285964988"/>
                    </a:ext>
                  </a:extLst>
                </a:gridCol>
                <a:gridCol w="750885">
                  <a:extLst>
                    <a:ext uri="{9D8B030D-6E8A-4147-A177-3AD203B41FA5}">
                      <a16:colId xmlns:a16="http://schemas.microsoft.com/office/drawing/2014/main" val="1289405683"/>
                    </a:ext>
                  </a:extLst>
                </a:gridCol>
                <a:gridCol w="856464">
                  <a:extLst>
                    <a:ext uri="{9D8B030D-6E8A-4147-A177-3AD203B41FA5}">
                      <a16:colId xmlns:a16="http://schemas.microsoft.com/office/drawing/2014/main" val="1008191296"/>
                    </a:ext>
                  </a:extLst>
                </a:gridCol>
                <a:gridCol w="1218422">
                  <a:extLst>
                    <a:ext uri="{9D8B030D-6E8A-4147-A177-3AD203B41FA5}">
                      <a16:colId xmlns:a16="http://schemas.microsoft.com/office/drawing/2014/main" val="3066668931"/>
                    </a:ext>
                  </a:extLst>
                </a:gridCol>
                <a:gridCol w="1459464">
                  <a:extLst>
                    <a:ext uri="{9D8B030D-6E8A-4147-A177-3AD203B41FA5}">
                      <a16:colId xmlns:a16="http://schemas.microsoft.com/office/drawing/2014/main" val="2813638651"/>
                    </a:ext>
                  </a:extLst>
                </a:gridCol>
                <a:gridCol w="2103306">
                  <a:extLst>
                    <a:ext uri="{9D8B030D-6E8A-4147-A177-3AD203B41FA5}">
                      <a16:colId xmlns:a16="http://schemas.microsoft.com/office/drawing/2014/main" val="3490200124"/>
                    </a:ext>
                  </a:extLst>
                </a:gridCol>
                <a:gridCol w="2142125">
                  <a:extLst>
                    <a:ext uri="{9D8B030D-6E8A-4147-A177-3AD203B41FA5}">
                      <a16:colId xmlns:a16="http://schemas.microsoft.com/office/drawing/2014/main" val="17045394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LEid</a:t>
                      </a: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OSid</a:t>
                      </a: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LEtotal</a:t>
                      </a: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LEsampeld</a:t>
                      </a: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LEsampProb</a:t>
                      </a: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LEselectionMethod</a:t>
                      </a: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LEnoSampReason</a:t>
                      </a: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8836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SRSWOR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15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SRSWOR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131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SRSWOR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551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SRSWOR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Non-response – sampling Error</a:t>
                      </a:r>
                      <a:r>
                        <a:rPr lang="nb-NO" dirty="0">
                          <a:effectLst/>
                        </a:rPr>
                        <a:t> </a:t>
                      </a: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079313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6CA283-4D88-E343-8812-6513CAFEC7B1}"/>
              </a:ext>
            </a:extLst>
          </p:cNvPr>
          <p:cNvCxnSpPr>
            <a:cxnSpLocks/>
          </p:cNvCxnSpPr>
          <p:nvPr/>
        </p:nvCxnSpPr>
        <p:spPr>
          <a:xfrm>
            <a:off x="2218593" y="3380013"/>
            <a:ext cx="1056553" cy="2750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4B91649B-757D-AE47-A261-F3ED2C93BADE}"/>
              </a:ext>
            </a:extLst>
          </p:cNvPr>
          <p:cNvSpPr/>
          <p:nvPr/>
        </p:nvSpPr>
        <p:spPr>
          <a:xfrm>
            <a:off x="3307804" y="6097757"/>
            <a:ext cx="323111" cy="444234"/>
          </a:xfrm>
          <a:prstGeom prst="ellipse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 descr="\\storage-lk.slu.se\home$\nupr0001\My Documents\006 - ICES WGs\20180403_ICES_WKRDB_SPEC\20180615_v1.15\Hierarchy_5.png">
            <a:extLst>
              <a:ext uri="{FF2B5EF4-FFF2-40B4-BE49-F238E27FC236}">
                <a16:creationId xmlns:a16="http://schemas.microsoft.com/office/drawing/2014/main" id="{A7BE7C3D-6CCA-CB42-9C70-392E7CCF2727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65" t="37015" r="40840" b="49752"/>
          <a:stretch/>
        </p:blipFill>
        <p:spPr bwMode="auto">
          <a:xfrm>
            <a:off x="8915400" y="3706576"/>
            <a:ext cx="2922815" cy="79486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2532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3AF34-7D0A-7C45-BB5D-A40013197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Partial probabilistic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25125-B167-AC47-883C-A7DC40E64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Hierarchies need to be identified for all kinds of estimations</a:t>
            </a:r>
          </a:p>
          <a:p>
            <a:r>
              <a:rPr lang="en-GB" dirty="0"/>
              <a:t>If totals can be identified from external sources (logbooks or landings):</a:t>
            </a:r>
          </a:p>
          <a:p>
            <a:pPr lvl="1"/>
            <a:r>
              <a:rPr lang="en-GB" dirty="0"/>
              <a:t>Design based estimates under assumptions may be calculated</a:t>
            </a:r>
          </a:p>
          <a:p>
            <a:pPr lvl="1"/>
            <a:r>
              <a:rPr lang="en-GB" dirty="0"/>
              <a:t>Design can be gradually improved by working on selection routines.</a:t>
            </a:r>
          </a:p>
        </p:txBody>
      </p:sp>
    </p:spTree>
    <p:extLst>
      <p:ext uri="{BB962C8B-B14F-4D97-AF65-F5344CB8AC3E}">
        <p14:creationId xmlns:p14="http://schemas.microsoft.com/office/powerpoint/2010/main" val="24999590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88AE81-5670-6245-91A0-2AB6444B4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852" y="60742"/>
            <a:ext cx="10489595" cy="67972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2AEE9D-7840-E54A-9136-9DD22BF91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4" y="109729"/>
            <a:ext cx="6014355" cy="1188720"/>
          </a:xfrm>
        </p:spPr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1E0E3-7354-B14E-8E61-5F8C66297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243" y="1790274"/>
            <a:ext cx="1622407" cy="1411442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GB" dirty="0"/>
              <a:t>Hierarchy 5</a:t>
            </a:r>
          </a:p>
          <a:p>
            <a:pPr marL="0" indent="0">
              <a:buNone/>
            </a:pPr>
            <a:r>
              <a:rPr lang="en-GB" dirty="0"/>
              <a:t>PSU: Site-day</a:t>
            </a:r>
          </a:p>
          <a:p>
            <a:pPr marL="0" indent="0">
              <a:buNone/>
            </a:pPr>
            <a:r>
              <a:rPr lang="en-GB" dirty="0"/>
              <a:t>SSU: landing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7522824-7006-7343-AAF2-2ABC9612611B}"/>
              </a:ext>
            </a:extLst>
          </p:cNvPr>
          <p:cNvSpPr txBox="1">
            <a:spLocks/>
          </p:cNvSpPr>
          <p:nvPr/>
        </p:nvSpPr>
        <p:spPr>
          <a:xfrm>
            <a:off x="207270" y="4362005"/>
            <a:ext cx="2185101" cy="23862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PSUs: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Site 1, Jan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Site 2, Jan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Site 271, Dec 31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83E5016-9FE4-BB41-B3A9-F4E15F378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084534"/>
              </p:ext>
            </p:extLst>
          </p:nvPr>
        </p:nvGraphicFramePr>
        <p:xfrm>
          <a:off x="2048329" y="1436548"/>
          <a:ext cx="9773557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5885">
                  <a:extLst>
                    <a:ext uri="{9D8B030D-6E8A-4147-A177-3AD203B41FA5}">
                      <a16:colId xmlns:a16="http://schemas.microsoft.com/office/drawing/2014/main" val="1285964988"/>
                    </a:ext>
                  </a:extLst>
                </a:gridCol>
                <a:gridCol w="1812472">
                  <a:extLst>
                    <a:ext uri="{9D8B030D-6E8A-4147-A177-3AD203B41FA5}">
                      <a16:colId xmlns:a16="http://schemas.microsoft.com/office/drawing/2014/main" val="1289405683"/>
                    </a:ext>
                  </a:extLst>
                </a:gridCol>
                <a:gridCol w="1812471">
                  <a:extLst>
                    <a:ext uri="{9D8B030D-6E8A-4147-A177-3AD203B41FA5}">
                      <a16:colId xmlns:a16="http://schemas.microsoft.com/office/drawing/2014/main" val="1861026506"/>
                    </a:ext>
                  </a:extLst>
                </a:gridCol>
                <a:gridCol w="930729">
                  <a:extLst>
                    <a:ext uri="{9D8B030D-6E8A-4147-A177-3AD203B41FA5}">
                      <a16:colId xmlns:a16="http://schemas.microsoft.com/office/drawing/2014/main" val="1008191296"/>
                    </a:ext>
                  </a:extLst>
                </a:gridCol>
                <a:gridCol w="1289957">
                  <a:extLst>
                    <a:ext uri="{9D8B030D-6E8A-4147-A177-3AD203B41FA5}">
                      <a16:colId xmlns:a16="http://schemas.microsoft.com/office/drawing/2014/main" val="3066668931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813638651"/>
                    </a:ext>
                  </a:extLst>
                </a:gridCol>
                <a:gridCol w="1845129">
                  <a:extLst>
                    <a:ext uri="{9D8B030D-6E8A-4147-A177-3AD203B41FA5}">
                      <a16:colId xmlns:a16="http://schemas.microsoft.com/office/drawing/2014/main" val="34902001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OSid</a:t>
                      </a: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OSnationalLocationName</a:t>
                      </a: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OSsamplingDate</a:t>
                      </a: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OStotal</a:t>
                      </a: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OSsampeld</a:t>
                      </a: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OSsampProb</a:t>
                      </a: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selectionMethod</a:t>
                      </a: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8836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Site 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Jan 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NPAH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15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Site 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Feb 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NPAH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131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Site 112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Sep 16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NPAH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551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Site 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Dec 25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NPAH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485062"/>
                  </a:ext>
                </a:extLst>
              </a:tr>
            </a:tbl>
          </a:graphicData>
        </a:graphic>
      </p:graphicFrame>
      <p:pic>
        <p:nvPicPr>
          <p:cNvPr id="8" name="Picture 7" descr="\\storage-lk.slu.se\home$\nupr0001\My Documents\006 - ICES WGs\20180403_ICES_WKRDB_SPEC\20180615_v1.15\Hierarchy_5.png">
            <a:extLst>
              <a:ext uri="{FF2B5EF4-FFF2-40B4-BE49-F238E27FC236}">
                <a16:creationId xmlns:a16="http://schemas.microsoft.com/office/drawing/2014/main" id="{908A00E7-C844-8A4B-9BB2-50BAF47B521C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76" t="23200" r="52729" b="64399"/>
          <a:stretch/>
        </p:blipFill>
        <p:spPr bwMode="auto">
          <a:xfrm>
            <a:off x="8899071" y="631973"/>
            <a:ext cx="2922815" cy="744917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421659C-A6D4-0248-922F-2BAD05FAA9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434151"/>
              </p:ext>
            </p:extLst>
          </p:nvPr>
        </p:nvGraphicFramePr>
        <p:xfrm>
          <a:off x="2578965" y="4612091"/>
          <a:ext cx="925925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8586">
                  <a:extLst>
                    <a:ext uri="{9D8B030D-6E8A-4147-A177-3AD203B41FA5}">
                      <a16:colId xmlns:a16="http://schemas.microsoft.com/office/drawing/2014/main" val="1285964988"/>
                    </a:ext>
                  </a:extLst>
                </a:gridCol>
                <a:gridCol w="750885">
                  <a:extLst>
                    <a:ext uri="{9D8B030D-6E8A-4147-A177-3AD203B41FA5}">
                      <a16:colId xmlns:a16="http://schemas.microsoft.com/office/drawing/2014/main" val="1289405683"/>
                    </a:ext>
                  </a:extLst>
                </a:gridCol>
                <a:gridCol w="856464">
                  <a:extLst>
                    <a:ext uri="{9D8B030D-6E8A-4147-A177-3AD203B41FA5}">
                      <a16:colId xmlns:a16="http://schemas.microsoft.com/office/drawing/2014/main" val="1008191296"/>
                    </a:ext>
                  </a:extLst>
                </a:gridCol>
                <a:gridCol w="1218422">
                  <a:extLst>
                    <a:ext uri="{9D8B030D-6E8A-4147-A177-3AD203B41FA5}">
                      <a16:colId xmlns:a16="http://schemas.microsoft.com/office/drawing/2014/main" val="3066668931"/>
                    </a:ext>
                  </a:extLst>
                </a:gridCol>
                <a:gridCol w="1459464">
                  <a:extLst>
                    <a:ext uri="{9D8B030D-6E8A-4147-A177-3AD203B41FA5}">
                      <a16:colId xmlns:a16="http://schemas.microsoft.com/office/drawing/2014/main" val="2813638651"/>
                    </a:ext>
                  </a:extLst>
                </a:gridCol>
                <a:gridCol w="2103306">
                  <a:extLst>
                    <a:ext uri="{9D8B030D-6E8A-4147-A177-3AD203B41FA5}">
                      <a16:colId xmlns:a16="http://schemas.microsoft.com/office/drawing/2014/main" val="3490200124"/>
                    </a:ext>
                  </a:extLst>
                </a:gridCol>
                <a:gridCol w="2142125">
                  <a:extLst>
                    <a:ext uri="{9D8B030D-6E8A-4147-A177-3AD203B41FA5}">
                      <a16:colId xmlns:a16="http://schemas.microsoft.com/office/drawing/2014/main" val="17045394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LEid</a:t>
                      </a: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OSid</a:t>
                      </a: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LEtotal</a:t>
                      </a: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LEsampeld</a:t>
                      </a: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LEsampProb</a:t>
                      </a: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LEselectionMethod</a:t>
                      </a: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LEnoSampReason</a:t>
                      </a: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8836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SRSWOR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15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SRSWOR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131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SRSWOR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551059"/>
                  </a:ext>
                </a:extLst>
              </a:tr>
            </a:tbl>
          </a:graphicData>
        </a:graphic>
      </p:graphicFrame>
      <p:pic>
        <p:nvPicPr>
          <p:cNvPr id="12" name="Picture 11" descr="\\storage-lk.slu.se\home$\nupr0001\My Documents\006 - ICES WGs\20180403_ICES_WKRDB_SPEC\20180615_v1.15\Hierarchy_5.png">
            <a:extLst>
              <a:ext uri="{FF2B5EF4-FFF2-40B4-BE49-F238E27FC236}">
                <a16:creationId xmlns:a16="http://schemas.microsoft.com/office/drawing/2014/main" id="{A7BE7C3D-6CCA-CB42-9C70-392E7CCF2727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65" t="37015" r="40840" b="49752"/>
          <a:stretch/>
        </p:blipFill>
        <p:spPr bwMode="auto">
          <a:xfrm>
            <a:off x="8915400" y="3706576"/>
            <a:ext cx="2922815" cy="79486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06862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30692-7E23-D84B-AA95-2CFF19E5E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Design variables RDBES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296E6-8C93-914E-BECD-0916369D5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3332310"/>
            <a:ext cx="3864864" cy="3101983"/>
          </a:xfrm>
        </p:spPr>
        <p:txBody>
          <a:bodyPr>
            <a:normAutofit/>
          </a:bodyPr>
          <a:lstStyle/>
          <a:p>
            <a:pPr lvl="1"/>
            <a:r>
              <a:rPr lang="nb-NO" dirty="0"/>
              <a:t>total</a:t>
            </a:r>
          </a:p>
          <a:p>
            <a:pPr lvl="1"/>
            <a:r>
              <a:rPr lang="nb-NO" dirty="0" err="1"/>
              <a:t>sampled</a:t>
            </a:r>
            <a:endParaRPr lang="nb-NO" dirty="0"/>
          </a:p>
          <a:p>
            <a:pPr lvl="1"/>
            <a:r>
              <a:rPr lang="nb-NO" dirty="0" err="1"/>
              <a:t>sampProb</a:t>
            </a:r>
            <a:endParaRPr lang="nb-NO" dirty="0"/>
          </a:p>
          <a:p>
            <a:pPr lvl="1"/>
            <a:r>
              <a:rPr lang="nb-NO" dirty="0" err="1"/>
              <a:t>selectionMethod</a:t>
            </a:r>
            <a:endParaRPr lang="nb-NO" dirty="0"/>
          </a:p>
          <a:p>
            <a:pPr marL="228600" lvl="1" indent="0">
              <a:buNone/>
            </a:pPr>
            <a:endParaRPr lang="nb-NO" dirty="0"/>
          </a:p>
          <a:p>
            <a:pPr lvl="1"/>
            <a:r>
              <a:rPr lang="nb-NO" dirty="0" err="1"/>
              <a:t>straification</a:t>
            </a:r>
            <a:endParaRPr lang="nb-NO" dirty="0"/>
          </a:p>
          <a:p>
            <a:pPr lvl="1"/>
            <a:r>
              <a:rPr lang="nb-NO" dirty="0"/>
              <a:t>stratum</a:t>
            </a:r>
          </a:p>
          <a:p>
            <a:pPr lvl="1"/>
            <a:endParaRPr lang="nb-NO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CAF4FEB-712D-8C46-A4E6-CEC2BA7E9629}"/>
              </a:ext>
            </a:extLst>
          </p:cNvPr>
          <p:cNvSpPr txBox="1">
            <a:spLocks/>
          </p:cNvSpPr>
          <p:nvPr/>
        </p:nvSpPr>
        <p:spPr>
          <a:xfrm>
            <a:off x="5922603" y="3332309"/>
            <a:ext cx="3864864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nb-NO" dirty="0" err="1"/>
              <a:t>clustering</a:t>
            </a:r>
            <a:endParaRPr lang="nb-NO" dirty="0"/>
          </a:p>
          <a:p>
            <a:pPr lvl="1"/>
            <a:r>
              <a:rPr lang="nb-NO" dirty="0" err="1"/>
              <a:t>clusterName</a:t>
            </a:r>
            <a:endParaRPr lang="nb-NO" dirty="0"/>
          </a:p>
          <a:p>
            <a:pPr lvl="1"/>
            <a:r>
              <a:rPr lang="nb-NO" dirty="0" err="1"/>
              <a:t>selectionMethodCluster</a:t>
            </a:r>
            <a:endParaRPr lang="nb-NO" dirty="0"/>
          </a:p>
          <a:p>
            <a:pPr lvl="1"/>
            <a:r>
              <a:rPr lang="nb-NO" dirty="0" err="1"/>
              <a:t>totalClusters</a:t>
            </a:r>
            <a:endParaRPr lang="nb-NO" dirty="0"/>
          </a:p>
          <a:p>
            <a:pPr lvl="1"/>
            <a:r>
              <a:rPr lang="nb-NO" dirty="0" err="1"/>
              <a:t>sampledClusters</a:t>
            </a:r>
            <a:endParaRPr lang="nb-NO" dirty="0"/>
          </a:p>
          <a:p>
            <a:pPr lvl="1"/>
            <a:r>
              <a:rPr lang="nb-NO" dirty="0" err="1"/>
              <a:t>clusterProb</a:t>
            </a:r>
            <a:endParaRPr lang="nb-NO" dirty="0"/>
          </a:p>
          <a:p>
            <a:pPr lvl="1"/>
            <a:endParaRPr lang="nb-NO" dirty="0"/>
          </a:p>
          <a:p>
            <a:pPr lvl="1"/>
            <a:r>
              <a:rPr lang="nb-NO" dirty="0" err="1"/>
              <a:t>reasonNotSampled</a:t>
            </a:r>
            <a:endParaRPr lang="nb-NO" dirty="0"/>
          </a:p>
          <a:p>
            <a:pPr lvl="1"/>
            <a:endParaRPr lang="nb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C1B67A-080A-E943-BF3F-52383908CC52}"/>
              </a:ext>
            </a:extLst>
          </p:cNvPr>
          <p:cNvSpPr txBox="1"/>
          <p:nvPr/>
        </p:nvSpPr>
        <p:spPr>
          <a:xfrm>
            <a:off x="3454400" y="2778311"/>
            <a:ext cx="410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On each sampling unit (level in hierarchy):</a:t>
            </a:r>
          </a:p>
        </p:txBody>
      </p:sp>
    </p:spTree>
    <p:extLst>
      <p:ext uri="{BB962C8B-B14F-4D97-AF65-F5344CB8AC3E}">
        <p14:creationId xmlns:p14="http://schemas.microsoft.com/office/powerpoint/2010/main" val="33419065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3AF34-7D0A-7C45-BB5D-A40013197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Norwegian port sampling no 64N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25125-B167-AC47-883C-A7DC40E64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Norwegian port sampling no 64N is a sampling program which can be viewed as a partial probabilistic design:</a:t>
            </a:r>
          </a:p>
          <a:p>
            <a:pPr lvl="1"/>
            <a:r>
              <a:rPr lang="en-GB" dirty="0"/>
              <a:t>Hierarchies well identified</a:t>
            </a:r>
          </a:p>
          <a:p>
            <a:pPr lvl="1"/>
            <a:r>
              <a:rPr lang="en-GB" dirty="0"/>
              <a:t>Sampling frame and zero samples can be identified post-hoc from sales notes.</a:t>
            </a:r>
          </a:p>
        </p:txBody>
      </p:sp>
    </p:spTree>
    <p:extLst>
      <p:ext uri="{BB962C8B-B14F-4D97-AF65-F5344CB8AC3E}">
        <p14:creationId xmlns:p14="http://schemas.microsoft.com/office/powerpoint/2010/main" val="4118086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7C725-B0B7-2F44-9A7C-906BBD205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ESTIMATION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2781A74-DA91-584C-BD57-E6C6AF53A8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6688676"/>
              </p:ext>
            </p:extLst>
          </p:nvPr>
        </p:nvGraphicFramePr>
        <p:xfrm>
          <a:off x="1030514" y="2530785"/>
          <a:ext cx="9390743" cy="41748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FC5F490-3726-6E49-A1F5-332245C7E2CF}"/>
              </a:ext>
            </a:extLst>
          </p:cNvPr>
          <p:cNvSpPr txBox="1"/>
          <p:nvPr/>
        </p:nvSpPr>
        <p:spPr>
          <a:xfrm>
            <a:off x="9147511" y="3733409"/>
            <a:ext cx="2547492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Assumptions on sampling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104BD8-EE16-264D-B7DA-F48E75887243}"/>
              </a:ext>
            </a:extLst>
          </p:cNvPr>
          <p:cNvSpPr txBox="1"/>
          <p:nvPr/>
        </p:nvSpPr>
        <p:spPr>
          <a:xfrm>
            <a:off x="203016" y="3548743"/>
            <a:ext cx="2728869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Assumptions on nature</a:t>
            </a:r>
          </a:p>
        </p:txBody>
      </p:sp>
    </p:spTree>
    <p:extLst>
      <p:ext uri="{BB962C8B-B14F-4D97-AF65-F5344CB8AC3E}">
        <p14:creationId xmlns:p14="http://schemas.microsoft.com/office/powerpoint/2010/main" val="10802589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88AE81-5670-6245-91A0-2AB6444B4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852" y="60742"/>
            <a:ext cx="10489595" cy="67972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2AEE9D-7840-E54A-9136-9DD22BF91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4" y="109729"/>
            <a:ext cx="6014355" cy="1188720"/>
          </a:xfrm>
        </p:spPr>
        <p:txBody>
          <a:bodyPr/>
          <a:lstStyle/>
          <a:p>
            <a:r>
              <a:rPr lang="en-GB" dirty="0"/>
              <a:t>EXAMPLE</a:t>
            </a:r>
          </a:p>
        </p:txBody>
      </p:sp>
      <p:pic>
        <p:nvPicPr>
          <p:cNvPr id="6" name="Picture 5" descr="\\storage-lk.slu.se\home$\nupr0001\My Documents\006 - ICES WGs\20180403_ICES_WKRDB_SPEC\20180615_v1.15\Hierarchy_5.png">
            <a:extLst>
              <a:ext uri="{FF2B5EF4-FFF2-40B4-BE49-F238E27FC236}">
                <a16:creationId xmlns:a16="http://schemas.microsoft.com/office/drawing/2014/main" id="{7A8B70FA-E0EE-F34D-8B89-451A324B3467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482" y="4558883"/>
            <a:ext cx="5307965" cy="223837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0E9DACBA-C5E6-D44C-BB18-CB8797807A6B}"/>
              </a:ext>
            </a:extLst>
          </p:cNvPr>
          <p:cNvSpPr/>
          <p:nvPr/>
        </p:nvSpPr>
        <p:spPr>
          <a:xfrm>
            <a:off x="3706586" y="326571"/>
            <a:ext cx="8196943" cy="6580415"/>
          </a:xfrm>
          <a:custGeom>
            <a:avLst/>
            <a:gdLst>
              <a:gd name="connsiteX0" fmla="*/ 8033657 w 8196943"/>
              <a:gd name="connsiteY0" fmla="*/ 1371600 h 6580415"/>
              <a:gd name="connsiteX1" fmla="*/ 7854043 w 8196943"/>
              <a:gd name="connsiteY1" fmla="*/ 1208315 h 6580415"/>
              <a:gd name="connsiteX2" fmla="*/ 7903028 w 8196943"/>
              <a:gd name="connsiteY2" fmla="*/ 1191986 h 6580415"/>
              <a:gd name="connsiteX3" fmla="*/ 7935685 w 8196943"/>
              <a:gd name="connsiteY3" fmla="*/ 1143000 h 6580415"/>
              <a:gd name="connsiteX4" fmla="*/ 8033657 w 8196943"/>
              <a:gd name="connsiteY4" fmla="*/ 1110343 h 6580415"/>
              <a:gd name="connsiteX5" fmla="*/ 8082643 w 8196943"/>
              <a:gd name="connsiteY5" fmla="*/ 1077686 h 6580415"/>
              <a:gd name="connsiteX6" fmla="*/ 8098971 w 8196943"/>
              <a:gd name="connsiteY6" fmla="*/ 1028700 h 6580415"/>
              <a:gd name="connsiteX7" fmla="*/ 8164285 w 8196943"/>
              <a:gd name="connsiteY7" fmla="*/ 930729 h 6580415"/>
              <a:gd name="connsiteX8" fmla="*/ 8196943 w 8196943"/>
              <a:gd name="connsiteY8" fmla="*/ 783772 h 6580415"/>
              <a:gd name="connsiteX9" fmla="*/ 8180614 w 8196943"/>
              <a:gd name="connsiteY9" fmla="*/ 653143 h 6580415"/>
              <a:gd name="connsiteX10" fmla="*/ 8115300 w 8196943"/>
              <a:gd name="connsiteY10" fmla="*/ 571500 h 6580415"/>
              <a:gd name="connsiteX11" fmla="*/ 8082643 w 8196943"/>
              <a:gd name="connsiteY11" fmla="*/ 522515 h 6580415"/>
              <a:gd name="connsiteX12" fmla="*/ 8017328 w 8196943"/>
              <a:gd name="connsiteY12" fmla="*/ 457200 h 6580415"/>
              <a:gd name="connsiteX13" fmla="*/ 7984671 w 8196943"/>
              <a:gd name="connsiteY13" fmla="*/ 408215 h 6580415"/>
              <a:gd name="connsiteX14" fmla="*/ 7935685 w 8196943"/>
              <a:gd name="connsiteY14" fmla="*/ 359229 h 6580415"/>
              <a:gd name="connsiteX15" fmla="*/ 7821385 w 8196943"/>
              <a:gd name="connsiteY15" fmla="*/ 293915 h 6580415"/>
              <a:gd name="connsiteX16" fmla="*/ 7592785 w 8196943"/>
              <a:gd name="connsiteY16" fmla="*/ 244929 h 6580415"/>
              <a:gd name="connsiteX17" fmla="*/ 7511143 w 8196943"/>
              <a:gd name="connsiteY17" fmla="*/ 228600 h 6580415"/>
              <a:gd name="connsiteX18" fmla="*/ 7462157 w 8196943"/>
              <a:gd name="connsiteY18" fmla="*/ 212272 h 6580415"/>
              <a:gd name="connsiteX19" fmla="*/ 7282543 w 8196943"/>
              <a:gd name="connsiteY19" fmla="*/ 195943 h 6580415"/>
              <a:gd name="connsiteX20" fmla="*/ 7184571 w 8196943"/>
              <a:gd name="connsiteY20" fmla="*/ 163286 h 6580415"/>
              <a:gd name="connsiteX21" fmla="*/ 7135585 w 8196943"/>
              <a:gd name="connsiteY21" fmla="*/ 146958 h 6580415"/>
              <a:gd name="connsiteX22" fmla="*/ 7070271 w 8196943"/>
              <a:gd name="connsiteY22" fmla="*/ 163286 h 6580415"/>
              <a:gd name="connsiteX23" fmla="*/ 7021285 w 8196943"/>
              <a:gd name="connsiteY23" fmla="*/ 261258 h 6580415"/>
              <a:gd name="connsiteX24" fmla="*/ 6955971 w 8196943"/>
              <a:gd name="connsiteY24" fmla="*/ 179615 h 6580415"/>
              <a:gd name="connsiteX25" fmla="*/ 6906985 w 8196943"/>
              <a:gd name="connsiteY25" fmla="*/ 146958 h 6580415"/>
              <a:gd name="connsiteX26" fmla="*/ 6890657 w 8196943"/>
              <a:gd name="connsiteY26" fmla="*/ 97972 h 6580415"/>
              <a:gd name="connsiteX27" fmla="*/ 6792685 w 8196943"/>
              <a:gd name="connsiteY27" fmla="*/ 48986 h 6580415"/>
              <a:gd name="connsiteX28" fmla="*/ 6678385 w 8196943"/>
              <a:gd name="connsiteY28" fmla="*/ 0 h 6580415"/>
              <a:gd name="connsiteX29" fmla="*/ 6498771 w 8196943"/>
              <a:gd name="connsiteY29" fmla="*/ 16329 h 6580415"/>
              <a:gd name="connsiteX30" fmla="*/ 6449785 w 8196943"/>
              <a:gd name="connsiteY30" fmla="*/ 32658 h 6580415"/>
              <a:gd name="connsiteX31" fmla="*/ 6400800 w 8196943"/>
              <a:gd name="connsiteY31" fmla="*/ 81643 h 6580415"/>
              <a:gd name="connsiteX32" fmla="*/ 6351814 w 8196943"/>
              <a:gd name="connsiteY32" fmla="*/ 114300 h 6580415"/>
              <a:gd name="connsiteX33" fmla="*/ 6302828 w 8196943"/>
              <a:gd name="connsiteY33" fmla="*/ 212272 h 6580415"/>
              <a:gd name="connsiteX34" fmla="*/ 6253843 w 8196943"/>
              <a:gd name="connsiteY34" fmla="*/ 244929 h 6580415"/>
              <a:gd name="connsiteX35" fmla="*/ 6221185 w 8196943"/>
              <a:gd name="connsiteY35" fmla="*/ 277586 h 6580415"/>
              <a:gd name="connsiteX36" fmla="*/ 6123214 w 8196943"/>
              <a:gd name="connsiteY36" fmla="*/ 310243 h 6580415"/>
              <a:gd name="connsiteX37" fmla="*/ 6025243 w 8196943"/>
              <a:gd name="connsiteY37" fmla="*/ 342900 h 6580415"/>
              <a:gd name="connsiteX38" fmla="*/ 5976257 w 8196943"/>
              <a:gd name="connsiteY38" fmla="*/ 359229 h 6580415"/>
              <a:gd name="connsiteX39" fmla="*/ 5959928 w 8196943"/>
              <a:gd name="connsiteY39" fmla="*/ 310243 h 6580415"/>
              <a:gd name="connsiteX40" fmla="*/ 5943600 w 8196943"/>
              <a:gd name="connsiteY40" fmla="*/ 244929 h 6580415"/>
              <a:gd name="connsiteX41" fmla="*/ 5894614 w 8196943"/>
              <a:gd name="connsiteY41" fmla="*/ 228600 h 6580415"/>
              <a:gd name="connsiteX42" fmla="*/ 5763985 w 8196943"/>
              <a:gd name="connsiteY42" fmla="*/ 212272 h 6580415"/>
              <a:gd name="connsiteX43" fmla="*/ 5633357 w 8196943"/>
              <a:gd name="connsiteY43" fmla="*/ 228600 h 6580415"/>
              <a:gd name="connsiteX44" fmla="*/ 5535385 w 8196943"/>
              <a:gd name="connsiteY44" fmla="*/ 261258 h 6580415"/>
              <a:gd name="connsiteX45" fmla="*/ 5388428 w 8196943"/>
              <a:gd name="connsiteY45" fmla="*/ 375558 h 6580415"/>
              <a:gd name="connsiteX46" fmla="*/ 5355771 w 8196943"/>
              <a:gd name="connsiteY46" fmla="*/ 424543 h 6580415"/>
              <a:gd name="connsiteX47" fmla="*/ 5306785 w 8196943"/>
              <a:gd name="connsiteY47" fmla="*/ 506186 h 6580415"/>
              <a:gd name="connsiteX48" fmla="*/ 5290457 w 8196943"/>
              <a:gd name="connsiteY48" fmla="*/ 555172 h 6580415"/>
              <a:gd name="connsiteX49" fmla="*/ 5241471 w 8196943"/>
              <a:gd name="connsiteY49" fmla="*/ 604158 h 6580415"/>
              <a:gd name="connsiteX50" fmla="*/ 5208814 w 8196943"/>
              <a:gd name="connsiteY50" fmla="*/ 653143 h 6580415"/>
              <a:gd name="connsiteX51" fmla="*/ 5192485 w 8196943"/>
              <a:gd name="connsiteY51" fmla="*/ 702129 h 6580415"/>
              <a:gd name="connsiteX52" fmla="*/ 5094514 w 8196943"/>
              <a:gd name="connsiteY52" fmla="*/ 751115 h 6580415"/>
              <a:gd name="connsiteX53" fmla="*/ 5029200 w 8196943"/>
              <a:gd name="connsiteY53" fmla="*/ 783772 h 6580415"/>
              <a:gd name="connsiteX54" fmla="*/ 4996543 w 8196943"/>
              <a:gd name="connsiteY54" fmla="*/ 832758 h 6580415"/>
              <a:gd name="connsiteX55" fmla="*/ 4931228 w 8196943"/>
              <a:gd name="connsiteY55" fmla="*/ 914400 h 6580415"/>
              <a:gd name="connsiteX56" fmla="*/ 4882243 w 8196943"/>
              <a:gd name="connsiteY56" fmla="*/ 1012372 h 6580415"/>
              <a:gd name="connsiteX57" fmla="*/ 4833257 w 8196943"/>
              <a:gd name="connsiteY57" fmla="*/ 1045029 h 6580415"/>
              <a:gd name="connsiteX58" fmla="*/ 4784271 w 8196943"/>
              <a:gd name="connsiteY58" fmla="*/ 1061358 h 6580415"/>
              <a:gd name="connsiteX59" fmla="*/ 4686300 w 8196943"/>
              <a:gd name="connsiteY59" fmla="*/ 1126672 h 6580415"/>
              <a:gd name="connsiteX60" fmla="*/ 4637314 w 8196943"/>
              <a:gd name="connsiteY60" fmla="*/ 1159329 h 6580415"/>
              <a:gd name="connsiteX61" fmla="*/ 4604657 w 8196943"/>
              <a:gd name="connsiteY61" fmla="*/ 1208315 h 6580415"/>
              <a:gd name="connsiteX62" fmla="*/ 4523014 w 8196943"/>
              <a:gd name="connsiteY62" fmla="*/ 1289958 h 6580415"/>
              <a:gd name="connsiteX63" fmla="*/ 4441371 w 8196943"/>
              <a:gd name="connsiteY63" fmla="*/ 1371600 h 6580415"/>
              <a:gd name="connsiteX64" fmla="*/ 4408714 w 8196943"/>
              <a:gd name="connsiteY64" fmla="*/ 1600200 h 6580415"/>
              <a:gd name="connsiteX65" fmla="*/ 4359728 w 8196943"/>
              <a:gd name="connsiteY65" fmla="*/ 1551215 h 6580415"/>
              <a:gd name="connsiteX66" fmla="*/ 4245428 w 8196943"/>
              <a:gd name="connsiteY66" fmla="*/ 1453243 h 6580415"/>
              <a:gd name="connsiteX67" fmla="*/ 4229100 w 8196943"/>
              <a:gd name="connsiteY67" fmla="*/ 1404258 h 6580415"/>
              <a:gd name="connsiteX68" fmla="*/ 4196443 w 8196943"/>
              <a:gd name="connsiteY68" fmla="*/ 1453243 h 6580415"/>
              <a:gd name="connsiteX69" fmla="*/ 4114800 w 8196943"/>
              <a:gd name="connsiteY69" fmla="*/ 1502229 h 6580415"/>
              <a:gd name="connsiteX70" fmla="*/ 3886200 w 8196943"/>
              <a:gd name="connsiteY70" fmla="*/ 1485900 h 6580415"/>
              <a:gd name="connsiteX71" fmla="*/ 3853543 w 8196943"/>
              <a:gd name="connsiteY71" fmla="*/ 1534886 h 6580415"/>
              <a:gd name="connsiteX72" fmla="*/ 3820885 w 8196943"/>
              <a:gd name="connsiteY72" fmla="*/ 1567543 h 6580415"/>
              <a:gd name="connsiteX73" fmla="*/ 3804557 w 8196943"/>
              <a:gd name="connsiteY73" fmla="*/ 1616529 h 6580415"/>
              <a:gd name="connsiteX74" fmla="*/ 3804557 w 8196943"/>
              <a:gd name="connsiteY74" fmla="*/ 2106386 h 6580415"/>
              <a:gd name="connsiteX75" fmla="*/ 3755571 w 8196943"/>
              <a:gd name="connsiteY75" fmla="*/ 2139043 h 6580415"/>
              <a:gd name="connsiteX76" fmla="*/ 3624943 w 8196943"/>
              <a:gd name="connsiteY76" fmla="*/ 2057400 h 6580415"/>
              <a:gd name="connsiteX77" fmla="*/ 3592285 w 8196943"/>
              <a:gd name="connsiteY77" fmla="*/ 2024743 h 6580415"/>
              <a:gd name="connsiteX78" fmla="*/ 3494314 w 8196943"/>
              <a:gd name="connsiteY78" fmla="*/ 2090058 h 6580415"/>
              <a:gd name="connsiteX79" fmla="*/ 3429000 w 8196943"/>
              <a:gd name="connsiteY79" fmla="*/ 2122715 h 6580415"/>
              <a:gd name="connsiteX80" fmla="*/ 3331028 w 8196943"/>
              <a:gd name="connsiteY80" fmla="*/ 2204358 h 6580415"/>
              <a:gd name="connsiteX81" fmla="*/ 3314700 w 8196943"/>
              <a:gd name="connsiteY81" fmla="*/ 2253343 h 6580415"/>
              <a:gd name="connsiteX82" fmla="*/ 3265714 w 8196943"/>
              <a:gd name="connsiteY82" fmla="*/ 2269672 h 6580415"/>
              <a:gd name="connsiteX83" fmla="*/ 3086100 w 8196943"/>
              <a:gd name="connsiteY83" fmla="*/ 2286000 h 6580415"/>
              <a:gd name="connsiteX84" fmla="*/ 2906485 w 8196943"/>
              <a:gd name="connsiteY84" fmla="*/ 2400300 h 6580415"/>
              <a:gd name="connsiteX85" fmla="*/ 2824843 w 8196943"/>
              <a:gd name="connsiteY85" fmla="*/ 2383972 h 6580415"/>
              <a:gd name="connsiteX86" fmla="*/ 2792185 w 8196943"/>
              <a:gd name="connsiteY86" fmla="*/ 2286000 h 6580415"/>
              <a:gd name="connsiteX87" fmla="*/ 2775857 w 8196943"/>
              <a:gd name="connsiteY87" fmla="*/ 2171700 h 6580415"/>
              <a:gd name="connsiteX88" fmla="*/ 2759528 w 8196943"/>
              <a:gd name="connsiteY88" fmla="*/ 2106386 h 6580415"/>
              <a:gd name="connsiteX89" fmla="*/ 2808514 w 8196943"/>
              <a:gd name="connsiteY89" fmla="*/ 1845129 h 6580415"/>
              <a:gd name="connsiteX90" fmla="*/ 2857500 w 8196943"/>
              <a:gd name="connsiteY90" fmla="*/ 1796143 h 6580415"/>
              <a:gd name="connsiteX91" fmla="*/ 2906485 w 8196943"/>
              <a:gd name="connsiteY91" fmla="*/ 1779815 h 6580415"/>
              <a:gd name="connsiteX92" fmla="*/ 2955471 w 8196943"/>
              <a:gd name="connsiteY92" fmla="*/ 1747158 h 6580415"/>
              <a:gd name="connsiteX93" fmla="*/ 3053443 w 8196943"/>
              <a:gd name="connsiteY93" fmla="*/ 1714500 h 6580415"/>
              <a:gd name="connsiteX94" fmla="*/ 3167743 w 8196943"/>
              <a:gd name="connsiteY94" fmla="*/ 1730829 h 6580415"/>
              <a:gd name="connsiteX95" fmla="*/ 3216728 w 8196943"/>
              <a:gd name="connsiteY95" fmla="*/ 1747158 h 6580415"/>
              <a:gd name="connsiteX96" fmla="*/ 3249385 w 8196943"/>
              <a:gd name="connsiteY96" fmla="*/ 1845129 h 6580415"/>
              <a:gd name="connsiteX97" fmla="*/ 3282043 w 8196943"/>
              <a:gd name="connsiteY97" fmla="*/ 1877786 h 6580415"/>
              <a:gd name="connsiteX98" fmla="*/ 3298371 w 8196943"/>
              <a:gd name="connsiteY98" fmla="*/ 1926772 h 6580415"/>
              <a:gd name="connsiteX99" fmla="*/ 3380014 w 8196943"/>
              <a:gd name="connsiteY99" fmla="*/ 2073729 h 6580415"/>
              <a:gd name="connsiteX100" fmla="*/ 3363685 w 8196943"/>
              <a:gd name="connsiteY100" fmla="*/ 2171700 h 6580415"/>
              <a:gd name="connsiteX101" fmla="*/ 3265714 w 8196943"/>
              <a:gd name="connsiteY101" fmla="*/ 2204358 h 6580415"/>
              <a:gd name="connsiteX102" fmla="*/ 3184071 w 8196943"/>
              <a:gd name="connsiteY102" fmla="*/ 2286000 h 6580415"/>
              <a:gd name="connsiteX103" fmla="*/ 3135085 w 8196943"/>
              <a:gd name="connsiteY103" fmla="*/ 2269672 h 6580415"/>
              <a:gd name="connsiteX104" fmla="*/ 2988128 w 8196943"/>
              <a:gd name="connsiteY104" fmla="*/ 2383972 h 6580415"/>
              <a:gd name="connsiteX105" fmla="*/ 2939143 w 8196943"/>
              <a:gd name="connsiteY105" fmla="*/ 2416629 h 6580415"/>
              <a:gd name="connsiteX106" fmla="*/ 2792185 w 8196943"/>
              <a:gd name="connsiteY106" fmla="*/ 2318658 h 6580415"/>
              <a:gd name="connsiteX107" fmla="*/ 2759528 w 8196943"/>
              <a:gd name="connsiteY107" fmla="*/ 2286000 h 6580415"/>
              <a:gd name="connsiteX108" fmla="*/ 2612571 w 8196943"/>
              <a:gd name="connsiteY108" fmla="*/ 2400300 h 6580415"/>
              <a:gd name="connsiteX109" fmla="*/ 2579914 w 8196943"/>
              <a:gd name="connsiteY109" fmla="*/ 2498272 h 6580415"/>
              <a:gd name="connsiteX110" fmla="*/ 2563585 w 8196943"/>
              <a:gd name="connsiteY110" fmla="*/ 2547258 h 6580415"/>
              <a:gd name="connsiteX111" fmla="*/ 2596243 w 8196943"/>
              <a:gd name="connsiteY111" fmla="*/ 2677886 h 6580415"/>
              <a:gd name="connsiteX112" fmla="*/ 2645228 w 8196943"/>
              <a:gd name="connsiteY112" fmla="*/ 2710543 h 6580415"/>
              <a:gd name="connsiteX113" fmla="*/ 2596243 w 8196943"/>
              <a:gd name="connsiteY113" fmla="*/ 2694215 h 6580415"/>
              <a:gd name="connsiteX114" fmla="*/ 2514600 w 8196943"/>
              <a:gd name="connsiteY114" fmla="*/ 2628900 h 6580415"/>
              <a:gd name="connsiteX115" fmla="*/ 2481943 w 8196943"/>
              <a:gd name="connsiteY115" fmla="*/ 2530929 h 6580415"/>
              <a:gd name="connsiteX116" fmla="*/ 2465614 w 8196943"/>
              <a:gd name="connsiteY116" fmla="*/ 2579915 h 6580415"/>
              <a:gd name="connsiteX117" fmla="*/ 2318657 w 8196943"/>
              <a:gd name="connsiteY117" fmla="*/ 2596243 h 6580415"/>
              <a:gd name="connsiteX118" fmla="*/ 2237014 w 8196943"/>
              <a:gd name="connsiteY118" fmla="*/ 2612572 h 6580415"/>
              <a:gd name="connsiteX119" fmla="*/ 2188028 w 8196943"/>
              <a:gd name="connsiteY119" fmla="*/ 2628900 h 6580415"/>
              <a:gd name="connsiteX120" fmla="*/ 2155371 w 8196943"/>
              <a:gd name="connsiteY120" fmla="*/ 2726872 h 6580415"/>
              <a:gd name="connsiteX121" fmla="*/ 2139043 w 8196943"/>
              <a:gd name="connsiteY121" fmla="*/ 2890158 h 6580415"/>
              <a:gd name="connsiteX122" fmla="*/ 2122714 w 8196943"/>
              <a:gd name="connsiteY122" fmla="*/ 2939143 h 6580415"/>
              <a:gd name="connsiteX123" fmla="*/ 2073728 w 8196943"/>
              <a:gd name="connsiteY123" fmla="*/ 3151415 h 6580415"/>
              <a:gd name="connsiteX124" fmla="*/ 2057400 w 8196943"/>
              <a:gd name="connsiteY124" fmla="*/ 3494315 h 6580415"/>
              <a:gd name="connsiteX125" fmla="*/ 2041071 w 8196943"/>
              <a:gd name="connsiteY125" fmla="*/ 3575958 h 6580415"/>
              <a:gd name="connsiteX126" fmla="*/ 2024743 w 8196943"/>
              <a:gd name="connsiteY126" fmla="*/ 3706586 h 6580415"/>
              <a:gd name="connsiteX127" fmla="*/ 1992085 w 8196943"/>
              <a:gd name="connsiteY127" fmla="*/ 3575958 h 6580415"/>
              <a:gd name="connsiteX128" fmla="*/ 1894114 w 8196943"/>
              <a:gd name="connsiteY128" fmla="*/ 3543300 h 6580415"/>
              <a:gd name="connsiteX129" fmla="*/ 1779814 w 8196943"/>
              <a:gd name="connsiteY129" fmla="*/ 3510643 h 6580415"/>
              <a:gd name="connsiteX130" fmla="*/ 1747157 w 8196943"/>
              <a:gd name="connsiteY130" fmla="*/ 3608615 h 6580415"/>
              <a:gd name="connsiteX131" fmla="*/ 1714500 w 8196943"/>
              <a:gd name="connsiteY131" fmla="*/ 3559629 h 6580415"/>
              <a:gd name="connsiteX132" fmla="*/ 1649185 w 8196943"/>
              <a:gd name="connsiteY132" fmla="*/ 3396343 h 6580415"/>
              <a:gd name="connsiteX133" fmla="*/ 1583871 w 8196943"/>
              <a:gd name="connsiteY133" fmla="*/ 3494315 h 6580415"/>
              <a:gd name="connsiteX134" fmla="*/ 1436914 w 8196943"/>
              <a:gd name="connsiteY134" fmla="*/ 3575958 h 6580415"/>
              <a:gd name="connsiteX135" fmla="*/ 1371600 w 8196943"/>
              <a:gd name="connsiteY135" fmla="*/ 3559629 h 6580415"/>
              <a:gd name="connsiteX136" fmla="*/ 1355271 w 8196943"/>
              <a:gd name="connsiteY136" fmla="*/ 3396343 h 6580415"/>
              <a:gd name="connsiteX137" fmla="*/ 1322614 w 8196943"/>
              <a:gd name="connsiteY137" fmla="*/ 3347358 h 6580415"/>
              <a:gd name="connsiteX138" fmla="*/ 1289957 w 8196943"/>
              <a:gd name="connsiteY138" fmla="*/ 3233058 h 6580415"/>
              <a:gd name="connsiteX139" fmla="*/ 1273628 w 8196943"/>
              <a:gd name="connsiteY139" fmla="*/ 3184072 h 6580415"/>
              <a:gd name="connsiteX140" fmla="*/ 1240971 w 8196943"/>
              <a:gd name="connsiteY140" fmla="*/ 3233058 h 6580415"/>
              <a:gd name="connsiteX141" fmla="*/ 1208314 w 8196943"/>
              <a:gd name="connsiteY141" fmla="*/ 3331029 h 6580415"/>
              <a:gd name="connsiteX142" fmla="*/ 1175657 w 8196943"/>
              <a:gd name="connsiteY142" fmla="*/ 3429000 h 6580415"/>
              <a:gd name="connsiteX143" fmla="*/ 1159328 w 8196943"/>
              <a:gd name="connsiteY143" fmla="*/ 3477986 h 6580415"/>
              <a:gd name="connsiteX144" fmla="*/ 1126671 w 8196943"/>
              <a:gd name="connsiteY144" fmla="*/ 3543300 h 6580415"/>
              <a:gd name="connsiteX145" fmla="*/ 1110343 w 8196943"/>
              <a:gd name="connsiteY145" fmla="*/ 3608615 h 6580415"/>
              <a:gd name="connsiteX146" fmla="*/ 979714 w 8196943"/>
              <a:gd name="connsiteY146" fmla="*/ 3673929 h 6580415"/>
              <a:gd name="connsiteX147" fmla="*/ 881743 w 8196943"/>
              <a:gd name="connsiteY147" fmla="*/ 3722915 h 6580415"/>
              <a:gd name="connsiteX148" fmla="*/ 832757 w 8196943"/>
              <a:gd name="connsiteY148" fmla="*/ 3820886 h 6580415"/>
              <a:gd name="connsiteX149" fmla="*/ 816428 w 8196943"/>
              <a:gd name="connsiteY149" fmla="*/ 3935186 h 6580415"/>
              <a:gd name="connsiteX150" fmla="*/ 751114 w 8196943"/>
              <a:gd name="connsiteY150" fmla="*/ 4033158 h 6580415"/>
              <a:gd name="connsiteX151" fmla="*/ 702128 w 8196943"/>
              <a:gd name="connsiteY151" fmla="*/ 4049486 h 6580415"/>
              <a:gd name="connsiteX152" fmla="*/ 620485 w 8196943"/>
              <a:gd name="connsiteY152" fmla="*/ 4114800 h 6580415"/>
              <a:gd name="connsiteX153" fmla="*/ 587828 w 8196943"/>
              <a:gd name="connsiteY153" fmla="*/ 4212772 h 6580415"/>
              <a:gd name="connsiteX154" fmla="*/ 522514 w 8196943"/>
              <a:gd name="connsiteY154" fmla="*/ 4310743 h 6580415"/>
              <a:gd name="connsiteX155" fmla="*/ 506185 w 8196943"/>
              <a:gd name="connsiteY155" fmla="*/ 4359729 h 6580415"/>
              <a:gd name="connsiteX156" fmla="*/ 489857 w 8196943"/>
              <a:gd name="connsiteY156" fmla="*/ 4425043 h 6580415"/>
              <a:gd name="connsiteX157" fmla="*/ 424543 w 8196943"/>
              <a:gd name="connsiteY157" fmla="*/ 4523015 h 6580415"/>
              <a:gd name="connsiteX158" fmla="*/ 293914 w 8196943"/>
              <a:gd name="connsiteY158" fmla="*/ 4588329 h 6580415"/>
              <a:gd name="connsiteX159" fmla="*/ 163285 w 8196943"/>
              <a:gd name="connsiteY159" fmla="*/ 4620986 h 6580415"/>
              <a:gd name="connsiteX160" fmla="*/ 114300 w 8196943"/>
              <a:gd name="connsiteY160" fmla="*/ 4800600 h 6580415"/>
              <a:gd name="connsiteX161" fmla="*/ 81643 w 8196943"/>
              <a:gd name="connsiteY161" fmla="*/ 4898572 h 6580415"/>
              <a:gd name="connsiteX162" fmla="*/ 32657 w 8196943"/>
              <a:gd name="connsiteY162" fmla="*/ 5045529 h 6580415"/>
              <a:gd name="connsiteX163" fmla="*/ 16328 w 8196943"/>
              <a:gd name="connsiteY163" fmla="*/ 5094515 h 6580415"/>
              <a:gd name="connsiteX164" fmla="*/ 0 w 8196943"/>
              <a:gd name="connsiteY164" fmla="*/ 5159829 h 6580415"/>
              <a:gd name="connsiteX165" fmla="*/ 48985 w 8196943"/>
              <a:gd name="connsiteY165" fmla="*/ 5176158 h 6580415"/>
              <a:gd name="connsiteX166" fmla="*/ 81643 w 8196943"/>
              <a:gd name="connsiteY166" fmla="*/ 5143500 h 6580415"/>
              <a:gd name="connsiteX167" fmla="*/ 130628 w 8196943"/>
              <a:gd name="connsiteY167" fmla="*/ 5110843 h 6580415"/>
              <a:gd name="connsiteX168" fmla="*/ 163285 w 8196943"/>
              <a:gd name="connsiteY168" fmla="*/ 5061858 h 6580415"/>
              <a:gd name="connsiteX169" fmla="*/ 195943 w 8196943"/>
              <a:gd name="connsiteY169" fmla="*/ 4947558 h 6580415"/>
              <a:gd name="connsiteX170" fmla="*/ 212271 w 8196943"/>
              <a:gd name="connsiteY170" fmla="*/ 4898572 h 6580415"/>
              <a:gd name="connsiteX171" fmla="*/ 228600 w 8196943"/>
              <a:gd name="connsiteY171" fmla="*/ 4833258 h 6580415"/>
              <a:gd name="connsiteX172" fmla="*/ 244928 w 8196943"/>
              <a:gd name="connsiteY172" fmla="*/ 4784272 h 6580415"/>
              <a:gd name="connsiteX173" fmla="*/ 342900 w 8196943"/>
              <a:gd name="connsiteY173" fmla="*/ 4751615 h 6580415"/>
              <a:gd name="connsiteX174" fmla="*/ 391885 w 8196943"/>
              <a:gd name="connsiteY174" fmla="*/ 4735286 h 6580415"/>
              <a:gd name="connsiteX175" fmla="*/ 424543 w 8196943"/>
              <a:gd name="connsiteY175" fmla="*/ 4702629 h 6580415"/>
              <a:gd name="connsiteX176" fmla="*/ 457200 w 8196943"/>
              <a:gd name="connsiteY176" fmla="*/ 4653643 h 6580415"/>
              <a:gd name="connsiteX177" fmla="*/ 506185 w 8196943"/>
              <a:gd name="connsiteY177" fmla="*/ 4620986 h 6580415"/>
              <a:gd name="connsiteX178" fmla="*/ 538843 w 8196943"/>
              <a:gd name="connsiteY178" fmla="*/ 4588329 h 6580415"/>
              <a:gd name="connsiteX179" fmla="*/ 636814 w 8196943"/>
              <a:gd name="connsiteY179" fmla="*/ 4539343 h 6580415"/>
              <a:gd name="connsiteX180" fmla="*/ 783771 w 8196943"/>
              <a:gd name="connsiteY180" fmla="*/ 4523015 h 6580415"/>
              <a:gd name="connsiteX181" fmla="*/ 947057 w 8196943"/>
              <a:gd name="connsiteY181" fmla="*/ 4523015 h 6580415"/>
              <a:gd name="connsiteX182" fmla="*/ 1045028 w 8196943"/>
              <a:gd name="connsiteY182" fmla="*/ 4588329 h 6580415"/>
              <a:gd name="connsiteX183" fmla="*/ 1273628 w 8196943"/>
              <a:gd name="connsiteY183" fmla="*/ 4555672 h 6580415"/>
              <a:gd name="connsiteX184" fmla="*/ 1322614 w 8196943"/>
              <a:gd name="connsiteY184" fmla="*/ 4523015 h 6580415"/>
              <a:gd name="connsiteX185" fmla="*/ 1420585 w 8196943"/>
              <a:gd name="connsiteY185" fmla="*/ 4490358 h 6580415"/>
              <a:gd name="connsiteX186" fmla="*/ 1469571 w 8196943"/>
              <a:gd name="connsiteY186" fmla="*/ 4474029 h 6580415"/>
              <a:gd name="connsiteX187" fmla="*/ 1518557 w 8196943"/>
              <a:gd name="connsiteY187" fmla="*/ 4457700 h 6580415"/>
              <a:gd name="connsiteX188" fmla="*/ 1600200 w 8196943"/>
              <a:gd name="connsiteY188" fmla="*/ 4474029 h 6580415"/>
              <a:gd name="connsiteX189" fmla="*/ 1567543 w 8196943"/>
              <a:gd name="connsiteY189" fmla="*/ 4523015 h 6580415"/>
              <a:gd name="connsiteX190" fmla="*/ 1534885 w 8196943"/>
              <a:gd name="connsiteY190" fmla="*/ 4555672 h 6580415"/>
              <a:gd name="connsiteX191" fmla="*/ 1502228 w 8196943"/>
              <a:gd name="connsiteY191" fmla="*/ 4604658 h 6580415"/>
              <a:gd name="connsiteX192" fmla="*/ 1453243 w 8196943"/>
              <a:gd name="connsiteY192" fmla="*/ 4637315 h 6580415"/>
              <a:gd name="connsiteX193" fmla="*/ 1420585 w 8196943"/>
              <a:gd name="connsiteY193" fmla="*/ 4669972 h 6580415"/>
              <a:gd name="connsiteX194" fmla="*/ 1355271 w 8196943"/>
              <a:gd name="connsiteY194" fmla="*/ 4751615 h 6580415"/>
              <a:gd name="connsiteX195" fmla="*/ 1289957 w 8196943"/>
              <a:gd name="connsiteY195" fmla="*/ 4833258 h 6580415"/>
              <a:gd name="connsiteX196" fmla="*/ 1240971 w 8196943"/>
              <a:gd name="connsiteY196" fmla="*/ 4849586 h 6580415"/>
              <a:gd name="connsiteX197" fmla="*/ 1143000 w 8196943"/>
              <a:gd name="connsiteY197" fmla="*/ 4914900 h 6580415"/>
              <a:gd name="connsiteX198" fmla="*/ 1045028 w 8196943"/>
              <a:gd name="connsiteY198" fmla="*/ 4963886 h 6580415"/>
              <a:gd name="connsiteX199" fmla="*/ 1012371 w 8196943"/>
              <a:gd name="connsiteY199" fmla="*/ 5012872 h 6580415"/>
              <a:gd name="connsiteX200" fmla="*/ 1045028 w 8196943"/>
              <a:gd name="connsiteY200" fmla="*/ 5176158 h 6580415"/>
              <a:gd name="connsiteX201" fmla="*/ 1077685 w 8196943"/>
              <a:gd name="connsiteY201" fmla="*/ 5225143 h 6580415"/>
              <a:gd name="connsiteX202" fmla="*/ 1061357 w 8196943"/>
              <a:gd name="connsiteY202" fmla="*/ 5355772 h 6580415"/>
              <a:gd name="connsiteX203" fmla="*/ 1012371 w 8196943"/>
              <a:gd name="connsiteY203" fmla="*/ 5372100 h 6580415"/>
              <a:gd name="connsiteX204" fmla="*/ 800100 w 8196943"/>
              <a:gd name="connsiteY204" fmla="*/ 5388429 h 6580415"/>
              <a:gd name="connsiteX205" fmla="*/ 767443 w 8196943"/>
              <a:gd name="connsiteY205" fmla="*/ 5649686 h 6580415"/>
              <a:gd name="connsiteX206" fmla="*/ 734785 w 8196943"/>
              <a:gd name="connsiteY206" fmla="*/ 5747658 h 6580415"/>
              <a:gd name="connsiteX207" fmla="*/ 702128 w 8196943"/>
              <a:gd name="connsiteY207" fmla="*/ 5845629 h 6580415"/>
              <a:gd name="connsiteX208" fmla="*/ 587828 w 8196943"/>
              <a:gd name="connsiteY208" fmla="*/ 5878286 h 6580415"/>
              <a:gd name="connsiteX209" fmla="*/ 538843 w 8196943"/>
              <a:gd name="connsiteY209" fmla="*/ 5894615 h 6580415"/>
              <a:gd name="connsiteX210" fmla="*/ 375557 w 8196943"/>
              <a:gd name="connsiteY210" fmla="*/ 5943600 h 6580415"/>
              <a:gd name="connsiteX211" fmla="*/ 326571 w 8196943"/>
              <a:gd name="connsiteY211" fmla="*/ 5959929 h 6580415"/>
              <a:gd name="connsiteX212" fmla="*/ 277585 w 8196943"/>
              <a:gd name="connsiteY212" fmla="*/ 5976258 h 6580415"/>
              <a:gd name="connsiteX213" fmla="*/ 212271 w 8196943"/>
              <a:gd name="connsiteY213" fmla="*/ 6221186 h 6580415"/>
              <a:gd name="connsiteX214" fmla="*/ 163285 w 8196943"/>
              <a:gd name="connsiteY214" fmla="*/ 6253843 h 6580415"/>
              <a:gd name="connsiteX215" fmla="*/ 130628 w 8196943"/>
              <a:gd name="connsiteY215" fmla="*/ 6547758 h 6580415"/>
              <a:gd name="connsiteX216" fmla="*/ 114300 w 8196943"/>
              <a:gd name="connsiteY216" fmla="*/ 6580415 h 6580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8196943" h="6580415">
                <a:moveTo>
                  <a:pt x="8033657" y="1371600"/>
                </a:moveTo>
                <a:cubicBezTo>
                  <a:pt x="7856271" y="1247430"/>
                  <a:pt x="7891380" y="1320329"/>
                  <a:pt x="7854043" y="1208315"/>
                </a:cubicBezTo>
                <a:cubicBezTo>
                  <a:pt x="7870371" y="1202872"/>
                  <a:pt x="7889588" y="1202738"/>
                  <a:pt x="7903028" y="1191986"/>
                </a:cubicBezTo>
                <a:cubicBezTo>
                  <a:pt x="7918352" y="1179726"/>
                  <a:pt x="7919043" y="1153401"/>
                  <a:pt x="7935685" y="1143000"/>
                </a:cubicBezTo>
                <a:cubicBezTo>
                  <a:pt x="7964876" y="1124755"/>
                  <a:pt x="8005015" y="1129438"/>
                  <a:pt x="8033657" y="1110343"/>
                </a:cubicBezTo>
                <a:lnTo>
                  <a:pt x="8082643" y="1077686"/>
                </a:lnTo>
                <a:cubicBezTo>
                  <a:pt x="8088086" y="1061357"/>
                  <a:pt x="8090612" y="1043746"/>
                  <a:pt x="8098971" y="1028700"/>
                </a:cubicBezTo>
                <a:cubicBezTo>
                  <a:pt x="8118032" y="994390"/>
                  <a:pt x="8151873" y="967964"/>
                  <a:pt x="8164285" y="930729"/>
                </a:cubicBezTo>
                <a:cubicBezTo>
                  <a:pt x="8191084" y="850335"/>
                  <a:pt x="8177784" y="898721"/>
                  <a:pt x="8196943" y="783772"/>
                </a:cubicBezTo>
                <a:cubicBezTo>
                  <a:pt x="8191500" y="740229"/>
                  <a:pt x="8192160" y="695479"/>
                  <a:pt x="8180614" y="653143"/>
                </a:cubicBezTo>
                <a:cubicBezTo>
                  <a:pt x="8170217" y="615020"/>
                  <a:pt x="8137672" y="599465"/>
                  <a:pt x="8115300" y="571500"/>
                </a:cubicBezTo>
                <a:cubicBezTo>
                  <a:pt x="8103041" y="556176"/>
                  <a:pt x="8095414" y="537415"/>
                  <a:pt x="8082643" y="522515"/>
                </a:cubicBezTo>
                <a:cubicBezTo>
                  <a:pt x="8062605" y="499138"/>
                  <a:pt x="8034407" y="482819"/>
                  <a:pt x="8017328" y="457200"/>
                </a:cubicBezTo>
                <a:cubicBezTo>
                  <a:pt x="8006442" y="440872"/>
                  <a:pt x="7997234" y="423291"/>
                  <a:pt x="7984671" y="408215"/>
                </a:cubicBezTo>
                <a:cubicBezTo>
                  <a:pt x="7969888" y="390475"/>
                  <a:pt x="7953425" y="374012"/>
                  <a:pt x="7935685" y="359229"/>
                </a:cubicBezTo>
                <a:cubicBezTo>
                  <a:pt x="7908492" y="336568"/>
                  <a:pt x="7852100" y="306201"/>
                  <a:pt x="7821385" y="293915"/>
                </a:cubicBezTo>
                <a:cubicBezTo>
                  <a:pt x="7704442" y="247138"/>
                  <a:pt x="7728687" y="265838"/>
                  <a:pt x="7592785" y="244929"/>
                </a:cubicBezTo>
                <a:cubicBezTo>
                  <a:pt x="7565355" y="240709"/>
                  <a:pt x="7538067" y="235331"/>
                  <a:pt x="7511143" y="228600"/>
                </a:cubicBezTo>
                <a:cubicBezTo>
                  <a:pt x="7494445" y="224426"/>
                  <a:pt x="7479196" y="214706"/>
                  <a:pt x="7462157" y="212272"/>
                </a:cubicBezTo>
                <a:cubicBezTo>
                  <a:pt x="7402643" y="203770"/>
                  <a:pt x="7342414" y="201386"/>
                  <a:pt x="7282543" y="195943"/>
                </a:cubicBezTo>
                <a:lnTo>
                  <a:pt x="7184571" y="163286"/>
                </a:lnTo>
                <a:lnTo>
                  <a:pt x="7135585" y="146958"/>
                </a:lnTo>
                <a:cubicBezTo>
                  <a:pt x="7113814" y="152401"/>
                  <a:pt x="7088943" y="150838"/>
                  <a:pt x="7070271" y="163286"/>
                </a:cubicBezTo>
                <a:cubicBezTo>
                  <a:pt x="7043140" y="181373"/>
                  <a:pt x="7030599" y="233315"/>
                  <a:pt x="7021285" y="261258"/>
                </a:cubicBezTo>
                <a:cubicBezTo>
                  <a:pt x="6917313" y="226599"/>
                  <a:pt x="7020410" y="276273"/>
                  <a:pt x="6955971" y="179615"/>
                </a:cubicBezTo>
                <a:cubicBezTo>
                  <a:pt x="6945085" y="163286"/>
                  <a:pt x="6923314" y="157844"/>
                  <a:pt x="6906985" y="146958"/>
                </a:cubicBezTo>
                <a:cubicBezTo>
                  <a:pt x="6901542" y="130629"/>
                  <a:pt x="6901409" y="111412"/>
                  <a:pt x="6890657" y="97972"/>
                </a:cubicBezTo>
                <a:cubicBezTo>
                  <a:pt x="6859461" y="58977"/>
                  <a:pt x="6832125" y="68706"/>
                  <a:pt x="6792685" y="48986"/>
                </a:cubicBezTo>
                <a:cubicBezTo>
                  <a:pt x="6679922" y="-7396"/>
                  <a:pt x="6814319" y="33984"/>
                  <a:pt x="6678385" y="0"/>
                </a:cubicBezTo>
                <a:cubicBezTo>
                  <a:pt x="6618514" y="5443"/>
                  <a:pt x="6558285" y="7827"/>
                  <a:pt x="6498771" y="16329"/>
                </a:cubicBezTo>
                <a:cubicBezTo>
                  <a:pt x="6481732" y="18763"/>
                  <a:pt x="6464106" y="23111"/>
                  <a:pt x="6449785" y="32658"/>
                </a:cubicBezTo>
                <a:cubicBezTo>
                  <a:pt x="6430572" y="45467"/>
                  <a:pt x="6418540" y="66860"/>
                  <a:pt x="6400800" y="81643"/>
                </a:cubicBezTo>
                <a:cubicBezTo>
                  <a:pt x="6385724" y="94206"/>
                  <a:pt x="6368143" y="103414"/>
                  <a:pt x="6351814" y="114300"/>
                </a:cubicBezTo>
                <a:cubicBezTo>
                  <a:pt x="6338533" y="154141"/>
                  <a:pt x="6334481" y="180619"/>
                  <a:pt x="6302828" y="212272"/>
                </a:cubicBezTo>
                <a:cubicBezTo>
                  <a:pt x="6288952" y="226149"/>
                  <a:pt x="6269167" y="232670"/>
                  <a:pt x="6253843" y="244929"/>
                </a:cubicBezTo>
                <a:cubicBezTo>
                  <a:pt x="6241822" y="254546"/>
                  <a:pt x="6234955" y="270701"/>
                  <a:pt x="6221185" y="277586"/>
                </a:cubicBezTo>
                <a:cubicBezTo>
                  <a:pt x="6190396" y="292981"/>
                  <a:pt x="6155871" y="299357"/>
                  <a:pt x="6123214" y="310243"/>
                </a:cubicBezTo>
                <a:lnTo>
                  <a:pt x="6025243" y="342900"/>
                </a:lnTo>
                <a:lnTo>
                  <a:pt x="5976257" y="359229"/>
                </a:lnTo>
                <a:cubicBezTo>
                  <a:pt x="5970814" y="342900"/>
                  <a:pt x="5964656" y="326793"/>
                  <a:pt x="5959928" y="310243"/>
                </a:cubicBezTo>
                <a:cubicBezTo>
                  <a:pt x="5953763" y="288665"/>
                  <a:pt x="5957619" y="262453"/>
                  <a:pt x="5943600" y="244929"/>
                </a:cubicBezTo>
                <a:cubicBezTo>
                  <a:pt x="5932848" y="231489"/>
                  <a:pt x="5911548" y="231679"/>
                  <a:pt x="5894614" y="228600"/>
                </a:cubicBezTo>
                <a:cubicBezTo>
                  <a:pt x="5851440" y="220750"/>
                  <a:pt x="5807528" y="217715"/>
                  <a:pt x="5763985" y="212272"/>
                </a:cubicBezTo>
                <a:cubicBezTo>
                  <a:pt x="5720442" y="217715"/>
                  <a:pt x="5676264" y="219405"/>
                  <a:pt x="5633357" y="228600"/>
                </a:cubicBezTo>
                <a:cubicBezTo>
                  <a:pt x="5599697" y="235813"/>
                  <a:pt x="5564027" y="242163"/>
                  <a:pt x="5535385" y="261258"/>
                </a:cubicBezTo>
                <a:cubicBezTo>
                  <a:pt x="5467110" y="306774"/>
                  <a:pt x="5436391" y="318003"/>
                  <a:pt x="5388428" y="375558"/>
                </a:cubicBezTo>
                <a:cubicBezTo>
                  <a:pt x="5375865" y="390634"/>
                  <a:pt x="5366657" y="408215"/>
                  <a:pt x="5355771" y="424543"/>
                </a:cubicBezTo>
                <a:cubicBezTo>
                  <a:pt x="5309517" y="563312"/>
                  <a:pt x="5374027" y="394117"/>
                  <a:pt x="5306785" y="506186"/>
                </a:cubicBezTo>
                <a:cubicBezTo>
                  <a:pt x="5297930" y="520945"/>
                  <a:pt x="5300004" y="540851"/>
                  <a:pt x="5290457" y="555172"/>
                </a:cubicBezTo>
                <a:cubicBezTo>
                  <a:pt x="5277648" y="574386"/>
                  <a:pt x="5256254" y="586418"/>
                  <a:pt x="5241471" y="604158"/>
                </a:cubicBezTo>
                <a:cubicBezTo>
                  <a:pt x="5228908" y="619234"/>
                  <a:pt x="5217590" y="635591"/>
                  <a:pt x="5208814" y="653143"/>
                </a:cubicBezTo>
                <a:cubicBezTo>
                  <a:pt x="5201117" y="668538"/>
                  <a:pt x="5203237" y="688689"/>
                  <a:pt x="5192485" y="702129"/>
                </a:cubicBezTo>
                <a:cubicBezTo>
                  <a:pt x="5165199" y="736237"/>
                  <a:pt x="5130525" y="735682"/>
                  <a:pt x="5094514" y="751115"/>
                </a:cubicBezTo>
                <a:cubicBezTo>
                  <a:pt x="5072141" y="760703"/>
                  <a:pt x="5050971" y="772886"/>
                  <a:pt x="5029200" y="783772"/>
                </a:cubicBezTo>
                <a:cubicBezTo>
                  <a:pt x="5018314" y="800101"/>
                  <a:pt x="5008802" y="817434"/>
                  <a:pt x="4996543" y="832758"/>
                </a:cubicBezTo>
                <a:cubicBezTo>
                  <a:pt x="4903469" y="949099"/>
                  <a:pt x="5031749" y="763620"/>
                  <a:pt x="4931228" y="914400"/>
                </a:cubicBezTo>
                <a:cubicBezTo>
                  <a:pt x="4917948" y="954242"/>
                  <a:pt x="4913897" y="980718"/>
                  <a:pt x="4882243" y="1012372"/>
                </a:cubicBezTo>
                <a:cubicBezTo>
                  <a:pt x="4868366" y="1026249"/>
                  <a:pt x="4850810" y="1036253"/>
                  <a:pt x="4833257" y="1045029"/>
                </a:cubicBezTo>
                <a:cubicBezTo>
                  <a:pt x="4817862" y="1052726"/>
                  <a:pt x="4799317" y="1052999"/>
                  <a:pt x="4784271" y="1061358"/>
                </a:cubicBezTo>
                <a:cubicBezTo>
                  <a:pt x="4749961" y="1080419"/>
                  <a:pt x="4718957" y="1104901"/>
                  <a:pt x="4686300" y="1126672"/>
                </a:cubicBezTo>
                <a:lnTo>
                  <a:pt x="4637314" y="1159329"/>
                </a:lnTo>
                <a:cubicBezTo>
                  <a:pt x="4626428" y="1175658"/>
                  <a:pt x="4617580" y="1193546"/>
                  <a:pt x="4604657" y="1208315"/>
                </a:cubicBezTo>
                <a:cubicBezTo>
                  <a:pt x="4579313" y="1237279"/>
                  <a:pt x="4544363" y="1257935"/>
                  <a:pt x="4523014" y="1289958"/>
                </a:cubicBezTo>
                <a:cubicBezTo>
                  <a:pt x="4479471" y="1355272"/>
                  <a:pt x="4506685" y="1328057"/>
                  <a:pt x="4441371" y="1371600"/>
                </a:cubicBezTo>
                <a:cubicBezTo>
                  <a:pt x="4430485" y="1447800"/>
                  <a:pt x="4440566" y="1530126"/>
                  <a:pt x="4408714" y="1600200"/>
                </a:cubicBezTo>
                <a:cubicBezTo>
                  <a:pt x="4399158" y="1621222"/>
                  <a:pt x="4377261" y="1566243"/>
                  <a:pt x="4359728" y="1551215"/>
                </a:cubicBezTo>
                <a:cubicBezTo>
                  <a:pt x="4213108" y="1425541"/>
                  <a:pt x="4366973" y="1574788"/>
                  <a:pt x="4245428" y="1453243"/>
                </a:cubicBezTo>
                <a:cubicBezTo>
                  <a:pt x="4239985" y="1436915"/>
                  <a:pt x="4246312" y="1404258"/>
                  <a:pt x="4229100" y="1404258"/>
                </a:cubicBezTo>
                <a:cubicBezTo>
                  <a:pt x="4209476" y="1404258"/>
                  <a:pt x="4208702" y="1437919"/>
                  <a:pt x="4196443" y="1453243"/>
                </a:cubicBezTo>
                <a:cubicBezTo>
                  <a:pt x="4163841" y="1493995"/>
                  <a:pt x="4164720" y="1485588"/>
                  <a:pt x="4114800" y="1502229"/>
                </a:cubicBezTo>
                <a:cubicBezTo>
                  <a:pt x="3975198" y="1455696"/>
                  <a:pt x="4050986" y="1465302"/>
                  <a:pt x="3886200" y="1485900"/>
                </a:cubicBezTo>
                <a:cubicBezTo>
                  <a:pt x="3875314" y="1502229"/>
                  <a:pt x="3865802" y="1519562"/>
                  <a:pt x="3853543" y="1534886"/>
                </a:cubicBezTo>
                <a:cubicBezTo>
                  <a:pt x="3843926" y="1546907"/>
                  <a:pt x="3828806" y="1554342"/>
                  <a:pt x="3820885" y="1567543"/>
                </a:cubicBezTo>
                <a:cubicBezTo>
                  <a:pt x="3812030" y="1582302"/>
                  <a:pt x="3810000" y="1600200"/>
                  <a:pt x="3804557" y="1616529"/>
                </a:cubicBezTo>
                <a:cubicBezTo>
                  <a:pt x="3808623" y="1693777"/>
                  <a:pt x="3839213" y="1993753"/>
                  <a:pt x="3804557" y="2106386"/>
                </a:cubicBezTo>
                <a:cubicBezTo>
                  <a:pt x="3798786" y="2125143"/>
                  <a:pt x="3771900" y="2128157"/>
                  <a:pt x="3755571" y="2139043"/>
                </a:cubicBezTo>
                <a:cubicBezTo>
                  <a:pt x="3614222" y="2091927"/>
                  <a:pt x="3690810" y="2139733"/>
                  <a:pt x="3624943" y="2057400"/>
                </a:cubicBezTo>
                <a:cubicBezTo>
                  <a:pt x="3615326" y="2045379"/>
                  <a:pt x="3603171" y="2035629"/>
                  <a:pt x="3592285" y="2024743"/>
                </a:cubicBezTo>
                <a:cubicBezTo>
                  <a:pt x="3392566" y="2064688"/>
                  <a:pt x="3582182" y="2002190"/>
                  <a:pt x="3494314" y="2090058"/>
                </a:cubicBezTo>
                <a:cubicBezTo>
                  <a:pt x="3477102" y="2107270"/>
                  <a:pt x="3450134" y="2110638"/>
                  <a:pt x="3429000" y="2122715"/>
                </a:cubicBezTo>
                <a:cubicBezTo>
                  <a:pt x="3375955" y="2153026"/>
                  <a:pt x="3376058" y="2159328"/>
                  <a:pt x="3331028" y="2204358"/>
                </a:cubicBezTo>
                <a:cubicBezTo>
                  <a:pt x="3325585" y="2220686"/>
                  <a:pt x="3326870" y="2241173"/>
                  <a:pt x="3314700" y="2253343"/>
                </a:cubicBezTo>
                <a:cubicBezTo>
                  <a:pt x="3302529" y="2265514"/>
                  <a:pt x="3282753" y="2267238"/>
                  <a:pt x="3265714" y="2269672"/>
                </a:cubicBezTo>
                <a:cubicBezTo>
                  <a:pt x="3206200" y="2278174"/>
                  <a:pt x="3145971" y="2280557"/>
                  <a:pt x="3086100" y="2286000"/>
                </a:cubicBezTo>
                <a:cubicBezTo>
                  <a:pt x="3037857" y="2430730"/>
                  <a:pt x="3087656" y="2380171"/>
                  <a:pt x="2906485" y="2400300"/>
                </a:cubicBezTo>
                <a:cubicBezTo>
                  <a:pt x="2879271" y="2394857"/>
                  <a:pt x="2844467" y="2403596"/>
                  <a:pt x="2824843" y="2383972"/>
                </a:cubicBezTo>
                <a:cubicBezTo>
                  <a:pt x="2800502" y="2359631"/>
                  <a:pt x="2792185" y="2286000"/>
                  <a:pt x="2792185" y="2286000"/>
                </a:cubicBezTo>
                <a:cubicBezTo>
                  <a:pt x="2786742" y="2247900"/>
                  <a:pt x="2782742" y="2209566"/>
                  <a:pt x="2775857" y="2171700"/>
                </a:cubicBezTo>
                <a:cubicBezTo>
                  <a:pt x="2771843" y="2149621"/>
                  <a:pt x="2759528" y="2128827"/>
                  <a:pt x="2759528" y="2106386"/>
                </a:cubicBezTo>
                <a:cubicBezTo>
                  <a:pt x="2759528" y="1974085"/>
                  <a:pt x="2741424" y="1925637"/>
                  <a:pt x="2808514" y="1845129"/>
                </a:cubicBezTo>
                <a:cubicBezTo>
                  <a:pt x="2823297" y="1827389"/>
                  <a:pt x="2838286" y="1808952"/>
                  <a:pt x="2857500" y="1796143"/>
                </a:cubicBezTo>
                <a:cubicBezTo>
                  <a:pt x="2871821" y="1786596"/>
                  <a:pt x="2890157" y="1785258"/>
                  <a:pt x="2906485" y="1779815"/>
                </a:cubicBezTo>
                <a:cubicBezTo>
                  <a:pt x="2922814" y="1768929"/>
                  <a:pt x="2937538" y="1755128"/>
                  <a:pt x="2955471" y="1747158"/>
                </a:cubicBezTo>
                <a:cubicBezTo>
                  <a:pt x="2986928" y="1733177"/>
                  <a:pt x="3053443" y="1714500"/>
                  <a:pt x="3053443" y="1714500"/>
                </a:cubicBezTo>
                <a:cubicBezTo>
                  <a:pt x="3091543" y="1719943"/>
                  <a:pt x="3130004" y="1723281"/>
                  <a:pt x="3167743" y="1730829"/>
                </a:cubicBezTo>
                <a:cubicBezTo>
                  <a:pt x="3184620" y="1734205"/>
                  <a:pt x="3206724" y="1733152"/>
                  <a:pt x="3216728" y="1747158"/>
                </a:cubicBezTo>
                <a:cubicBezTo>
                  <a:pt x="3236736" y="1775170"/>
                  <a:pt x="3238499" y="1812472"/>
                  <a:pt x="3249385" y="1845129"/>
                </a:cubicBezTo>
                <a:cubicBezTo>
                  <a:pt x="3254253" y="1859734"/>
                  <a:pt x="3271157" y="1866900"/>
                  <a:pt x="3282043" y="1877786"/>
                </a:cubicBezTo>
                <a:cubicBezTo>
                  <a:pt x="3287486" y="1894115"/>
                  <a:pt x="3290012" y="1911726"/>
                  <a:pt x="3298371" y="1926772"/>
                </a:cubicBezTo>
                <a:cubicBezTo>
                  <a:pt x="3391950" y="2095216"/>
                  <a:pt x="3343065" y="1962884"/>
                  <a:pt x="3380014" y="2073729"/>
                </a:cubicBezTo>
                <a:cubicBezTo>
                  <a:pt x="3374571" y="2106386"/>
                  <a:pt x="3385486" y="2146784"/>
                  <a:pt x="3363685" y="2171700"/>
                </a:cubicBezTo>
                <a:cubicBezTo>
                  <a:pt x="3341017" y="2197606"/>
                  <a:pt x="3265714" y="2204358"/>
                  <a:pt x="3265714" y="2204358"/>
                </a:cubicBezTo>
                <a:cubicBezTo>
                  <a:pt x="3246664" y="2232933"/>
                  <a:pt x="3224893" y="2279196"/>
                  <a:pt x="3184071" y="2286000"/>
                </a:cubicBezTo>
                <a:cubicBezTo>
                  <a:pt x="3167093" y="2288830"/>
                  <a:pt x="3151414" y="2275115"/>
                  <a:pt x="3135085" y="2269672"/>
                </a:cubicBezTo>
                <a:cubicBezTo>
                  <a:pt x="3058346" y="2346413"/>
                  <a:pt x="3105315" y="2305847"/>
                  <a:pt x="2988128" y="2383972"/>
                </a:cubicBezTo>
                <a:lnTo>
                  <a:pt x="2939143" y="2416629"/>
                </a:lnTo>
                <a:cubicBezTo>
                  <a:pt x="2836491" y="2390966"/>
                  <a:pt x="2889695" y="2416168"/>
                  <a:pt x="2792185" y="2318658"/>
                </a:cubicBezTo>
                <a:lnTo>
                  <a:pt x="2759528" y="2286000"/>
                </a:lnTo>
                <a:cubicBezTo>
                  <a:pt x="2611151" y="2307197"/>
                  <a:pt x="2657398" y="2265817"/>
                  <a:pt x="2612571" y="2400300"/>
                </a:cubicBezTo>
                <a:lnTo>
                  <a:pt x="2579914" y="2498272"/>
                </a:lnTo>
                <a:lnTo>
                  <a:pt x="2563585" y="2547258"/>
                </a:lnTo>
                <a:cubicBezTo>
                  <a:pt x="2564398" y="2551325"/>
                  <a:pt x="2582854" y="2661149"/>
                  <a:pt x="2596243" y="2677886"/>
                </a:cubicBezTo>
                <a:cubicBezTo>
                  <a:pt x="2608502" y="2693210"/>
                  <a:pt x="2645228" y="2690919"/>
                  <a:pt x="2645228" y="2710543"/>
                </a:cubicBezTo>
                <a:cubicBezTo>
                  <a:pt x="2645228" y="2727755"/>
                  <a:pt x="2612571" y="2699658"/>
                  <a:pt x="2596243" y="2694215"/>
                </a:cubicBezTo>
                <a:cubicBezTo>
                  <a:pt x="2578935" y="2682676"/>
                  <a:pt x="2526234" y="2652169"/>
                  <a:pt x="2514600" y="2628900"/>
                </a:cubicBezTo>
                <a:cubicBezTo>
                  <a:pt x="2499205" y="2598111"/>
                  <a:pt x="2481943" y="2530929"/>
                  <a:pt x="2481943" y="2530929"/>
                </a:cubicBezTo>
                <a:cubicBezTo>
                  <a:pt x="2476500" y="2547258"/>
                  <a:pt x="2476366" y="2566475"/>
                  <a:pt x="2465614" y="2579915"/>
                </a:cubicBezTo>
                <a:cubicBezTo>
                  <a:pt x="2420594" y="2636189"/>
                  <a:pt x="2382821" y="2606937"/>
                  <a:pt x="2318657" y="2596243"/>
                </a:cubicBezTo>
                <a:cubicBezTo>
                  <a:pt x="2291443" y="2601686"/>
                  <a:pt x="2263939" y="2605841"/>
                  <a:pt x="2237014" y="2612572"/>
                </a:cubicBezTo>
                <a:cubicBezTo>
                  <a:pt x="2220316" y="2616746"/>
                  <a:pt x="2198032" y="2614894"/>
                  <a:pt x="2188028" y="2628900"/>
                </a:cubicBezTo>
                <a:cubicBezTo>
                  <a:pt x="2168020" y="2656912"/>
                  <a:pt x="2155371" y="2726872"/>
                  <a:pt x="2155371" y="2726872"/>
                </a:cubicBezTo>
                <a:cubicBezTo>
                  <a:pt x="2149928" y="2781301"/>
                  <a:pt x="2147361" y="2836094"/>
                  <a:pt x="2139043" y="2890158"/>
                </a:cubicBezTo>
                <a:cubicBezTo>
                  <a:pt x="2136426" y="2907170"/>
                  <a:pt x="2126584" y="2922372"/>
                  <a:pt x="2122714" y="2939143"/>
                </a:cubicBezTo>
                <a:cubicBezTo>
                  <a:pt x="2068664" y="3173359"/>
                  <a:pt x="2113197" y="3033010"/>
                  <a:pt x="2073728" y="3151415"/>
                </a:cubicBezTo>
                <a:cubicBezTo>
                  <a:pt x="2068285" y="3265715"/>
                  <a:pt x="2066176" y="3380223"/>
                  <a:pt x="2057400" y="3494315"/>
                </a:cubicBezTo>
                <a:cubicBezTo>
                  <a:pt x="2055271" y="3521987"/>
                  <a:pt x="2045291" y="3548527"/>
                  <a:pt x="2041071" y="3575958"/>
                </a:cubicBezTo>
                <a:cubicBezTo>
                  <a:pt x="2034399" y="3619329"/>
                  <a:pt x="2030186" y="3663043"/>
                  <a:pt x="2024743" y="3706586"/>
                </a:cubicBezTo>
                <a:cubicBezTo>
                  <a:pt x="2013857" y="3663043"/>
                  <a:pt x="2034664" y="3590152"/>
                  <a:pt x="1992085" y="3575958"/>
                </a:cubicBezTo>
                <a:lnTo>
                  <a:pt x="1894114" y="3543300"/>
                </a:lnTo>
                <a:cubicBezTo>
                  <a:pt x="1868890" y="3505465"/>
                  <a:pt x="1848416" y="3442041"/>
                  <a:pt x="1779814" y="3510643"/>
                </a:cubicBezTo>
                <a:cubicBezTo>
                  <a:pt x="1755473" y="3534984"/>
                  <a:pt x="1747157" y="3608615"/>
                  <a:pt x="1747157" y="3608615"/>
                </a:cubicBezTo>
                <a:cubicBezTo>
                  <a:pt x="1736271" y="3592286"/>
                  <a:pt x="1718612" y="3578818"/>
                  <a:pt x="1714500" y="3559629"/>
                </a:cubicBezTo>
                <a:cubicBezTo>
                  <a:pt x="1673956" y="3370426"/>
                  <a:pt x="1761691" y="3358843"/>
                  <a:pt x="1649185" y="3396343"/>
                </a:cubicBezTo>
                <a:cubicBezTo>
                  <a:pt x="1627414" y="3429000"/>
                  <a:pt x="1616528" y="3472544"/>
                  <a:pt x="1583871" y="3494315"/>
                </a:cubicBezTo>
                <a:cubicBezTo>
                  <a:pt x="1471579" y="3569176"/>
                  <a:pt x="1523135" y="3547217"/>
                  <a:pt x="1436914" y="3575958"/>
                </a:cubicBezTo>
                <a:cubicBezTo>
                  <a:pt x="1415143" y="3570515"/>
                  <a:pt x="1380886" y="3580059"/>
                  <a:pt x="1371600" y="3559629"/>
                </a:cubicBezTo>
                <a:cubicBezTo>
                  <a:pt x="1348965" y="3509832"/>
                  <a:pt x="1367571" y="3449642"/>
                  <a:pt x="1355271" y="3396343"/>
                </a:cubicBezTo>
                <a:cubicBezTo>
                  <a:pt x="1350858" y="3377221"/>
                  <a:pt x="1331390" y="3364910"/>
                  <a:pt x="1322614" y="3347358"/>
                </a:cubicBezTo>
                <a:cubicBezTo>
                  <a:pt x="1309562" y="3321254"/>
                  <a:pt x="1296934" y="3257478"/>
                  <a:pt x="1289957" y="3233058"/>
                </a:cubicBezTo>
                <a:cubicBezTo>
                  <a:pt x="1285229" y="3216508"/>
                  <a:pt x="1279071" y="3200401"/>
                  <a:pt x="1273628" y="3184072"/>
                </a:cubicBezTo>
                <a:cubicBezTo>
                  <a:pt x="1262742" y="3200401"/>
                  <a:pt x="1248941" y="3215125"/>
                  <a:pt x="1240971" y="3233058"/>
                </a:cubicBezTo>
                <a:cubicBezTo>
                  <a:pt x="1226990" y="3264515"/>
                  <a:pt x="1219200" y="3298372"/>
                  <a:pt x="1208314" y="3331029"/>
                </a:cubicBezTo>
                <a:lnTo>
                  <a:pt x="1175657" y="3429000"/>
                </a:lnTo>
                <a:cubicBezTo>
                  <a:pt x="1170214" y="3445329"/>
                  <a:pt x="1167025" y="3462591"/>
                  <a:pt x="1159328" y="3477986"/>
                </a:cubicBezTo>
                <a:lnTo>
                  <a:pt x="1126671" y="3543300"/>
                </a:lnTo>
                <a:cubicBezTo>
                  <a:pt x="1121228" y="3565072"/>
                  <a:pt x="1120379" y="3588543"/>
                  <a:pt x="1110343" y="3608615"/>
                </a:cubicBezTo>
                <a:cubicBezTo>
                  <a:pt x="1087544" y="3654213"/>
                  <a:pt x="1015816" y="3661895"/>
                  <a:pt x="979714" y="3673929"/>
                </a:cubicBezTo>
                <a:cubicBezTo>
                  <a:pt x="912112" y="3696463"/>
                  <a:pt x="945048" y="3680711"/>
                  <a:pt x="881743" y="3722915"/>
                </a:cubicBezTo>
                <a:cubicBezTo>
                  <a:pt x="854217" y="3764202"/>
                  <a:pt x="842415" y="3772595"/>
                  <a:pt x="832757" y="3820886"/>
                </a:cubicBezTo>
                <a:cubicBezTo>
                  <a:pt x="825209" y="3858625"/>
                  <a:pt x="830244" y="3899264"/>
                  <a:pt x="816428" y="3935186"/>
                </a:cubicBezTo>
                <a:cubicBezTo>
                  <a:pt x="802338" y="3971819"/>
                  <a:pt x="788349" y="4020747"/>
                  <a:pt x="751114" y="4033158"/>
                </a:cubicBezTo>
                <a:lnTo>
                  <a:pt x="702128" y="4049486"/>
                </a:lnTo>
                <a:cubicBezTo>
                  <a:pt x="684824" y="4061022"/>
                  <a:pt x="632118" y="4091535"/>
                  <a:pt x="620485" y="4114800"/>
                </a:cubicBezTo>
                <a:cubicBezTo>
                  <a:pt x="605090" y="4145590"/>
                  <a:pt x="606923" y="4184130"/>
                  <a:pt x="587828" y="4212772"/>
                </a:cubicBezTo>
                <a:cubicBezTo>
                  <a:pt x="566057" y="4245429"/>
                  <a:pt x="534926" y="4273508"/>
                  <a:pt x="522514" y="4310743"/>
                </a:cubicBezTo>
                <a:cubicBezTo>
                  <a:pt x="517071" y="4327072"/>
                  <a:pt x="510913" y="4343179"/>
                  <a:pt x="506185" y="4359729"/>
                </a:cubicBezTo>
                <a:cubicBezTo>
                  <a:pt x="500020" y="4381307"/>
                  <a:pt x="499893" y="4404971"/>
                  <a:pt x="489857" y="4425043"/>
                </a:cubicBezTo>
                <a:cubicBezTo>
                  <a:pt x="472304" y="4460149"/>
                  <a:pt x="452297" y="4495262"/>
                  <a:pt x="424543" y="4523015"/>
                </a:cubicBezTo>
                <a:cubicBezTo>
                  <a:pt x="373138" y="4574419"/>
                  <a:pt x="393981" y="4563313"/>
                  <a:pt x="293914" y="4588329"/>
                </a:cubicBezTo>
                <a:lnTo>
                  <a:pt x="163285" y="4620986"/>
                </a:lnTo>
                <a:cubicBezTo>
                  <a:pt x="97454" y="4719733"/>
                  <a:pt x="152812" y="4620873"/>
                  <a:pt x="114300" y="4800600"/>
                </a:cubicBezTo>
                <a:cubicBezTo>
                  <a:pt x="107087" y="4834260"/>
                  <a:pt x="92529" y="4865915"/>
                  <a:pt x="81643" y="4898572"/>
                </a:cubicBezTo>
                <a:lnTo>
                  <a:pt x="32657" y="5045529"/>
                </a:lnTo>
                <a:cubicBezTo>
                  <a:pt x="27214" y="5061858"/>
                  <a:pt x="20502" y="5077817"/>
                  <a:pt x="16328" y="5094515"/>
                </a:cubicBezTo>
                <a:lnTo>
                  <a:pt x="0" y="5159829"/>
                </a:lnTo>
                <a:cubicBezTo>
                  <a:pt x="16328" y="5165272"/>
                  <a:pt x="32108" y="5179534"/>
                  <a:pt x="48985" y="5176158"/>
                </a:cubicBezTo>
                <a:cubicBezTo>
                  <a:pt x="64081" y="5173139"/>
                  <a:pt x="69621" y="5153117"/>
                  <a:pt x="81643" y="5143500"/>
                </a:cubicBezTo>
                <a:cubicBezTo>
                  <a:pt x="96967" y="5131241"/>
                  <a:pt x="114300" y="5121729"/>
                  <a:pt x="130628" y="5110843"/>
                </a:cubicBezTo>
                <a:cubicBezTo>
                  <a:pt x="141514" y="5094515"/>
                  <a:pt x="154509" y="5079410"/>
                  <a:pt x="163285" y="5061858"/>
                </a:cubicBezTo>
                <a:cubicBezTo>
                  <a:pt x="176335" y="5035758"/>
                  <a:pt x="188968" y="4971972"/>
                  <a:pt x="195943" y="4947558"/>
                </a:cubicBezTo>
                <a:cubicBezTo>
                  <a:pt x="200671" y="4931008"/>
                  <a:pt x="207543" y="4915122"/>
                  <a:pt x="212271" y="4898572"/>
                </a:cubicBezTo>
                <a:cubicBezTo>
                  <a:pt x="218436" y="4876994"/>
                  <a:pt x="222435" y="4854836"/>
                  <a:pt x="228600" y="4833258"/>
                </a:cubicBezTo>
                <a:cubicBezTo>
                  <a:pt x="233328" y="4816708"/>
                  <a:pt x="230922" y="4794276"/>
                  <a:pt x="244928" y="4784272"/>
                </a:cubicBezTo>
                <a:cubicBezTo>
                  <a:pt x="272940" y="4764264"/>
                  <a:pt x="310243" y="4762501"/>
                  <a:pt x="342900" y="4751615"/>
                </a:cubicBezTo>
                <a:lnTo>
                  <a:pt x="391885" y="4735286"/>
                </a:lnTo>
                <a:cubicBezTo>
                  <a:pt x="402771" y="4724400"/>
                  <a:pt x="414926" y="4714650"/>
                  <a:pt x="424543" y="4702629"/>
                </a:cubicBezTo>
                <a:cubicBezTo>
                  <a:pt x="436802" y="4687305"/>
                  <a:pt x="443323" y="4667520"/>
                  <a:pt x="457200" y="4653643"/>
                </a:cubicBezTo>
                <a:cubicBezTo>
                  <a:pt x="471076" y="4639766"/>
                  <a:pt x="490861" y="4633245"/>
                  <a:pt x="506185" y="4620986"/>
                </a:cubicBezTo>
                <a:cubicBezTo>
                  <a:pt x="518206" y="4611369"/>
                  <a:pt x="526822" y="4597946"/>
                  <a:pt x="538843" y="4588329"/>
                </a:cubicBezTo>
                <a:cubicBezTo>
                  <a:pt x="568538" y="4564573"/>
                  <a:pt x="598690" y="4545697"/>
                  <a:pt x="636814" y="4539343"/>
                </a:cubicBezTo>
                <a:cubicBezTo>
                  <a:pt x="685431" y="4531240"/>
                  <a:pt x="734785" y="4528458"/>
                  <a:pt x="783771" y="4523015"/>
                </a:cubicBezTo>
                <a:cubicBezTo>
                  <a:pt x="849490" y="4501108"/>
                  <a:pt x="859943" y="4489510"/>
                  <a:pt x="947057" y="4523015"/>
                </a:cubicBezTo>
                <a:cubicBezTo>
                  <a:pt x="983690" y="4537105"/>
                  <a:pt x="1045028" y="4588329"/>
                  <a:pt x="1045028" y="4588329"/>
                </a:cubicBezTo>
                <a:cubicBezTo>
                  <a:pt x="1090911" y="4584158"/>
                  <a:pt x="1210803" y="4587084"/>
                  <a:pt x="1273628" y="4555672"/>
                </a:cubicBezTo>
                <a:cubicBezTo>
                  <a:pt x="1291181" y="4546896"/>
                  <a:pt x="1304681" y="4530985"/>
                  <a:pt x="1322614" y="4523015"/>
                </a:cubicBezTo>
                <a:cubicBezTo>
                  <a:pt x="1354071" y="4509034"/>
                  <a:pt x="1387928" y="4501244"/>
                  <a:pt x="1420585" y="4490358"/>
                </a:cubicBezTo>
                <a:lnTo>
                  <a:pt x="1469571" y="4474029"/>
                </a:lnTo>
                <a:lnTo>
                  <a:pt x="1518557" y="4457700"/>
                </a:lnTo>
                <a:cubicBezTo>
                  <a:pt x="1545771" y="4463143"/>
                  <a:pt x="1583548" y="4451826"/>
                  <a:pt x="1600200" y="4474029"/>
                </a:cubicBezTo>
                <a:cubicBezTo>
                  <a:pt x="1611975" y="4489729"/>
                  <a:pt x="1579802" y="4507691"/>
                  <a:pt x="1567543" y="4523015"/>
                </a:cubicBezTo>
                <a:cubicBezTo>
                  <a:pt x="1557926" y="4535036"/>
                  <a:pt x="1544502" y="4543651"/>
                  <a:pt x="1534885" y="4555672"/>
                </a:cubicBezTo>
                <a:cubicBezTo>
                  <a:pt x="1522626" y="4570996"/>
                  <a:pt x="1516105" y="4590781"/>
                  <a:pt x="1502228" y="4604658"/>
                </a:cubicBezTo>
                <a:cubicBezTo>
                  <a:pt x="1488352" y="4618535"/>
                  <a:pt x="1468567" y="4625056"/>
                  <a:pt x="1453243" y="4637315"/>
                </a:cubicBezTo>
                <a:cubicBezTo>
                  <a:pt x="1441222" y="4646932"/>
                  <a:pt x="1431471" y="4659086"/>
                  <a:pt x="1420585" y="4669972"/>
                </a:cubicBezTo>
                <a:cubicBezTo>
                  <a:pt x="1388798" y="4765336"/>
                  <a:pt x="1429128" y="4677758"/>
                  <a:pt x="1355271" y="4751615"/>
                </a:cubicBezTo>
                <a:cubicBezTo>
                  <a:pt x="1321901" y="4784985"/>
                  <a:pt x="1330351" y="4809022"/>
                  <a:pt x="1289957" y="4833258"/>
                </a:cubicBezTo>
                <a:cubicBezTo>
                  <a:pt x="1275198" y="4842113"/>
                  <a:pt x="1257300" y="4844143"/>
                  <a:pt x="1240971" y="4849586"/>
                </a:cubicBezTo>
                <a:cubicBezTo>
                  <a:pt x="1148107" y="4942450"/>
                  <a:pt x="1237525" y="4867637"/>
                  <a:pt x="1143000" y="4914900"/>
                </a:cubicBezTo>
                <a:cubicBezTo>
                  <a:pt x="1016390" y="4978206"/>
                  <a:pt x="1168152" y="4922846"/>
                  <a:pt x="1045028" y="4963886"/>
                </a:cubicBezTo>
                <a:cubicBezTo>
                  <a:pt x="1034142" y="4980215"/>
                  <a:pt x="1014324" y="4993345"/>
                  <a:pt x="1012371" y="5012872"/>
                </a:cubicBezTo>
                <a:cubicBezTo>
                  <a:pt x="1009864" y="5037940"/>
                  <a:pt x="1026042" y="5138186"/>
                  <a:pt x="1045028" y="5176158"/>
                </a:cubicBezTo>
                <a:cubicBezTo>
                  <a:pt x="1053804" y="5193711"/>
                  <a:pt x="1066799" y="5208815"/>
                  <a:pt x="1077685" y="5225143"/>
                </a:cubicBezTo>
                <a:cubicBezTo>
                  <a:pt x="1072242" y="5268686"/>
                  <a:pt x="1079179" y="5315672"/>
                  <a:pt x="1061357" y="5355772"/>
                </a:cubicBezTo>
                <a:cubicBezTo>
                  <a:pt x="1054367" y="5371500"/>
                  <a:pt x="1029450" y="5369965"/>
                  <a:pt x="1012371" y="5372100"/>
                </a:cubicBezTo>
                <a:cubicBezTo>
                  <a:pt x="941953" y="5380902"/>
                  <a:pt x="870857" y="5382986"/>
                  <a:pt x="800100" y="5388429"/>
                </a:cubicBezTo>
                <a:cubicBezTo>
                  <a:pt x="648678" y="5438904"/>
                  <a:pt x="867918" y="5348267"/>
                  <a:pt x="767443" y="5649686"/>
                </a:cubicBezTo>
                <a:lnTo>
                  <a:pt x="734785" y="5747658"/>
                </a:lnTo>
                <a:cubicBezTo>
                  <a:pt x="734785" y="5747659"/>
                  <a:pt x="702129" y="5845629"/>
                  <a:pt x="702128" y="5845629"/>
                </a:cubicBezTo>
                <a:cubicBezTo>
                  <a:pt x="584679" y="5884780"/>
                  <a:pt x="731349" y="5837280"/>
                  <a:pt x="587828" y="5878286"/>
                </a:cubicBezTo>
                <a:cubicBezTo>
                  <a:pt x="571279" y="5883014"/>
                  <a:pt x="555392" y="5889887"/>
                  <a:pt x="538843" y="5894615"/>
                </a:cubicBezTo>
                <a:cubicBezTo>
                  <a:pt x="366087" y="5943974"/>
                  <a:pt x="608397" y="5865986"/>
                  <a:pt x="375557" y="5943600"/>
                </a:cubicBezTo>
                <a:lnTo>
                  <a:pt x="326571" y="5959929"/>
                </a:lnTo>
                <a:lnTo>
                  <a:pt x="277585" y="5976258"/>
                </a:lnTo>
                <a:cubicBezTo>
                  <a:pt x="253375" y="6315205"/>
                  <a:pt x="335231" y="6159707"/>
                  <a:pt x="212271" y="6221186"/>
                </a:cubicBezTo>
                <a:cubicBezTo>
                  <a:pt x="194718" y="6229962"/>
                  <a:pt x="179614" y="6242957"/>
                  <a:pt x="163285" y="6253843"/>
                </a:cubicBezTo>
                <a:cubicBezTo>
                  <a:pt x="153836" y="6395583"/>
                  <a:pt x="171145" y="6446466"/>
                  <a:pt x="130628" y="6547758"/>
                </a:cubicBezTo>
                <a:cubicBezTo>
                  <a:pt x="126108" y="6559058"/>
                  <a:pt x="119743" y="6569529"/>
                  <a:pt x="114300" y="6580415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AEC107-0602-7343-845E-6CE672B57412}"/>
              </a:ext>
            </a:extLst>
          </p:cNvPr>
          <p:cNvSpPr txBox="1"/>
          <p:nvPr/>
        </p:nvSpPr>
        <p:spPr>
          <a:xfrm>
            <a:off x="163545" y="2122714"/>
            <a:ext cx="3265189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Day trips no 64N</a:t>
            </a:r>
          </a:p>
          <a:p>
            <a:r>
              <a:rPr lang="en-GB" dirty="0"/>
              <a:t>Contact vessels at sea</a:t>
            </a:r>
          </a:p>
          <a:p>
            <a:r>
              <a:rPr lang="en-GB" dirty="0"/>
              <a:t>Agree to meet at landing site</a:t>
            </a:r>
          </a:p>
          <a:p>
            <a:r>
              <a:rPr lang="en-GB" dirty="0"/>
              <a:t>Sample at landing site before sale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FFB7DE-28B7-554B-98D4-949C6160227D}"/>
              </a:ext>
            </a:extLst>
          </p:cNvPr>
          <p:cNvSpPr txBox="1"/>
          <p:nvPr/>
        </p:nvSpPr>
        <p:spPr>
          <a:xfrm>
            <a:off x="138282" y="4392385"/>
            <a:ext cx="3315716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Day trips no 64N</a:t>
            </a:r>
          </a:p>
          <a:p>
            <a:r>
              <a:rPr lang="en-GB" dirty="0"/>
              <a:t>Contact landing site</a:t>
            </a:r>
          </a:p>
          <a:p>
            <a:r>
              <a:rPr lang="en-GB" dirty="0"/>
              <a:t>Agree to sample incoming vessels</a:t>
            </a:r>
          </a:p>
          <a:p>
            <a:r>
              <a:rPr lang="en-GB" dirty="0"/>
              <a:t>Sample at landing site after sale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CE61BF0-C2A3-B447-87FA-EC7CFB4BA94A}"/>
              </a:ext>
            </a:extLst>
          </p:cNvPr>
          <p:cNvCxnSpPr>
            <a:endCxn id="15" idx="0"/>
          </p:cNvCxnSpPr>
          <p:nvPr/>
        </p:nvCxnSpPr>
        <p:spPr>
          <a:xfrm>
            <a:off x="1796140" y="3053443"/>
            <a:ext cx="0" cy="133894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9451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88AE81-5670-6245-91A0-2AB6444B4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852" y="60742"/>
            <a:ext cx="10489595" cy="67972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2AEE9D-7840-E54A-9136-9DD22BF91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4" y="109729"/>
            <a:ext cx="6014355" cy="1188720"/>
          </a:xfrm>
        </p:spPr>
        <p:txBody>
          <a:bodyPr/>
          <a:lstStyle/>
          <a:p>
            <a:r>
              <a:rPr lang="en-GB" dirty="0"/>
              <a:t>EXAMPLE</a:t>
            </a:r>
          </a:p>
        </p:txBody>
      </p:sp>
      <p:pic>
        <p:nvPicPr>
          <p:cNvPr id="6" name="Picture 5" descr="\\storage-lk.slu.se\home$\nupr0001\My Documents\006 - ICES WGs\20180403_ICES_WKRDB_SPEC\20180615_v1.15\Hierarchy_5.png">
            <a:extLst>
              <a:ext uri="{FF2B5EF4-FFF2-40B4-BE49-F238E27FC236}">
                <a16:creationId xmlns:a16="http://schemas.microsoft.com/office/drawing/2014/main" id="{7A8B70FA-E0EE-F34D-8B89-451A324B3467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482" y="4558883"/>
            <a:ext cx="5307965" cy="223837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0E9DACBA-C5E6-D44C-BB18-CB8797807A6B}"/>
              </a:ext>
            </a:extLst>
          </p:cNvPr>
          <p:cNvSpPr/>
          <p:nvPr/>
        </p:nvSpPr>
        <p:spPr>
          <a:xfrm>
            <a:off x="3706586" y="326571"/>
            <a:ext cx="8196943" cy="6580415"/>
          </a:xfrm>
          <a:custGeom>
            <a:avLst/>
            <a:gdLst>
              <a:gd name="connsiteX0" fmla="*/ 8033657 w 8196943"/>
              <a:gd name="connsiteY0" fmla="*/ 1371600 h 6580415"/>
              <a:gd name="connsiteX1" fmla="*/ 7854043 w 8196943"/>
              <a:gd name="connsiteY1" fmla="*/ 1208315 h 6580415"/>
              <a:gd name="connsiteX2" fmla="*/ 7903028 w 8196943"/>
              <a:gd name="connsiteY2" fmla="*/ 1191986 h 6580415"/>
              <a:gd name="connsiteX3" fmla="*/ 7935685 w 8196943"/>
              <a:gd name="connsiteY3" fmla="*/ 1143000 h 6580415"/>
              <a:gd name="connsiteX4" fmla="*/ 8033657 w 8196943"/>
              <a:gd name="connsiteY4" fmla="*/ 1110343 h 6580415"/>
              <a:gd name="connsiteX5" fmla="*/ 8082643 w 8196943"/>
              <a:gd name="connsiteY5" fmla="*/ 1077686 h 6580415"/>
              <a:gd name="connsiteX6" fmla="*/ 8098971 w 8196943"/>
              <a:gd name="connsiteY6" fmla="*/ 1028700 h 6580415"/>
              <a:gd name="connsiteX7" fmla="*/ 8164285 w 8196943"/>
              <a:gd name="connsiteY7" fmla="*/ 930729 h 6580415"/>
              <a:gd name="connsiteX8" fmla="*/ 8196943 w 8196943"/>
              <a:gd name="connsiteY8" fmla="*/ 783772 h 6580415"/>
              <a:gd name="connsiteX9" fmla="*/ 8180614 w 8196943"/>
              <a:gd name="connsiteY9" fmla="*/ 653143 h 6580415"/>
              <a:gd name="connsiteX10" fmla="*/ 8115300 w 8196943"/>
              <a:gd name="connsiteY10" fmla="*/ 571500 h 6580415"/>
              <a:gd name="connsiteX11" fmla="*/ 8082643 w 8196943"/>
              <a:gd name="connsiteY11" fmla="*/ 522515 h 6580415"/>
              <a:gd name="connsiteX12" fmla="*/ 8017328 w 8196943"/>
              <a:gd name="connsiteY12" fmla="*/ 457200 h 6580415"/>
              <a:gd name="connsiteX13" fmla="*/ 7984671 w 8196943"/>
              <a:gd name="connsiteY13" fmla="*/ 408215 h 6580415"/>
              <a:gd name="connsiteX14" fmla="*/ 7935685 w 8196943"/>
              <a:gd name="connsiteY14" fmla="*/ 359229 h 6580415"/>
              <a:gd name="connsiteX15" fmla="*/ 7821385 w 8196943"/>
              <a:gd name="connsiteY15" fmla="*/ 293915 h 6580415"/>
              <a:gd name="connsiteX16" fmla="*/ 7592785 w 8196943"/>
              <a:gd name="connsiteY16" fmla="*/ 244929 h 6580415"/>
              <a:gd name="connsiteX17" fmla="*/ 7511143 w 8196943"/>
              <a:gd name="connsiteY17" fmla="*/ 228600 h 6580415"/>
              <a:gd name="connsiteX18" fmla="*/ 7462157 w 8196943"/>
              <a:gd name="connsiteY18" fmla="*/ 212272 h 6580415"/>
              <a:gd name="connsiteX19" fmla="*/ 7282543 w 8196943"/>
              <a:gd name="connsiteY19" fmla="*/ 195943 h 6580415"/>
              <a:gd name="connsiteX20" fmla="*/ 7184571 w 8196943"/>
              <a:gd name="connsiteY20" fmla="*/ 163286 h 6580415"/>
              <a:gd name="connsiteX21" fmla="*/ 7135585 w 8196943"/>
              <a:gd name="connsiteY21" fmla="*/ 146958 h 6580415"/>
              <a:gd name="connsiteX22" fmla="*/ 7070271 w 8196943"/>
              <a:gd name="connsiteY22" fmla="*/ 163286 h 6580415"/>
              <a:gd name="connsiteX23" fmla="*/ 7021285 w 8196943"/>
              <a:gd name="connsiteY23" fmla="*/ 261258 h 6580415"/>
              <a:gd name="connsiteX24" fmla="*/ 6955971 w 8196943"/>
              <a:gd name="connsiteY24" fmla="*/ 179615 h 6580415"/>
              <a:gd name="connsiteX25" fmla="*/ 6906985 w 8196943"/>
              <a:gd name="connsiteY25" fmla="*/ 146958 h 6580415"/>
              <a:gd name="connsiteX26" fmla="*/ 6890657 w 8196943"/>
              <a:gd name="connsiteY26" fmla="*/ 97972 h 6580415"/>
              <a:gd name="connsiteX27" fmla="*/ 6792685 w 8196943"/>
              <a:gd name="connsiteY27" fmla="*/ 48986 h 6580415"/>
              <a:gd name="connsiteX28" fmla="*/ 6678385 w 8196943"/>
              <a:gd name="connsiteY28" fmla="*/ 0 h 6580415"/>
              <a:gd name="connsiteX29" fmla="*/ 6498771 w 8196943"/>
              <a:gd name="connsiteY29" fmla="*/ 16329 h 6580415"/>
              <a:gd name="connsiteX30" fmla="*/ 6449785 w 8196943"/>
              <a:gd name="connsiteY30" fmla="*/ 32658 h 6580415"/>
              <a:gd name="connsiteX31" fmla="*/ 6400800 w 8196943"/>
              <a:gd name="connsiteY31" fmla="*/ 81643 h 6580415"/>
              <a:gd name="connsiteX32" fmla="*/ 6351814 w 8196943"/>
              <a:gd name="connsiteY32" fmla="*/ 114300 h 6580415"/>
              <a:gd name="connsiteX33" fmla="*/ 6302828 w 8196943"/>
              <a:gd name="connsiteY33" fmla="*/ 212272 h 6580415"/>
              <a:gd name="connsiteX34" fmla="*/ 6253843 w 8196943"/>
              <a:gd name="connsiteY34" fmla="*/ 244929 h 6580415"/>
              <a:gd name="connsiteX35" fmla="*/ 6221185 w 8196943"/>
              <a:gd name="connsiteY35" fmla="*/ 277586 h 6580415"/>
              <a:gd name="connsiteX36" fmla="*/ 6123214 w 8196943"/>
              <a:gd name="connsiteY36" fmla="*/ 310243 h 6580415"/>
              <a:gd name="connsiteX37" fmla="*/ 6025243 w 8196943"/>
              <a:gd name="connsiteY37" fmla="*/ 342900 h 6580415"/>
              <a:gd name="connsiteX38" fmla="*/ 5976257 w 8196943"/>
              <a:gd name="connsiteY38" fmla="*/ 359229 h 6580415"/>
              <a:gd name="connsiteX39" fmla="*/ 5959928 w 8196943"/>
              <a:gd name="connsiteY39" fmla="*/ 310243 h 6580415"/>
              <a:gd name="connsiteX40" fmla="*/ 5943600 w 8196943"/>
              <a:gd name="connsiteY40" fmla="*/ 244929 h 6580415"/>
              <a:gd name="connsiteX41" fmla="*/ 5894614 w 8196943"/>
              <a:gd name="connsiteY41" fmla="*/ 228600 h 6580415"/>
              <a:gd name="connsiteX42" fmla="*/ 5763985 w 8196943"/>
              <a:gd name="connsiteY42" fmla="*/ 212272 h 6580415"/>
              <a:gd name="connsiteX43" fmla="*/ 5633357 w 8196943"/>
              <a:gd name="connsiteY43" fmla="*/ 228600 h 6580415"/>
              <a:gd name="connsiteX44" fmla="*/ 5535385 w 8196943"/>
              <a:gd name="connsiteY44" fmla="*/ 261258 h 6580415"/>
              <a:gd name="connsiteX45" fmla="*/ 5388428 w 8196943"/>
              <a:gd name="connsiteY45" fmla="*/ 375558 h 6580415"/>
              <a:gd name="connsiteX46" fmla="*/ 5355771 w 8196943"/>
              <a:gd name="connsiteY46" fmla="*/ 424543 h 6580415"/>
              <a:gd name="connsiteX47" fmla="*/ 5306785 w 8196943"/>
              <a:gd name="connsiteY47" fmla="*/ 506186 h 6580415"/>
              <a:gd name="connsiteX48" fmla="*/ 5290457 w 8196943"/>
              <a:gd name="connsiteY48" fmla="*/ 555172 h 6580415"/>
              <a:gd name="connsiteX49" fmla="*/ 5241471 w 8196943"/>
              <a:gd name="connsiteY49" fmla="*/ 604158 h 6580415"/>
              <a:gd name="connsiteX50" fmla="*/ 5208814 w 8196943"/>
              <a:gd name="connsiteY50" fmla="*/ 653143 h 6580415"/>
              <a:gd name="connsiteX51" fmla="*/ 5192485 w 8196943"/>
              <a:gd name="connsiteY51" fmla="*/ 702129 h 6580415"/>
              <a:gd name="connsiteX52" fmla="*/ 5094514 w 8196943"/>
              <a:gd name="connsiteY52" fmla="*/ 751115 h 6580415"/>
              <a:gd name="connsiteX53" fmla="*/ 5029200 w 8196943"/>
              <a:gd name="connsiteY53" fmla="*/ 783772 h 6580415"/>
              <a:gd name="connsiteX54" fmla="*/ 4996543 w 8196943"/>
              <a:gd name="connsiteY54" fmla="*/ 832758 h 6580415"/>
              <a:gd name="connsiteX55" fmla="*/ 4931228 w 8196943"/>
              <a:gd name="connsiteY55" fmla="*/ 914400 h 6580415"/>
              <a:gd name="connsiteX56" fmla="*/ 4882243 w 8196943"/>
              <a:gd name="connsiteY56" fmla="*/ 1012372 h 6580415"/>
              <a:gd name="connsiteX57" fmla="*/ 4833257 w 8196943"/>
              <a:gd name="connsiteY57" fmla="*/ 1045029 h 6580415"/>
              <a:gd name="connsiteX58" fmla="*/ 4784271 w 8196943"/>
              <a:gd name="connsiteY58" fmla="*/ 1061358 h 6580415"/>
              <a:gd name="connsiteX59" fmla="*/ 4686300 w 8196943"/>
              <a:gd name="connsiteY59" fmla="*/ 1126672 h 6580415"/>
              <a:gd name="connsiteX60" fmla="*/ 4637314 w 8196943"/>
              <a:gd name="connsiteY60" fmla="*/ 1159329 h 6580415"/>
              <a:gd name="connsiteX61" fmla="*/ 4604657 w 8196943"/>
              <a:gd name="connsiteY61" fmla="*/ 1208315 h 6580415"/>
              <a:gd name="connsiteX62" fmla="*/ 4523014 w 8196943"/>
              <a:gd name="connsiteY62" fmla="*/ 1289958 h 6580415"/>
              <a:gd name="connsiteX63" fmla="*/ 4441371 w 8196943"/>
              <a:gd name="connsiteY63" fmla="*/ 1371600 h 6580415"/>
              <a:gd name="connsiteX64" fmla="*/ 4408714 w 8196943"/>
              <a:gd name="connsiteY64" fmla="*/ 1600200 h 6580415"/>
              <a:gd name="connsiteX65" fmla="*/ 4359728 w 8196943"/>
              <a:gd name="connsiteY65" fmla="*/ 1551215 h 6580415"/>
              <a:gd name="connsiteX66" fmla="*/ 4245428 w 8196943"/>
              <a:gd name="connsiteY66" fmla="*/ 1453243 h 6580415"/>
              <a:gd name="connsiteX67" fmla="*/ 4229100 w 8196943"/>
              <a:gd name="connsiteY67" fmla="*/ 1404258 h 6580415"/>
              <a:gd name="connsiteX68" fmla="*/ 4196443 w 8196943"/>
              <a:gd name="connsiteY68" fmla="*/ 1453243 h 6580415"/>
              <a:gd name="connsiteX69" fmla="*/ 4114800 w 8196943"/>
              <a:gd name="connsiteY69" fmla="*/ 1502229 h 6580415"/>
              <a:gd name="connsiteX70" fmla="*/ 3886200 w 8196943"/>
              <a:gd name="connsiteY70" fmla="*/ 1485900 h 6580415"/>
              <a:gd name="connsiteX71" fmla="*/ 3853543 w 8196943"/>
              <a:gd name="connsiteY71" fmla="*/ 1534886 h 6580415"/>
              <a:gd name="connsiteX72" fmla="*/ 3820885 w 8196943"/>
              <a:gd name="connsiteY72" fmla="*/ 1567543 h 6580415"/>
              <a:gd name="connsiteX73" fmla="*/ 3804557 w 8196943"/>
              <a:gd name="connsiteY73" fmla="*/ 1616529 h 6580415"/>
              <a:gd name="connsiteX74" fmla="*/ 3804557 w 8196943"/>
              <a:gd name="connsiteY74" fmla="*/ 2106386 h 6580415"/>
              <a:gd name="connsiteX75" fmla="*/ 3755571 w 8196943"/>
              <a:gd name="connsiteY75" fmla="*/ 2139043 h 6580415"/>
              <a:gd name="connsiteX76" fmla="*/ 3624943 w 8196943"/>
              <a:gd name="connsiteY76" fmla="*/ 2057400 h 6580415"/>
              <a:gd name="connsiteX77" fmla="*/ 3592285 w 8196943"/>
              <a:gd name="connsiteY77" fmla="*/ 2024743 h 6580415"/>
              <a:gd name="connsiteX78" fmla="*/ 3494314 w 8196943"/>
              <a:gd name="connsiteY78" fmla="*/ 2090058 h 6580415"/>
              <a:gd name="connsiteX79" fmla="*/ 3429000 w 8196943"/>
              <a:gd name="connsiteY79" fmla="*/ 2122715 h 6580415"/>
              <a:gd name="connsiteX80" fmla="*/ 3331028 w 8196943"/>
              <a:gd name="connsiteY80" fmla="*/ 2204358 h 6580415"/>
              <a:gd name="connsiteX81" fmla="*/ 3314700 w 8196943"/>
              <a:gd name="connsiteY81" fmla="*/ 2253343 h 6580415"/>
              <a:gd name="connsiteX82" fmla="*/ 3265714 w 8196943"/>
              <a:gd name="connsiteY82" fmla="*/ 2269672 h 6580415"/>
              <a:gd name="connsiteX83" fmla="*/ 3086100 w 8196943"/>
              <a:gd name="connsiteY83" fmla="*/ 2286000 h 6580415"/>
              <a:gd name="connsiteX84" fmla="*/ 2906485 w 8196943"/>
              <a:gd name="connsiteY84" fmla="*/ 2400300 h 6580415"/>
              <a:gd name="connsiteX85" fmla="*/ 2824843 w 8196943"/>
              <a:gd name="connsiteY85" fmla="*/ 2383972 h 6580415"/>
              <a:gd name="connsiteX86" fmla="*/ 2792185 w 8196943"/>
              <a:gd name="connsiteY86" fmla="*/ 2286000 h 6580415"/>
              <a:gd name="connsiteX87" fmla="*/ 2775857 w 8196943"/>
              <a:gd name="connsiteY87" fmla="*/ 2171700 h 6580415"/>
              <a:gd name="connsiteX88" fmla="*/ 2759528 w 8196943"/>
              <a:gd name="connsiteY88" fmla="*/ 2106386 h 6580415"/>
              <a:gd name="connsiteX89" fmla="*/ 2808514 w 8196943"/>
              <a:gd name="connsiteY89" fmla="*/ 1845129 h 6580415"/>
              <a:gd name="connsiteX90" fmla="*/ 2857500 w 8196943"/>
              <a:gd name="connsiteY90" fmla="*/ 1796143 h 6580415"/>
              <a:gd name="connsiteX91" fmla="*/ 2906485 w 8196943"/>
              <a:gd name="connsiteY91" fmla="*/ 1779815 h 6580415"/>
              <a:gd name="connsiteX92" fmla="*/ 2955471 w 8196943"/>
              <a:gd name="connsiteY92" fmla="*/ 1747158 h 6580415"/>
              <a:gd name="connsiteX93" fmla="*/ 3053443 w 8196943"/>
              <a:gd name="connsiteY93" fmla="*/ 1714500 h 6580415"/>
              <a:gd name="connsiteX94" fmla="*/ 3167743 w 8196943"/>
              <a:gd name="connsiteY94" fmla="*/ 1730829 h 6580415"/>
              <a:gd name="connsiteX95" fmla="*/ 3216728 w 8196943"/>
              <a:gd name="connsiteY95" fmla="*/ 1747158 h 6580415"/>
              <a:gd name="connsiteX96" fmla="*/ 3249385 w 8196943"/>
              <a:gd name="connsiteY96" fmla="*/ 1845129 h 6580415"/>
              <a:gd name="connsiteX97" fmla="*/ 3282043 w 8196943"/>
              <a:gd name="connsiteY97" fmla="*/ 1877786 h 6580415"/>
              <a:gd name="connsiteX98" fmla="*/ 3298371 w 8196943"/>
              <a:gd name="connsiteY98" fmla="*/ 1926772 h 6580415"/>
              <a:gd name="connsiteX99" fmla="*/ 3380014 w 8196943"/>
              <a:gd name="connsiteY99" fmla="*/ 2073729 h 6580415"/>
              <a:gd name="connsiteX100" fmla="*/ 3363685 w 8196943"/>
              <a:gd name="connsiteY100" fmla="*/ 2171700 h 6580415"/>
              <a:gd name="connsiteX101" fmla="*/ 3265714 w 8196943"/>
              <a:gd name="connsiteY101" fmla="*/ 2204358 h 6580415"/>
              <a:gd name="connsiteX102" fmla="*/ 3184071 w 8196943"/>
              <a:gd name="connsiteY102" fmla="*/ 2286000 h 6580415"/>
              <a:gd name="connsiteX103" fmla="*/ 3135085 w 8196943"/>
              <a:gd name="connsiteY103" fmla="*/ 2269672 h 6580415"/>
              <a:gd name="connsiteX104" fmla="*/ 2988128 w 8196943"/>
              <a:gd name="connsiteY104" fmla="*/ 2383972 h 6580415"/>
              <a:gd name="connsiteX105" fmla="*/ 2939143 w 8196943"/>
              <a:gd name="connsiteY105" fmla="*/ 2416629 h 6580415"/>
              <a:gd name="connsiteX106" fmla="*/ 2792185 w 8196943"/>
              <a:gd name="connsiteY106" fmla="*/ 2318658 h 6580415"/>
              <a:gd name="connsiteX107" fmla="*/ 2759528 w 8196943"/>
              <a:gd name="connsiteY107" fmla="*/ 2286000 h 6580415"/>
              <a:gd name="connsiteX108" fmla="*/ 2612571 w 8196943"/>
              <a:gd name="connsiteY108" fmla="*/ 2400300 h 6580415"/>
              <a:gd name="connsiteX109" fmla="*/ 2579914 w 8196943"/>
              <a:gd name="connsiteY109" fmla="*/ 2498272 h 6580415"/>
              <a:gd name="connsiteX110" fmla="*/ 2563585 w 8196943"/>
              <a:gd name="connsiteY110" fmla="*/ 2547258 h 6580415"/>
              <a:gd name="connsiteX111" fmla="*/ 2596243 w 8196943"/>
              <a:gd name="connsiteY111" fmla="*/ 2677886 h 6580415"/>
              <a:gd name="connsiteX112" fmla="*/ 2645228 w 8196943"/>
              <a:gd name="connsiteY112" fmla="*/ 2710543 h 6580415"/>
              <a:gd name="connsiteX113" fmla="*/ 2596243 w 8196943"/>
              <a:gd name="connsiteY113" fmla="*/ 2694215 h 6580415"/>
              <a:gd name="connsiteX114" fmla="*/ 2514600 w 8196943"/>
              <a:gd name="connsiteY114" fmla="*/ 2628900 h 6580415"/>
              <a:gd name="connsiteX115" fmla="*/ 2481943 w 8196943"/>
              <a:gd name="connsiteY115" fmla="*/ 2530929 h 6580415"/>
              <a:gd name="connsiteX116" fmla="*/ 2465614 w 8196943"/>
              <a:gd name="connsiteY116" fmla="*/ 2579915 h 6580415"/>
              <a:gd name="connsiteX117" fmla="*/ 2318657 w 8196943"/>
              <a:gd name="connsiteY117" fmla="*/ 2596243 h 6580415"/>
              <a:gd name="connsiteX118" fmla="*/ 2237014 w 8196943"/>
              <a:gd name="connsiteY118" fmla="*/ 2612572 h 6580415"/>
              <a:gd name="connsiteX119" fmla="*/ 2188028 w 8196943"/>
              <a:gd name="connsiteY119" fmla="*/ 2628900 h 6580415"/>
              <a:gd name="connsiteX120" fmla="*/ 2155371 w 8196943"/>
              <a:gd name="connsiteY120" fmla="*/ 2726872 h 6580415"/>
              <a:gd name="connsiteX121" fmla="*/ 2139043 w 8196943"/>
              <a:gd name="connsiteY121" fmla="*/ 2890158 h 6580415"/>
              <a:gd name="connsiteX122" fmla="*/ 2122714 w 8196943"/>
              <a:gd name="connsiteY122" fmla="*/ 2939143 h 6580415"/>
              <a:gd name="connsiteX123" fmla="*/ 2073728 w 8196943"/>
              <a:gd name="connsiteY123" fmla="*/ 3151415 h 6580415"/>
              <a:gd name="connsiteX124" fmla="*/ 2057400 w 8196943"/>
              <a:gd name="connsiteY124" fmla="*/ 3494315 h 6580415"/>
              <a:gd name="connsiteX125" fmla="*/ 2041071 w 8196943"/>
              <a:gd name="connsiteY125" fmla="*/ 3575958 h 6580415"/>
              <a:gd name="connsiteX126" fmla="*/ 2024743 w 8196943"/>
              <a:gd name="connsiteY126" fmla="*/ 3706586 h 6580415"/>
              <a:gd name="connsiteX127" fmla="*/ 1992085 w 8196943"/>
              <a:gd name="connsiteY127" fmla="*/ 3575958 h 6580415"/>
              <a:gd name="connsiteX128" fmla="*/ 1894114 w 8196943"/>
              <a:gd name="connsiteY128" fmla="*/ 3543300 h 6580415"/>
              <a:gd name="connsiteX129" fmla="*/ 1779814 w 8196943"/>
              <a:gd name="connsiteY129" fmla="*/ 3510643 h 6580415"/>
              <a:gd name="connsiteX130" fmla="*/ 1747157 w 8196943"/>
              <a:gd name="connsiteY130" fmla="*/ 3608615 h 6580415"/>
              <a:gd name="connsiteX131" fmla="*/ 1714500 w 8196943"/>
              <a:gd name="connsiteY131" fmla="*/ 3559629 h 6580415"/>
              <a:gd name="connsiteX132" fmla="*/ 1649185 w 8196943"/>
              <a:gd name="connsiteY132" fmla="*/ 3396343 h 6580415"/>
              <a:gd name="connsiteX133" fmla="*/ 1583871 w 8196943"/>
              <a:gd name="connsiteY133" fmla="*/ 3494315 h 6580415"/>
              <a:gd name="connsiteX134" fmla="*/ 1436914 w 8196943"/>
              <a:gd name="connsiteY134" fmla="*/ 3575958 h 6580415"/>
              <a:gd name="connsiteX135" fmla="*/ 1371600 w 8196943"/>
              <a:gd name="connsiteY135" fmla="*/ 3559629 h 6580415"/>
              <a:gd name="connsiteX136" fmla="*/ 1355271 w 8196943"/>
              <a:gd name="connsiteY136" fmla="*/ 3396343 h 6580415"/>
              <a:gd name="connsiteX137" fmla="*/ 1322614 w 8196943"/>
              <a:gd name="connsiteY137" fmla="*/ 3347358 h 6580415"/>
              <a:gd name="connsiteX138" fmla="*/ 1289957 w 8196943"/>
              <a:gd name="connsiteY138" fmla="*/ 3233058 h 6580415"/>
              <a:gd name="connsiteX139" fmla="*/ 1273628 w 8196943"/>
              <a:gd name="connsiteY139" fmla="*/ 3184072 h 6580415"/>
              <a:gd name="connsiteX140" fmla="*/ 1240971 w 8196943"/>
              <a:gd name="connsiteY140" fmla="*/ 3233058 h 6580415"/>
              <a:gd name="connsiteX141" fmla="*/ 1208314 w 8196943"/>
              <a:gd name="connsiteY141" fmla="*/ 3331029 h 6580415"/>
              <a:gd name="connsiteX142" fmla="*/ 1175657 w 8196943"/>
              <a:gd name="connsiteY142" fmla="*/ 3429000 h 6580415"/>
              <a:gd name="connsiteX143" fmla="*/ 1159328 w 8196943"/>
              <a:gd name="connsiteY143" fmla="*/ 3477986 h 6580415"/>
              <a:gd name="connsiteX144" fmla="*/ 1126671 w 8196943"/>
              <a:gd name="connsiteY144" fmla="*/ 3543300 h 6580415"/>
              <a:gd name="connsiteX145" fmla="*/ 1110343 w 8196943"/>
              <a:gd name="connsiteY145" fmla="*/ 3608615 h 6580415"/>
              <a:gd name="connsiteX146" fmla="*/ 979714 w 8196943"/>
              <a:gd name="connsiteY146" fmla="*/ 3673929 h 6580415"/>
              <a:gd name="connsiteX147" fmla="*/ 881743 w 8196943"/>
              <a:gd name="connsiteY147" fmla="*/ 3722915 h 6580415"/>
              <a:gd name="connsiteX148" fmla="*/ 832757 w 8196943"/>
              <a:gd name="connsiteY148" fmla="*/ 3820886 h 6580415"/>
              <a:gd name="connsiteX149" fmla="*/ 816428 w 8196943"/>
              <a:gd name="connsiteY149" fmla="*/ 3935186 h 6580415"/>
              <a:gd name="connsiteX150" fmla="*/ 751114 w 8196943"/>
              <a:gd name="connsiteY150" fmla="*/ 4033158 h 6580415"/>
              <a:gd name="connsiteX151" fmla="*/ 702128 w 8196943"/>
              <a:gd name="connsiteY151" fmla="*/ 4049486 h 6580415"/>
              <a:gd name="connsiteX152" fmla="*/ 620485 w 8196943"/>
              <a:gd name="connsiteY152" fmla="*/ 4114800 h 6580415"/>
              <a:gd name="connsiteX153" fmla="*/ 587828 w 8196943"/>
              <a:gd name="connsiteY153" fmla="*/ 4212772 h 6580415"/>
              <a:gd name="connsiteX154" fmla="*/ 522514 w 8196943"/>
              <a:gd name="connsiteY154" fmla="*/ 4310743 h 6580415"/>
              <a:gd name="connsiteX155" fmla="*/ 506185 w 8196943"/>
              <a:gd name="connsiteY155" fmla="*/ 4359729 h 6580415"/>
              <a:gd name="connsiteX156" fmla="*/ 489857 w 8196943"/>
              <a:gd name="connsiteY156" fmla="*/ 4425043 h 6580415"/>
              <a:gd name="connsiteX157" fmla="*/ 424543 w 8196943"/>
              <a:gd name="connsiteY157" fmla="*/ 4523015 h 6580415"/>
              <a:gd name="connsiteX158" fmla="*/ 293914 w 8196943"/>
              <a:gd name="connsiteY158" fmla="*/ 4588329 h 6580415"/>
              <a:gd name="connsiteX159" fmla="*/ 163285 w 8196943"/>
              <a:gd name="connsiteY159" fmla="*/ 4620986 h 6580415"/>
              <a:gd name="connsiteX160" fmla="*/ 114300 w 8196943"/>
              <a:gd name="connsiteY160" fmla="*/ 4800600 h 6580415"/>
              <a:gd name="connsiteX161" fmla="*/ 81643 w 8196943"/>
              <a:gd name="connsiteY161" fmla="*/ 4898572 h 6580415"/>
              <a:gd name="connsiteX162" fmla="*/ 32657 w 8196943"/>
              <a:gd name="connsiteY162" fmla="*/ 5045529 h 6580415"/>
              <a:gd name="connsiteX163" fmla="*/ 16328 w 8196943"/>
              <a:gd name="connsiteY163" fmla="*/ 5094515 h 6580415"/>
              <a:gd name="connsiteX164" fmla="*/ 0 w 8196943"/>
              <a:gd name="connsiteY164" fmla="*/ 5159829 h 6580415"/>
              <a:gd name="connsiteX165" fmla="*/ 48985 w 8196943"/>
              <a:gd name="connsiteY165" fmla="*/ 5176158 h 6580415"/>
              <a:gd name="connsiteX166" fmla="*/ 81643 w 8196943"/>
              <a:gd name="connsiteY166" fmla="*/ 5143500 h 6580415"/>
              <a:gd name="connsiteX167" fmla="*/ 130628 w 8196943"/>
              <a:gd name="connsiteY167" fmla="*/ 5110843 h 6580415"/>
              <a:gd name="connsiteX168" fmla="*/ 163285 w 8196943"/>
              <a:gd name="connsiteY168" fmla="*/ 5061858 h 6580415"/>
              <a:gd name="connsiteX169" fmla="*/ 195943 w 8196943"/>
              <a:gd name="connsiteY169" fmla="*/ 4947558 h 6580415"/>
              <a:gd name="connsiteX170" fmla="*/ 212271 w 8196943"/>
              <a:gd name="connsiteY170" fmla="*/ 4898572 h 6580415"/>
              <a:gd name="connsiteX171" fmla="*/ 228600 w 8196943"/>
              <a:gd name="connsiteY171" fmla="*/ 4833258 h 6580415"/>
              <a:gd name="connsiteX172" fmla="*/ 244928 w 8196943"/>
              <a:gd name="connsiteY172" fmla="*/ 4784272 h 6580415"/>
              <a:gd name="connsiteX173" fmla="*/ 342900 w 8196943"/>
              <a:gd name="connsiteY173" fmla="*/ 4751615 h 6580415"/>
              <a:gd name="connsiteX174" fmla="*/ 391885 w 8196943"/>
              <a:gd name="connsiteY174" fmla="*/ 4735286 h 6580415"/>
              <a:gd name="connsiteX175" fmla="*/ 424543 w 8196943"/>
              <a:gd name="connsiteY175" fmla="*/ 4702629 h 6580415"/>
              <a:gd name="connsiteX176" fmla="*/ 457200 w 8196943"/>
              <a:gd name="connsiteY176" fmla="*/ 4653643 h 6580415"/>
              <a:gd name="connsiteX177" fmla="*/ 506185 w 8196943"/>
              <a:gd name="connsiteY177" fmla="*/ 4620986 h 6580415"/>
              <a:gd name="connsiteX178" fmla="*/ 538843 w 8196943"/>
              <a:gd name="connsiteY178" fmla="*/ 4588329 h 6580415"/>
              <a:gd name="connsiteX179" fmla="*/ 636814 w 8196943"/>
              <a:gd name="connsiteY179" fmla="*/ 4539343 h 6580415"/>
              <a:gd name="connsiteX180" fmla="*/ 783771 w 8196943"/>
              <a:gd name="connsiteY180" fmla="*/ 4523015 h 6580415"/>
              <a:gd name="connsiteX181" fmla="*/ 947057 w 8196943"/>
              <a:gd name="connsiteY181" fmla="*/ 4523015 h 6580415"/>
              <a:gd name="connsiteX182" fmla="*/ 1045028 w 8196943"/>
              <a:gd name="connsiteY182" fmla="*/ 4588329 h 6580415"/>
              <a:gd name="connsiteX183" fmla="*/ 1273628 w 8196943"/>
              <a:gd name="connsiteY183" fmla="*/ 4555672 h 6580415"/>
              <a:gd name="connsiteX184" fmla="*/ 1322614 w 8196943"/>
              <a:gd name="connsiteY184" fmla="*/ 4523015 h 6580415"/>
              <a:gd name="connsiteX185" fmla="*/ 1420585 w 8196943"/>
              <a:gd name="connsiteY185" fmla="*/ 4490358 h 6580415"/>
              <a:gd name="connsiteX186" fmla="*/ 1469571 w 8196943"/>
              <a:gd name="connsiteY186" fmla="*/ 4474029 h 6580415"/>
              <a:gd name="connsiteX187" fmla="*/ 1518557 w 8196943"/>
              <a:gd name="connsiteY187" fmla="*/ 4457700 h 6580415"/>
              <a:gd name="connsiteX188" fmla="*/ 1600200 w 8196943"/>
              <a:gd name="connsiteY188" fmla="*/ 4474029 h 6580415"/>
              <a:gd name="connsiteX189" fmla="*/ 1567543 w 8196943"/>
              <a:gd name="connsiteY189" fmla="*/ 4523015 h 6580415"/>
              <a:gd name="connsiteX190" fmla="*/ 1534885 w 8196943"/>
              <a:gd name="connsiteY190" fmla="*/ 4555672 h 6580415"/>
              <a:gd name="connsiteX191" fmla="*/ 1502228 w 8196943"/>
              <a:gd name="connsiteY191" fmla="*/ 4604658 h 6580415"/>
              <a:gd name="connsiteX192" fmla="*/ 1453243 w 8196943"/>
              <a:gd name="connsiteY192" fmla="*/ 4637315 h 6580415"/>
              <a:gd name="connsiteX193" fmla="*/ 1420585 w 8196943"/>
              <a:gd name="connsiteY193" fmla="*/ 4669972 h 6580415"/>
              <a:gd name="connsiteX194" fmla="*/ 1355271 w 8196943"/>
              <a:gd name="connsiteY194" fmla="*/ 4751615 h 6580415"/>
              <a:gd name="connsiteX195" fmla="*/ 1289957 w 8196943"/>
              <a:gd name="connsiteY195" fmla="*/ 4833258 h 6580415"/>
              <a:gd name="connsiteX196" fmla="*/ 1240971 w 8196943"/>
              <a:gd name="connsiteY196" fmla="*/ 4849586 h 6580415"/>
              <a:gd name="connsiteX197" fmla="*/ 1143000 w 8196943"/>
              <a:gd name="connsiteY197" fmla="*/ 4914900 h 6580415"/>
              <a:gd name="connsiteX198" fmla="*/ 1045028 w 8196943"/>
              <a:gd name="connsiteY198" fmla="*/ 4963886 h 6580415"/>
              <a:gd name="connsiteX199" fmla="*/ 1012371 w 8196943"/>
              <a:gd name="connsiteY199" fmla="*/ 5012872 h 6580415"/>
              <a:gd name="connsiteX200" fmla="*/ 1045028 w 8196943"/>
              <a:gd name="connsiteY200" fmla="*/ 5176158 h 6580415"/>
              <a:gd name="connsiteX201" fmla="*/ 1077685 w 8196943"/>
              <a:gd name="connsiteY201" fmla="*/ 5225143 h 6580415"/>
              <a:gd name="connsiteX202" fmla="*/ 1061357 w 8196943"/>
              <a:gd name="connsiteY202" fmla="*/ 5355772 h 6580415"/>
              <a:gd name="connsiteX203" fmla="*/ 1012371 w 8196943"/>
              <a:gd name="connsiteY203" fmla="*/ 5372100 h 6580415"/>
              <a:gd name="connsiteX204" fmla="*/ 800100 w 8196943"/>
              <a:gd name="connsiteY204" fmla="*/ 5388429 h 6580415"/>
              <a:gd name="connsiteX205" fmla="*/ 767443 w 8196943"/>
              <a:gd name="connsiteY205" fmla="*/ 5649686 h 6580415"/>
              <a:gd name="connsiteX206" fmla="*/ 734785 w 8196943"/>
              <a:gd name="connsiteY206" fmla="*/ 5747658 h 6580415"/>
              <a:gd name="connsiteX207" fmla="*/ 702128 w 8196943"/>
              <a:gd name="connsiteY207" fmla="*/ 5845629 h 6580415"/>
              <a:gd name="connsiteX208" fmla="*/ 587828 w 8196943"/>
              <a:gd name="connsiteY208" fmla="*/ 5878286 h 6580415"/>
              <a:gd name="connsiteX209" fmla="*/ 538843 w 8196943"/>
              <a:gd name="connsiteY209" fmla="*/ 5894615 h 6580415"/>
              <a:gd name="connsiteX210" fmla="*/ 375557 w 8196943"/>
              <a:gd name="connsiteY210" fmla="*/ 5943600 h 6580415"/>
              <a:gd name="connsiteX211" fmla="*/ 326571 w 8196943"/>
              <a:gd name="connsiteY211" fmla="*/ 5959929 h 6580415"/>
              <a:gd name="connsiteX212" fmla="*/ 277585 w 8196943"/>
              <a:gd name="connsiteY212" fmla="*/ 5976258 h 6580415"/>
              <a:gd name="connsiteX213" fmla="*/ 212271 w 8196943"/>
              <a:gd name="connsiteY213" fmla="*/ 6221186 h 6580415"/>
              <a:gd name="connsiteX214" fmla="*/ 163285 w 8196943"/>
              <a:gd name="connsiteY214" fmla="*/ 6253843 h 6580415"/>
              <a:gd name="connsiteX215" fmla="*/ 130628 w 8196943"/>
              <a:gd name="connsiteY215" fmla="*/ 6547758 h 6580415"/>
              <a:gd name="connsiteX216" fmla="*/ 114300 w 8196943"/>
              <a:gd name="connsiteY216" fmla="*/ 6580415 h 6580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8196943" h="6580415">
                <a:moveTo>
                  <a:pt x="8033657" y="1371600"/>
                </a:moveTo>
                <a:cubicBezTo>
                  <a:pt x="7856271" y="1247430"/>
                  <a:pt x="7891380" y="1320329"/>
                  <a:pt x="7854043" y="1208315"/>
                </a:cubicBezTo>
                <a:cubicBezTo>
                  <a:pt x="7870371" y="1202872"/>
                  <a:pt x="7889588" y="1202738"/>
                  <a:pt x="7903028" y="1191986"/>
                </a:cubicBezTo>
                <a:cubicBezTo>
                  <a:pt x="7918352" y="1179726"/>
                  <a:pt x="7919043" y="1153401"/>
                  <a:pt x="7935685" y="1143000"/>
                </a:cubicBezTo>
                <a:cubicBezTo>
                  <a:pt x="7964876" y="1124755"/>
                  <a:pt x="8005015" y="1129438"/>
                  <a:pt x="8033657" y="1110343"/>
                </a:cubicBezTo>
                <a:lnTo>
                  <a:pt x="8082643" y="1077686"/>
                </a:lnTo>
                <a:cubicBezTo>
                  <a:pt x="8088086" y="1061357"/>
                  <a:pt x="8090612" y="1043746"/>
                  <a:pt x="8098971" y="1028700"/>
                </a:cubicBezTo>
                <a:cubicBezTo>
                  <a:pt x="8118032" y="994390"/>
                  <a:pt x="8151873" y="967964"/>
                  <a:pt x="8164285" y="930729"/>
                </a:cubicBezTo>
                <a:cubicBezTo>
                  <a:pt x="8191084" y="850335"/>
                  <a:pt x="8177784" y="898721"/>
                  <a:pt x="8196943" y="783772"/>
                </a:cubicBezTo>
                <a:cubicBezTo>
                  <a:pt x="8191500" y="740229"/>
                  <a:pt x="8192160" y="695479"/>
                  <a:pt x="8180614" y="653143"/>
                </a:cubicBezTo>
                <a:cubicBezTo>
                  <a:pt x="8170217" y="615020"/>
                  <a:pt x="8137672" y="599465"/>
                  <a:pt x="8115300" y="571500"/>
                </a:cubicBezTo>
                <a:cubicBezTo>
                  <a:pt x="8103041" y="556176"/>
                  <a:pt x="8095414" y="537415"/>
                  <a:pt x="8082643" y="522515"/>
                </a:cubicBezTo>
                <a:cubicBezTo>
                  <a:pt x="8062605" y="499138"/>
                  <a:pt x="8034407" y="482819"/>
                  <a:pt x="8017328" y="457200"/>
                </a:cubicBezTo>
                <a:cubicBezTo>
                  <a:pt x="8006442" y="440872"/>
                  <a:pt x="7997234" y="423291"/>
                  <a:pt x="7984671" y="408215"/>
                </a:cubicBezTo>
                <a:cubicBezTo>
                  <a:pt x="7969888" y="390475"/>
                  <a:pt x="7953425" y="374012"/>
                  <a:pt x="7935685" y="359229"/>
                </a:cubicBezTo>
                <a:cubicBezTo>
                  <a:pt x="7908492" y="336568"/>
                  <a:pt x="7852100" y="306201"/>
                  <a:pt x="7821385" y="293915"/>
                </a:cubicBezTo>
                <a:cubicBezTo>
                  <a:pt x="7704442" y="247138"/>
                  <a:pt x="7728687" y="265838"/>
                  <a:pt x="7592785" y="244929"/>
                </a:cubicBezTo>
                <a:cubicBezTo>
                  <a:pt x="7565355" y="240709"/>
                  <a:pt x="7538067" y="235331"/>
                  <a:pt x="7511143" y="228600"/>
                </a:cubicBezTo>
                <a:cubicBezTo>
                  <a:pt x="7494445" y="224426"/>
                  <a:pt x="7479196" y="214706"/>
                  <a:pt x="7462157" y="212272"/>
                </a:cubicBezTo>
                <a:cubicBezTo>
                  <a:pt x="7402643" y="203770"/>
                  <a:pt x="7342414" y="201386"/>
                  <a:pt x="7282543" y="195943"/>
                </a:cubicBezTo>
                <a:lnTo>
                  <a:pt x="7184571" y="163286"/>
                </a:lnTo>
                <a:lnTo>
                  <a:pt x="7135585" y="146958"/>
                </a:lnTo>
                <a:cubicBezTo>
                  <a:pt x="7113814" y="152401"/>
                  <a:pt x="7088943" y="150838"/>
                  <a:pt x="7070271" y="163286"/>
                </a:cubicBezTo>
                <a:cubicBezTo>
                  <a:pt x="7043140" y="181373"/>
                  <a:pt x="7030599" y="233315"/>
                  <a:pt x="7021285" y="261258"/>
                </a:cubicBezTo>
                <a:cubicBezTo>
                  <a:pt x="6917313" y="226599"/>
                  <a:pt x="7020410" y="276273"/>
                  <a:pt x="6955971" y="179615"/>
                </a:cubicBezTo>
                <a:cubicBezTo>
                  <a:pt x="6945085" y="163286"/>
                  <a:pt x="6923314" y="157844"/>
                  <a:pt x="6906985" y="146958"/>
                </a:cubicBezTo>
                <a:cubicBezTo>
                  <a:pt x="6901542" y="130629"/>
                  <a:pt x="6901409" y="111412"/>
                  <a:pt x="6890657" y="97972"/>
                </a:cubicBezTo>
                <a:cubicBezTo>
                  <a:pt x="6859461" y="58977"/>
                  <a:pt x="6832125" y="68706"/>
                  <a:pt x="6792685" y="48986"/>
                </a:cubicBezTo>
                <a:cubicBezTo>
                  <a:pt x="6679922" y="-7396"/>
                  <a:pt x="6814319" y="33984"/>
                  <a:pt x="6678385" y="0"/>
                </a:cubicBezTo>
                <a:cubicBezTo>
                  <a:pt x="6618514" y="5443"/>
                  <a:pt x="6558285" y="7827"/>
                  <a:pt x="6498771" y="16329"/>
                </a:cubicBezTo>
                <a:cubicBezTo>
                  <a:pt x="6481732" y="18763"/>
                  <a:pt x="6464106" y="23111"/>
                  <a:pt x="6449785" y="32658"/>
                </a:cubicBezTo>
                <a:cubicBezTo>
                  <a:pt x="6430572" y="45467"/>
                  <a:pt x="6418540" y="66860"/>
                  <a:pt x="6400800" y="81643"/>
                </a:cubicBezTo>
                <a:cubicBezTo>
                  <a:pt x="6385724" y="94206"/>
                  <a:pt x="6368143" y="103414"/>
                  <a:pt x="6351814" y="114300"/>
                </a:cubicBezTo>
                <a:cubicBezTo>
                  <a:pt x="6338533" y="154141"/>
                  <a:pt x="6334481" y="180619"/>
                  <a:pt x="6302828" y="212272"/>
                </a:cubicBezTo>
                <a:cubicBezTo>
                  <a:pt x="6288952" y="226149"/>
                  <a:pt x="6269167" y="232670"/>
                  <a:pt x="6253843" y="244929"/>
                </a:cubicBezTo>
                <a:cubicBezTo>
                  <a:pt x="6241822" y="254546"/>
                  <a:pt x="6234955" y="270701"/>
                  <a:pt x="6221185" y="277586"/>
                </a:cubicBezTo>
                <a:cubicBezTo>
                  <a:pt x="6190396" y="292981"/>
                  <a:pt x="6155871" y="299357"/>
                  <a:pt x="6123214" y="310243"/>
                </a:cubicBezTo>
                <a:lnTo>
                  <a:pt x="6025243" y="342900"/>
                </a:lnTo>
                <a:lnTo>
                  <a:pt x="5976257" y="359229"/>
                </a:lnTo>
                <a:cubicBezTo>
                  <a:pt x="5970814" y="342900"/>
                  <a:pt x="5964656" y="326793"/>
                  <a:pt x="5959928" y="310243"/>
                </a:cubicBezTo>
                <a:cubicBezTo>
                  <a:pt x="5953763" y="288665"/>
                  <a:pt x="5957619" y="262453"/>
                  <a:pt x="5943600" y="244929"/>
                </a:cubicBezTo>
                <a:cubicBezTo>
                  <a:pt x="5932848" y="231489"/>
                  <a:pt x="5911548" y="231679"/>
                  <a:pt x="5894614" y="228600"/>
                </a:cubicBezTo>
                <a:cubicBezTo>
                  <a:pt x="5851440" y="220750"/>
                  <a:pt x="5807528" y="217715"/>
                  <a:pt x="5763985" y="212272"/>
                </a:cubicBezTo>
                <a:cubicBezTo>
                  <a:pt x="5720442" y="217715"/>
                  <a:pt x="5676264" y="219405"/>
                  <a:pt x="5633357" y="228600"/>
                </a:cubicBezTo>
                <a:cubicBezTo>
                  <a:pt x="5599697" y="235813"/>
                  <a:pt x="5564027" y="242163"/>
                  <a:pt x="5535385" y="261258"/>
                </a:cubicBezTo>
                <a:cubicBezTo>
                  <a:pt x="5467110" y="306774"/>
                  <a:pt x="5436391" y="318003"/>
                  <a:pt x="5388428" y="375558"/>
                </a:cubicBezTo>
                <a:cubicBezTo>
                  <a:pt x="5375865" y="390634"/>
                  <a:pt x="5366657" y="408215"/>
                  <a:pt x="5355771" y="424543"/>
                </a:cubicBezTo>
                <a:cubicBezTo>
                  <a:pt x="5309517" y="563312"/>
                  <a:pt x="5374027" y="394117"/>
                  <a:pt x="5306785" y="506186"/>
                </a:cubicBezTo>
                <a:cubicBezTo>
                  <a:pt x="5297930" y="520945"/>
                  <a:pt x="5300004" y="540851"/>
                  <a:pt x="5290457" y="555172"/>
                </a:cubicBezTo>
                <a:cubicBezTo>
                  <a:pt x="5277648" y="574386"/>
                  <a:pt x="5256254" y="586418"/>
                  <a:pt x="5241471" y="604158"/>
                </a:cubicBezTo>
                <a:cubicBezTo>
                  <a:pt x="5228908" y="619234"/>
                  <a:pt x="5217590" y="635591"/>
                  <a:pt x="5208814" y="653143"/>
                </a:cubicBezTo>
                <a:cubicBezTo>
                  <a:pt x="5201117" y="668538"/>
                  <a:pt x="5203237" y="688689"/>
                  <a:pt x="5192485" y="702129"/>
                </a:cubicBezTo>
                <a:cubicBezTo>
                  <a:pt x="5165199" y="736237"/>
                  <a:pt x="5130525" y="735682"/>
                  <a:pt x="5094514" y="751115"/>
                </a:cubicBezTo>
                <a:cubicBezTo>
                  <a:pt x="5072141" y="760703"/>
                  <a:pt x="5050971" y="772886"/>
                  <a:pt x="5029200" y="783772"/>
                </a:cubicBezTo>
                <a:cubicBezTo>
                  <a:pt x="5018314" y="800101"/>
                  <a:pt x="5008802" y="817434"/>
                  <a:pt x="4996543" y="832758"/>
                </a:cubicBezTo>
                <a:cubicBezTo>
                  <a:pt x="4903469" y="949099"/>
                  <a:pt x="5031749" y="763620"/>
                  <a:pt x="4931228" y="914400"/>
                </a:cubicBezTo>
                <a:cubicBezTo>
                  <a:pt x="4917948" y="954242"/>
                  <a:pt x="4913897" y="980718"/>
                  <a:pt x="4882243" y="1012372"/>
                </a:cubicBezTo>
                <a:cubicBezTo>
                  <a:pt x="4868366" y="1026249"/>
                  <a:pt x="4850810" y="1036253"/>
                  <a:pt x="4833257" y="1045029"/>
                </a:cubicBezTo>
                <a:cubicBezTo>
                  <a:pt x="4817862" y="1052726"/>
                  <a:pt x="4799317" y="1052999"/>
                  <a:pt x="4784271" y="1061358"/>
                </a:cubicBezTo>
                <a:cubicBezTo>
                  <a:pt x="4749961" y="1080419"/>
                  <a:pt x="4718957" y="1104901"/>
                  <a:pt x="4686300" y="1126672"/>
                </a:cubicBezTo>
                <a:lnTo>
                  <a:pt x="4637314" y="1159329"/>
                </a:lnTo>
                <a:cubicBezTo>
                  <a:pt x="4626428" y="1175658"/>
                  <a:pt x="4617580" y="1193546"/>
                  <a:pt x="4604657" y="1208315"/>
                </a:cubicBezTo>
                <a:cubicBezTo>
                  <a:pt x="4579313" y="1237279"/>
                  <a:pt x="4544363" y="1257935"/>
                  <a:pt x="4523014" y="1289958"/>
                </a:cubicBezTo>
                <a:cubicBezTo>
                  <a:pt x="4479471" y="1355272"/>
                  <a:pt x="4506685" y="1328057"/>
                  <a:pt x="4441371" y="1371600"/>
                </a:cubicBezTo>
                <a:cubicBezTo>
                  <a:pt x="4430485" y="1447800"/>
                  <a:pt x="4440566" y="1530126"/>
                  <a:pt x="4408714" y="1600200"/>
                </a:cubicBezTo>
                <a:cubicBezTo>
                  <a:pt x="4399158" y="1621222"/>
                  <a:pt x="4377261" y="1566243"/>
                  <a:pt x="4359728" y="1551215"/>
                </a:cubicBezTo>
                <a:cubicBezTo>
                  <a:pt x="4213108" y="1425541"/>
                  <a:pt x="4366973" y="1574788"/>
                  <a:pt x="4245428" y="1453243"/>
                </a:cubicBezTo>
                <a:cubicBezTo>
                  <a:pt x="4239985" y="1436915"/>
                  <a:pt x="4246312" y="1404258"/>
                  <a:pt x="4229100" y="1404258"/>
                </a:cubicBezTo>
                <a:cubicBezTo>
                  <a:pt x="4209476" y="1404258"/>
                  <a:pt x="4208702" y="1437919"/>
                  <a:pt x="4196443" y="1453243"/>
                </a:cubicBezTo>
                <a:cubicBezTo>
                  <a:pt x="4163841" y="1493995"/>
                  <a:pt x="4164720" y="1485588"/>
                  <a:pt x="4114800" y="1502229"/>
                </a:cubicBezTo>
                <a:cubicBezTo>
                  <a:pt x="3975198" y="1455696"/>
                  <a:pt x="4050986" y="1465302"/>
                  <a:pt x="3886200" y="1485900"/>
                </a:cubicBezTo>
                <a:cubicBezTo>
                  <a:pt x="3875314" y="1502229"/>
                  <a:pt x="3865802" y="1519562"/>
                  <a:pt x="3853543" y="1534886"/>
                </a:cubicBezTo>
                <a:cubicBezTo>
                  <a:pt x="3843926" y="1546907"/>
                  <a:pt x="3828806" y="1554342"/>
                  <a:pt x="3820885" y="1567543"/>
                </a:cubicBezTo>
                <a:cubicBezTo>
                  <a:pt x="3812030" y="1582302"/>
                  <a:pt x="3810000" y="1600200"/>
                  <a:pt x="3804557" y="1616529"/>
                </a:cubicBezTo>
                <a:cubicBezTo>
                  <a:pt x="3808623" y="1693777"/>
                  <a:pt x="3839213" y="1993753"/>
                  <a:pt x="3804557" y="2106386"/>
                </a:cubicBezTo>
                <a:cubicBezTo>
                  <a:pt x="3798786" y="2125143"/>
                  <a:pt x="3771900" y="2128157"/>
                  <a:pt x="3755571" y="2139043"/>
                </a:cubicBezTo>
                <a:cubicBezTo>
                  <a:pt x="3614222" y="2091927"/>
                  <a:pt x="3690810" y="2139733"/>
                  <a:pt x="3624943" y="2057400"/>
                </a:cubicBezTo>
                <a:cubicBezTo>
                  <a:pt x="3615326" y="2045379"/>
                  <a:pt x="3603171" y="2035629"/>
                  <a:pt x="3592285" y="2024743"/>
                </a:cubicBezTo>
                <a:cubicBezTo>
                  <a:pt x="3392566" y="2064688"/>
                  <a:pt x="3582182" y="2002190"/>
                  <a:pt x="3494314" y="2090058"/>
                </a:cubicBezTo>
                <a:cubicBezTo>
                  <a:pt x="3477102" y="2107270"/>
                  <a:pt x="3450134" y="2110638"/>
                  <a:pt x="3429000" y="2122715"/>
                </a:cubicBezTo>
                <a:cubicBezTo>
                  <a:pt x="3375955" y="2153026"/>
                  <a:pt x="3376058" y="2159328"/>
                  <a:pt x="3331028" y="2204358"/>
                </a:cubicBezTo>
                <a:cubicBezTo>
                  <a:pt x="3325585" y="2220686"/>
                  <a:pt x="3326870" y="2241173"/>
                  <a:pt x="3314700" y="2253343"/>
                </a:cubicBezTo>
                <a:cubicBezTo>
                  <a:pt x="3302529" y="2265514"/>
                  <a:pt x="3282753" y="2267238"/>
                  <a:pt x="3265714" y="2269672"/>
                </a:cubicBezTo>
                <a:cubicBezTo>
                  <a:pt x="3206200" y="2278174"/>
                  <a:pt x="3145971" y="2280557"/>
                  <a:pt x="3086100" y="2286000"/>
                </a:cubicBezTo>
                <a:cubicBezTo>
                  <a:pt x="3037857" y="2430730"/>
                  <a:pt x="3087656" y="2380171"/>
                  <a:pt x="2906485" y="2400300"/>
                </a:cubicBezTo>
                <a:cubicBezTo>
                  <a:pt x="2879271" y="2394857"/>
                  <a:pt x="2844467" y="2403596"/>
                  <a:pt x="2824843" y="2383972"/>
                </a:cubicBezTo>
                <a:cubicBezTo>
                  <a:pt x="2800502" y="2359631"/>
                  <a:pt x="2792185" y="2286000"/>
                  <a:pt x="2792185" y="2286000"/>
                </a:cubicBezTo>
                <a:cubicBezTo>
                  <a:pt x="2786742" y="2247900"/>
                  <a:pt x="2782742" y="2209566"/>
                  <a:pt x="2775857" y="2171700"/>
                </a:cubicBezTo>
                <a:cubicBezTo>
                  <a:pt x="2771843" y="2149621"/>
                  <a:pt x="2759528" y="2128827"/>
                  <a:pt x="2759528" y="2106386"/>
                </a:cubicBezTo>
                <a:cubicBezTo>
                  <a:pt x="2759528" y="1974085"/>
                  <a:pt x="2741424" y="1925637"/>
                  <a:pt x="2808514" y="1845129"/>
                </a:cubicBezTo>
                <a:cubicBezTo>
                  <a:pt x="2823297" y="1827389"/>
                  <a:pt x="2838286" y="1808952"/>
                  <a:pt x="2857500" y="1796143"/>
                </a:cubicBezTo>
                <a:cubicBezTo>
                  <a:pt x="2871821" y="1786596"/>
                  <a:pt x="2890157" y="1785258"/>
                  <a:pt x="2906485" y="1779815"/>
                </a:cubicBezTo>
                <a:cubicBezTo>
                  <a:pt x="2922814" y="1768929"/>
                  <a:pt x="2937538" y="1755128"/>
                  <a:pt x="2955471" y="1747158"/>
                </a:cubicBezTo>
                <a:cubicBezTo>
                  <a:pt x="2986928" y="1733177"/>
                  <a:pt x="3053443" y="1714500"/>
                  <a:pt x="3053443" y="1714500"/>
                </a:cubicBezTo>
                <a:cubicBezTo>
                  <a:pt x="3091543" y="1719943"/>
                  <a:pt x="3130004" y="1723281"/>
                  <a:pt x="3167743" y="1730829"/>
                </a:cubicBezTo>
                <a:cubicBezTo>
                  <a:pt x="3184620" y="1734205"/>
                  <a:pt x="3206724" y="1733152"/>
                  <a:pt x="3216728" y="1747158"/>
                </a:cubicBezTo>
                <a:cubicBezTo>
                  <a:pt x="3236736" y="1775170"/>
                  <a:pt x="3238499" y="1812472"/>
                  <a:pt x="3249385" y="1845129"/>
                </a:cubicBezTo>
                <a:cubicBezTo>
                  <a:pt x="3254253" y="1859734"/>
                  <a:pt x="3271157" y="1866900"/>
                  <a:pt x="3282043" y="1877786"/>
                </a:cubicBezTo>
                <a:cubicBezTo>
                  <a:pt x="3287486" y="1894115"/>
                  <a:pt x="3290012" y="1911726"/>
                  <a:pt x="3298371" y="1926772"/>
                </a:cubicBezTo>
                <a:cubicBezTo>
                  <a:pt x="3391950" y="2095216"/>
                  <a:pt x="3343065" y="1962884"/>
                  <a:pt x="3380014" y="2073729"/>
                </a:cubicBezTo>
                <a:cubicBezTo>
                  <a:pt x="3374571" y="2106386"/>
                  <a:pt x="3385486" y="2146784"/>
                  <a:pt x="3363685" y="2171700"/>
                </a:cubicBezTo>
                <a:cubicBezTo>
                  <a:pt x="3341017" y="2197606"/>
                  <a:pt x="3265714" y="2204358"/>
                  <a:pt x="3265714" y="2204358"/>
                </a:cubicBezTo>
                <a:cubicBezTo>
                  <a:pt x="3246664" y="2232933"/>
                  <a:pt x="3224893" y="2279196"/>
                  <a:pt x="3184071" y="2286000"/>
                </a:cubicBezTo>
                <a:cubicBezTo>
                  <a:pt x="3167093" y="2288830"/>
                  <a:pt x="3151414" y="2275115"/>
                  <a:pt x="3135085" y="2269672"/>
                </a:cubicBezTo>
                <a:cubicBezTo>
                  <a:pt x="3058346" y="2346413"/>
                  <a:pt x="3105315" y="2305847"/>
                  <a:pt x="2988128" y="2383972"/>
                </a:cubicBezTo>
                <a:lnTo>
                  <a:pt x="2939143" y="2416629"/>
                </a:lnTo>
                <a:cubicBezTo>
                  <a:pt x="2836491" y="2390966"/>
                  <a:pt x="2889695" y="2416168"/>
                  <a:pt x="2792185" y="2318658"/>
                </a:cubicBezTo>
                <a:lnTo>
                  <a:pt x="2759528" y="2286000"/>
                </a:lnTo>
                <a:cubicBezTo>
                  <a:pt x="2611151" y="2307197"/>
                  <a:pt x="2657398" y="2265817"/>
                  <a:pt x="2612571" y="2400300"/>
                </a:cubicBezTo>
                <a:lnTo>
                  <a:pt x="2579914" y="2498272"/>
                </a:lnTo>
                <a:lnTo>
                  <a:pt x="2563585" y="2547258"/>
                </a:lnTo>
                <a:cubicBezTo>
                  <a:pt x="2564398" y="2551325"/>
                  <a:pt x="2582854" y="2661149"/>
                  <a:pt x="2596243" y="2677886"/>
                </a:cubicBezTo>
                <a:cubicBezTo>
                  <a:pt x="2608502" y="2693210"/>
                  <a:pt x="2645228" y="2690919"/>
                  <a:pt x="2645228" y="2710543"/>
                </a:cubicBezTo>
                <a:cubicBezTo>
                  <a:pt x="2645228" y="2727755"/>
                  <a:pt x="2612571" y="2699658"/>
                  <a:pt x="2596243" y="2694215"/>
                </a:cubicBezTo>
                <a:cubicBezTo>
                  <a:pt x="2578935" y="2682676"/>
                  <a:pt x="2526234" y="2652169"/>
                  <a:pt x="2514600" y="2628900"/>
                </a:cubicBezTo>
                <a:cubicBezTo>
                  <a:pt x="2499205" y="2598111"/>
                  <a:pt x="2481943" y="2530929"/>
                  <a:pt x="2481943" y="2530929"/>
                </a:cubicBezTo>
                <a:cubicBezTo>
                  <a:pt x="2476500" y="2547258"/>
                  <a:pt x="2476366" y="2566475"/>
                  <a:pt x="2465614" y="2579915"/>
                </a:cubicBezTo>
                <a:cubicBezTo>
                  <a:pt x="2420594" y="2636189"/>
                  <a:pt x="2382821" y="2606937"/>
                  <a:pt x="2318657" y="2596243"/>
                </a:cubicBezTo>
                <a:cubicBezTo>
                  <a:pt x="2291443" y="2601686"/>
                  <a:pt x="2263939" y="2605841"/>
                  <a:pt x="2237014" y="2612572"/>
                </a:cubicBezTo>
                <a:cubicBezTo>
                  <a:pt x="2220316" y="2616746"/>
                  <a:pt x="2198032" y="2614894"/>
                  <a:pt x="2188028" y="2628900"/>
                </a:cubicBezTo>
                <a:cubicBezTo>
                  <a:pt x="2168020" y="2656912"/>
                  <a:pt x="2155371" y="2726872"/>
                  <a:pt x="2155371" y="2726872"/>
                </a:cubicBezTo>
                <a:cubicBezTo>
                  <a:pt x="2149928" y="2781301"/>
                  <a:pt x="2147361" y="2836094"/>
                  <a:pt x="2139043" y="2890158"/>
                </a:cubicBezTo>
                <a:cubicBezTo>
                  <a:pt x="2136426" y="2907170"/>
                  <a:pt x="2126584" y="2922372"/>
                  <a:pt x="2122714" y="2939143"/>
                </a:cubicBezTo>
                <a:cubicBezTo>
                  <a:pt x="2068664" y="3173359"/>
                  <a:pt x="2113197" y="3033010"/>
                  <a:pt x="2073728" y="3151415"/>
                </a:cubicBezTo>
                <a:cubicBezTo>
                  <a:pt x="2068285" y="3265715"/>
                  <a:pt x="2066176" y="3380223"/>
                  <a:pt x="2057400" y="3494315"/>
                </a:cubicBezTo>
                <a:cubicBezTo>
                  <a:pt x="2055271" y="3521987"/>
                  <a:pt x="2045291" y="3548527"/>
                  <a:pt x="2041071" y="3575958"/>
                </a:cubicBezTo>
                <a:cubicBezTo>
                  <a:pt x="2034399" y="3619329"/>
                  <a:pt x="2030186" y="3663043"/>
                  <a:pt x="2024743" y="3706586"/>
                </a:cubicBezTo>
                <a:cubicBezTo>
                  <a:pt x="2013857" y="3663043"/>
                  <a:pt x="2034664" y="3590152"/>
                  <a:pt x="1992085" y="3575958"/>
                </a:cubicBezTo>
                <a:lnTo>
                  <a:pt x="1894114" y="3543300"/>
                </a:lnTo>
                <a:cubicBezTo>
                  <a:pt x="1868890" y="3505465"/>
                  <a:pt x="1848416" y="3442041"/>
                  <a:pt x="1779814" y="3510643"/>
                </a:cubicBezTo>
                <a:cubicBezTo>
                  <a:pt x="1755473" y="3534984"/>
                  <a:pt x="1747157" y="3608615"/>
                  <a:pt x="1747157" y="3608615"/>
                </a:cubicBezTo>
                <a:cubicBezTo>
                  <a:pt x="1736271" y="3592286"/>
                  <a:pt x="1718612" y="3578818"/>
                  <a:pt x="1714500" y="3559629"/>
                </a:cubicBezTo>
                <a:cubicBezTo>
                  <a:pt x="1673956" y="3370426"/>
                  <a:pt x="1761691" y="3358843"/>
                  <a:pt x="1649185" y="3396343"/>
                </a:cubicBezTo>
                <a:cubicBezTo>
                  <a:pt x="1627414" y="3429000"/>
                  <a:pt x="1616528" y="3472544"/>
                  <a:pt x="1583871" y="3494315"/>
                </a:cubicBezTo>
                <a:cubicBezTo>
                  <a:pt x="1471579" y="3569176"/>
                  <a:pt x="1523135" y="3547217"/>
                  <a:pt x="1436914" y="3575958"/>
                </a:cubicBezTo>
                <a:cubicBezTo>
                  <a:pt x="1415143" y="3570515"/>
                  <a:pt x="1380886" y="3580059"/>
                  <a:pt x="1371600" y="3559629"/>
                </a:cubicBezTo>
                <a:cubicBezTo>
                  <a:pt x="1348965" y="3509832"/>
                  <a:pt x="1367571" y="3449642"/>
                  <a:pt x="1355271" y="3396343"/>
                </a:cubicBezTo>
                <a:cubicBezTo>
                  <a:pt x="1350858" y="3377221"/>
                  <a:pt x="1331390" y="3364910"/>
                  <a:pt x="1322614" y="3347358"/>
                </a:cubicBezTo>
                <a:cubicBezTo>
                  <a:pt x="1309562" y="3321254"/>
                  <a:pt x="1296934" y="3257478"/>
                  <a:pt x="1289957" y="3233058"/>
                </a:cubicBezTo>
                <a:cubicBezTo>
                  <a:pt x="1285229" y="3216508"/>
                  <a:pt x="1279071" y="3200401"/>
                  <a:pt x="1273628" y="3184072"/>
                </a:cubicBezTo>
                <a:cubicBezTo>
                  <a:pt x="1262742" y="3200401"/>
                  <a:pt x="1248941" y="3215125"/>
                  <a:pt x="1240971" y="3233058"/>
                </a:cubicBezTo>
                <a:cubicBezTo>
                  <a:pt x="1226990" y="3264515"/>
                  <a:pt x="1219200" y="3298372"/>
                  <a:pt x="1208314" y="3331029"/>
                </a:cubicBezTo>
                <a:lnTo>
                  <a:pt x="1175657" y="3429000"/>
                </a:lnTo>
                <a:cubicBezTo>
                  <a:pt x="1170214" y="3445329"/>
                  <a:pt x="1167025" y="3462591"/>
                  <a:pt x="1159328" y="3477986"/>
                </a:cubicBezTo>
                <a:lnTo>
                  <a:pt x="1126671" y="3543300"/>
                </a:lnTo>
                <a:cubicBezTo>
                  <a:pt x="1121228" y="3565072"/>
                  <a:pt x="1120379" y="3588543"/>
                  <a:pt x="1110343" y="3608615"/>
                </a:cubicBezTo>
                <a:cubicBezTo>
                  <a:pt x="1087544" y="3654213"/>
                  <a:pt x="1015816" y="3661895"/>
                  <a:pt x="979714" y="3673929"/>
                </a:cubicBezTo>
                <a:cubicBezTo>
                  <a:pt x="912112" y="3696463"/>
                  <a:pt x="945048" y="3680711"/>
                  <a:pt x="881743" y="3722915"/>
                </a:cubicBezTo>
                <a:cubicBezTo>
                  <a:pt x="854217" y="3764202"/>
                  <a:pt x="842415" y="3772595"/>
                  <a:pt x="832757" y="3820886"/>
                </a:cubicBezTo>
                <a:cubicBezTo>
                  <a:pt x="825209" y="3858625"/>
                  <a:pt x="830244" y="3899264"/>
                  <a:pt x="816428" y="3935186"/>
                </a:cubicBezTo>
                <a:cubicBezTo>
                  <a:pt x="802338" y="3971819"/>
                  <a:pt x="788349" y="4020747"/>
                  <a:pt x="751114" y="4033158"/>
                </a:cubicBezTo>
                <a:lnTo>
                  <a:pt x="702128" y="4049486"/>
                </a:lnTo>
                <a:cubicBezTo>
                  <a:pt x="684824" y="4061022"/>
                  <a:pt x="632118" y="4091535"/>
                  <a:pt x="620485" y="4114800"/>
                </a:cubicBezTo>
                <a:cubicBezTo>
                  <a:pt x="605090" y="4145590"/>
                  <a:pt x="606923" y="4184130"/>
                  <a:pt x="587828" y="4212772"/>
                </a:cubicBezTo>
                <a:cubicBezTo>
                  <a:pt x="566057" y="4245429"/>
                  <a:pt x="534926" y="4273508"/>
                  <a:pt x="522514" y="4310743"/>
                </a:cubicBezTo>
                <a:cubicBezTo>
                  <a:pt x="517071" y="4327072"/>
                  <a:pt x="510913" y="4343179"/>
                  <a:pt x="506185" y="4359729"/>
                </a:cubicBezTo>
                <a:cubicBezTo>
                  <a:pt x="500020" y="4381307"/>
                  <a:pt x="499893" y="4404971"/>
                  <a:pt x="489857" y="4425043"/>
                </a:cubicBezTo>
                <a:cubicBezTo>
                  <a:pt x="472304" y="4460149"/>
                  <a:pt x="452297" y="4495262"/>
                  <a:pt x="424543" y="4523015"/>
                </a:cubicBezTo>
                <a:cubicBezTo>
                  <a:pt x="373138" y="4574419"/>
                  <a:pt x="393981" y="4563313"/>
                  <a:pt x="293914" y="4588329"/>
                </a:cubicBezTo>
                <a:lnTo>
                  <a:pt x="163285" y="4620986"/>
                </a:lnTo>
                <a:cubicBezTo>
                  <a:pt x="97454" y="4719733"/>
                  <a:pt x="152812" y="4620873"/>
                  <a:pt x="114300" y="4800600"/>
                </a:cubicBezTo>
                <a:cubicBezTo>
                  <a:pt x="107087" y="4834260"/>
                  <a:pt x="92529" y="4865915"/>
                  <a:pt x="81643" y="4898572"/>
                </a:cubicBezTo>
                <a:lnTo>
                  <a:pt x="32657" y="5045529"/>
                </a:lnTo>
                <a:cubicBezTo>
                  <a:pt x="27214" y="5061858"/>
                  <a:pt x="20502" y="5077817"/>
                  <a:pt x="16328" y="5094515"/>
                </a:cubicBezTo>
                <a:lnTo>
                  <a:pt x="0" y="5159829"/>
                </a:lnTo>
                <a:cubicBezTo>
                  <a:pt x="16328" y="5165272"/>
                  <a:pt x="32108" y="5179534"/>
                  <a:pt x="48985" y="5176158"/>
                </a:cubicBezTo>
                <a:cubicBezTo>
                  <a:pt x="64081" y="5173139"/>
                  <a:pt x="69621" y="5153117"/>
                  <a:pt x="81643" y="5143500"/>
                </a:cubicBezTo>
                <a:cubicBezTo>
                  <a:pt x="96967" y="5131241"/>
                  <a:pt x="114300" y="5121729"/>
                  <a:pt x="130628" y="5110843"/>
                </a:cubicBezTo>
                <a:cubicBezTo>
                  <a:pt x="141514" y="5094515"/>
                  <a:pt x="154509" y="5079410"/>
                  <a:pt x="163285" y="5061858"/>
                </a:cubicBezTo>
                <a:cubicBezTo>
                  <a:pt x="176335" y="5035758"/>
                  <a:pt x="188968" y="4971972"/>
                  <a:pt x="195943" y="4947558"/>
                </a:cubicBezTo>
                <a:cubicBezTo>
                  <a:pt x="200671" y="4931008"/>
                  <a:pt x="207543" y="4915122"/>
                  <a:pt x="212271" y="4898572"/>
                </a:cubicBezTo>
                <a:cubicBezTo>
                  <a:pt x="218436" y="4876994"/>
                  <a:pt x="222435" y="4854836"/>
                  <a:pt x="228600" y="4833258"/>
                </a:cubicBezTo>
                <a:cubicBezTo>
                  <a:pt x="233328" y="4816708"/>
                  <a:pt x="230922" y="4794276"/>
                  <a:pt x="244928" y="4784272"/>
                </a:cubicBezTo>
                <a:cubicBezTo>
                  <a:pt x="272940" y="4764264"/>
                  <a:pt x="310243" y="4762501"/>
                  <a:pt x="342900" y="4751615"/>
                </a:cubicBezTo>
                <a:lnTo>
                  <a:pt x="391885" y="4735286"/>
                </a:lnTo>
                <a:cubicBezTo>
                  <a:pt x="402771" y="4724400"/>
                  <a:pt x="414926" y="4714650"/>
                  <a:pt x="424543" y="4702629"/>
                </a:cubicBezTo>
                <a:cubicBezTo>
                  <a:pt x="436802" y="4687305"/>
                  <a:pt x="443323" y="4667520"/>
                  <a:pt x="457200" y="4653643"/>
                </a:cubicBezTo>
                <a:cubicBezTo>
                  <a:pt x="471076" y="4639766"/>
                  <a:pt x="490861" y="4633245"/>
                  <a:pt x="506185" y="4620986"/>
                </a:cubicBezTo>
                <a:cubicBezTo>
                  <a:pt x="518206" y="4611369"/>
                  <a:pt x="526822" y="4597946"/>
                  <a:pt x="538843" y="4588329"/>
                </a:cubicBezTo>
                <a:cubicBezTo>
                  <a:pt x="568538" y="4564573"/>
                  <a:pt x="598690" y="4545697"/>
                  <a:pt x="636814" y="4539343"/>
                </a:cubicBezTo>
                <a:cubicBezTo>
                  <a:pt x="685431" y="4531240"/>
                  <a:pt x="734785" y="4528458"/>
                  <a:pt x="783771" y="4523015"/>
                </a:cubicBezTo>
                <a:cubicBezTo>
                  <a:pt x="849490" y="4501108"/>
                  <a:pt x="859943" y="4489510"/>
                  <a:pt x="947057" y="4523015"/>
                </a:cubicBezTo>
                <a:cubicBezTo>
                  <a:pt x="983690" y="4537105"/>
                  <a:pt x="1045028" y="4588329"/>
                  <a:pt x="1045028" y="4588329"/>
                </a:cubicBezTo>
                <a:cubicBezTo>
                  <a:pt x="1090911" y="4584158"/>
                  <a:pt x="1210803" y="4587084"/>
                  <a:pt x="1273628" y="4555672"/>
                </a:cubicBezTo>
                <a:cubicBezTo>
                  <a:pt x="1291181" y="4546896"/>
                  <a:pt x="1304681" y="4530985"/>
                  <a:pt x="1322614" y="4523015"/>
                </a:cubicBezTo>
                <a:cubicBezTo>
                  <a:pt x="1354071" y="4509034"/>
                  <a:pt x="1387928" y="4501244"/>
                  <a:pt x="1420585" y="4490358"/>
                </a:cubicBezTo>
                <a:lnTo>
                  <a:pt x="1469571" y="4474029"/>
                </a:lnTo>
                <a:lnTo>
                  <a:pt x="1518557" y="4457700"/>
                </a:lnTo>
                <a:cubicBezTo>
                  <a:pt x="1545771" y="4463143"/>
                  <a:pt x="1583548" y="4451826"/>
                  <a:pt x="1600200" y="4474029"/>
                </a:cubicBezTo>
                <a:cubicBezTo>
                  <a:pt x="1611975" y="4489729"/>
                  <a:pt x="1579802" y="4507691"/>
                  <a:pt x="1567543" y="4523015"/>
                </a:cubicBezTo>
                <a:cubicBezTo>
                  <a:pt x="1557926" y="4535036"/>
                  <a:pt x="1544502" y="4543651"/>
                  <a:pt x="1534885" y="4555672"/>
                </a:cubicBezTo>
                <a:cubicBezTo>
                  <a:pt x="1522626" y="4570996"/>
                  <a:pt x="1516105" y="4590781"/>
                  <a:pt x="1502228" y="4604658"/>
                </a:cubicBezTo>
                <a:cubicBezTo>
                  <a:pt x="1488352" y="4618535"/>
                  <a:pt x="1468567" y="4625056"/>
                  <a:pt x="1453243" y="4637315"/>
                </a:cubicBezTo>
                <a:cubicBezTo>
                  <a:pt x="1441222" y="4646932"/>
                  <a:pt x="1431471" y="4659086"/>
                  <a:pt x="1420585" y="4669972"/>
                </a:cubicBezTo>
                <a:cubicBezTo>
                  <a:pt x="1388798" y="4765336"/>
                  <a:pt x="1429128" y="4677758"/>
                  <a:pt x="1355271" y="4751615"/>
                </a:cubicBezTo>
                <a:cubicBezTo>
                  <a:pt x="1321901" y="4784985"/>
                  <a:pt x="1330351" y="4809022"/>
                  <a:pt x="1289957" y="4833258"/>
                </a:cubicBezTo>
                <a:cubicBezTo>
                  <a:pt x="1275198" y="4842113"/>
                  <a:pt x="1257300" y="4844143"/>
                  <a:pt x="1240971" y="4849586"/>
                </a:cubicBezTo>
                <a:cubicBezTo>
                  <a:pt x="1148107" y="4942450"/>
                  <a:pt x="1237525" y="4867637"/>
                  <a:pt x="1143000" y="4914900"/>
                </a:cubicBezTo>
                <a:cubicBezTo>
                  <a:pt x="1016390" y="4978206"/>
                  <a:pt x="1168152" y="4922846"/>
                  <a:pt x="1045028" y="4963886"/>
                </a:cubicBezTo>
                <a:cubicBezTo>
                  <a:pt x="1034142" y="4980215"/>
                  <a:pt x="1014324" y="4993345"/>
                  <a:pt x="1012371" y="5012872"/>
                </a:cubicBezTo>
                <a:cubicBezTo>
                  <a:pt x="1009864" y="5037940"/>
                  <a:pt x="1026042" y="5138186"/>
                  <a:pt x="1045028" y="5176158"/>
                </a:cubicBezTo>
                <a:cubicBezTo>
                  <a:pt x="1053804" y="5193711"/>
                  <a:pt x="1066799" y="5208815"/>
                  <a:pt x="1077685" y="5225143"/>
                </a:cubicBezTo>
                <a:cubicBezTo>
                  <a:pt x="1072242" y="5268686"/>
                  <a:pt x="1079179" y="5315672"/>
                  <a:pt x="1061357" y="5355772"/>
                </a:cubicBezTo>
                <a:cubicBezTo>
                  <a:pt x="1054367" y="5371500"/>
                  <a:pt x="1029450" y="5369965"/>
                  <a:pt x="1012371" y="5372100"/>
                </a:cubicBezTo>
                <a:cubicBezTo>
                  <a:pt x="941953" y="5380902"/>
                  <a:pt x="870857" y="5382986"/>
                  <a:pt x="800100" y="5388429"/>
                </a:cubicBezTo>
                <a:cubicBezTo>
                  <a:pt x="648678" y="5438904"/>
                  <a:pt x="867918" y="5348267"/>
                  <a:pt x="767443" y="5649686"/>
                </a:cubicBezTo>
                <a:lnTo>
                  <a:pt x="734785" y="5747658"/>
                </a:lnTo>
                <a:cubicBezTo>
                  <a:pt x="734785" y="5747659"/>
                  <a:pt x="702129" y="5845629"/>
                  <a:pt x="702128" y="5845629"/>
                </a:cubicBezTo>
                <a:cubicBezTo>
                  <a:pt x="584679" y="5884780"/>
                  <a:pt x="731349" y="5837280"/>
                  <a:pt x="587828" y="5878286"/>
                </a:cubicBezTo>
                <a:cubicBezTo>
                  <a:pt x="571279" y="5883014"/>
                  <a:pt x="555392" y="5889887"/>
                  <a:pt x="538843" y="5894615"/>
                </a:cubicBezTo>
                <a:cubicBezTo>
                  <a:pt x="366087" y="5943974"/>
                  <a:pt x="608397" y="5865986"/>
                  <a:pt x="375557" y="5943600"/>
                </a:cubicBezTo>
                <a:lnTo>
                  <a:pt x="326571" y="5959929"/>
                </a:lnTo>
                <a:lnTo>
                  <a:pt x="277585" y="5976258"/>
                </a:lnTo>
                <a:cubicBezTo>
                  <a:pt x="253375" y="6315205"/>
                  <a:pt x="335231" y="6159707"/>
                  <a:pt x="212271" y="6221186"/>
                </a:cubicBezTo>
                <a:cubicBezTo>
                  <a:pt x="194718" y="6229962"/>
                  <a:pt x="179614" y="6242957"/>
                  <a:pt x="163285" y="6253843"/>
                </a:cubicBezTo>
                <a:cubicBezTo>
                  <a:pt x="153836" y="6395583"/>
                  <a:pt x="171145" y="6446466"/>
                  <a:pt x="130628" y="6547758"/>
                </a:cubicBezTo>
                <a:cubicBezTo>
                  <a:pt x="126108" y="6559058"/>
                  <a:pt x="119743" y="6569529"/>
                  <a:pt x="114300" y="6580415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581D85F-8A91-8248-A170-85660E4ED6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92799"/>
              </p:ext>
            </p:extLst>
          </p:nvPr>
        </p:nvGraphicFramePr>
        <p:xfrm>
          <a:off x="1507357" y="2863986"/>
          <a:ext cx="9847612" cy="75279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53142">
                  <a:extLst>
                    <a:ext uri="{9D8B030D-6E8A-4147-A177-3AD203B41FA5}">
                      <a16:colId xmlns:a16="http://schemas.microsoft.com/office/drawing/2014/main" val="3385759492"/>
                    </a:ext>
                  </a:extLst>
                </a:gridCol>
                <a:gridCol w="1387929">
                  <a:extLst>
                    <a:ext uri="{9D8B030D-6E8A-4147-A177-3AD203B41FA5}">
                      <a16:colId xmlns:a16="http://schemas.microsoft.com/office/drawing/2014/main" val="49635698"/>
                    </a:ext>
                  </a:extLst>
                </a:gridCol>
                <a:gridCol w="1630472">
                  <a:extLst>
                    <a:ext uri="{9D8B030D-6E8A-4147-A177-3AD203B41FA5}">
                      <a16:colId xmlns:a16="http://schemas.microsoft.com/office/drawing/2014/main" val="3544639817"/>
                    </a:ext>
                  </a:extLst>
                </a:gridCol>
                <a:gridCol w="815686">
                  <a:extLst>
                    <a:ext uri="{9D8B030D-6E8A-4147-A177-3AD203B41FA5}">
                      <a16:colId xmlns:a16="http://schemas.microsoft.com/office/drawing/2014/main" val="860589263"/>
                    </a:ext>
                  </a:extLst>
                </a:gridCol>
                <a:gridCol w="2448974">
                  <a:extLst>
                    <a:ext uri="{9D8B030D-6E8A-4147-A177-3AD203B41FA5}">
                      <a16:colId xmlns:a16="http://schemas.microsoft.com/office/drawing/2014/main" val="2690701946"/>
                    </a:ext>
                  </a:extLst>
                </a:gridCol>
                <a:gridCol w="1670438">
                  <a:extLst>
                    <a:ext uri="{9D8B030D-6E8A-4147-A177-3AD203B41FA5}">
                      <a16:colId xmlns:a16="http://schemas.microsoft.com/office/drawing/2014/main" val="3603957277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3895749400"/>
                    </a:ext>
                  </a:extLst>
                </a:gridCol>
              </a:tblGrid>
              <a:tr h="27275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1400">
                          <a:effectLst/>
                        </a:rPr>
                        <a:t>DEid</a:t>
                      </a:r>
                      <a:endParaRPr lang="nb-NO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1400" dirty="0" err="1">
                          <a:effectLst/>
                        </a:rPr>
                        <a:t>DErecordType</a:t>
                      </a:r>
                      <a:endParaRPr lang="nb-NO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1400">
                          <a:effectLst/>
                        </a:rPr>
                        <a:t>DEsamplingScheme</a:t>
                      </a:r>
                      <a:endParaRPr lang="nb-NO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1400">
                          <a:effectLst/>
                        </a:rPr>
                        <a:t>DEyear</a:t>
                      </a:r>
                      <a:endParaRPr lang="nb-NO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1400">
                          <a:effectLst/>
                        </a:rPr>
                        <a:t>DEstratum</a:t>
                      </a:r>
                      <a:endParaRPr lang="nb-NO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1400">
                          <a:effectLst/>
                        </a:rPr>
                        <a:t>DEhierarchyCorrect</a:t>
                      </a:r>
                      <a:endParaRPr lang="nb-NO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1400" dirty="0" err="1">
                          <a:effectLst/>
                        </a:rPr>
                        <a:t>DEhierarchy</a:t>
                      </a:r>
                      <a:endParaRPr lang="nb-NO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92020"/>
                  </a:ext>
                </a:extLst>
              </a:tr>
              <a:tr h="480041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b-NO" sz="1400">
                          <a:effectLst/>
                        </a:rPr>
                        <a:t>1</a:t>
                      </a:r>
                      <a:endParaRPr lang="nb-NO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1400">
                          <a:effectLst/>
                        </a:rPr>
                        <a:t>DE</a:t>
                      </a:r>
                      <a:endParaRPr lang="nb-NO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Norway IMR port-sampling</a:t>
                      </a:r>
                      <a:endParaRPr lang="nb-NO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b-NO" sz="1400">
                          <a:effectLst/>
                        </a:rPr>
                        <a:t>2016</a:t>
                      </a:r>
                      <a:endParaRPr lang="nb-NO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Fresh/COD-POL-HAD/N64</a:t>
                      </a:r>
                      <a:endParaRPr lang="nb-NO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1400" dirty="0" err="1">
                          <a:effectLst/>
                        </a:rPr>
                        <a:t>Yes</a:t>
                      </a:r>
                      <a:endParaRPr lang="nb-NO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nb-NO" sz="1400" dirty="0">
                          <a:effectLst/>
                        </a:rPr>
                        <a:t>5</a:t>
                      </a:r>
                      <a:endParaRPr lang="nb-NO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83195"/>
                  </a:ext>
                </a:extLst>
              </a:tr>
            </a:tbl>
          </a:graphicData>
        </a:graphic>
      </p:graphicFrame>
      <p:pic>
        <p:nvPicPr>
          <p:cNvPr id="7" name="Picture 6" descr="\\storage-lk.slu.se\home$\nupr0001\My Documents\006 - ICES WGs\20180403_ICES_WKRDB_SPEC\20180615_v1.15\Hierarchy_5.png">
            <a:extLst>
              <a:ext uri="{FF2B5EF4-FFF2-40B4-BE49-F238E27FC236}">
                <a16:creationId xmlns:a16="http://schemas.microsoft.com/office/drawing/2014/main" id="{BF7A1F6E-CE79-1844-9BFB-32498E02E6D7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286" b="88715"/>
          <a:stretch/>
        </p:blipFill>
        <p:spPr bwMode="auto">
          <a:xfrm>
            <a:off x="9840372" y="2064377"/>
            <a:ext cx="1339551" cy="611831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34773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88AE81-5670-6245-91A0-2AB6444B4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852" y="60742"/>
            <a:ext cx="10489595" cy="67972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2AEE9D-7840-E54A-9136-9DD22BF91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4" y="109729"/>
            <a:ext cx="6014355" cy="1188720"/>
          </a:xfrm>
        </p:spPr>
        <p:txBody>
          <a:bodyPr/>
          <a:lstStyle/>
          <a:p>
            <a:r>
              <a:rPr lang="en-GB" dirty="0"/>
              <a:t>EXAMPLE</a:t>
            </a:r>
          </a:p>
        </p:txBody>
      </p:sp>
      <p:pic>
        <p:nvPicPr>
          <p:cNvPr id="6" name="Picture 5" descr="\\storage-lk.slu.se\home$\nupr0001\My Documents\006 - ICES WGs\20180403_ICES_WKRDB_SPEC\20180615_v1.15\Hierarchy_5.png">
            <a:extLst>
              <a:ext uri="{FF2B5EF4-FFF2-40B4-BE49-F238E27FC236}">
                <a16:creationId xmlns:a16="http://schemas.microsoft.com/office/drawing/2014/main" id="{7A8B70FA-E0EE-F34D-8B89-451A324B3467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482" y="4558883"/>
            <a:ext cx="5307965" cy="223837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0E9DACBA-C5E6-D44C-BB18-CB8797807A6B}"/>
              </a:ext>
            </a:extLst>
          </p:cNvPr>
          <p:cNvSpPr/>
          <p:nvPr/>
        </p:nvSpPr>
        <p:spPr>
          <a:xfrm>
            <a:off x="3706586" y="326571"/>
            <a:ext cx="8196943" cy="6580415"/>
          </a:xfrm>
          <a:custGeom>
            <a:avLst/>
            <a:gdLst>
              <a:gd name="connsiteX0" fmla="*/ 8033657 w 8196943"/>
              <a:gd name="connsiteY0" fmla="*/ 1371600 h 6580415"/>
              <a:gd name="connsiteX1" fmla="*/ 7854043 w 8196943"/>
              <a:gd name="connsiteY1" fmla="*/ 1208315 h 6580415"/>
              <a:gd name="connsiteX2" fmla="*/ 7903028 w 8196943"/>
              <a:gd name="connsiteY2" fmla="*/ 1191986 h 6580415"/>
              <a:gd name="connsiteX3" fmla="*/ 7935685 w 8196943"/>
              <a:gd name="connsiteY3" fmla="*/ 1143000 h 6580415"/>
              <a:gd name="connsiteX4" fmla="*/ 8033657 w 8196943"/>
              <a:gd name="connsiteY4" fmla="*/ 1110343 h 6580415"/>
              <a:gd name="connsiteX5" fmla="*/ 8082643 w 8196943"/>
              <a:gd name="connsiteY5" fmla="*/ 1077686 h 6580415"/>
              <a:gd name="connsiteX6" fmla="*/ 8098971 w 8196943"/>
              <a:gd name="connsiteY6" fmla="*/ 1028700 h 6580415"/>
              <a:gd name="connsiteX7" fmla="*/ 8164285 w 8196943"/>
              <a:gd name="connsiteY7" fmla="*/ 930729 h 6580415"/>
              <a:gd name="connsiteX8" fmla="*/ 8196943 w 8196943"/>
              <a:gd name="connsiteY8" fmla="*/ 783772 h 6580415"/>
              <a:gd name="connsiteX9" fmla="*/ 8180614 w 8196943"/>
              <a:gd name="connsiteY9" fmla="*/ 653143 h 6580415"/>
              <a:gd name="connsiteX10" fmla="*/ 8115300 w 8196943"/>
              <a:gd name="connsiteY10" fmla="*/ 571500 h 6580415"/>
              <a:gd name="connsiteX11" fmla="*/ 8082643 w 8196943"/>
              <a:gd name="connsiteY11" fmla="*/ 522515 h 6580415"/>
              <a:gd name="connsiteX12" fmla="*/ 8017328 w 8196943"/>
              <a:gd name="connsiteY12" fmla="*/ 457200 h 6580415"/>
              <a:gd name="connsiteX13" fmla="*/ 7984671 w 8196943"/>
              <a:gd name="connsiteY13" fmla="*/ 408215 h 6580415"/>
              <a:gd name="connsiteX14" fmla="*/ 7935685 w 8196943"/>
              <a:gd name="connsiteY14" fmla="*/ 359229 h 6580415"/>
              <a:gd name="connsiteX15" fmla="*/ 7821385 w 8196943"/>
              <a:gd name="connsiteY15" fmla="*/ 293915 h 6580415"/>
              <a:gd name="connsiteX16" fmla="*/ 7592785 w 8196943"/>
              <a:gd name="connsiteY16" fmla="*/ 244929 h 6580415"/>
              <a:gd name="connsiteX17" fmla="*/ 7511143 w 8196943"/>
              <a:gd name="connsiteY17" fmla="*/ 228600 h 6580415"/>
              <a:gd name="connsiteX18" fmla="*/ 7462157 w 8196943"/>
              <a:gd name="connsiteY18" fmla="*/ 212272 h 6580415"/>
              <a:gd name="connsiteX19" fmla="*/ 7282543 w 8196943"/>
              <a:gd name="connsiteY19" fmla="*/ 195943 h 6580415"/>
              <a:gd name="connsiteX20" fmla="*/ 7184571 w 8196943"/>
              <a:gd name="connsiteY20" fmla="*/ 163286 h 6580415"/>
              <a:gd name="connsiteX21" fmla="*/ 7135585 w 8196943"/>
              <a:gd name="connsiteY21" fmla="*/ 146958 h 6580415"/>
              <a:gd name="connsiteX22" fmla="*/ 7070271 w 8196943"/>
              <a:gd name="connsiteY22" fmla="*/ 163286 h 6580415"/>
              <a:gd name="connsiteX23" fmla="*/ 7021285 w 8196943"/>
              <a:gd name="connsiteY23" fmla="*/ 261258 h 6580415"/>
              <a:gd name="connsiteX24" fmla="*/ 6955971 w 8196943"/>
              <a:gd name="connsiteY24" fmla="*/ 179615 h 6580415"/>
              <a:gd name="connsiteX25" fmla="*/ 6906985 w 8196943"/>
              <a:gd name="connsiteY25" fmla="*/ 146958 h 6580415"/>
              <a:gd name="connsiteX26" fmla="*/ 6890657 w 8196943"/>
              <a:gd name="connsiteY26" fmla="*/ 97972 h 6580415"/>
              <a:gd name="connsiteX27" fmla="*/ 6792685 w 8196943"/>
              <a:gd name="connsiteY27" fmla="*/ 48986 h 6580415"/>
              <a:gd name="connsiteX28" fmla="*/ 6678385 w 8196943"/>
              <a:gd name="connsiteY28" fmla="*/ 0 h 6580415"/>
              <a:gd name="connsiteX29" fmla="*/ 6498771 w 8196943"/>
              <a:gd name="connsiteY29" fmla="*/ 16329 h 6580415"/>
              <a:gd name="connsiteX30" fmla="*/ 6449785 w 8196943"/>
              <a:gd name="connsiteY30" fmla="*/ 32658 h 6580415"/>
              <a:gd name="connsiteX31" fmla="*/ 6400800 w 8196943"/>
              <a:gd name="connsiteY31" fmla="*/ 81643 h 6580415"/>
              <a:gd name="connsiteX32" fmla="*/ 6351814 w 8196943"/>
              <a:gd name="connsiteY32" fmla="*/ 114300 h 6580415"/>
              <a:gd name="connsiteX33" fmla="*/ 6302828 w 8196943"/>
              <a:gd name="connsiteY33" fmla="*/ 212272 h 6580415"/>
              <a:gd name="connsiteX34" fmla="*/ 6253843 w 8196943"/>
              <a:gd name="connsiteY34" fmla="*/ 244929 h 6580415"/>
              <a:gd name="connsiteX35" fmla="*/ 6221185 w 8196943"/>
              <a:gd name="connsiteY35" fmla="*/ 277586 h 6580415"/>
              <a:gd name="connsiteX36" fmla="*/ 6123214 w 8196943"/>
              <a:gd name="connsiteY36" fmla="*/ 310243 h 6580415"/>
              <a:gd name="connsiteX37" fmla="*/ 6025243 w 8196943"/>
              <a:gd name="connsiteY37" fmla="*/ 342900 h 6580415"/>
              <a:gd name="connsiteX38" fmla="*/ 5976257 w 8196943"/>
              <a:gd name="connsiteY38" fmla="*/ 359229 h 6580415"/>
              <a:gd name="connsiteX39" fmla="*/ 5959928 w 8196943"/>
              <a:gd name="connsiteY39" fmla="*/ 310243 h 6580415"/>
              <a:gd name="connsiteX40" fmla="*/ 5943600 w 8196943"/>
              <a:gd name="connsiteY40" fmla="*/ 244929 h 6580415"/>
              <a:gd name="connsiteX41" fmla="*/ 5894614 w 8196943"/>
              <a:gd name="connsiteY41" fmla="*/ 228600 h 6580415"/>
              <a:gd name="connsiteX42" fmla="*/ 5763985 w 8196943"/>
              <a:gd name="connsiteY42" fmla="*/ 212272 h 6580415"/>
              <a:gd name="connsiteX43" fmla="*/ 5633357 w 8196943"/>
              <a:gd name="connsiteY43" fmla="*/ 228600 h 6580415"/>
              <a:gd name="connsiteX44" fmla="*/ 5535385 w 8196943"/>
              <a:gd name="connsiteY44" fmla="*/ 261258 h 6580415"/>
              <a:gd name="connsiteX45" fmla="*/ 5388428 w 8196943"/>
              <a:gd name="connsiteY45" fmla="*/ 375558 h 6580415"/>
              <a:gd name="connsiteX46" fmla="*/ 5355771 w 8196943"/>
              <a:gd name="connsiteY46" fmla="*/ 424543 h 6580415"/>
              <a:gd name="connsiteX47" fmla="*/ 5306785 w 8196943"/>
              <a:gd name="connsiteY47" fmla="*/ 506186 h 6580415"/>
              <a:gd name="connsiteX48" fmla="*/ 5290457 w 8196943"/>
              <a:gd name="connsiteY48" fmla="*/ 555172 h 6580415"/>
              <a:gd name="connsiteX49" fmla="*/ 5241471 w 8196943"/>
              <a:gd name="connsiteY49" fmla="*/ 604158 h 6580415"/>
              <a:gd name="connsiteX50" fmla="*/ 5208814 w 8196943"/>
              <a:gd name="connsiteY50" fmla="*/ 653143 h 6580415"/>
              <a:gd name="connsiteX51" fmla="*/ 5192485 w 8196943"/>
              <a:gd name="connsiteY51" fmla="*/ 702129 h 6580415"/>
              <a:gd name="connsiteX52" fmla="*/ 5094514 w 8196943"/>
              <a:gd name="connsiteY52" fmla="*/ 751115 h 6580415"/>
              <a:gd name="connsiteX53" fmla="*/ 5029200 w 8196943"/>
              <a:gd name="connsiteY53" fmla="*/ 783772 h 6580415"/>
              <a:gd name="connsiteX54" fmla="*/ 4996543 w 8196943"/>
              <a:gd name="connsiteY54" fmla="*/ 832758 h 6580415"/>
              <a:gd name="connsiteX55" fmla="*/ 4931228 w 8196943"/>
              <a:gd name="connsiteY55" fmla="*/ 914400 h 6580415"/>
              <a:gd name="connsiteX56" fmla="*/ 4882243 w 8196943"/>
              <a:gd name="connsiteY56" fmla="*/ 1012372 h 6580415"/>
              <a:gd name="connsiteX57" fmla="*/ 4833257 w 8196943"/>
              <a:gd name="connsiteY57" fmla="*/ 1045029 h 6580415"/>
              <a:gd name="connsiteX58" fmla="*/ 4784271 w 8196943"/>
              <a:gd name="connsiteY58" fmla="*/ 1061358 h 6580415"/>
              <a:gd name="connsiteX59" fmla="*/ 4686300 w 8196943"/>
              <a:gd name="connsiteY59" fmla="*/ 1126672 h 6580415"/>
              <a:gd name="connsiteX60" fmla="*/ 4637314 w 8196943"/>
              <a:gd name="connsiteY60" fmla="*/ 1159329 h 6580415"/>
              <a:gd name="connsiteX61" fmla="*/ 4604657 w 8196943"/>
              <a:gd name="connsiteY61" fmla="*/ 1208315 h 6580415"/>
              <a:gd name="connsiteX62" fmla="*/ 4523014 w 8196943"/>
              <a:gd name="connsiteY62" fmla="*/ 1289958 h 6580415"/>
              <a:gd name="connsiteX63" fmla="*/ 4441371 w 8196943"/>
              <a:gd name="connsiteY63" fmla="*/ 1371600 h 6580415"/>
              <a:gd name="connsiteX64" fmla="*/ 4408714 w 8196943"/>
              <a:gd name="connsiteY64" fmla="*/ 1600200 h 6580415"/>
              <a:gd name="connsiteX65" fmla="*/ 4359728 w 8196943"/>
              <a:gd name="connsiteY65" fmla="*/ 1551215 h 6580415"/>
              <a:gd name="connsiteX66" fmla="*/ 4245428 w 8196943"/>
              <a:gd name="connsiteY66" fmla="*/ 1453243 h 6580415"/>
              <a:gd name="connsiteX67" fmla="*/ 4229100 w 8196943"/>
              <a:gd name="connsiteY67" fmla="*/ 1404258 h 6580415"/>
              <a:gd name="connsiteX68" fmla="*/ 4196443 w 8196943"/>
              <a:gd name="connsiteY68" fmla="*/ 1453243 h 6580415"/>
              <a:gd name="connsiteX69" fmla="*/ 4114800 w 8196943"/>
              <a:gd name="connsiteY69" fmla="*/ 1502229 h 6580415"/>
              <a:gd name="connsiteX70" fmla="*/ 3886200 w 8196943"/>
              <a:gd name="connsiteY70" fmla="*/ 1485900 h 6580415"/>
              <a:gd name="connsiteX71" fmla="*/ 3853543 w 8196943"/>
              <a:gd name="connsiteY71" fmla="*/ 1534886 h 6580415"/>
              <a:gd name="connsiteX72" fmla="*/ 3820885 w 8196943"/>
              <a:gd name="connsiteY72" fmla="*/ 1567543 h 6580415"/>
              <a:gd name="connsiteX73" fmla="*/ 3804557 w 8196943"/>
              <a:gd name="connsiteY73" fmla="*/ 1616529 h 6580415"/>
              <a:gd name="connsiteX74" fmla="*/ 3804557 w 8196943"/>
              <a:gd name="connsiteY74" fmla="*/ 2106386 h 6580415"/>
              <a:gd name="connsiteX75" fmla="*/ 3755571 w 8196943"/>
              <a:gd name="connsiteY75" fmla="*/ 2139043 h 6580415"/>
              <a:gd name="connsiteX76" fmla="*/ 3624943 w 8196943"/>
              <a:gd name="connsiteY76" fmla="*/ 2057400 h 6580415"/>
              <a:gd name="connsiteX77" fmla="*/ 3592285 w 8196943"/>
              <a:gd name="connsiteY77" fmla="*/ 2024743 h 6580415"/>
              <a:gd name="connsiteX78" fmla="*/ 3494314 w 8196943"/>
              <a:gd name="connsiteY78" fmla="*/ 2090058 h 6580415"/>
              <a:gd name="connsiteX79" fmla="*/ 3429000 w 8196943"/>
              <a:gd name="connsiteY79" fmla="*/ 2122715 h 6580415"/>
              <a:gd name="connsiteX80" fmla="*/ 3331028 w 8196943"/>
              <a:gd name="connsiteY80" fmla="*/ 2204358 h 6580415"/>
              <a:gd name="connsiteX81" fmla="*/ 3314700 w 8196943"/>
              <a:gd name="connsiteY81" fmla="*/ 2253343 h 6580415"/>
              <a:gd name="connsiteX82" fmla="*/ 3265714 w 8196943"/>
              <a:gd name="connsiteY82" fmla="*/ 2269672 h 6580415"/>
              <a:gd name="connsiteX83" fmla="*/ 3086100 w 8196943"/>
              <a:gd name="connsiteY83" fmla="*/ 2286000 h 6580415"/>
              <a:gd name="connsiteX84" fmla="*/ 2906485 w 8196943"/>
              <a:gd name="connsiteY84" fmla="*/ 2400300 h 6580415"/>
              <a:gd name="connsiteX85" fmla="*/ 2824843 w 8196943"/>
              <a:gd name="connsiteY85" fmla="*/ 2383972 h 6580415"/>
              <a:gd name="connsiteX86" fmla="*/ 2792185 w 8196943"/>
              <a:gd name="connsiteY86" fmla="*/ 2286000 h 6580415"/>
              <a:gd name="connsiteX87" fmla="*/ 2775857 w 8196943"/>
              <a:gd name="connsiteY87" fmla="*/ 2171700 h 6580415"/>
              <a:gd name="connsiteX88" fmla="*/ 2759528 w 8196943"/>
              <a:gd name="connsiteY88" fmla="*/ 2106386 h 6580415"/>
              <a:gd name="connsiteX89" fmla="*/ 2808514 w 8196943"/>
              <a:gd name="connsiteY89" fmla="*/ 1845129 h 6580415"/>
              <a:gd name="connsiteX90" fmla="*/ 2857500 w 8196943"/>
              <a:gd name="connsiteY90" fmla="*/ 1796143 h 6580415"/>
              <a:gd name="connsiteX91" fmla="*/ 2906485 w 8196943"/>
              <a:gd name="connsiteY91" fmla="*/ 1779815 h 6580415"/>
              <a:gd name="connsiteX92" fmla="*/ 2955471 w 8196943"/>
              <a:gd name="connsiteY92" fmla="*/ 1747158 h 6580415"/>
              <a:gd name="connsiteX93" fmla="*/ 3053443 w 8196943"/>
              <a:gd name="connsiteY93" fmla="*/ 1714500 h 6580415"/>
              <a:gd name="connsiteX94" fmla="*/ 3167743 w 8196943"/>
              <a:gd name="connsiteY94" fmla="*/ 1730829 h 6580415"/>
              <a:gd name="connsiteX95" fmla="*/ 3216728 w 8196943"/>
              <a:gd name="connsiteY95" fmla="*/ 1747158 h 6580415"/>
              <a:gd name="connsiteX96" fmla="*/ 3249385 w 8196943"/>
              <a:gd name="connsiteY96" fmla="*/ 1845129 h 6580415"/>
              <a:gd name="connsiteX97" fmla="*/ 3282043 w 8196943"/>
              <a:gd name="connsiteY97" fmla="*/ 1877786 h 6580415"/>
              <a:gd name="connsiteX98" fmla="*/ 3298371 w 8196943"/>
              <a:gd name="connsiteY98" fmla="*/ 1926772 h 6580415"/>
              <a:gd name="connsiteX99" fmla="*/ 3380014 w 8196943"/>
              <a:gd name="connsiteY99" fmla="*/ 2073729 h 6580415"/>
              <a:gd name="connsiteX100" fmla="*/ 3363685 w 8196943"/>
              <a:gd name="connsiteY100" fmla="*/ 2171700 h 6580415"/>
              <a:gd name="connsiteX101" fmla="*/ 3265714 w 8196943"/>
              <a:gd name="connsiteY101" fmla="*/ 2204358 h 6580415"/>
              <a:gd name="connsiteX102" fmla="*/ 3184071 w 8196943"/>
              <a:gd name="connsiteY102" fmla="*/ 2286000 h 6580415"/>
              <a:gd name="connsiteX103" fmla="*/ 3135085 w 8196943"/>
              <a:gd name="connsiteY103" fmla="*/ 2269672 h 6580415"/>
              <a:gd name="connsiteX104" fmla="*/ 2988128 w 8196943"/>
              <a:gd name="connsiteY104" fmla="*/ 2383972 h 6580415"/>
              <a:gd name="connsiteX105" fmla="*/ 2939143 w 8196943"/>
              <a:gd name="connsiteY105" fmla="*/ 2416629 h 6580415"/>
              <a:gd name="connsiteX106" fmla="*/ 2792185 w 8196943"/>
              <a:gd name="connsiteY106" fmla="*/ 2318658 h 6580415"/>
              <a:gd name="connsiteX107" fmla="*/ 2759528 w 8196943"/>
              <a:gd name="connsiteY107" fmla="*/ 2286000 h 6580415"/>
              <a:gd name="connsiteX108" fmla="*/ 2612571 w 8196943"/>
              <a:gd name="connsiteY108" fmla="*/ 2400300 h 6580415"/>
              <a:gd name="connsiteX109" fmla="*/ 2579914 w 8196943"/>
              <a:gd name="connsiteY109" fmla="*/ 2498272 h 6580415"/>
              <a:gd name="connsiteX110" fmla="*/ 2563585 w 8196943"/>
              <a:gd name="connsiteY110" fmla="*/ 2547258 h 6580415"/>
              <a:gd name="connsiteX111" fmla="*/ 2596243 w 8196943"/>
              <a:gd name="connsiteY111" fmla="*/ 2677886 h 6580415"/>
              <a:gd name="connsiteX112" fmla="*/ 2645228 w 8196943"/>
              <a:gd name="connsiteY112" fmla="*/ 2710543 h 6580415"/>
              <a:gd name="connsiteX113" fmla="*/ 2596243 w 8196943"/>
              <a:gd name="connsiteY113" fmla="*/ 2694215 h 6580415"/>
              <a:gd name="connsiteX114" fmla="*/ 2514600 w 8196943"/>
              <a:gd name="connsiteY114" fmla="*/ 2628900 h 6580415"/>
              <a:gd name="connsiteX115" fmla="*/ 2481943 w 8196943"/>
              <a:gd name="connsiteY115" fmla="*/ 2530929 h 6580415"/>
              <a:gd name="connsiteX116" fmla="*/ 2465614 w 8196943"/>
              <a:gd name="connsiteY116" fmla="*/ 2579915 h 6580415"/>
              <a:gd name="connsiteX117" fmla="*/ 2318657 w 8196943"/>
              <a:gd name="connsiteY117" fmla="*/ 2596243 h 6580415"/>
              <a:gd name="connsiteX118" fmla="*/ 2237014 w 8196943"/>
              <a:gd name="connsiteY118" fmla="*/ 2612572 h 6580415"/>
              <a:gd name="connsiteX119" fmla="*/ 2188028 w 8196943"/>
              <a:gd name="connsiteY119" fmla="*/ 2628900 h 6580415"/>
              <a:gd name="connsiteX120" fmla="*/ 2155371 w 8196943"/>
              <a:gd name="connsiteY120" fmla="*/ 2726872 h 6580415"/>
              <a:gd name="connsiteX121" fmla="*/ 2139043 w 8196943"/>
              <a:gd name="connsiteY121" fmla="*/ 2890158 h 6580415"/>
              <a:gd name="connsiteX122" fmla="*/ 2122714 w 8196943"/>
              <a:gd name="connsiteY122" fmla="*/ 2939143 h 6580415"/>
              <a:gd name="connsiteX123" fmla="*/ 2073728 w 8196943"/>
              <a:gd name="connsiteY123" fmla="*/ 3151415 h 6580415"/>
              <a:gd name="connsiteX124" fmla="*/ 2057400 w 8196943"/>
              <a:gd name="connsiteY124" fmla="*/ 3494315 h 6580415"/>
              <a:gd name="connsiteX125" fmla="*/ 2041071 w 8196943"/>
              <a:gd name="connsiteY125" fmla="*/ 3575958 h 6580415"/>
              <a:gd name="connsiteX126" fmla="*/ 2024743 w 8196943"/>
              <a:gd name="connsiteY126" fmla="*/ 3706586 h 6580415"/>
              <a:gd name="connsiteX127" fmla="*/ 1992085 w 8196943"/>
              <a:gd name="connsiteY127" fmla="*/ 3575958 h 6580415"/>
              <a:gd name="connsiteX128" fmla="*/ 1894114 w 8196943"/>
              <a:gd name="connsiteY128" fmla="*/ 3543300 h 6580415"/>
              <a:gd name="connsiteX129" fmla="*/ 1779814 w 8196943"/>
              <a:gd name="connsiteY129" fmla="*/ 3510643 h 6580415"/>
              <a:gd name="connsiteX130" fmla="*/ 1747157 w 8196943"/>
              <a:gd name="connsiteY130" fmla="*/ 3608615 h 6580415"/>
              <a:gd name="connsiteX131" fmla="*/ 1714500 w 8196943"/>
              <a:gd name="connsiteY131" fmla="*/ 3559629 h 6580415"/>
              <a:gd name="connsiteX132" fmla="*/ 1649185 w 8196943"/>
              <a:gd name="connsiteY132" fmla="*/ 3396343 h 6580415"/>
              <a:gd name="connsiteX133" fmla="*/ 1583871 w 8196943"/>
              <a:gd name="connsiteY133" fmla="*/ 3494315 h 6580415"/>
              <a:gd name="connsiteX134" fmla="*/ 1436914 w 8196943"/>
              <a:gd name="connsiteY134" fmla="*/ 3575958 h 6580415"/>
              <a:gd name="connsiteX135" fmla="*/ 1371600 w 8196943"/>
              <a:gd name="connsiteY135" fmla="*/ 3559629 h 6580415"/>
              <a:gd name="connsiteX136" fmla="*/ 1355271 w 8196943"/>
              <a:gd name="connsiteY136" fmla="*/ 3396343 h 6580415"/>
              <a:gd name="connsiteX137" fmla="*/ 1322614 w 8196943"/>
              <a:gd name="connsiteY137" fmla="*/ 3347358 h 6580415"/>
              <a:gd name="connsiteX138" fmla="*/ 1289957 w 8196943"/>
              <a:gd name="connsiteY138" fmla="*/ 3233058 h 6580415"/>
              <a:gd name="connsiteX139" fmla="*/ 1273628 w 8196943"/>
              <a:gd name="connsiteY139" fmla="*/ 3184072 h 6580415"/>
              <a:gd name="connsiteX140" fmla="*/ 1240971 w 8196943"/>
              <a:gd name="connsiteY140" fmla="*/ 3233058 h 6580415"/>
              <a:gd name="connsiteX141" fmla="*/ 1208314 w 8196943"/>
              <a:gd name="connsiteY141" fmla="*/ 3331029 h 6580415"/>
              <a:gd name="connsiteX142" fmla="*/ 1175657 w 8196943"/>
              <a:gd name="connsiteY142" fmla="*/ 3429000 h 6580415"/>
              <a:gd name="connsiteX143" fmla="*/ 1159328 w 8196943"/>
              <a:gd name="connsiteY143" fmla="*/ 3477986 h 6580415"/>
              <a:gd name="connsiteX144" fmla="*/ 1126671 w 8196943"/>
              <a:gd name="connsiteY144" fmla="*/ 3543300 h 6580415"/>
              <a:gd name="connsiteX145" fmla="*/ 1110343 w 8196943"/>
              <a:gd name="connsiteY145" fmla="*/ 3608615 h 6580415"/>
              <a:gd name="connsiteX146" fmla="*/ 979714 w 8196943"/>
              <a:gd name="connsiteY146" fmla="*/ 3673929 h 6580415"/>
              <a:gd name="connsiteX147" fmla="*/ 881743 w 8196943"/>
              <a:gd name="connsiteY147" fmla="*/ 3722915 h 6580415"/>
              <a:gd name="connsiteX148" fmla="*/ 832757 w 8196943"/>
              <a:gd name="connsiteY148" fmla="*/ 3820886 h 6580415"/>
              <a:gd name="connsiteX149" fmla="*/ 816428 w 8196943"/>
              <a:gd name="connsiteY149" fmla="*/ 3935186 h 6580415"/>
              <a:gd name="connsiteX150" fmla="*/ 751114 w 8196943"/>
              <a:gd name="connsiteY150" fmla="*/ 4033158 h 6580415"/>
              <a:gd name="connsiteX151" fmla="*/ 702128 w 8196943"/>
              <a:gd name="connsiteY151" fmla="*/ 4049486 h 6580415"/>
              <a:gd name="connsiteX152" fmla="*/ 620485 w 8196943"/>
              <a:gd name="connsiteY152" fmla="*/ 4114800 h 6580415"/>
              <a:gd name="connsiteX153" fmla="*/ 587828 w 8196943"/>
              <a:gd name="connsiteY153" fmla="*/ 4212772 h 6580415"/>
              <a:gd name="connsiteX154" fmla="*/ 522514 w 8196943"/>
              <a:gd name="connsiteY154" fmla="*/ 4310743 h 6580415"/>
              <a:gd name="connsiteX155" fmla="*/ 506185 w 8196943"/>
              <a:gd name="connsiteY155" fmla="*/ 4359729 h 6580415"/>
              <a:gd name="connsiteX156" fmla="*/ 489857 w 8196943"/>
              <a:gd name="connsiteY156" fmla="*/ 4425043 h 6580415"/>
              <a:gd name="connsiteX157" fmla="*/ 424543 w 8196943"/>
              <a:gd name="connsiteY157" fmla="*/ 4523015 h 6580415"/>
              <a:gd name="connsiteX158" fmla="*/ 293914 w 8196943"/>
              <a:gd name="connsiteY158" fmla="*/ 4588329 h 6580415"/>
              <a:gd name="connsiteX159" fmla="*/ 163285 w 8196943"/>
              <a:gd name="connsiteY159" fmla="*/ 4620986 h 6580415"/>
              <a:gd name="connsiteX160" fmla="*/ 114300 w 8196943"/>
              <a:gd name="connsiteY160" fmla="*/ 4800600 h 6580415"/>
              <a:gd name="connsiteX161" fmla="*/ 81643 w 8196943"/>
              <a:gd name="connsiteY161" fmla="*/ 4898572 h 6580415"/>
              <a:gd name="connsiteX162" fmla="*/ 32657 w 8196943"/>
              <a:gd name="connsiteY162" fmla="*/ 5045529 h 6580415"/>
              <a:gd name="connsiteX163" fmla="*/ 16328 w 8196943"/>
              <a:gd name="connsiteY163" fmla="*/ 5094515 h 6580415"/>
              <a:gd name="connsiteX164" fmla="*/ 0 w 8196943"/>
              <a:gd name="connsiteY164" fmla="*/ 5159829 h 6580415"/>
              <a:gd name="connsiteX165" fmla="*/ 48985 w 8196943"/>
              <a:gd name="connsiteY165" fmla="*/ 5176158 h 6580415"/>
              <a:gd name="connsiteX166" fmla="*/ 81643 w 8196943"/>
              <a:gd name="connsiteY166" fmla="*/ 5143500 h 6580415"/>
              <a:gd name="connsiteX167" fmla="*/ 130628 w 8196943"/>
              <a:gd name="connsiteY167" fmla="*/ 5110843 h 6580415"/>
              <a:gd name="connsiteX168" fmla="*/ 163285 w 8196943"/>
              <a:gd name="connsiteY168" fmla="*/ 5061858 h 6580415"/>
              <a:gd name="connsiteX169" fmla="*/ 195943 w 8196943"/>
              <a:gd name="connsiteY169" fmla="*/ 4947558 h 6580415"/>
              <a:gd name="connsiteX170" fmla="*/ 212271 w 8196943"/>
              <a:gd name="connsiteY170" fmla="*/ 4898572 h 6580415"/>
              <a:gd name="connsiteX171" fmla="*/ 228600 w 8196943"/>
              <a:gd name="connsiteY171" fmla="*/ 4833258 h 6580415"/>
              <a:gd name="connsiteX172" fmla="*/ 244928 w 8196943"/>
              <a:gd name="connsiteY172" fmla="*/ 4784272 h 6580415"/>
              <a:gd name="connsiteX173" fmla="*/ 342900 w 8196943"/>
              <a:gd name="connsiteY173" fmla="*/ 4751615 h 6580415"/>
              <a:gd name="connsiteX174" fmla="*/ 391885 w 8196943"/>
              <a:gd name="connsiteY174" fmla="*/ 4735286 h 6580415"/>
              <a:gd name="connsiteX175" fmla="*/ 424543 w 8196943"/>
              <a:gd name="connsiteY175" fmla="*/ 4702629 h 6580415"/>
              <a:gd name="connsiteX176" fmla="*/ 457200 w 8196943"/>
              <a:gd name="connsiteY176" fmla="*/ 4653643 h 6580415"/>
              <a:gd name="connsiteX177" fmla="*/ 506185 w 8196943"/>
              <a:gd name="connsiteY177" fmla="*/ 4620986 h 6580415"/>
              <a:gd name="connsiteX178" fmla="*/ 538843 w 8196943"/>
              <a:gd name="connsiteY178" fmla="*/ 4588329 h 6580415"/>
              <a:gd name="connsiteX179" fmla="*/ 636814 w 8196943"/>
              <a:gd name="connsiteY179" fmla="*/ 4539343 h 6580415"/>
              <a:gd name="connsiteX180" fmla="*/ 783771 w 8196943"/>
              <a:gd name="connsiteY180" fmla="*/ 4523015 h 6580415"/>
              <a:gd name="connsiteX181" fmla="*/ 947057 w 8196943"/>
              <a:gd name="connsiteY181" fmla="*/ 4523015 h 6580415"/>
              <a:gd name="connsiteX182" fmla="*/ 1045028 w 8196943"/>
              <a:gd name="connsiteY182" fmla="*/ 4588329 h 6580415"/>
              <a:gd name="connsiteX183" fmla="*/ 1273628 w 8196943"/>
              <a:gd name="connsiteY183" fmla="*/ 4555672 h 6580415"/>
              <a:gd name="connsiteX184" fmla="*/ 1322614 w 8196943"/>
              <a:gd name="connsiteY184" fmla="*/ 4523015 h 6580415"/>
              <a:gd name="connsiteX185" fmla="*/ 1420585 w 8196943"/>
              <a:gd name="connsiteY185" fmla="*/ 4490358 h 6580415"/>
              <a:gd name="connsiteX186" fmla="*/ 1469571 w 8196943"/>
              <a:gd name="connsiteY186" fmla="*/ 4474029 h 6580415"/>
              <a:gd name="connsiteX187" fmla="*/ 1518557 w 8196943"/>
              <a:gd name="connsiteY187" fmla="*/ 4457700 h 6580415"/>
              <a:gd name="connsiteX188" fmla="*/ 1600200 w 8196943"/>
              <a:gd name="connsiteY188" fmla="*/ 4474029 h 6580415"/>
              <a:gd name="connsiteX189" fmla="*/ 1567543 w 8196943"/>
              <a:gd name="connsiteY189" fmla="*/ 4523015 h 6580415"/>
              <a:gd name="connsiteX190" fmla="*/ 1534885 w 8196943"/>
              <a:gd name="connsiteY190" fmla="*/ 4555672 h 6580415"/>
              <a:gd name="connsiteX191" fmla="*/ 1502228 w 8196943"/>
              <a:gd name="connsiteY191" fmla="*/ 4604658 h 6580415"/>
              <a:gd name="connsiteX192" fmla="*/ 1453243 w 8196943"/>
              <a:gd name="connsiteY192" fmla="*/ 4637315 h 6580415"/>
              <a:gd name="connsiteX193" fmla="*/ 1420585 w 8196943"/>
              <a:gd name="connsiteY193" fmla="*/ 4669972 h 6580415"/>
              <a:gd name="connsiteX194" fmla="*/ 1355271 w 8196943"/>
              <a:gd name="connsiteY194" fmla="*/ 4751615 h 6580415"/>
              <a:gd name="connsiteX195" fmla="*/ 1289957 w 8196943"/>
              <a:gd name="connsiteY195" fmla="*/ 4833258 h 6580415"/>
              <a:gd name="connsiteX196" fmla="*/ 1240971 w 8196943"/>
              <a:gd name="connsiteY196" fmla="*/ 4849586 h 6580415"/>
              <a:gd name="connsiteX197" fmla="*/ 1143000 w 8196943"/>
              <a:gd name="connsiteY197" fmla="*/ 4914900 h 6580415"/>
              <a:gd name="connsiteX198" fmla="*/ 1045028 w 8196943"/>
              <a:gd name="connsiteY198" fmla="*/ 4963886 h 6580415"/>
              <a:gd name="connsiteX199" fmla="*/ 1012371 w 8196943"/>
              <a:gd name="connsiteY199" fmla="*/ 5012872 h 6580415"/>
              <a:gd name="connsiteX200" fmla="*/ 1045028 w 8196943"/>
              <a:gd name="connsiteY200" fmla="*/ 5176158 h 6580415"/>
              <a:gd name="connsiteX201" fmla="*/ 1077685 w 8196943"/>
              <a:gd name="connsiteY201" fmla="*/ 5225143 h 6580415"/>
              <a:gd name="connsiteX202" fmla="*/ 1061357 w 8196943"/>
              <a:gd name="connsiteY202" fmla="*/ 5355772 h 6580415"/>
              <a:gd name="connsiteX203" fmla="*/ 1012371 w 8196943"/>
              <a:gd name="connsiteY203" fmla="*/ 5372100 h 6580415"/>
              <a:gd name="connsiteX204" fmla="*/ 800100 w 8196943"/>
              <a:gd name="connsiteY204" fmla="*/ 5388429 h 6580415"/>
              <a:gd name="connsiteX205" fmla="*/ 767443 w 8196943"/>
              <a:gd name="connsiteY205" fmla="*/ 5649686 h 6580415"/>
              <a:gd name="connsiteX206" fmla="*/ 734785 w 8196943"/>
              <a:gd name="connsiteY206" fmla="*/ 5747658 h 6580415"/>
              <a:gd name="connsiteX207" fmla="*/ 702128 w 8196943"/>
              <a:gd name="connsiteY207" fmla="*/ 5845629 h 6580415"/>
              <a:gd name="connsiteX208" fmla="*/ 587828 w 8196943"/>
              <a:gd name="connsiteY208" fmla="*/ 5878286 h 6580415"/>
              <a:gd name="connsiteX209" fmla="*/ 538843 w 8196943"/>
              <a:gd name="connsiteY209" fmla="*/ 5894615 h 6580415"/>
              <a:gd name="connsiteX210" fmla="*/ 375557 w 8196943"/>
              <a:gd name="connsiteY210" fmla="*/ 5943600 h 6580415"/>
              <a:gd name="connsiteX211" fmla="*/ 326571 w 8196943"/>
              <a:gd name="connsiteY211" fmla="*/ 5959929 h 6580415"/>
              <a:gd name="connsiteX212" fmla="*/ 277585 w 8196943"/>
              <a:gd name="connsiteY212" fmla="*/ 5976258 h 6580415"/>
              <a:gd name="connsiteX213" fmla="*/ 212271 w 8196943"/>
              <a:gd name="connsiteY213" fmla="*/ 6221186 h 6580415"/>
              <a:gd name="connsiteX214" fmla="*/ 163285 w 8196943"/>
              <a:gd name="connsiteY214" fmla="*/ 6253843 h 6580415"/>
              <a:gd name="connsiteX215" fmla="*/ 130628 w 8196943"/>
              <a:gd name="connsiteY215" fmla="*/ 6547758 h 6580415"/>
              <a:gd name="connsiteX216" fmla="*/ 114300 w 8196943"/>
              <a:gd name="connsiteY216" fmla="*/ 6580415 h 6580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8196943" h="6580415">
                <a:moveTo>
                  <a:pt x="8033657" y="1371600"/>
                </a:moveTo>
                <a:cubicBezTo>
                  <a:pt x="7856271" y="1247430"/>
                  <a:pt x="7891380" y="1320329"/>
                  <a:pt x="7854043" y="1208315"/>
                </a:cubicBezTo>
                <a:cubicBezTo>
                  <a:pt x="7870371" y="1202872"/>
                  <a:pt x="7889588" y="1202738"/>
                  <a:pt x="7903028" y="1191986"/>
                </a:cubicBezTo>
                <a:cubicBezTo>
                  <a:pt x="7918352" y="1179726"/>
                  <a:pt x="7919043" y="1153401"/>
                  <a:pt x="7935685" y="1143000"/>
                </a:cubicBezTo>
                <a:cubicBezTo>
                  <a:pt x="7964876" y="1124755"/>
                  <a:pt x="8005015" y="1129438"/>
                  <a:pt x="8033657" y="1110343"/>
                </a:cubicBezTo>
                <a:lnTo>
                  <a:pt x="8082643" y="1077686"/>
                </a:lnTo>
                <a:cubicBezTo>
                  <a:pt x="8088086" y="1061357"/>
                  <a:pt x="8090612" y="1043746"/>
                  <a:pt x="8098971" y="1028700"/>
                </a:cubicBezTo>
                <a:cubicBezTo>
                  <a:pt x="8118032" y="994390"/>
                  <a:pt x="8151873" y="967964"/>
                  <a:pt x="8164285" y="930729"/>
                </a:cubicBezTo>
                <a:cubicBezTo>
                  <a:pt x="8191084" y="850335"/>
                  <a:pt x="8177784" y="898721"/>
                  <a:pt x="8196943" y="783772"/>
                </a:cubicBezTo>
                <a:cubicBezTo>
                  <a:pt x="8191500" y="740229"/>
                  <a:pt x="8192160" y="695479"/>
                  <a:pt x="8180614" y="653143"/>
                </a:cubicBezTo>
                <a:cubicBezTo>
                  <a:pt x="8170217" y="615020"/>
                  <a:pt x="8137672" y="599465"/>
                  <a:pt x="8115300" y="571500"/>
                </a:cubicBezTo>
                <a:cubicBezTo>
                  <a:pt x="8103041" y="556176"/>
                  <a:pt x="8095414" y="537415"/>
                  <a:pt x="8082643" y="522515"/>
                </a:cubicBezTo>
                <a:cubicBezTo>
                  <a:pt x="8062605" y="499138"/>
                  <a:pt x="8034407" y="482819"/>
                  <a:pt x="8017328" y="457200"/>
                </a:cubicBezTo>
                <a:cubicBezTo>
                  <a:pt x="8006442" y="440872"/>
                  <a:pt x="7997234" y="423291"/>
                  <a:pt x="7984671" y="408215"/>
                </a:cubicBezTo>
                <a:cubicBezTo>
                  <a:pt x="7969888" y="390475"/>
                  <a:pt x="7953425" y="374012"/>
                  <a:pt x="7935685" y="359229"/>
                </a:cubicBezTo>
                <a:cubicBezTo>
                  <a:pt x="7908492" y="336568"/>
                  <a:pt x="7852100" y="306201"/>
                  <a:pt x="7821385" y="293915"/>
                </a:cubicBezTo>
                <a:cubicBezTo>
                  <a:pt x="7704442" y="247138"/>
                  <a:pt x="7728687" y="265838"/>
                  <a:pt x="7592785" y="244929"/>
                </a:cubicBezTo>
                <a:cubicBezTo>
                  <a:pt x="7565355" y="240709"/>
                  <a:pt x="7538067" y="235331"/>
                  <a:pt x="7511143" y="228600"/>
                </a:cubicBezTo>
                <a:cubicBezTo>
                  <a:pt x="7494445" y="224426"/>
                  <a:pt x="7479196" y="214706"/>
                  <a:pt x="7462157" y="212272"/>
                </a:cubicBezTo>
                <a:cubicBezTo>
                  <a:pt x="7402643" y="203770"/>
                  <a:pt x="7342414" y="201386"/>
                  <a:pt x="7282543" y="195943"/>
                </a:cubicBezTo>
                <a:lnTo>
                  <a:pt x="7184571" y="163286"/>
                </a:lnTo>
                <a:lnTo>
                  <a:pt x="7135585" y="146958"/>
                </a:lnTo>
                <a:cubicBezTo>
                  <a:pt x="7113814" y="152401"/>
                  <a:pt x="7088943" y="150838"/>
                  <a:pt x="7070271" y="163286"/>
                </a:cubicBezTo>
                <a:cubicBezTo>
                  <a:pt x="7043140" y="181373"/>
                  <a:pt x="7030599" y="233315"/>
                  <a:pt x="7021285" y="261258"/>
                </a:cubicBezTo>
                <a:cubicBezTo>
                  <a:pt x="6917313" y="226599"/>
                  <a:pt x="7020410" y="276273"/>
                  <a:pt x="6955971" y="179615"/>
                </a:cubicBezTo>
                <a:cubicBezTo>
                  <a:pt x="6945085" y="163286"/>
                  <a:pt x="6923314" y="157844"/>
                  <a:pt x="6906985" y="146958"/>
                </a:cubicBezTo>
                <a:cubicBezTo>
                  <a:pt x="6901542" y="130629"/>
                  <a:pt x="6901409" y="111412"/>
                  <a:pt x="6890657" y="97972"/>
                </a:cubicBezTo>
                <a:cubicBezTo>
                  <a:pt x="6859461" y="58977"/>
                  <a:pt x="6832125" y="68706"/>
                  <a:pt x="6792685" y="48986"/>
                </a:cubicBezTo>
                <a:cubicBezTo>
                  <a:pt x="6679922" y="-7396"/>
                  <a:pt x="6814319" y="33984"/>
                  <a:pt x="6678385" y="0"/>
                </a:cubicBezTo>
                <a:cubicBezTo>
                  <a:pt x="6618514" y="5443"/>
                  <a:pt x="6558285" y="7827"/>
                  <a:pt x="6498771" y="16329"/>
                </a:cubicBezTo>
                <a:cubicBezTo>
                  <a:pt x="6481732" y="18763"/>
                  <a:pt x="6464106" y="23111"/>
                  <a:pt x="6449785" y="32658"/>
                </a:cubicBezTo>
                <a:cubicBezTo>
                  <a:pt x="6430572" y="45467"/>
                  <a:pt x="6418540" y="66860"/>
                  <a:pt x="6400800" y="81643"/>
                </a:cubicBezTo>
                <a:cubicBezTo>
                  <a:pt x="6385724" y="94206"/>
                  <a:pt x="6368143" y="103414"/>
                  <a:pt x="6351814" y="114300"/>
                </a:cubicBezTo>
                <a:cubicBezTo>
                  <a:pt x="6338533" y="154141"/>
                  <a:pt x="6334481" y="180619"/>
                  <a:pt x="6302828" y="212272"/>
                </a:cubicBezTo>
                <a:cubicBezTo>
                  <a:pt x="6288952" y="226149"/>
                  <a:pt x="6269167" y="232670"/>
                  <a:pt x="6253843" y="244929"/>
                </a:cubicBezTo>
                <a:cubicBezTo>
                  <a:pt x="6241822" y="254546"/>
                  <a:pt x="6234955" y="270701"/>
                  <a:pt x="6221185" y="277586"/>
                </a:cubicBezTo>
                <a:cubicBezTo>
                  <a:pt x="6190396" y="292981"/>
                  <a:pt x="6155871" y="299357"/>
                  <a:pt x="6123214" y="310243"/>
                </a:cubicBezTo>
                <a:lnTo>
                  <a:pt x="6025243" y="342900"/>
                </a:lnTo>
                <a:lnTo>
                  <a:pt x="5976257" y="359229"/>
                </a:lnTo>
                <a:cubicBezTo>
                  <a:pt x="5970814" y="342900"/>
                  <a:pt x="5964656" y="326793"/>
                  <a:pt x="5959928" y="310243"/>
                </a:cubicBezTo>
                <a:cubicBezTo>
                  <a:pt x="5953763" y="288665"/>
                  <a:pt x="5957619" y="262453"/>
                  <a:pt x="5943600" y="244929"/>
                </a:cubicBezTo>
                <a:cubicBezTo>
                  <a:pt x="5932848" y="231489"/>
                  <a:pt x="5911548" y="231679"/>
                  <a:pt x="5894614" y="228600"/>
                </a:cubicBezTo>
                <a:cubicBezTo>
                  <a:pt x="5851440" y="220750"/>
                  <a:pt x="5807528" y="217715"/>
                  <a:pt x="5763985" y="212272"/>
                </a:cubicBezTo>
                <a:cubicBezTo>
                  <a:pt x="5720442" y="217715"/>
                  <a:pt x="5676264" y="219405"/>
                  <a:pt x="5633357" y="228600"/>
                </a:cubicBezTo>
                <a:cubicBezTo>
                  <a:pt x="5599697" y="235813"/>
                  <a:pt x="5564027" y="242163"/>
                  <a:pt x="5535385" y="261258"/>
                </a:cubicBezTo>
                <a:cubicBezTo>
                  <a:pt x="5467110" y="306774"/>
                  <a:pt x="5436391" y="318003"/>
                  <a:pt x="5388428" y="375558"/>
                </a:cubicBezTo>
                <a:cubicBezTo>
                  <a:pt x="5375865" y="390634"/>
                  <a:pt x="5366657" y="408215"/>
                  <a:pt x="5355771" y="424543"/>
                </a:cubicBezTo>
                <a:cubicBezTo>
                  <a:pt x="5309517" y="563312"/>
                  <a:pt x="5374027" y="394117"/>
                  <a:pt x="5306785" y="506186"/>
                </a:cubicBezTo>
                <a:cubicBezTo>
                  <a:pt x="5297930" y="520945"/>
                  <a:pt x="5300004" y="540851"/>
                  <a:pt x="5290457" y="555172"/>
                </a:cubicBezTo>
                <a:cubicBezTo>
                  <a:pt x="5277648" y="574386"/>
                  <a:pt x="5256254" y="586418"/>
                  <a:pt x="5241471" y="604158"/>
                </a:cubicBezTo>
                <a:cubicBezTo>
                  <a:pt x="5228908" y="619234"/>
                  <a:pt x="5217590" y="635591"/>
                  <a:pt x="5208814" y="653143"/>
                </a:cubicBezTo>
                <a:cubicBezTo>
                  <a:pt x="5201117" y="668538"/>
                  <a:pt x="5203237" y="688689"/>
                  <a:pt x="5192485" y="702129"/>
                </a:cubicBezTo>
                <a:cubicBezTo>
                  <a:pt x="5165199" y="736237"/>
                  <a:pt x="5130525" y="735682"/>
                  <a:pt x="5094514" y="751115"/>
                </a:cubicBezTo>
                <a:cubicBezTo>
                  <a:pt x="5072141" y="760703"/>
                  <a:pt x="5050971" y="772886"/>
                  <a:pt x="5029200" y="783772"/>
                </a:cubicBezTo>
                <a:cubicBezTo>
                  <a:pt x="5018314" y="800101"/>
                  <a:pt x="5008802" y="817434"/>
                  <a:pt x="4996543" y="832758"/>
                </a:cubicBezTo>
                <a:cubicBezTo>
                  <a:pt x="4903469" y="949099"/>
                  <a:pt x="5031749" y="763620"/>
                  <a:pt x="4931228" y="914400"/>
                </a:cubicBezTo>
                <a:cubicBezTo>
                  <a:pt x="4917948" y="954242"/>
                  <a:pt x="4913897" y="980718"/>
                  <a:pt x="4882243" y="1012372"/>
                </a:cubicBezTo>
                <a:cubicBezTo>
                  <a:pt x="4868366" y="1026249"/>
                  <a:pt x="4850810" y="1036253"/>
                  <a:pt x="4833257" y="1045029"/>
                </a:cubicBezTo>
                <a:cubicBezTo>
                  <a:pt x="4817862" y="1052726"/>
                  <a:pt x="4799317" y="1052999"/>
                  <a:pt x="4784271" y="1061358"/>
                </a:cubicBezTo>
                <a:cubicBezTo>
                  <a:pt x="4749961" y="1080419"/>
                  <a:pt x="4718957" y="1104901"/>
                  <a:pt x="4686300" y="1126672"/>
                </a:cubicBezTo>
                <a:lnTo>
                  <a:pt x="4637314" y="1159329"/>
                </a:lnTo>
                <a:cubicBezTo>
                  <a:pt x="4626428" y="1175658"/>
                  <a:pt x="4617580" y="1193546"/>
                  <a:pt x="4604657" y="1208315"/>
                </a:cubicBezTo>
                <a:cubicBezTo>
                  <a:pt x="4579313" y="1237279"/>
                  <a:pt x="4544363" y="1257935"/>
                  <a:pt x="4523014" y="1289958"/>
                </a:cubicBezTo>
                <a:cubicBezTo>
                  <a:pt x="4479471" y="1355272"/>
                  <a:pt x="4506685" y="1328057"/>
                  <a:pt x="4441371" y="1371600"/>
                </a:cubicBezTo>
                <a:cubicBezTo>
                  <a:pt x="4430485" y="1447800"/>
                  <a:pt x="4440566" y="1530126"/>
                  <a:pt x="4408714" y="1600200"/>
                </a:cubicBezTo>
                <a:cubicBezTo>
                  <a:pt x="4399158" y="1621222"/>
                  <a:pt x="4377261" y="1566243"/>
                  <a:pt x="4359728" y="1551215"/>
                </a:cubicBezTo>
                <a:cubicBezTo>
                  <a:pt x="4213108" y="1425541"/>
                  <a:pt x="4366973" y="1574788"/>
                  <a:pt x="4245428" y="1453243"/>
                </a:cubicBezTo>
                <a:cubicBezTo>
                  <a:pt x="4239985" y="1436915"/>
                  <a:pt x="4246312" y="1404258"/>
                  <a:pt x="4229100" y="1404258"/>
                </a:cubicBezTo>
                <a:cubicBezTo>
                  <a:pt x="4209476" y="1404258"/>
                  <a:pt x="4208702" y="1437919"/>
                  <a:pt x="4196443" y="1453243"/>
                </a:cubicBezTo>
                <a:cubicBezTo>
                  <a:pt x="4163841" y="1493995"/>
                  <a:pt x="4164720" y="1485588"/>
                  <a:pt x="4114800" y="1502229"/>
                </a:cubicBezTo>
                <a:cubicBezTo>
                  <a:pt x="3975198" y="1455696"/>
                  <a:pt x="4050986" y="1465302"/>
                  <a:pt x="3886200" y="1485900"/>
                </a:cubicBezTo>
                <a:cubicBezTo>
                  <a:pt x="3875314" y="1502229"/>
                  <a:pt x="3865802" y="1519562"/>
                  <a:pt x="3853543" y="1534886"/>
                </a:cubicBezTo>
                <a:cubicBezTo>
                  <a:pt x="3843926" y="1546907"/>
                  <a:pt x="3828806" y="1554342"/>
                  <a:pt x="3820885" y="1567543"/>
                </a:cubicBezTo>
                <a:cubicBezTo>
                  <a:pt x="3812030" y="1582302"/>
                  <a:pt x="3810000" y="1600200"/>
                  <a:pt x="3804557" y="1616529"/>
                </a:cubicBezTo>
                <a:cubicBezTo>
                  <a:pt x="3808623" y="1693777"/>
                  <a:pt x="3839213" y="1993753"/>
                  <a:pt x="3804557" y="2106386"/>
                </a:cubicBezTo>
                <a:cubicBezTo>
                  <a:pt x="3798786" y="2125143"/>
                  <a:pt x="3771900" y="2128157"/>
                  <a:pt x="3755571" y="2139043"/>
                </a:cubicBezTo>
                <a:cubicBezTo>
                  <a:pt x="3614222" y="2091927"/>
                  <a:pt x="3690810" y="2139733"/>
                  <a:pt x="3624943" y="2057400"/>
                </a:cubicBezTo>
                <a:cubicBezTo>
                  <a:pt x="3615326" y="2045379"/>
                  <a:pt x="3603171" y="2035629"/>
                  <a:pt x="3592285" y="2024743"/>
                </a:cubicBezTo>
                <a:cubicBezTo>
                  <a:pt x="3392566" y="2064688"/>
                  <a:pt x="3582182" y="2002190"/>
                  <a:pt x="3494314" y="2090058"/>
                </a:cubicBezTo>
                <a:cubicBezTo>
                  <a:pt x="3477102" y="2107270"/>
                  <a:pt x="3450134" y="2110638"/>
                  <a:pt x="3429000" y="2122715"/>
                </a:cubicBezTo>
                <a:cubicBezTo>
                  <a:pt x="3375955" y="2153026"/>
                  <a:pt x="3376058" y="2159328"/>
                  <a:pt x="3331028" y="2204358"/>
                </a:cubicBezTo>
                <a:cubicBezTo>
                  <a:pt x="3325585" y="2220686"/>
                  <a:pt x="3326870" y="2241173"/>
                  <a:pt x="3314700" y="2253343"/>
                </a:cubicBezTo>
                <a:cubicBezTo>
                  <a:pt x="3302529" y="2265514"/>
                  <a:pt x="3282753" y="2267238"/>
                  <a:pt x="3265714" y="2269672"/>
                </a:cubicBezTo>
                <a:cubicBezTo>
                  <a:pt x="3206200" y="2278174"/>
                  <a:pt x="3145971" y="2280557"/>
                  <a:pt x="3086100" y="2286000"/>
                </a:cubicBezTo>
                <a:cubicBezTo>
                  <a:pt x="3037857" y="2430730"/>
                  <a:pt x="3087656" y="2380171"/>
                  <a:pt x="2906485" y="2400300"/>
                </a:cubicBezTo>
                <a:cubicBezTo>
                  <a:pt x="2879271" y="2394857"/>
                  <a:pt x="2844467" y="2403596"/>
                  <a:pt x="2824843" y="2383972"/>
                </a:cubicBezTo>
                <a:cubicBezTo>
                  <a:pt x="2800502" y="2359631"/>
                  <a:pt x="2792185" y="2286000"/>
                  <a:pt x="2792185" y="2286000"/>
                </a:cubicBezTo>
                <a:cubicBezTo>
                  <a:pt x="2786742" y="2247900"/>
                  <a:pt x="2782742" y="2209566"/>
                  <a:pt x="2775857" y="2171700"/>
                </a:cubicBezTo>
                <a:cubicBezTo>
                  <a:pt x="2771843" y="2149621"/>
                  <a:pt x="2759528" y="2128827"/>
                  <a:pt x="2759528" y="2106386"/>
                </a:cubicBezTo>
                <a:cubicBezTo>
                  <a:pt x="2759528" y="1974085"/>
                  <a:pt x="2741424" y="1925637"/>
                  <a:pt x="2808514" y="1845129"/>
                </a:cubicBezTo>
                <a:cubicBezTo>
                  <a:pt x="2823297" y="1827389"/>
                  <a:pt x="2838286" y="1808952"/>
                  <a:pt x="2857500" y="1796143"/>
                </a:cubicBezTo>
                <a:cubicBezTo>
                  <a:pt x="2871821" y="1786596"/>
                  <a:pt x="2890157" y="1785258"/>
                  <a:pt x="2906485" y="1779815"/>
                </a:cubicBezTo>
                <a:cubicBezTo>
                  <a:pt x="2922814" y="1768929"/>
                  <a:pt x="2937538" y="1755128"/>
                  <a:pt x="2955471" y="1747158"/>
                </a:cubicBezTo>
                <a:cubicBezTo>
                  <a:pt x="2986928" y="1733177"/>
                  <a:pt x="3053443" y="1714500"/>
                  <a:pt x="3053443" y="1714500"/>
                </a:cubicBezTo>
                <a:cubicBezTo>
                  <a:pt x="3091543" y="1719943"/>
                  <a:pt x="3130004" y="1723281"/>
                  <a:pt x="3167743" y="1730829"/>
                </a:cubicBezTo>
                <a:cubicBezTo>
                  <a:pt x="3184620" y="1734205"/>
                  <a:pt x="3206724" y="1733152"/>
                  <a:pt x="3216728" y="1747158"/>
                </a:cubicBezTo>
                <a:cubicBezTo>
                  <a:pt x="3236736" y="1775170"/>
                  <a:pt x="3238499" y="1812472"/>
                  <a:pt x="3249385" y="1845129"/>
                </a:cubicBezTo>
                <a:cubicBezTo>
                  <a:pt x="3254253" y="1859734"/>
                  <a:pt x="3271157" y="1866900"/>
                  <a:pt x="3282043" y="1877786"/>
                </a:cubicBezTo>
                <a:cubicBezTo>
                  <a:pt x="3287486" y="1894115"/>
                  <a:pt x="3290012" y="1911726"/>
                  <a:pt x="3298371" y="1926772"/>
                </a:cubicBezTo>
                <a:cubicBezTo>
                  <a:pt x="3391950" y="2095216"/>
                  <a:pt x="3343065" y="1962884"/>
                  <a:pt x="3380014" y="2073729"/>
                </a:cubicBezTo>
                <a:cubicBezTo>
                  <a:pt x="3374571" y="2106386"/>
                  <a:pt x="3385486" y="2146784"/>
                  <a:pt x="3363685" y="2171700"/>
                </a:cubicBezTo>
                <a:cubicBezTo>
                  <a:pt x="3341017" y="2197606"/>
                  <a:pt x="3265714" y="2204358"/>
                  <a:pt x="3265714" y="2204358"/>
                </a:cubicBezTo>
                <a:cubicBezTo>
                  <a:pt x="3246664" y="2232933"/>
                  <a:pt x="3224893" y="2279196"/>
                  <a:pt x="3184071" y="2286000"/>
                </a:cubicBezTo>
                <a:cubicBezTo>
                  <a:pt x="3167093" y="2288830"/>
                  <a:pt x="3151414" y="2275115"/>
                  <a:pt x="3135085" y="2269672"/>
                </a:cubicBezTo>
                <a:cubicBezTo>
                  <a:pt x="3058346" y="2346413"/>
                  <a:pt x="3105315" y="2305847"/>
                  <a:pt x="2988128" y="2383972"/>
                </a:cubicBezTo>
                <a:lnTo>
                  <a:pt x="2939143" y="2416629"/>
                </a:lnTo>
                <a:cubicBezTo>
                  <a:pt x="2836491" y="2390966"/>
                  <a:pt x="2889695" y="2416168"/>
                  <a:pt x="2792185" y="2318658"/>
                </a:cubicBezTo>
                <a:lnTo>
                  <a:pt x="2759528" y="2286000"/>
                </a:lnTo>
                <a:cubicBezTo>
                  <a:pt x="2611151" y="2307197"/>
                  <a:pt x="2657398" y="2265817"/>
                  <a:pt x="2612571" y="2400300"/>
                </a:cubicBezTo>
                <a:lnTo>
                  <a:pt x="2579914" y="2498272"/>
                </a:lnTo>
                <a:lnTo>
                  <a:pt x="2563585" y="2547258"/>
                </a:lnTo>
                <a:cubicBezTo>
                  <a:pt x="2564398" y="2551325"/>
                  <a:pt x="2582854" y="2661149"/>
                  <a:pt x="2596243" y="2677886"/>
                </a:cubicBezTo>
                <a:cubicBezTo>
                  <a:pt x="2608502" y="2693210"/>
                  <a:pt x="2645228" y="2690919"/>
                  <a:pt x="2645228" y="2710543"/>
                </a:cubicBezTo>
                <a:cubicBezTo>
                  <a:pt x="2645228" y="2727755"/>
                  <a:pt x="2612571" y="2699658"/>
                  <a:pt x="2596243" y="2694215"/>
                </a:cubicBezTo>
                <a:cubicBezTo>
                  <a:pt x="2578935" y="2682676"/>
                  <a:pt x="2526234" y="2652169"/>
                  <a:pt x="2514600" y="2628900"/>
                </a:cubicBezTo>
                <a:cubicBezTo>
                  <a:pt x="2499205" y="2598111"/>
                  <a:pt x="2481943" y="2530929"/>
                  <a:pt x="2481943" y="2530929"/>
                </a:cubicBezTo>
                <a:cubicBezTo>
                  <a:pt x="2476500" y="2547258"/>
                  <a:pt x="2476366" y="2566475"/>
                  <a:pt x="2465614" y="2579915"/>
                </a:cubicBezTo>
                <a:cubicBezTo>
                  <a:pt x="2420594" y="2636189"/>
                  <a:pt x="2382821" y="2606937"/>
                  <a:pt x="2318657" y="2596243"/>
                </a:cubicBezTo>
                <a:cubicBezTo>
                  <a:pt x="2291443" y="2601686"/>
                  <a:pt x="2263939" y="2605841"/>
                  <a:pt x="2237014" y="2612572"/>
                </a:cubicBezTo>
                <a:cubicBezTo>
                  <a:pt x="2220316" y="2616746"/>
                  <a:pt x="2198032" y="2614894"/>
                  <a:pt x="2188028" y="2628900"/>
                </a:cubicBezTo>
                <a:cubicBezTo>
                  <a:pt x="2168020" y="2656912"/>
                  <a:pt x="2155371" y="2726872"/>
                  <a:pt x="2155371" y="2726872"/>
                </a:cubicBezTo>
                <a:cubicBezTo>
                  <a:pt x="2149928" y="2781301"/>
                  <a:pt x="2147361" y="2836094"/>
                  <a:pt x="2139043" y="2890158"/>
                </a:cubicBezTo>
                <a:cubicBezTo>
                  <a:pt x="2136426" y="2907170"/>
                  <a:pt x="2126584" y="2922372"/>
                  <a:pt x="2122714" y="2939143"/>
                </a:cubicBezTo>
                <a:cubicBezTo>
                  <a:pt x="2068664" y="3173359"/>
                  <a:pt x="2113197" y="3033010"/>
                  <a:pt x="2073728" y="3151415"/>
                </a:cubicBezTo>
                <a:cubicBezTo>
                  <a:pt x="2068285" y="3265715"/>
                  <a:pt x="2066176" y="3380223"/>
                  <a:pt x="2057400" y="3494315"/>
                </a:cubicBezTo>
                <a:cubicBezTo>
                  <a:pt x="2055271" y="3521987"/>
                  <a:pt x="2045291" y="3548527"/>
                  <a:pt x="2041071" y="3575958"/>
                </a:cubicBezTo>
                <a:cubicBezTo>
                  <a:pt x="2034399" y="3619329"/>
                  <a:pt x="2030186" y="3663043"/>
                  <a:pt x="2024743" y="3706586"/>
                </a:cubicBezTo>
                <a:cubicBezTo>
                  <a:pt x="2013857" y="3663043"/>
                  <a:pt x="2034664" y="3590152"/>
                  <a:pt x="1992085" y="3575958"/>
                </a:cubicBezTo>
                <a:lnTo>
                  <a:pt x="1894114" y="3543300"/>
                </a:lnTo>
                <a:cubicBezTo>
                  <a:pt x="1868890" y="3505465"/>
                  <a:pt x="1848416" y="3442041"/>
                  <a:pt x="1779814" y="3510643"/>
                </a:cubicBezTo>
                <a:cubicBezTo>
                  <a:pt x="1755473" y="3534984"/>
                  <a:pt x="1747157" y="3608615"/>
                  <a:pt x="1747157" y="3608615"/>
                </a:cubicBezTo>
                <a:cubicBezTo>
                  <a:pt x="1736271" y="3592286"/>
                  <a:pt x="1718612" y="3578818"/>
                  <a:pt x="1714500" y="3559629"/>
                </a:cubicBezTo>
                <a:cubicBezTo>
                  <a:pt x="1673956" y="3370426"/>
                  <a:pt x="1761691" y="3358843"/>
                  <a:pt x="1649185" y="3396343"/>
                </a:cubicBezTo>
                <a:cubicBezTo>
                  <a:pt x="1627414" y="3429000"/>
                  <a:pt x="1616528" y="3472544"/>
                  <a:pt x="1583871" y="3494315"/>
                </a:cubicBezTo>
                <a:cubicBezTo>
                  <a:pt x="1471579" y="3569176"/>
                  <a:pt x="1523135" y="3547217"/>
                  <a:pt x="1436914" y="3575958"/>
                </a:cubicBezTo>
                <a:cubicBezTo>
                  <a:pt x="1415143" y="3570515"/>
                  <a:pt x="1380886" y="3580059"/>
                  <a:pt x="1371600" y="3559629"/>
                </a:cubicBezTo>
                <a:cubicBezTo>
                  <a:pt x="1348965" y="3509832"/>
                  <a:pt x="1367571" y="3449642"/>
                  <a:pt x="1355271" y="3396343"/>
                </a:cubicBezTo>
                <a:cubicBezTo>
                  <a:pt x="1350858" y="3377221"/>
                  <a:pt x="1331390" y="3364910"/>
                  <a:pt x="1322614" y="3347358"/>
                </a:cubicBezTo>
                <a:cubicBezTo>
                  <a:pt x="1309562" y="3321254"/>
                  <a:pt x="1296934" y="3257478"/>
                  <a:pt x="1289957" y="3233058"/>
                </a:cubicBezTo>
                <a:cubicBezTo>
                  <a:pt x="1285229" y="3216508"/>
                  <a:pt x="1279071" y="3200401"/>
                  <a:pt x="1273628" y="3184072"/>
                </a:cubicBezTo>
                <a:cubicBezTo>
                  <a:pt x="1262742" y="3200401"/>
                  <a:pt x="1248941" y="3215125"/>
                  <a:pt x="1240971" y="3233058"/>
                </a:cubicBezTo>
                <a:cubicBezTo>
                  <a:pt x="1226990" y="3264515"/>
                  <a:pt x="1219200" y="3298372"/>
                  <a:pt x="1208314" y="3331029"/>
                </a:cubicBezTo>
                <a:lnTo>
                  <a:pt x="1175657" y="3429000"/>
                </a:lnTo>
                <a:cubicBezTo>
                  <a:pt x="1170214" y="3445329"/>
                  <a:pt x="1167025" y="3462591"/>
                  <a:pt x="1159328" y="3477986"/>
                </a:cubicBezTo>
                <a:lnTo>
                  <a:pt x="1126671" y="3543300"/>
                </a:lnTo>
                <a:cubicBezTo>
                  <a:pt x="1121228" y="3565072"/>
                  <a:pt x="1120379" y="3588543"/>
                  <a:pt x="1110343" y="3608615"/>
                </a:cubicBezTo>
                <a:cubicBezTo>
                  <a:pt x="1087544" y="3654213"/>
                  <a:pt x="1015816" y="3661895"/>
                  <a:pt x="979714" y="3673929"/>
                </a:cubicBezTo>
                <a:cubicBezTo>
                  <a:pt x="912112" y="3696463"/>
                  <a:pt x="945048" y="3680711"/>
                  <a:pt x="881743" y="3722915"/>
                </a:cubicBezTo>
                <a:cubicBezTo>
                  <a:pt x="854217" y="3764202"/>
                  <a:pt x="842415" y="3772595"/>
                  <a:pt x="832757" y="3820886"/>
                </a:cubicBezTo>
                <a:cubicBezTo>
                  <a:pt x="825209" y="3858625"/>
                  <a:pt x="830244" y="3899264"/>
                  <a:pt x="816428" y="3935186"/>
                </a:cubicBezTo>
                <a:cubicBezTo>
                  <a:pt x="802338" y="3971819"/>
                  <a:pt x="788349" y="4020747"/>
                  <a:pt x="751114" y="4033158"/>
                </a:cubicBezTo>
                <a:lnTo>
                  <a:pt x="702128" y="4049486"/>
                </a:lnTo>
                <a:cubicBezTo>
                  <a:pt x="684824" y="4061022"/>
                  <a:pt x="632118" y="4091535"/>
                  <a:pt x="620485" y="4114800"/>
                </a:cubicBezTo>
                <a:cubicBezTo>
                  <a:pt x="605090" y="4145590"/>
                  <a:pt x="606923" y="4184130"/>
                  <a:pt x="587828" y="4212772"/>
                </a:cubicBezTo>
                <a:cubicBezTo>
                  <a:pt x="566057" y="4245429"/>
                  <a:pt x="534926" y="4273508"/>
                  <a:pt x="522514" y="4310743"/>
                </a:cubicBezTo>
                <a:cubicBezTo>
                  <a:pt x="517071" y="4327072"/>
                  <a:pt x="510913" y="4343179"/>
                  <a:pt x="506185" y="4359729"/>
                </a:cubicBezTo>
                <a:cubicBezTo>
                  <a:pt x="500020" y="4381307"/>
                  <a:pt x="499893" y="4404971"/>
                  <a:pt x="489857" y="4425043"/>
                </a:cubicBezTo>
                <a:cubicBezTo>
                  <a:pt x="472304" y="4460149"/>
                  <a:pt x="452297" y="4495262"/>
                  <a:pt x="424543" y="4523015"/>
                </a:cubicBezTo>
                <a:cubicBezTo>
                  <a:pt x="373138" y="4574419"/>
                  <a:pt x="393981" y="4563313"/>
                  <a:pt x="293914" y="4588329"/>
                </a:cubicBezTo>
                <a:lnTo>
                  <a:pt x="163285" y="4620986"/>
                </a:lnTo>
                <a:cubicBezTo>
                  <a:pt x="97454" y="4719733"/>
                  <a:pt x="152812" y="4620873"/>
                  <a:pt x="114300" y="4800600"/>
                </a:cubicBezTo>
                <a:cubicBezTo>
                  <a:pt x="107087" y="4834260"/>
                  <a:pt x="92529" y="4865915"/>
                  <a:pt x="81643" y="4898572"/>
                </a:cubicBezTo>
                <a:lnTo>
                  <a:pt x="32657" y="5045529"/>
                </a:lnTo>
                <a:cubicBezTo>
                  <a:pt x="27214" y="5061858"/>
                  <a:pt x="20502" y="5077817"/>
                  <a:pt x="16328" y="5094515"/>
                </a:cubicBezTo>
                <a:lnTo>
                  <a:pt x="0" y="5159829"/>
                </a:lnTo>
                <a:cubicBezTo>
                  <a:pt x="16328" y="5165272"/>
                  <a:pt x="32108" y="5179534"/>
                  <a:pt x="48985" y="5176158"/>
                </a:cubicBezTo>
                <a:cubicBezTo>
                  <a:pt x="64081" y="5173139"/>
                  <a:pt x="69621" y="5153117"/>
                  <a:pt x="81643" y="5143500"/>
                </a:cubicBezTo>
                <a:cubicBezTo>
                  <a:pt x="96967" y="5131241"/>
                  <a:pt x="114300" y="5121729"/>
                  <a:pt x="130628" y="5110843"/>
                </a:cubicBezTo>
                <a:cubicBezTo>
                  <a:pt x="141514" y="5094515"/>
                  <a:pt x="154509" y="5079410"/>
                  <a:pt x="163285" y="5061858"/>
                </a:cubicBezTo>
                <a:cubicBezTo>
                  <a:pt x="176335" y="5035758"/>
                  <a:pt x="188968" y="4971972"/>
                  <a:pt x="195943" y="4947558"/>
                </a:cubicBezTo>
                <a:cubicBezTo>
                  <a:pt x="200671" y="4931008"/>
                  <a:pt x="207543" y="4915122"/>
                  <a:pt x="212271" y="4898572"/>
                </a:cubicBezTo>
                <a:cubicBezTo>
                  <a:pt x="218436" y="4876994"/>
                  <a:pt x="222435" y="4854836"/>
                  <a:pt x="228600" y="4833258"/>
                </a:cubicBezTo>
                <a:cubicBezTo>
                  <a:pt x="233328" y="4816708"/>
                  <a:pt x="230922" y="4794276"/>
                  <a:pt x="244928" y="4784272"/>
                </a:cubicBezTo>
                <a:cubicBezTo>
                  <a:pt x="272940" y="4764264"/>
                  <a:pt x="310243" y="4762501"/>
                  <a:pt x="342900" y="4751615"/>
                </a:cubicBezTo>
                <a:lnTo>
                  <a:pt x="391885" y="4735286"/>
                </a:lnTo>
                <a:cubicBezTo>
                  <a:pt x="402771" y="4724400"/>
                  <a:pt x="414926" y="4714650"/>
                  <a:pt x="424543" y="4702629"/>
                </a:cubicBezTo>
                <a:cubicBezTo>
                  <a:pt x="436802" y="4687305"/>
                  <a:pt x="443323" y="4667520"/>
                  <a:pt x="457200" y="4653643"/>
                </a:cubicBezTo>
                <a:cubicBezTo>
                  <a:pt x="471076" y="4639766"/>
                  <a:pt x="490861" y="4633245"/>
                  <a:pt x="506185" y="4620986"/>
                </a:cubicBezTo>
                <a:cubicBezTo>
                  <a:pt x="518206" y="4611369"/>
                  <a:pt x="526822" y="4597946"/>
                  <a:pt x="538843" y="4588329"/>
                </a:cubicBezTo>
                <a:cubicBezTo>
                  <a:pt x="568538" y="4564573"/>
                  <a:pt x="598690" y="4545697"/>
                  <a:pt x="636814" y="4539343"/>
                </a:cubicBezTo>
                <a:cubicBezTo>
                  <a:pt x="685431" y="4531240"/>
                  <a:pt x="734785" y="4528458"/>
                  <a:pt x="783771" y="4523015"/>
                </a:cubicBezTo>
                <a:cubicBezTo>
                  <a:pt x="849490" y="4501108"/>
                  <a:pt x="859943" y="4489510"/>
                  <a:pt x="947057" y="4523015"/>
                </a:cubicBezTo>
                <a:cubicBezTo>
                  <a:pt x="983690" y="4537105"/>
                  <a:pt x="1045028" y="4588329"/>
                  <a:pt x="1045028" y="4588329"/>
                </a:cubicBezTo>
                <a:cubicBezTo>
                  <a:pt x="1090911" y="4584158"/>
                  <a:pt x="1210803" y="4587084"/>
                  <a:pt x="1273628" y="4555672"/>
                </a:cubicBezTo>
                <a:cubicBezTo>
                  <a:pt x="1291181" y="4546896"/>
                  <a:pt x="1304681" y="4530985"/>
                  <a:pt x="1322614" y="4523015"/>
                </a:cubicBezTo>
                <a:cubicBezTo>
                  <a:pt x="1354071" y="4509034"/>
                  <a:pt x="1387928" y="4501244"/>
                  <a:pt x="1420585" y="4490358"/>
                </a:cubicBezTo>
                <a:lnTo>
                  <a:pt x="1469571" y="4474029"/>
                </a:lnTo>
                <a:lnTo>
                  <a:pt x="1518557" y="4457700"/>
                </a:lnTo>
                <a:cubicBezTo>
                  <a:pt x="1545771" y="4463143"/>
                  <a:pt x="1583548" y="4451826"/>
                  <a:pt x="1600200" y="4474029"/>
                </a:cubicBezTo>
                <a:cubicBezTo>
                  <a:pt x="1611975" y="4489729"/>
                  <a:pt x="1579802" y="4507691"/>
                  <a:pt x="1567543" y="4523015"/>
                </a:cubicBezTo>
                <a:cubicBezTo>
                  <a:pt x="1557926" y="4535036"/>
                  <a:pt x="1544502" y="4543651"/>
                  <a:pt x="1534885" y="4555672"/>
                </a:cubicBezTo>
                <a:cubicBezTo>
                  <a:pt x="1522626" y="4570996"/>
                  <a:pt x="1516105" y="4590781"/>
                  <a:pt x="1502228" y="4604658"/>
                </a:cubicBezTo>
                <a:cubicBezTo>
                  <a:pt x="1488352" y="4618535"/>
                  <a:pt x="1468567" y="4625056"/>
                  <a:pt x="1453243" y="4637315"/>
                </a:cubicBezTo>
                <a:cubicBezTo>
                  <a:pt x="1441222" y="4646932"/>
                  <a:pt x="1431471" y="4659086"/>
                  <a:pt x="1420585" y="4669972"/>
                </a:cubicBezTo>
                <a:cubicBezTo>
                  <a:pt x="1388798" y="4765336"/>
                  <a:pt x="1429128" y="4677758"/>
                  <a:pt x="1355271" y="4751615"/>
                </a:cubicBezTo>
                <a:cubicBezTo>
                  <a:pt x="1321901" y="4784985"/>
                  <a:pt x="1330351" y="4809022"/>
                  <a:pt x="1289957" y="4833258"/>
                </a:cubicBezTo>
                <a:cubicBezTo>
                  <a:pt x="1275198" y="4842113"/>
                  <a:pt x="1257300" y="4844143"/>
                  <a:pt x="1240971" y="4849586"/>
                </a:cubicBezTo>
                <a:cubicBezTo>
                  <a:pt x="1148107" y="4942450"/>
                  <a:pt x="1237525" y="4867637"/>
                  <a:pt x="1143000" y="4914900"/>
                </a:cubicBezTo>
                <a:cubicBezTo>
                  <a:pt x="1016390" y="4978206"/>
                  <a:pt x="1168152" y="4922846"/>
                  <a:pt x="1045028" y="4963886"/>
                </a:cubicBezTo>
                <a:cubicBezTo>
                  <a:pt x="1034142" y="4980215"/>
                  <a:pt x="1014324" y="4993345"/>
                  <a:pt x="1012371" y="5012872"/>
                </a:cubicBezTo>
                <a:cubicBezTo>
                  <a:pt x="1009864" y="5037940"/>
                  <a:pt x="1026042" y="5138186"/>
                  <a:pt x="1045028" y="5176158"/>
                </a:cubicBezTo>
                <a:cubicBezTo>
                  <a:pt x="1053804" y="5193711"/>
                  <a:pt x="1066799" y="5208815"/>
                  <a:pt x="1077685" y="5225143"/>
                </a:cubicBezTo>
                <a:cubicBezTo>
                  <a:pt x="1072242" y="5268686"/>
                  <a:pt x="1079179" y="5315672"/>
                  <a:pt x="1061357" y="5355772"/>
                </a:cubicBezTo>
                <a:cubicBezTo>
                  <a:pt x="1054367" y="5371500"/>
                  <a:pt x="1029450" y="5369965"/>
                  <a:pt x="1012371" y="5372100"/>
                </a:cubicBezTo>
                <a:cubicBezTo>
                  <a:pt x="941953" y="5380902"/>
                  <a:pt x="870857" y="5382986"/>
                  <a:pt x="800100" y="5388429"/>
                </a:cubicBezTo>
                <a:cubicBezTo>
                  <a:pt x="648678" y="5438904"/>
                  <a:pt x="867918" y="5348267"/>
                  <a:pt x="767443" y="5649686"/>
                </a:cubicBezTo>
                <a:lnTo>
                  <a:pt x="734785" y="5747658"/>
                </a:lnTo>
                <a:cubicBezTo>
                  <a:pt x="734785" y="5747659"/>
                  <a:pt x="702129" y="5845629"/>
                  <a:pt x="702128" y="5845629"/>
                </a:cubicBezTo>
                <a:cubicBezTo>
                  <a:pt x="584679" y="5884780"/>
                  <a:pt x="731349" y="5837280"/>
                  <a:pt x="587828" y="5878286"/>
                </a:cubicBezTo>
                <a:cubicBezTo>
                  <a:pt x="571279" y="5883014"/>
                  <a:pt x="555392" y="5889887"/>
                  <a:pt x="538843" y="5894615"/>
                </a:cubicBezTo>
                <a:cubicBezTo>
                  <a:pt x="366087" y="5943974"/>
                  <a:pt x="608397" y="5865986"/>
                  <a:pt x="375557" y="5943600"/>
                </a:cubicBezTo>
                <a:lnTo>
                  <a:pt x="326571" y="5959929"/>
                </a:lnTo>
                <a:lnTo>
                  <a:pt x="277585" y="5976258"/>
                </a:lnTo>
                <a:cubicBezTo>
                  <a:pt x="253375" y="6315205"/>
                  <a:pt x="335231" y="6159707"/>
                  <a:pt x="212271" y="6221186"/>
                </a:cubicBezTo>
                <a:cubicBezTo>
                  <a:pt x="194718" y="6229962"/>
                  <a:pt x="179614" y="6242957"/>
                  <a:pt x="163285" y="6253843"/>
                </a:cubicBezTo>
                <a:cubicBezTo>
                  <a:pt x="153836" y="6395583"/>
                  <a:pt x="171145" y="6446466"/>
                  <a:pt x="130628" y="6547758"/>
                </a:cubicBezTo>
                <a:cubicBezTo>
                  <a:pt x="126108" y="6559058"/>
                  <a:pt x="119743" y="6569529"/>
                  <a:pt x="114300" y="6580415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BAB1396-E9F4-B24F-89A8-6ABB11FB86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776613"/>
              </p:ext>
            </p:extLst>
          </p:nvPr>
        </p:nvGraphicFramePr>
        <p:xfrm>
          <a:off x="288469" y="2077611"/>
          <a:ext cx="11745688" cy="165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7574">
                  <a:extLst>
                    <a:ext uri="{9D8B030D-6E8A-4147-A177-3AD203B41FA5}">
                      <a16:colId xmlns:a16="http://schemas.microsoft.com/office/drawing/2014/main" val="1285964988"/>
                    </a:ext>
                  </a:extLst>
                </a:gridCol>
                <a:gridCol w="1376349">
                  <a:extLst>
                    <a:ext uri="{9D8B030D-6E8A-4147-A177-3AD203B41FA5}">
                      <a16:colId xmlns:a16="http://schemas.microsoft.com/office/drawing/2014/main" val="1289405683"/>
                    </a:ext>
                  </a:extLst>
                </a:gridCol>
                <a:gridCol w="1383582">
                  <a:extLst>
                    <a:ext uri="{9D8B030D-6E8A-4147-A177-3AD203B41FA5}">
                      <a16:colId xmlns:a16="http://schemas.microsoft.com/office/drawing/2014/main" val="1861026506"/>
                    </a:ext>
                  </a:extLst>
                </a:gridCol>
                <a:gridCol w="744903">
                  <a:extLst>
                    <a:ext uri="{9D8B030D-6E8A-4147-A177-3AD203B41FA5}">
                      <a16:colId xmlns:a16="http://schemas.microsoft.com/office/drawing/2014/main" val="1008191296"/>
                    </a:ext>
                  </a:extLst>
                </a:gridCol>
                <a:gridCol w="1039135">
                  <a:extLst>
                    <a:ext uri="{9D8B030D-6E8A-4147-A177-3AD203B41FA5}">
                      <a16:colId xmlns:a16="http://schemas.microsoft.com/office/drawing/2014/main" val="3066668931"/>
                    </a:ext>
                  </a:extLst>
                </a:gridCol>
                <a:gridCol w="1138374">
                  <a:extLst>
                    <a:ext uri="{9D8B030D-6E8A-4147-A177-3AD203B41FA5}">
                      <a16:colId xmlns:a16="http://schemas.microsoft.com/office/drawing/2014/main" val="2813638651"/>
                    </a:ext>
                  </a:extLst>
                </a:gridCol>
                <a:gridCol w="2155371">
                  <a:extLst>
                    <a:ext uri="{9D8B030D-6E8A-4147-A177-3AD203B41FA5}">
                      <a16:colId xmlns:a16="http://schemas.microsoft.com/office/drawing/2014/main" val="3490200124"/>
                    </a:ext>
                  </a:extLst>
                </a:gridCol>
                <a:gridCol w="1867835">
                  <a:extLst>
                    <a:ext uri="{9D8B030D-6E8A-4147-A177-3AD203B41FA5}">
                      <a16:colId xmlns:a16="http://schemas.microsoft.com/office/drawing/2014/main" val="687312484"/>
                    </a:ext>
                  </a:extLst>
                </a:gridCol>
                <a:gridCol w="1332565">
                  <a:extLst>
                    <a:ext uri="{9D8B030D-6E8A-4147-A177-3AD203B41FA5}">
                      <a16:colId xmlns:a16="http://schemas.microsoft.com/office/drawing/2014/main" val="9305602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OSid</a:t>
                      </a: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OSnationalLocationName</a:t>
                      </a: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OSsamplingDate</a:t>
                      </a: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OStotal</a:t>
                      </a: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OSsampeld</a:t>
                      </a: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OSsampProb</a:t>
                      </a: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OSselectionMethod</a:t>
                      </a: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OSstratidication</a:t>
                      </a: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OSstratum</a:t>
                      </a: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8836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Site 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Jan 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9062</a:t>
                      </a: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SYSS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15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Site 70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Feb 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9062</a:t>
                      </a:r>
                      <a:r>
                        <a:rPr lang="nb-NO" dirty="0">
                          <a:effectLst/>
                        </a:rPr>
                        <a:t> </a:t>
                      </a: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SYSS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131928"/>
                  </a:ext>
                </a:extLst>
              </a:tr>
            </a:tbl>
          </a:graphicData>
        </a:graphic>
      </p:graphicFrame>
      <p:pic>
        <p:nvPicPr>
          <p:cNvPr id="9" name="Picture 8" descr="\\storage-lk.slu.se\home$\nupr0001\My Documents\006 - ICES WGs\20180403_ICES_WKRDB_SPEC\20180615_v1.15\Hierarchy_5.png">
            <a:extLst>
              <a:ext uri="{FF2B5EF4-FFF2-40B4-BE49-F238E27FC236}">
                <a16:creationId xmlns:a16="http://schemas.microsoft.com/office/drawing/2014/main" id="{DC4050C5-637D-854F-8123-F29530B4D5D7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76" t="23200" r="52729" b="64399"/>
          <a:stretch/>
        </p:blipFill>
        <p:spPr bwMode="auto">
          <a:xfrm>
            <a:off x="9046028" y="1192437"/>
            <a:ext cx="2922815" cy="744917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089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88AE81-5670-6245-91A0-2AB6444B4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852" y="60742"/>
            <a:ext cx="10489595" cy="67972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2AEE9D-7840-E54A-9136-9DD22BF91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4" y="109729"/>
            <a:ext cx="6014355" cy="1188720"/>
          </a:xfrm>
        </p:spPr>
        <p:txBody>
          <a:bodyPr/>
          <a:lstStyle/>
          <a:p>
            <a:r>
              <a:rPr lang="en-GB" dirty="0"/>
              <a:t>EXAMPLE</a:t>
            </a:r>
          </a:p>
        </p:txBody>
      </p:sp>
      <p:pic>
        <p:nvPicPr>
          <p:cNvPr id="6" name="Picture 5" descr="\\storage-lk.slu.se\home$\nupr0001\My Documents\006 - ICES WGs\20180403_ICES_WKRDB_SPEC\20180615_v1.15\Hierarchy_5.png">
            <a:extLst>
              <a:ext uri="{FF2B5EF4-FFF2-40B4-BE49-F238E27FC236}">
                <a16:creationId xmlns:a16="http://schemas.microsoft.com/office/drawing/2014/main" id="{7A8B70FA-E0EE-F34D-8B89-451A324B3467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482" y="4558883"/>
            <a:ext cx="5307965" cy="223837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0E9DACBA-C5E6-D44C-BB18-CB8797807A6B}"/>
              </a:ext>
            </a:extLst>
          </p:cNvPr>
          <p:cNvSpPr/>
          <p:nvPr/>
        </p:nvSpPr>
        <p:spPr>
          <a:xfrm>
            <a:off x="3706586" y="326571"/>
            <a:ext cx="8196943" cy="6580415"/>
          </a:xfrm>
          <a:custGeom>
            <a:avLst/>
            <a:gdLst>
              <a:gd name="connsiteX0" fmla="*/ 8033657 w 8196943"/>
              <a:gd name="connsiteY0" fmla="*/ 1371600 h 6580415"/>
              <a:gd name="connsiteX1" fmla="*/ 7854043 w 8196943"/>
              <a:gd name="connsiteY1" fmla="*/ 1208315 h 6580415"/>
              <a:gd name="connsiteX2" fmla="*/ 7903028 w 8196943"/>
              <a:gd name="connsiteY2" fmla="*/ 1191986 h 6580415"/>
              <a:gd name="connsiteX3" fmla="*/ 7935685 w 8196943"/>
              <a:gd name="connsiteY3" fmla="*/ 1143000 h 6580415"/>
              <a:gd name="connsiteX4" fmla="*/ 8033657 w 8196943"/>
              <a:gd name="connsiteY4" fmla="*/ 1110343 h 6580415"/>
              <a:gd name="connsiteX5" fmla="*/ 8082643 w 8196943"/>
              <a:gd name="connsiteY5" fmla="*/ 1077686 h 6580415"/>
              <a:gd name="connsiteX6" fmla="*/ 8098971 w 8196943"/>
              <a:gd name="connsiteY6" fmla="*/ 1028700 h 6580415"/>
              <a:gd name="connsiteX7" fmla="*/ 8164285 w 8196943"/>
              <a:gd name="connsiteY7" fmla="*/ 930729 h 6580415"/>
              <a:gd name="connsiteX8" fmla="*/ 8196943 w 8196943"/>
              <a:gd name="connsiteY8" fmla="*/ 783772 h 6580415"/>
              <a:gd name="connsiteX9" fmla="*/ 8180614 w 8196943"/>
              <a:gd name="connsiteY9" fmla="*/ 653143 h 6580415"/>
              <a:gd name="connsiteX10" fmla="*/ 8115300 w 8196943"/>
              <a:gd name="connsiteY10" fmla="*/ 571500 h 6580415"/>
              <a:gd name="connsiteX11" fmla="*/ 8082643 w 8196943"/>
              <a:gd name="connsiteY11" fmla="*/ 522515 h 6580415"/>
              <a:gd name="connsiteX12" fmla="*/ 8017328 w 8196943"/>
              <a:gd name="connsiteY12" fmla="*/ 457200 h 6580415"/>
              <a:gd name="connsiteX13" fmla="*/ 7984671 w 8196943"/>
              <a:gd name="connsiteY13" fmla="*/ 408215 h 6580415"/>
              <a:gd name="connsiteX14" fmla="*/ 7935685 w 8196943"/>
              <a:gd name="connsiteY14" fmla="*/ 359229 h 6580415"/>
              <a:gd name="connsiteX15" fmla="*/ 7821385 w 8196943"/>
              <a:gd name="connsiteY15" fmla="*/ 293915 h 6580415"/>
              <a:gd name="connsiteX16" fmla="*/ 7592785 w 8196943"/>
              <a:gd name="connsiteY16" fmla="*/ 244929 h 6580415"/>
              <a:gd name="connsiteX17" fmla="*/ 7511143 w 8196943"/>
              <a:gd name="connsiteY17" fmla="*/ 228600 h 6580415"/>
              <a:gd name="connsiteX18" fmla="*/ 7462157 w 8196943"/>
              <a:gd name="connsiteY18" fmla="*/ 212272 h 6580415"/>
              <a:gd name="connsiteX19" fmla="*/ 7282543 w 8196943"/>
              <a:gd name="connsiteY19" fmla="*/ 195943 h 6580415"/>
              <a:gd name="connsiteX20" fmla="*/ 7184571 w 8196943"/>
              <a:gd name="connsiteY20" fmla="*/ 163286 h 6580415"/>
              <a:gd name="connsiteX21" fmla="*/ 7135585 w 8196943"/>
              <a:gd name="connsiteY21" fmla="*/ 146958 h 6580415"/>
              <a:gd name="connsiteX22" fmla="*/ 7070271 w 8196943"/>
              <a:gd name="connsiteY22" fmla="*/ 163286 h 6580415"/>
              <a:gd name="connsiteX23" fmla="*/ 7021285 w 8196943"/>
              <a:gd name="connsiteY23" fmla="*/ 261258 h 6580415"/>
              <a:gd name="connsiteX24" fmla="*/ 6955971 w 8196943"/>
              <a:gd name="connsiteY24" fmla="*/ 179615 h 6580415"/>
              <a:gd name="connsiteX25" fmla="*/ 6906985 w 8196943"/>
              <a:gd name="connsiteY25" fmla="*/ 146958 h 6580415"/>
              <a:gd name="connsiteX26" fmla="*/ 6890657 w 8196943"/>
              <a:gd name="connsiteY26" fmla="*/ 97972 h 6580415"/>
              <a:gd name="connsiteX27" fmla="*/ 6792685 w 8196943"/>
              <a:gd name="connsiteY27" fmla="*/ 48986 h 6580415"/>
              <a:gd name="connsiteX28" fmla="*/ 6678385 w 8196943"/>
              <a:gd name="connsiteY28" fmla="*/ 0 h 6580415"/>
              <a:gd name="connsiteX29" fmla="*/ 6498771 w 8196943"/>
              <a:gd name="connsiteY29" fmla="*/ 16329 h 6580415"/>
              <a:gd name="connsiteX30" fmla="*/ 6449785 w 8196943"/>
              <a:gd name="connsiteY30" fmla="*/ 32658 h 6580415"/>
              <a:gd name="connsiteX31" fmla="*/ 6400800 w 8196943"/>
              <a:gd name="connsiteY31" fmla="*/ 81643 h 6580415"/>
              <a:gd name="connsiteX32" fmla="*/ 6351814 w 8196943"/>
              <a:gd name="connsiteY32" fmla="*/ 114300 h 6580415"/>
              <a:gd name="connsiteX33" fmla="*/ 6302828 w 8196943"/>
              <a:gd name="connsiteY33" fmla="*/ 212272 h 6580415"/>
              <a:gd name="connsiteX34" fmla="*/ 6253843 w 8196943"/>
              <a:gd name="connsiteY34" fmla="*/ 244929 h 6580415"/>
              <a:gd name="connsiteX35" fmla="*/ 6221185 w 8196943"/>
              <a:gd name="connsiteY35" fmla="*/ 277586 h 6580415"/>
              <a:gd name="connsiteX36" fmla="*/ 6123214 w 8196943"/>
              <a:gd name="connsiteY36" fmla="*/ 310243 h 6580415"/>
              <a:gd name="connsiteX37" fmla="*/ 6025243 w 8196943"/>
              <a:gd name="connsiteY37" fmla="*/ 342900 h 6580415"/>
              <a:gd name="connsiteX38" fmla="*/ 5976257 w 8196943"/>
              <a:gd name="connsiteY38" fmla="*/ 359229 h 6580415"/>
              <a:gd name="connsiteX39" fmla="*/ 5959928 w 8196943"/>
              <a:gd name="connsiteY39" fmla="*/ 310243 h 6580415"/>
              <a:gd name="connsiteX40" fmla="*/ 5943600 w 8196943"/>
              <a:gd name="connsiteY40" fmla="*/ 244929 h 6580415"/>
              <a:gd name="connsiteX41" fmla="*/ 5894614 w 8196943"/>
              <a:gd name="connsiteY41" fmla="*/ 228600 h 6580415"/>
              <a:gd name="connsiteX42" fmla="*/ 5763985 w 8196943"/>
              <a:gd name="connsiteY42" fmla="*/ 212272 h 6580415"/>
              <a:gd name="connsiteX43" fmla="*/ 5633357 w 8196943"/>
              <a:gd name="connsiteY43" fmla="*/ 228600 h 6580415"/>
              <a:gd name="connsiteX44" fmla="*/ 5535385 w 8196943"/>
              <a:gd name="connsiteY44" fmla="*/ 261258 h 6580415"/>
              <a:gd name="connsiteX45" fmla="*/ 5388428 w 8196943"/>
              <a:gd name="connsiteY45" fmla="*/ 375558 h 6580415"/>
              <a:gd name="connsiteX46" fmla="*/ 5355771 w 8196943"/>
              <a:gd name="connsiteY46" fmla="*/ 424543 h 6580415"/>
              <a:gd name="connsiteX47" fmla="*/ 5306785 w 8196943"/>
              <a:gd name="connsiteY47" fmla="*/ 506186 h 6580415"/>
              <a:gd name="connsiteX48" fmla="*/ 5290457 w 8196943"/>
              <a:gd name="connsiteY48" fmla="*/ 555172 h 6580415"/>
              <a:gd name="connsiteX49" fmla="*/ 5241471 w 8196943"/>
              <a:gd name="connsiteY49" fmla="*/ 604158 h 6580415"/>
              <a:gd name="connsiteX50" fmla="*/ 5208814 w 8196943"/>
              <a:gd name="connsiteY50" fmla="*/ 653143 h 6580415"/>
              <a:gd name="connsiteX51" fmla="*/ 5192485 w 8196943"/>
              <a:gd name="connsiteY51" fmla="*/ 702129 h 6580415"/>
              <a:gd name="connsiteX52" fmla="*/ 5094514 w 8196943"/>
              <a:gd name="connsiteY52" fmla="*/ 751115 h 6580415"/>
              <a:gd name="connsiteX53" fmla="*/ 5029200 w 8196943"/>
              <a:gd name="connsiteY53" fmla="*/ 783772 h 6580415"/>
              <a:gd name="connsiteX54" fmla="*/ 4996543 w 8196943"/>
              <a:gd name="connsiteY54" fmla="*/ 832758 h 6580415"/>
              <a:gd name="connsiteX55" fmla="*/ 4931228 w 8196943"/>
              <a:gd name="connsiteY55" fmla="*/ 914400 h 6580415"/>
              <a:gd name="connsiteX56" fmla="*/ 4882243 w 8196943"/>
              <a:gd name="connsiteY56" fmla="*/ 1012372 h 6580415"/>
              <a:gd name="connsiteX57" fmla="*/ 4833257 w 8196943"/>
              <a:gd name="connsiteY57" fmla="*/ 1045029 h 6580415"/>
              <a:gd name="connsiteX58" fmla="*/ 4784271 w 8196943"/>
              <a:gd name="connsiteY58" fmla="*/ 1061358 h 6580415"/>
              <a:gd name="connsiteX59" fmla="*/ 4686300 w 8196943"/>
              <a:gd name="connsiteY59" fmla="*/ 1126672 h 6580415"/>
              <a:gd name="connsiteX60" fmla="*/ 4637314 w 8196943"/>
              <a:gd name="connsiteY60" fmla="*/ 1159329 h 6580415"/>
              <a:gd name="connsiteX61" fmla="*/ 4604657 w 8196943"/>
              <a:gd name="connsiteY61" fmla="*/ 1208315 h 6580415"/>
              <a:gd name="connsiteX62" fmla="*/ 4523014 w 8196943"/>
              <a:gd name="connsiteY62" fmla="*/ 1289958 h 6580415"/>
              <a:gd name="connsiteX63" fmla="*/ 4441371 w 8196943"/>
              <a:gd name="connsiteY63" fmla="*/ 1371600 h 6580415"/>
              <a:gd name="connsiteX64" fmla="*/ 4408714 w 8196943"/>
              <a:gd name="connsiteY64" fmla="*/ 1600200 h 6580415"/>
              <a:gd name="connsiteX65" fmla="*/ 4359728 w 8196943"/>
              <a:gd name="connsiteY65" fmla="*/ 1551215 h 6580415"/>
              <a:gd name="connsiteX66" fmla="*/ 4245428 w 8196943"/>
              <a:gd name="connsiteY66" fmla="*/ 1453243 h 6580415"/>
              <a:gd name="connsiteX67" fmla="*/ 4229100 w 8196943"/>
              <a:gd name="connsiteY67" fmla="*/ 1404258 h 6580415"/>
              <a:gd name="connsiteX68" fmla="*/ 4196443 w 8196943"/>
              <a:gd name="connsiteY68" fmla="*/ 1453243 h 6580415"/>
              <a:gd name="connsiteX69" fmla="*/ 4114800 w 8196943"/>
              <a:gd name="connsiteY69" fmla="*/ 1502229 h 6580415"/>
              <a:gd name="connsiteX70" fmla="*/ 3886200 w 8196943"/>
              <a:gd name="connsiteY70" fmla="*/ 1485900 h 6580415"/>
              <a:gd name="connsiteX71" fmla="*/ 3853543 w 8196943"/>
              <a:gd name="connsiteY71" fmla="*/ 1534886 h 6580415"/>
              <a:gd name="connsiteX72" fmla="*/ 3820885 w 8196943"/>
              <a:gd name="connsiteY72" fmla="*/ 1567543 h 6580415"/>
              <a:gd name="connsiteX73" fmla="*/ 3804557 w 8196943"/>
              <a:gd name="connsiteY73" fmla="*/ 1616529 h 6580415"/>
              <a:gd name="connsiteX74" fmla="*/ 3804557 w 8196943"/>
              <a:gd name="connsiteY74" fmla="*/ 2106386 h 6580415"/>
              <a:gd name="connsiteX75" fmla="*/ 3755571 w 8196943"/>
              <a:gd name="connsiteY75" fmla="*/ 2139043 h 6580415"/>
              <a:gd name="connsiteX76" fmla="*/ 3624943 w 8196943"/>
              <a:gd name="connsiteY76" fmla="*/ 2057400 h 6580415"/>
              <a:gd name="connsiteX77" fmla="*/ 3592285 w 8196943"/>
              <a:gd name="connsiteY77" fmla="*/ 2024743 h 6580415"/>
              <a:gd name="connsiteX78" fmla="*/ 3494314 w 8196943"/>
              <a:gd name="connsiteY78" fmla="*/ 2090058 h 6580415"/>
              <a:gd name="connsiteX79" fmla="*/ 3429000 w 8196943"/>
              <a:gd name="connsiteY79" fmla="*/ 2122715 h 6580415"/>
              <a:gd name="connsiteX80" fmla="*/ 3331028 w 8196943"/>
              <a:gd name="connsiteY80" fmla="*/ 2204358 h 6580415"/>
              <a:gd name="connsiteX81" fmla="*/ 3314700 w 8196943"/>
              <a:gd name="connsiteY81" fmla="*/ 2253343 h 6580415"/>
              <a:gd name="connsiteX82" fmla="*/ 3265714 w 8196943"/>
              <a:gd name="connsiteY82" fmla="*/ 2269672 h 6580415"/>
              <a:gd name="connsiteX83" fmla="*/ 3086100 w 8196943"/>
              <a:gd name="connsiteY83" fmla="*/ 2286000 h 6580415"/>
              <a:gd name="connsiteX84" fmla="*/ 2906485 w 8196943"/>
              <a:gd name="connsiteY84" fmla="*/ 2400300 h 6580415"/>
              <a:gd name="connsiteX85" fmla="*/ 2824843 w 8196943"/>
              <a:gd name="connsiteY85" fmla="*/ 2383972 h 6580415"/>
              <a:gd name="connsiteX86" fmla="*/ 2792185 w 8196943"/>
              <a:gd name="connsiteY86" fmla="*/ 2286000 h 6580415"/>
              <a:gd name="connsiteX87" fmla="*/ 2775857 w 8196943"/>
              <a:gd name="connsiteY87" fmla="*/ 2171700 h 6580415"/>
              <a:gd name="connsiteX88" fmla="*/ 2759528 w 8196943"/>
              <a:gd name="connsiteY88" fmla="*/ 2106386 h 6580415"/>
              <a:gd name="connsiteX89" fmla="*/ 2808514 w 8196943"/>
              <a:gd name="connsiteY89" fmla="*/ 1845129 h 6580415"/>
              <a:gd name="connsiteX90" fmla="*/ 2857500 w 8196943"/>
              <a:gd name="connsiteY90" fmla="*/ 1796143 h 6580415"/>
              <a:gd name="connsiteX91" fmla="*/ 2906485 w 8196943"/>
              <a:gd name="connsiteY91" fmla="*/ 1779815 h 6580415"/>
              <a:gd name="connsiteX92" fmla="*/ 2955471 w 8196943"/>
              <a:gd name="connsiteY92" fmla="*/ 1747158 h 6580415"/>
              <a:gd name="connsiteX93" fmla="*/ 3053443 w 8196943"/>
              <a:gd name="connsiteY93" fmla="*/ 1714500 h 6580415"/>
              <a:gd name="connsiteX94" fmla="*/ 3167743 w 8196943"/>
              <a:gd name="connsiteY94" fmla="*/ 1730829 h 6580415"/>
              <a:gd name="connsiteX95" fmla="*/ 3216728 w 8196943"/>
              <a:gd name="connsiteY95" fmla="*/ 1747158 h 6580415"/>
              <a:gd name="connsiteX96" fmla="*/ 3249385 w 8196943"/>
              <a:gd name="connsiteY96" fmla="*/ 1845129 h 6580415"/>
              <a:gd name="connsiteX97" fmla="*/ 3282043 w 8196943"/>
              <a:gd name="connsiteY97" fmla="*/ 1877786 h 6580415"/>
              <a:gd name="connsiteX98" fmla="*/ 3298371 w 8196943"/>
              <a:gd name="connsiteY98" fmla="*/ 1926772 h 6580415"/>
              <a:gd name="connsiteX99" fmla="*/ 3380014 w 8196943"/>
              <a:gd name="connsiteY99" fmla="*/ 2073729 h 6580415"/>
              <a:gd name="connsiteX100" fmla="*/ 3363685 w 8196943"/>
              <a:gd name="connsiteY100" fmla="*/ 2171700 h 6580415"/>
              <a:gd name="connsiteX101" fmla="*/ 3265714 w 8196943"/>
              <a:gd name="connsiteY101" fmla="*/ 2204358 h 6580415"/>
              <a:gd name="connsiteX102" fmla="*/ 3184071 w 8196943"/>
              <a:gd name="connsiteY102" fmla="*/ 2286000 h 6580415"/>
              <a:gd name="connsiteX103" fmla="*/ 3135085 w 8196943"/>
              <a:gd name="connsiteY103" fmla="*/ 2269672 h 6580415"/>
              <a:gd name="connsiteX104" fmla="*/ 2988128 w 8196943"/>
              <a:gd name="connsiteY104" fmla="*/ 2383972 h 6580415"/>
              <a:gd name="connsiteX105" fmla="*/ 2939143 w 8196943"/>
              <a:gd name="connsiteY105" fmla="*/ 2416629 h 6580415"/>
              <a:gd name="connsiteX106" fmla="*/ 2792185 w 8196943"/>
              <a:gd name="connsiteY106" fmla="*/ 2318658 h 6580415"/>
              <a:gd name="connsiteX107" fmla="*/ 2759528 w 8196943"/>
              <a:gd name="connsiteY107" fmla="*/ 2286000 h 6580415"/>
              <a:gd name="connsiteX108" fmla="*/ 2612571 w 8196943"/>
              <a:gd name="connsiteY108" fmla="*/ 2400300 h 6580415"/>
              <a:gd name="connsiteX109" fmla="*/ 2579914 w 8196943"/>
              <a:gd name="connsiteY109" fmla="*/ 2498272 h 6580415"/>
              <a:gd name="connsiteX110" fmla="*/ 2563585 w 8196943"/>
              <a:gd name="connsiteY110" fmla="*/ 2547258 h 6580415"/>
              <a:gd name="connsiteX111" fmla="*/ 2596243 w 8196943"/>
              <a:gd name="connsiteY111" fmla="*/ 2677886 h 6580415"/>
              <a:gd name="connsiteX112" fmla="*/ 2645228 w 8196943"/>
              <a:gd name="connsiteY112" fmla="*/ 2710543 h 6580415"/>
              <a:gd name="connsiteX113" fmla="*/ 2596243 w 8196943"/>
              <a:gd name="connsiteY113" fmla="*/ 2694215 h 6580415"/>
              <a:gd name="connsiteX114" fmla="*/ 2514600 w 8196943"/>
              <a:gd name="connsiteY114" fmla="*/ 2628900 h 6580415"/>
              <a:gd name="connsiteX115" fmla="*/ 2481943 w 8196943"/>
              <a:gd name="connsiteY115" fmla="*/ 2530929 h 6580415"/>
              <a:gd name="connsiteX116" fmla="*/ 2465614 w 8196943"/>
              <a:gd name="connsiteY116" fmla="*/ 2579915 h 6580415"/>
              <a:gd name="connsiteX117" fmla="*/ 2318657 w 8196943"/>
              <a:gd name="connsiteY117" fmla="*/ 2596243 h 6580415"/>
              <a:gd name="connsiteX118" fmla="*/ 2237014 w 8196943"/>
              <a:gd name="connsiteY118" fmla="*/ 2612572 h 6580415"/>
              <a:gd name="connsiteX119" fmla="*/ 2188028 w 8196943"/>
              <a:gd name="connsiteY119" fmla="*/ 2628900 h 6580415"/>
              <a:gd name="connsiteX120" fmla="*/ 2155371 w 8196943"/>
              <a:gd name="connsiteY120" fmla="*/ 2726872 h 6580415"/>
              <a:gd name="connsiteX121" fmla="*/ 2139043 w 8196943"/>
              <a:gd name="connsiteY121" fmla="*/ 2890158 h 6580415"/>
              <a:gd name="connsiteX122" fmla="*/ 2122714 w 8196943"/>
              <a:gd name="connsiteY122" fmla="*/ 2939143 h 6580415"/>
              <a:gd name="connsiteX123" fmla="*/ 2073728 w 8196943"/>
              <a:gd name="connsiteY123" fmla="*/ 3151415 h 6580415"/>
              <a:gd name="connsiteX124" fmla="*/ 2057400 w 8196943"/>
              <a:gd name="connsiteY124" fmla="*/ 3494315 h 6580415"/>
              <a:gd name="connsiteX125" fmla="*/ 2041071 w 8196943"/>
              <a:gd name="connsiteY125" fmla="*/ 3575958 h 6580415"/>
              <a:gd name="connsiteX126" fmla="*/ 2024743 w 8196943"/>
              <a:gd name="connsiteY126" fmla="*/ 3706586 h 6580415"/>
              <a:gd name="connsiteX127" fmla="*/ 1992085 w 8196943"/>
              <a:gd name="connsiteY127" fmla="*/ 3575958 h 6580415"/>
              <a:gd name="connsiteX128" fmla="*/ 1894114 w 8196943"/>
              <a:gd name="connsiteY128" fmla="*/ 3543300 h 6580415"/>
              <a:gd name="connsiteX129" fmla="*/ 1779814 w 8196943"/>
              <a:gd name="connsiteY129" fmla="*/ 3510643 h 6580415"/>
              <a:gd name="connsiteX130" fmla="*/ 1747157 w 8196943"/>
              <a:gd name="connsiteY130" fmla="*/ 3608615 h 6580415"/>
              <a:gd name="connsiteX131" fmla="*/ 1714500 w 8196943"/>
              <a:gd name="connsiteY131" fmla="*/ 3559629 h 6580415"/>
              <a:gd name="connsiteX132" fmla="*/ 1649185 w 8196943"/>
              <a:gd name="connsiteY132" fmla="*/ 3396343 h 6580415"/>
              <a:gd name="connsiteX133" fmla="*/ 1583871 w 8196943"/>
              <a:gd name="connsiteY133" fmla="*/ 3494315 h 6580415"/>
              <a:gd name="connsiteX134" fmla="*/ 1436914 w 8196943"/>
              <a:gd name="connsiteY134" fmla="*/ 3575958 h 6580415"/>
              <a:gd name="connsiteX135" fmla="*/ 1371600 w 8196943"/>
              <a:gd name="connsiteY135" fmla="*/ 3559629 h 6580415"/>
              <a:gd name="connsiteX136" fmla="*/ 1355271 w 8196943"/>
              <a:gd name="connsiteY136" fmla="*/ 3396343 h 6580415"/>
              <a:gd name="connsiteX137" fmla="*/ 1322614 w 8196943"/>
              <a:gd name="connsiteY137" fmla="*/ 3347358 h 6580415"/>
              <a:gd name="connsiteX138" fmla="*/ 1289957 w 8196943"/>
              <a:gd name="connsiteY138" fmla="*/ 3233058 h 6580415"/>
              <a:gd name="connsiteX139" fmla="*/ 1273628 w 8196943"/>
              <a:gd name="connsiteY139" fmla="*/ 3184072 h 6580415"/>
              <a:gd name="connsiteX140" fmla="*/ 1240971 w 8196943"/>
              <a:gd name="connsiteY140" fmla="*/ 3233058 h 6580415"/>
              <a:gd name="connsiteX141" fmla="*/ 1208314 w 8196943"/>
              <a:gd name="connsiteY141" fmla="*/ 3331029 h 6580415"/>
              <a:gd name="connsiteX142" fmla="*/ 1175657 w 8196943"/>
              <a:gd name="connsiteY142" fmla="*/ 3429000 h 6580415"/>
              <a:gd name="connsiteX143" fmla="*/ 1159328 w 8196943"/>
              <a:gd name="connsiteY143" fmla="*/ 3477986 h 6580415"/>
              <a:gd name="connsiteX144" fmla="*/ 1126671 w 8196943"/>
              <a:gd name="connsiteY144" fmla="*/ 3543300 h 6580415"/>
              <a:gd name="connsiteX145" fmla="*/ 1110343 w 8196943"/>
              <a:gd name="connsiteY145" fmla="*/ 3608615 h 6580415"/>
              <a:gd name="connsiteX146" fmla="*/ 979714 w 8196943"/>
              <a:gd name="connsiteY146" fmla="*/ 3673929 h 6580415"/>
              <a:gd name="connsiteX147" fmla="*/ 881743 w 8196943"/>
              <a:gd name="connsiteY147" fmla="*/ 3722915 h 6580415"/>
              <a:gd name="connsiteX148" fmla="*/ 832757 w 8196943"/>
              <a:gd name="connsiteY148" fmla="*/ 3820886 h 6580415"/>
              <a:gd name="connsiteX149" fmla="*/ 816428 w 8196943"/>
              <a:gd name="connsiteY149" fmla="*/ 3935186 h 6580415"/>
              <a:gd name="connsiteX150" fmla="*/ 751114 w 8196943"/>
              <a:gd name="connsiteY150" fmla="*/ 4033158 h 6580415"/>
              <a:gd name="connsiteX151" fmla="*/ 702128 w 8196943"/>
              <a:gd name="connsiteY151" fmla="*/ 4049486 h 6580415"/>
              <a:gd name="connsiteX152" fmla="*/ 620485 w 8196943"/>
              <a:gd name="connsiteY152" fmla="*/ 4114800 h 6580415"/>
              <a:gd name="connsiteX153" fmla="*/ 587828 w 8196943"/>
              <a:gd name="connsiteY153" fmla="*/ 4212772 h 6580415"/>
              <a:gd name="connsiteX154" fmla="*/ 522514 w 8196943"/>
              <a:gd name="connsiteY154" fmla="*/ 4310743 h 6580415"/>
              <a:gd name="connsiteX155" fmla="*/ 506185 w 8196943"/>
              <a:gd name="connsiteY155" fmla="*/ 4359729 h 6580415"/>
              <a:gd name="connsiteX156" fmla="*/ 489857 w 8196943"/>
              <a:gd name="connsiteY156" fmla="*/ 4425043 h 6580415"/>
              <a:gd name="connsiteX157" fmla="*/ 424543 w 8196943"/>
              <a:gd name="connsiteY157" fmla="*/ 4523015 h 6580415"/>
              <a:gd name="connsiteX158" fmla="*/ 293914 w 8196943"/>
              <a:gd name="connsiteY158" fmla="*/ 4588329 h 6580415"/>
              <a:gd name="connsiteX159" fmla="*/ 163285 w 8196943"/>
              <a:gd name="connsiteY159" fmla="*/ 4620986 h 6580415"/>
              <a:gd name="connsiteX160" fmla="*/ 114300 w 8196943"/>
              <a:gd name="connsiteY160" fmla="*/ 4800600 h 6580415"/>
              <a:gd name="connsiteX161" fmla="*/ 81643 w 8196943"/>
              <a:gd name="connsiteY161" fmla="*/ 4898572 h 6580415"/>
              <a:gd name="connsiteX162" fmla="*/ 32657 w 8196943"/>
              <a:gd name="connsiteY162" fmla="*/ 5045529 h 6580415"/>
              <a:gd name="connsiteX163" fmla="*/ 16328 w 8196943"/>
              <a:gd name="connsiteY163" fmla="*/ 5094515 h 6580415"/>
              <a:gd name="connsiteX164" fmla="*/ 0 w 8196943"/>
              <a:gd name="connsiteY164" fmla="*/ 5159829 h 6580415"/>
              <a:gd name="connsiteX165" fmla="*/ 48985 w 8196943"/>
              <a:gd name="connsiteY165" fmla="*/ 5176158 h 6580415"/>
              <a:gd name="connsiteX166" fmla="*/ 81643 w 8196943"/>
              <a:gd name="connsiteY166" fmla="*/ 5143500 h 6580415"/>
              <a:gd name="connsiteX167" fmla="*/ 130628 w 8196943"/>
              <a:gd name="connsiteY167" fmla="*/ 5110843 h 6580415"/>
              <a:gd name="connsiteX168" fmla="*/ 163285 w 8196943"/>
              <a:gd name="connsiteY168" fmla="*/ 5061858 h 6580415"/>
              <a:gd name="connsiteX169" fmla="*/ 195943 w 8196943"/>
              <a:gd name="connsiteY169" fmla="*/ 4947558 h 6580415"/>
              <a:gd name="connsiteX170" fmla="*/ 212271 w 8196943"/>
              <a:gd name="connsiteY170" fmla="*/ 4898572 h 6580415"/>
              <a:gd name="connsiteX171" fmla="*/ 228600 w 8196943"/>
              <a:gd name="connsiteY171" fmla="*/ 4833258 h 6580415"/>
              <a:gd name="connsiteX172" fmla="*/ 244928 w 8196943"/>
              <a:gd name="connsiteY172" fmla="*/ 4784272 h 6580415"/>
              <a:gd name="connsiteX173" fmla="*/ 342900 w 8196943"/>
              <a:gd name="connsiteY173" fmla="*/ 4751615 h 6580415"/>
              <a:gd name="connsiteX174" fmla="*/ 391885 w 8196943"/>
              <a:gd name="connsiteY174" fmla="*/ 4735286 h 6580415"/>
              <a:gd name="connsiteX175" fmla="*/ 424543 w 8196943"/>
              <a:gd name="connsiteY175" fmla="*/ 4702629 h 6580415"/>
              <a:gd name="connsiteX176" fmla="*/ 457200 w 8196943"/>
              <a:gd name="connsiteY176" fmla="*/ 4653643 h 6580415"/>
              <a:gd name="connsiteX177" fmla="*/ 506185 w 8196943"/>
              <a:gd name="connsiteY177" fmla="*/ 4620986 h 6580415"/>
              <a:gd name="connsiteX178" fmla="*/ 538843 w 8196943"/>
              <a:gd name="connsiteY178" fmla="*/ 4588329 h 6580415"/>
              <a:gd name="connsiteX179" fmla="*/ 636814 w 8196943"/>
              <a:gd name="connsiteY179" fmla="*/ 4539343 h 6580415"/>
              <a:gd name="connsiteX180" fmla="*/ 783771 w 8196943"/>
              <a:gd name="connsiteY180" fmla="*/ 4523015 h 6580415"/>
              <a:gd name="connsiteX181" fmla="*/ 947057 w 8196943"/>
              <a:gd name="connsiteY181" fmla="*/ 4523015 h 6580415"/>
              <a:gd name="connsiteX182" fmla="*/ 1045028 w 8196943"/>
              <a:gd name="connsiteY182" fmla="*/ 4588329 h 6580415"/>
              <a:gd name="connsiteX183" fmla="*/ 1273628 w 8196943"/>
              <a:gd name="connsiteY183" fmla="*/ 4555672 h 6580415"/>
              <a:gd name="connsiteX184" fmla="*/ 1322614 w 8196943"/>
              <a:gd name="connsiteY184" fmla="*/ 4523015 h 6580415"/>
              <a:gd name="connsiteX185" fmla="*/ 1420585 w 8196943"/>
              <a:gd name="connsiteY185" fmla="*/ 4490358 h 6580415"/>
              <a:gd name="connsiteX186" fmla="*/ 1469571 w 8196943"/>
              <a:gd name="connsiteY186" fmla="*/ 4474029 h 6580415"/>
              <a:gd name="connsiteX187" fmla="*/ 1518557 w 8196943"/>
              <a:gd name="connsiteY187" fmla="*/ 4457700 h 6580415"/>
              <a:gd name="connsiteX188" fmla="*/ 1600200 w 8196943"/>
              <a:gd name="connsiteY188" fmla="*/ 4474029 h 6580415"/>
              <a:gd name="connsiteX189" fmla="*/ 1567543 w 8196943"/>
              <a:gd name="connsiteY189" fmla="*/ 4523015 h 6580415"/>
              <a:gd name="connsiteX190" fmla="*/ 1534885 w 8196943"/>
              <a:gd name="connsiteY190" fmla="*/ 4555672 h 6580415"/>
              <a:gd name="connsiteX191" fmla="*/ 1502228 w 8196943"/>
              <a:gd name="connsiteY191" fmla="*/ 4604658 h 6580415"/>
              <a:gd name="connsiteX192" fmla="*/ 1453243 w 8196943"/>
              <a:gd name="connsiteY192" fmla="*/ 4637315 h 6580415"/>
              <a:gd name="connsiteX193" fmla="*/ 1420585 w 8196943"/>
              <a:gd name="connsiteY193" fmla="*/ 4669972 h 6580415"/>
              <a:gd name="connsiteX194" fmla="*/ 1355271 w 8196943"/>
              <a:gd name="connsiteY194" fmla="*/ 4751615 h 6580415"/>
              <a:gd name="connsiteX195" fmla="*/ 1289957 w 8196943"/>
              <a:gd name="connsiteY195" fmla="*/ 4833258 h 6580415"/>
              <a:gd name="connsiteX196" fmla="*/ 1240971 w 8196943"/>
              <a:gd name="connsiteY196" fmla="*/ 4849586 h 6580415"/>
              <a:gd name="connsiteX197" fmla="*/ 1143000 w 8196943"/>
              <a:gd name="connsiteY197" fmla="*/ 4914900 h 6580415"/>
              <a:gd name="connsiteX198" fmla="*/ 1045028 w 8196943"/>
              <a:gd name="connsiteY198" fmla="*/ 4963886 h 6580415"/>
              <a:gd name="connsiteX199" fmla="*/ 1012371 w 8196943"/>
              <a:gd name="connsiteY199" fmla="*/ 5012872 h 6580415"/>
              <a:gd name="connsiteX200" fmla="*/ 1045028 w 8196943"/>
              <a:gd name="connsiteY200" fmla="*/ 5176158 h 6580415"/>
              <a:gd name="connsiteX201" fmla="*/ 1077685 w 8196943"/>
              <a:gd name="connsiteY201" fmla="*/ 5225143 h 6580415"/>
              <a:gd name="connsiteX202" fmla="*/ 1061357 w 8196943"/>
              <a:gd name="connsiteY202" fmla="*/ 5355772 h 6580415"/>
              <a:gd name="connsiteX203" fmla="*/ 1012371 w 8196943"/>
              <a:gd name="connsiteY203" fmla="*/ 5372100 h 6580415"/>
              <a:gd name="connsiteX204" fmla="*/ 800100 w 8196943"/>
              <a:gd name="connsiteY204" fmla="*/ 5388429 h 6580415"/>
              <a:gd name="connsiteX205" fmla="*/ 767443 w 8196943"/>
              <a:gd name="connsiteY205" fmla="*/ 5649686 h 6580415"/>
              <a:gd name="connsiteX206" fmla="*/ 734785 w 8196943"/>
              <a:gd name="connsiteY206" fmla="*/ 5747658 h 6580415"/>
              <a:gd name="connsiteX207" fmla="*/ 702128 w 8196943"/>
              <a:gd name="connsiteY207" fmla="*/ 5845629 h 6580415"/>
              <a:gd name="connsiteX208" fmla="*/ 587828 w 8196943"/>
              <a:gd name="connsiteY208" fmla="*/ 5878286 h 6580415"/>
              <a:gd name="connsiteX209" fmla="*/ 538843 w 8196943"/>
              <a:gd name="connsiteY209" fmla="*/ 5894615 h 6580415"/>
              <a:gd name="connsiteX210" fmla="*/ 375557 w 8196943"/>
              <a:gd name="connsiteY210" fmla="*/ 5943600 h 6580415"/>
              <a:gd name="connsiteX211" fmla="*/ 326571 w 8196943"/>
              <a:gd name="connsiteY211" fmla="*/ 5959929 h 6580415"/>
              <a:gd name="connsiteX212" fmla="*/ 277585 w 8196943"/>
              <a:gd name="connsiteY212" fmla="*/ 5976258 h 6580415"/>
              <a:gd name="connsiteX213" fmla="*/ 212271 w 8196943"/>
              <a:gd name="connsiteY213" fmla="*/ 6221186 h 6580415"/>
              <a:gd name="connsiteX214" fmla="*/ 163285 w 8196943"/>
              <a:gd name="connsiteY214" fmla="*/ 6253843 h 6580415"/>
              <a:gd name="connsiteX215" fmla="*/ 130628 w 8196943"/>
              <a:gd name="connsiteY215" fmla="*/ 6547758 h 6580415"/>
              <a:gd name="connsiteX216" fmla="*/ 114300 w 8196943"/>
              <a:gd name="connsiteY216" fmla="*/ 6580415 h 6580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8196943" h="6580415">
                <a:moveTo>
                  <a:pt x="8033657" y="1371600"/>
                </a:moveTo>
                <a:cubicBezTo>
                  <a:pt x="7856271" y="1247430"/>
                  <a:pt x="7891380" y="1320329"/>
                  <a:pt x="7854043" y="1208315"/>
                </a:cubicBezTo>
                <a:cubicBezTo>
                  <a:pt x="7870371" y="1202872"/>
                  <a:pt x="7889588" y="1202738"/>
                  <a:pt x="7903028" y="1191986"/>
                </a:cubicBezTo>
                <a:cubicBezTo>
                  <a:pt x="7918352" y="1179726"/>
                  <a:pt x="7919043" y="1153401"/>
                  <a:pt x="7935685" y="1143000"/>
                </a:cubicBezTo>
                <a:cubicBezTo>
                  <a:pt x="7964876" y="1124755"/>
                  <a:pt x="8005015" y="1129438"/>
                  <a:pt x="8033657" y="1110343"/>
                </a:cubicBezTo>
                <a:lnTo>
                  <a:pt x="8082643" y="1077686"/>
                </a:lnTo>
                <a:cubicBezTo>
                  <a:pt x="8088086" y="1061357"/>
                  <a:pt x="8090612" y="1043746"/>
                  <a:pt x="8098971" y="1028700"/>
                </a:cubicBezTo>
                <a:cubicBezTo>
                  <a:pt x="8118032" y="994390"/>
                  <a:pt x="8151873" y="967964"/>
                  <a:pt x="8164285" y="930729"/>
                </a:cubicBezTo>
                <a:cubicBezTo>
                  <a:pt x="8191084" y="850335"/>
                  <a:pt x="8177784" y="898721"/>
                  <a:pt x="8196943" y="783772"/>
                </a:cubicBezTo>
                <a:cubicBezTo>
                  <a:pt x="8191500" y="740229"/>
                  <a:pt x="8192160" y="695479"/>
                  <a:pt x="8180614" y="653143"/>
                </a:cubicBezTo>
                <a:cubicBezTo>
                  <a:pt x="8170217" y="615020"/>
                  <a:pt x="8137672" y="599465"/>
                  <a:pt x="8115300" y="571500"/>
                </a:cubicBezTo>
                <a:cubicBezTo>
                  <a:pt x="8103041" y="556176"/>
                  <a:pt x="8095414" y="537415"/>
                  <a:pt x="8082643" y="522515"/>
                </a:cubicBezTo>
                <a:cubicBezTo>
                  <a:pt x="8062605" y="499138"/>
                  <a:pt x="8034407" y="482819"/>
                  <a:pt x="8017328" y="457200"/>
                </a:cubicBezTo>
                <a:cubicBezTo>
                  <a:pt x="8006442" y="440872"/>
                  <a:pt x="7997234" y="423291"/>
                  <a:pt x="7984671" y="408215"/>
                </a:cubicBezTo>
                <a:cubicBezTo>
                  <a:pt x="7969888" y="390475"/>
                  <a:pt x="7953425" y="374012"/>
                  <a:pt x="7935685" y="359229"/>
                </a:cubicBezTo>
                <a:cubicBezTo>
                  <a:pt x="7908492" y="336568"/>
                  <a:pt x="7852100" y="306201"/>
                  <a:pt x="7821385" y="293915"/>
                </a:cubicBezTo>
                <a:cubicBezTo>
                  <a:pt x="7704442" y="247138"/>
                  <a:pt x="7728687" y="265838"/>
                  <a:pt x="7592785" y="244929"/>
                </a:cubicBezTo>
                <a:cubicBezTo>
                  <a:pt x="7565355" y="240709"/>
                  <a:pt x="7538067" y="235331"/>
                  <a:pt x="7511143" y="228600"/>
                </a:cubicBezTo>
                <a:cubicBezTo>
                  <a:pt x="7494445" y="224426"/>
                  <a:pt x="7479196" y="214706"/>
                  <a:pt x="7462157" y="212272"/>
                </a:cubicBezTo>
                <a:cubicBezTo>
                  <a:pt x="7402643" y="203770"/>
                  <a:pt x="7342414" y="201386"/>
                  <a:pt x="7282543" y="195943"/>
                </a:cubicBezTo>
                <a:lnTo>
                  <a:pt x="7184571" y="163286"/>
                </a:lnTo>
                <a:lnTo>
                  <a:pt x="7135585" y="146958"/>
                </a:lnTo>
                <a:cubicBezTo>
                  <a:pt x="7113814" y="152401"/>
                  <a:pt x="7088943" y="150838"/>
                  <a:pt x="7070271" y="163286"/>
                </a:cubicBezTo>
                <a:cubicBezTo>
                  <a:pt x="7043140" y="181373"/>
                  <a:pt x="7030599" y="233315"/>
                  <a:pt x="7021285" y="261258"/>
                </a:cubicBezTo>
                <a:cubicBezTo>
                  <a:pt x="6917313" y="226599"/>
                  <a:pt x="7020410" y="276273"/>
                  <a:pt x="6955971" y="179615"/>
                </a:cubicBezTo>
                <a:cubicBezTo>
                  <a:pt x="6945085" y="163286"/>
                  <a:pt x="6923314" y="157844"/>
                  <a:pt x="6906985" y="146958"/>
                </a:cubicBezTo>
                <a:cubicBezTo>
                  <a:pt x="6901542" y="130629"/>
                  <a:pt x="6901409" y="111412"/>
                  <a:pt x="6890657" y="97972"/>
                </a:cubicBezTo>
                <a:cubicBezTo>
                  <a:pt x="6859461" y="58977"/>
                  <a:pt x="6832125" y="68706"/>
                  <a:pt x="6792685" y="48986"/>
                </a:cubicBezTo>
                <a:cubicBezTo>
                  <a:pt x="6679922" y="-7396"/>
                  <a:pt x="6814319" y="33984"/>
                  <a:pt x="6678385" y="0"/>
                </a:cubicBezTo>
                <a:cubicBezTo>
                  <a:pt x="6618514" y="5443"/>
                  <a:pt x="6558285" y="7827"/>
                  <a:pt x="6498771" y="16329"/>
                </a:cubicBezTo>
                <a:cubicBezTo>
                  <a:pt x="6481732" y="18763"/>
                  <a:pt x="6464106" y="23111"/>
                  <a:pt x="6449785" y="32658"/>
                </a:cubicBezTo>
                <a:cubicBezTo>
                  <a:pt x="6430572" y="45467"/>
                  <a:pt x="6418540" y="66860"/>
                  <a:pt x="6400800" y="81643"/>
                </a:cubicBezTo>
                <a:cubicBezTo>
                  <a:pt x="6385724" y="94206"/>
                  <a:pt x="6368143" y="103414"/>
                  <a:pt x="6351814" y="114300"/>
                </a:cubicBezTo>
                <a:cubicBezTo>
                  <a:pt x="6338533" y="154141"/>
                  <a:pt x="6334481" y="180619"/>
                  <a:pt x="6302828" y="212272"/>
                </a:cubicBezTo>
                <a:cubicBezTo>
                  <a:pt x="6288952" y="226149"/>
                  <a:pt x="6269167" y="232670"/>
                  <a:pt x="6253843" y="244929"/>
                </a:cubicBezTo>
                <a:cubicBezTo>
                  <a:pt x="6241822" y="254546"/>
                  <a:pt x="6234955" y="270701"/>
                  <a:pt x="6221185" y="277586"/>
                </a:cubicBezTo>
                <a:cubicBezTo>
                  <a:pt x="6190396" y="292981"/>
                  <a:pt x="6155871" y="299357"/>
                  <a:pt x="6123214" y="310243"/>
                </a:cubicBezTo>
                <a:lnTo>
                  <a:pt x="6025243" y="342900"/>
                </a:lnTo>
                <a:lnTo>
                  <a:pt x="5976257" y="359229"/>
                </a:lnTo>
                <a:cubicBezTo>
                  <a:pt x="5970814" y="342900"/>
                  <a:pt x="5964656" y="326793"/>
                  <a:pt x="5959928" y="310243"/>
                </a:cubicBezTo>
                <a:cubicBezTo>
                  <a:pt x="5953763" y="288665"/>
                  <a:pt x="5957619" y="262453"/>
                  <a:pt x="5943600" y="244929"/>
                </a:cubicBezTo>
                <a:cubicBezTo>
                  <a:pt x="5932848" y="231489"/>
                  <a:pt x="5911548" y="231679"/>
                  <a:pt x="5894614" y="228600"/>
                </a:cubicBezTo>
                <a:cubicBezTo>
                  <a:pt x="5851440" y="220750"/>
                  <a:pt x="5807528" y="217715"/>
                  <a:pt x="5763985" y="212272"/>
                </a:cubicBezTo>
                <a:cubicBezTo>
                  <a:pt x="5720442" y="217715"/>
                  <a:pt x="5676264" y="219405"/>
                  <a:pt x="5633357" y="228600"/>
                </a:cubicBezTo>
                <a:cubicBezTo>
                  <a:pt x="5599697" y="235813"/>
                  <a:pt x="5564027" y="242163"/>
                  <a:pt x="5535385" y="261258"/>
                </a:cubicBezTo>
                <a:cubicBezTo>
                  <a:pt x="5467110" y="306774"/>
                  <a:pt x="5436391" y="318003"/>
                  <a:pt x="5388428" y="375558"/>
                </a:cubicBezTo>
                <a:cubicBezTo>
                  <a:pt x="5375865" y="390634"/>
                  <a:pt x="5366657" y="408215"/>
                  <a:pt x="5355771" y="424543"/>
                </a:cubicBezTo>
                <a:cubicBezTo>
                  <a:pt x="5309517" y="563312"/>
                  <a:pt x="5374027" y="394117"/>
                  <a:pt x="5306785" y="506186"/>
                </a:cubicBezTo>
                <a:cubicBezTo>
                  <a:pt x="5297930" y="520945"/>
                  <a:pt x="5300004" y="540851"/>
                  <a:pt x="5290457" y="555172"/>
                </a:cubicBezTo>
                <a:cubicBezTo>
                  <a:pt x="5277648" y="574386"/>
                  <a:pt x="5256254" y="586418"/>
                  <a:pt x="5241471" y="604158"/>
                </a:cubicBezTo>
                <a:cubicBezTo>
                  <a:pt x="5228908" y="619234"/>
                  <a:pt x="5217590" y="635591"/>
                  <a:pt x="5208814" y="653143"/>
                </a:cubicBezTo>
                <a:cubicBezTo>
                  <a:pt x="5201117" y="668538"/>
                  <a:pt x="5203237" y="688689"/>
                  <a:pt x="5192485" y="702129"/>
                </a:cubicBezTo>
                <a:cubicBezTo>
                  <a:pt x="5165199" y="736237"/>
                  <a:pt x="5130525" y="735682"/>
                  <a:pt x="5094514" y="751115"/>
                </a:cubicBezTo>
                <a:cubicBezTo>
                  <a:pt x="5072141" y="760703"/>
                  <a:pt x="5050971" y="772886"/>
                  <a:pt x="5029200" y="783772"/>
                </a:cubicBezTo>
                <a:cubicBezTo>
                  <a:pt x="5018314" y="800101"/>
                  <a:pt x="5008802" y="817434"/>
                  <a:pt x="4996543" y="832758"/>
                </a:cubicBezTo>
                <a:cubicBezTo>
                  <a:pt x="4903469" y="949099"/>
                  <a:pt x="5031749" y="763620"/>
                  <a:pt x="4931228" y="914400"/>
                </a:cubicBezTo>
                <a:cubicBezTo>
                  <a:pt x="4917948" y="954242"/>
                  <a:pt x="4913897" y="980718"/>
                  <a:pt x="4882243" y="1012372"/>
                </a:cubicBezTo>
                <a:cubicBezTo>
                  <a:pt x="4868366" y="1026249"/>
                  <a:pt x="4850810" y="1036253"/>
                  <a:pt x="4833257" y="1045029"/>
                </a:cubicBezTo>
                <a:cubicBezTo>
                  <a:pt x="4817862" y="1052726"/>
                  <a:pt x="4799317" y="1052999"/>
                  <a:pt x="4784271" y="1061358"/>
                </a:cubicBezTo>
                <a:cubicBezTo>
                  <a:pt x="4749961" y="1080419"/>
                  <a:pt x="4718957" y="1104901"/>
                  <a:pt x="4686300" y="1126672"/>
                </a:cubicBezTo>
                <a:lnTo>
                  <a:pt x="4637314" y="1159329"/>
                </a:lnTo>
                <a:cubicBezTo>
                  <a:pt x="4626428" y="1175658"/>
                  <a:pt x="4617580" y="1193546"/>
                  <a:pt x="4604657" y="1208315"/>
                </a:cubicBezTo>
                <a:cubicBezTo>
                  <a:pt x="4579313" y="1237279"/>
                  <a:pt x="4544363" y="1257935"/>
                  <a:pt x="4523014" y="1289958"/>
                </a:cubicBezTo>
                <a:cubicBezTo>
                  <a:pt x="4479471" y="1355272"/>
                  <a:pt x="4506685" y="1328057"/>
                  <a:pt x="4441371" y="1371600"/>
                </a:cubicBezTo>
                <a:cubicBezTo>
                  <a:pt x="4430485" y="1447800"/>
                  <a:pt x="4440566" y="1530126"/>
                  <a:pt x="4408714" y="1600200"/>
                </a:cubicBezTo>
                <a:cubicBezTo>
                  <a:pt x="4399158" y="1621222"/>
                  <a:pt x="4377261" y="1566243"/>
                  <a:pt x="4359728" y="1551215"/>
                </a:cubicBezTo>
                <a:cubicBezTo>
                  <a:pt x="4213108" y="1425541"/>
                  <a:pt x="4366973" y="1574788"/>
                  <a:pt x="4245428" y="1453243"/>
                </a:cubicBezTo>
                <a:cubicBezTo>
                  <a:pt x="4239985" y="1436915"/>
                  <a:pt x="4246312" y="1404258"/>
                  <a:pt x="4229100" y="1404258"/>
                </a:cubicBezTo>
                <a:cubicBezTo>
                  <a:pt x="4209476" y="1404258"/>
                  <a:pt x="4208702" y="1437919"/>
                  <a:pt x="4196443" y="1453243"/>
                </a:cubicBezTo>
                <a:cubicBezTo>
                  <a:pt x="4163841" y="1493995"/>
                  <a:pt x="4164720" y="1485588"/>
                  <a:pt x="4114800" y="1502229"/>
                </a:cubicBezTo>
                <a:cubicBezTo>
                  <a:pt x="3975198" y="1455696"/>
                  <a:pt x="4050986" y="1465302"/>
                  <a:pt x="3886200" y="1485900"/>
                </a:cubicBezTo>
                <a:cubicBezTo>
                  <a:pt x="3875314" y="1502229"/>
                  <a:pt x="3865802" y="1519562"/>
                  <a:pt x="3853543" y="1534886"/>
                </a:cubicBezTo>
                <a:cubicBezTo>
                  <a:pt x="3843926" y="1546907"/>
                  <a:pt x="3828806" y="1554342"/>
                  <a:pt x="3820885" y="1567543"/>
                </a:cubicBezTo>
                <a:cubicBezTo>
                  <a:pt x="3812030" y="1582302"/>
                  <a:pt x="3810000" y="1600200"/>
                  <a:pt x="3804557" y="1616529"/>
                </a:cubicBezTo>
                <a:cubicBezTo>
                  <a:pt x="3808623" y="1693777"/>
                  <a:pt x="3839213" y="1993753"/>
                  <a:pt x="3804557" y="2106386"/>
                </a:cubicBezTo>
                <a:cubicBezTo>
                  <a:pt x="3798786" y="2125143"/>
                  <a:pt x="3771900" y="2128157"/>
                  <a:pt x="3755571" y="2139043"/>
                </a:cubicBezTo>
                <a:cubicBezTo>
                  <a:pt x="3614222" y="2091927"/>
                  <a:pt x="3690810" y="2139733"/>
                  <a:pt x="3624943" y="2057400"/>
                </a:cubicBezTo>
                <a:cubicBezTo>
                  <a:pt x="3615326" y="2045379"/>
                  <a:pt x="3603171" y="2035629"/>
                  <a:pt x="3592285" y="2024743"/>
                </a:cubicBezTo>
                <a:cubicBezTo>
                  <a:pt x="3392566" y="2064688"/>
                  <a:pt x="3582182" y="2002190"/>
                  <a:pt x="3494314" y="2090058"/>
                </a:cubicBezTo>
                <a:cubicBezTo>
                  <a:pt x="3477102" y="2107270"/>
                  <a:pt x="3450134" y="2110638"/>
                  <a:pt x="3429000" y="2122715"/>
                </a:cubicBezTo>
                <a:cubicBezTo>
                  <a:pt x="3375955" y="2153026"/>
                  <a:pt x="3376058" y="2159328"/>
                  <a:pt x="3331028" y="2204358"/>
                </a:cubicBezTo>
                <a:cubicBezTo>
                  <a:pt x="3325585" y="2220686"/>
                  <a:pt x="3326870" y="2241173"/>
                  <a:pt x="3314700" y="2253343"/>
                </a:cubicBezTo>
                <a:cubicBezTo>
                  <a:pt x="3302529" y="2265514"/>
                  <a:pt x="3282753" y="2267238"/>
                  <a:pt x="3265714" y="2269672"/>
                </a:cubicBezTo>
                <a:cubicBezTo>
                  <a:pt x="3206200" y="2278174"/>
                  <a:pt x="3145971" y="2280557"/>
                  <a:pt x="3086100" y="2286000"/>
                </a:cubicBezTo>
                <a:cubicBezTo>
                  <a:pt x="3037857" y="2430730"/>
                  <a:pt x="3087656" y="2380171"/>
                  <a:pt x="2906485" y="2400300"/>
                </a:cubicBezTo>
                <a:cubicBezTo>
                  <a:pt x="2879271" y="2394857"/>
                  <a:pt x="2844467" y="2403596"/>
                  <a:pt x="2824843" y="2383972"/>
                </a:cubicBezTo>
                <a:cubicBezTo>
                  <a:pt x="2800502" y="2359631"/>
                  <a:pt x="2792185" y="2286000"/>
                  <a:pt x="2792185" y="2286000"/>
                </a:cubicBezTo>
                <a:cubicBezTo>
                  <a:pt x="2786742" y="2247900"/>
                  <a:pt x="2782742" y="2209566"/>
                  <a:pt x="2775857" y="2171700"/>
                </a:cubicBezTo>
                <a:cubicBezTo>
                  <a:pt x="2771843" y="2149621"/>
                  <a:pt x="2759528" y="2128827"/>
                  <a:pt x="2759528" y="2106386"/>
                </a:cubicBezTo>
                <a:cubicBezTo>
                  <a:pt x="2759528" y="1974085"/>
                  <a:pt x="2741424" y="1925637"/>
                  <a:pt x="2808514" y="1845129"/>
                </a:cubicBezTo>
                <a:cubicBezTo>
                  <a:pt x="2823297" y="1827389"/>
                  <a:pt x="2838286" y="1808952"/>
                  <a:pt x="2857500" y="1796143"/>
                </a:cubicBezTo>
                <a:cubicBezTo>
                  <a:pt x="2871821" y="1786596"/>
                  <a:pt x="2890157" y="1785258"/>
                  <a:pt x="2906485" y="1779815"/>
                </a:cubicBezTo>
                <a:cubicBezTo>
                  <a:pt x="2922814" y="1768929"/>
                  <a:pt x="2937538" y="1755128"/>
                  <a:pt x="2955471" y="1747158"/>
                </a:cubicBezTo>
                <a:cubicBezTo>
                  <a:pt x="2986928" y="1733177"/>
                  <a:pt x="3053443" y="1714500"/>
                  <a:pt x="3053443" y="1714500"/>
                </a:cubicBezTo>
                <a:cubicBezTo>
                  <a:pt x="3091543" y="1719943"/>
                  <a:pt x="3130004" y="1723281"/>
                  <a:pt x="3167743" y="1730829"/>
                </a:cubicBezTo>
                <a:cubicBezTo>
                  <a:pt x="3184620" y="1734205"/>
                  <a:pt x="3206724" y="1733152"/>
                  <a:pt x="3216728" y="1747158"/>
                </a:cubicBezTo>
                <a:cubicBezTo>
                  <a:pt x="3236736" y="1775170"/>
                  <a:pt x="3238499" y="1812472"/>
                  <a:pt x="3249385" y="1845129"/>
                </a:cubicBezTo>
                <a:cubicBezTo>
                  <a:pt x="3254253" y="1859734"/>
                  <a:pt x="3271157" y="1866900"/>
                  <a:pt x="3282043" y="1877786"/>
                </a:cubicBezTo>
                <a:cubicBezTo>
                  <a:pt x="3287486" y="1894115"/>
                  <a:pt x="3290012" y="1911726"/>
                  <a:pt x="3298371" y="1926772"/>
                </a:cubicBezTo>
                <a:cubicBezTo>
                  <a:pt x="3391950" y="2095216"/>
                  <a:pt x="3343065" y="1962884"/>
                  <a:pt x="3380014" y="2073729"/>
                </a:cubicBezTo>
                <a:cubicBezTo>
                  <a:pt x="3374571" y="2106386"/>
                  <a:pt x="3385486" y="2146784"/>
                  <a:pt x="3363685" y="2171700"/>
                </a:cubicBezTo>
                <a:cubicBezTo>
                  <a:pt x="3341017" y="2197606"/>
                  <a:pt x="3265714" y="2204358"/>
                  <a:pt x="3265714" y="2204358"/>
                </a:cubicBezTo>
                <a:cubicBezTo>
                  <a:pt x="3246664" y="2232933"/>
                  <a:pt x="3224893" y="2279196"/>
                  <a:pt x="3184071" y="2286000"/>
                </a:cubicBezTo>
                <a:cubicBezTo>
                  <a:pt x="3167093" y="2288830"/>
                  <a:pt x="3151414" y="2275115"/>
                  <a:pt x="3135085" y="2269672"/>
                </a:cubicBezTo>
                <a:cubicBezTo>
                  <a:pt x="3058346" y="2346413"/>
                  <a:pt x="3105315" y="2305847"/>
                  <a:pt x="2988128" y="2383972"/>
                </a:cubicBezTo>
                <a:lnTo>
                  <a:pt x="2939143" y="2416629"/>
                </a:lnTo>
                <a:cubicBezTo>
                  <a:pt x="2836491" y="2390966"/>
                  <a:pt x="2889695" y="2416168"/>
                  <a:pt x="2792185" y="2318658"/>
                </a:cubicBezTo>
                <a:lnTo>
                  <a:pt x="2759528" y="2286000"/>
                </a:lnTo>
                <a:cubicBezTo>
                  <a:pt x="2611151" y="2307197"/>
                  <a:pt x="2657398" y="2265817"/>
                  <a:pt x="2612571" y="2400300"/>
                </a:cubicBezTo>
                <a:lnTo>
                  <a:pt x="2579914" y="2498272"/>
                </a:lnTo>
                <a:lnTo>
                  <a:pt x="2563585" y="2547258"/>
                </a:lnTo>
                <a:cubicBezTo>
                  <a:pt x="2564398" y="2551325"/>
                  <a:pt x="2582854" y="2661149"/>
                  <a:pt x="2596243" y="2677886"/>
                </a:cubicBezTo>
                <a:cubicBezTo>
                  <a:pt x="2608502" y="2693210"/>
                  <a:pt x="2645228" y="2690919"/>
                  <a:pt x="2645228" y="2710543"/>
                </a:cubicBezTo>
                <a:cubicBezTo>
                  <a:pt x="2645228" y="2727755"/>
                  <a:pt x="2612571" y="2699658"/>
                  <a:pt x="2596243" y="2694215"/>
                </a:cubicBezTo>
                <a:cubicBezTo>
                  <a:pt x="2578935" y="2682676"/>
                  <a:pt x="2526234" y="2652169"/>
                  <a:pt x="2514600" y="2628900"/>
                </a:cubicBezTo>
                <a:cubicBezTo>
                  <a:pt x="2499205" y="2598111"/>
                  <a:pt x="2481943" y="2530929"/>
                  <a:pt x="2481943" y="2530929"/>
                </a:cubicBezTo>
                <a:cubicBezTo>
                  <a:pt x="2476500" y="2547258"/>
                  <a:pt x="2476366" y="2566475"/>
                  <a:pt x="2465614" y="2579915"/>
                </a:cubicBezTo>
                <a:cubicBezTo>
                  <a:pt x="2420594" y="2636189"/>
                  <a:pt x="2382821" y="2606937"/>
                  <a:pt x="2318657" y="2596243"/>
                </a:cubicBezTo>
                <a:cubicBezTo>
                  <a:pt x="2291443" y="2601686"/>
                  <a:pt x="2263939" y="2605841"/>
                  <a:pt x="2237014" y="2612572"/>
                </a:cubicBezTo>
                <a:cubicBezTo>
                  <a:pt x="2220316" y="2616746"/>
                  <a:pt x="2198032" y="2614894"/>
                  <a:pt x="2188028" y="2628900"/>
                </a:cubicBezTo>
                <a:cubicBezTo>
                  <a:pt x="2168020" y="2656912"/>
                  <a:pt x="2155371" y="2726872"/>
                  <a:pt x="2155371" y="2726872"/>
                </a:cubicBezTo>
                <a:cubicBezTo>
                  <a:pt x="2149928" y="2781301"/>
                  <a:pt x="2147361" y="2836094"/>
                  <a:pt x="2139043" y="2890158"/>
                </a:cubicBezTo>
                <a:cubicBezTo>
                  <a:pt x="2136426" y="2907170"/>
                  <a:pt x="2126584" y="2922372"/>
                  <a:pt x="2122714" y="2939143"/>
                </a:cubicBezTo>
                <a:cubicBezTo>
                  <a:pt x="2068664" y="3173359"/>
                  <a:pt x="2113197" y="3033010"/>
                  <a:pt x="2073728" y="3151415"/>
                </a:cubicBezTo>
                <a:cubicBezTo>
                  <a:pt x="2068285" y="3265715"/>
                  <a:pt x="2066176" y="3380223"/>
                  <a:pt x="2057400" y="3494315"/>
                </a:cubicBezTo>
                <a:cubicBezTo>
                  <a:pt x="2055271" y="3521987"/>
                  <a:pt x="2045291" y="3548527"/>
                  <a:pt x="2041071" y="3575958"/>
                </a:cubicBezTo>
                <a:cubicBezTo>
                  <a:pt x="2034399" y="3619329"/>
                  <a:pt x="2030186" y="3663043"/>
                  <a:pt x="2024743" y="3706586"/>
                </a:cubicBezTo>
                <a:cubicBezTo>
                  <a:pt x="2013857" y="3663043"/>
                  <a:pt x="2034664" y="3590152"/>
                  <a:pt x="1992085" y="3575958"/>
                </a:cubicBezTo>
                <a:lnTo>
                  <a:pt x="1894114" y="3543300"/>
                </a:lnTo>
                <a:cubicBezTo>
                  <a:pt x="1868890" y="3505465"/>
                  <a:pt x="1848416" y="3442041"/>
                  <a:pt x="1779814" y="3510643"/>
                </a:cubicBezTo>
                <a:cubicBezTo>
                  <a:pt x="1755473" y="3534984"/>
                  <a:pt x="1747157" y="3608615"/>
                  <a:pt x="1747157" y="3608615"/>
                </a:cubicBezTo>
                <a:cubicBezTo>
                  <a:pt x="1736271" y="3592286"/>
                  <a:pt x="1718612" y="3578818"/>
                  <a:pt x="1714500" y="3559629"/>
                </a:cubicBezTo>
                <a:cubicBezTo>
                  <a:pt x="1673956" y="3370426"/>
                  <a:pt x="1761691" y="3358843"/>
                  <a:pt x="1649185" y="3396343"/>
                </a:cubicBezTo>
                <a:cubicBezTo>
                  <a:pt x="1627414" y="3429000"/>
                  <a:pt x="1616528" y="3472544"/>
                  <a:pt x="1583871" y="3494315"/>
                </a:cubicBezTo>
                <a:cubicBezTo>
                  <a:pt x="1471579" y="3569176"/>
                  <a:pt x="1523135" y="3547217"/>
                  <a:pt x="1436914" y="3575958"/>
                </a:cubicBezTo>
                <a:cubicBezTo>
                  <a:pt x="1415143" y="3570515"/>
                  <a:pt x="1380886" y="3580059"/>
                  <a:pt x="1371600" y="3559629"/>
                </a:cubicBezTo>
                <a:cubicBezTo>
                  <a:pt x="1348965" y="3509832"/>
                  <a:pt x="1367571" y="3449642"/>
                  <a:pt x="1355271" y="3396343"/>
                </a:cubicBezTo>
                <a:cubicBezTo>
                  <a:pt x="1350858" y="3377221"/>
                  <a:pt x="1331390" y="3364910"/>
                  <a:pt x="1322614" y="3347358"/>
                </a:cubicBezTo>
                <a:cubicBezTo>
                  <a:pt x="1309562" y="3321254"/>
                  <a:pt x="1296934" y="3257478"/>
                  <a:pt x="1289957" y="3233058"/>
                </a:cubicBezTo>
                <a:cubicBezTo>
                  <a:pt x="1285229" y="3216508"/>
                  <a:pt x="1279071" y="3200401"/>
                  <a:pt x="1273628" y="3184072"/>
                </a:cubicBezTo>
                <a:cubicBezTo>
                  <a:pt x="1262742" y="3200401"/>
                  <a:pt x="1248941" y="3215125"/>
                  <a:pt x="1240971" y="3233058"/>
                </a:cubicBezTo>
                <a:cubicBezTo>
                  <a:pt x="1226990" y="3264515"/>
                  <a:pt x="1219200" y="3298372"/>
                  <a:pt x="1208314" y="3331029"/>
                </a:cubicBezTo>
                <a:lnTo>
                  <a:pt x="1175657" y="3429000"/>
                </a:lnTo>
                <a:cubicBezTo>
                  <a:pt x="1170214" y="3445329"/>
                  <a:pt x="1167025" y="3462591"/>
                  <a:pt x="1159328" y="3477986"/>
                </a:cubicBezTo>
                <a:lnTo>
                  <a:pt x="1126671" y="3543300"/>
                </a:lnTo>
                <a:cubicBezTo>
                  <a:pt x="1121228" y="3565072"/>
                  <a:pt x="1120379" y="3588543"/>
                  <a:pt x="1110343" y="3608615"/>
                </a:cubicBezTo>
                <a:cubicBezTo>
                  <a:pt x="1087544" y="3654213"/>
                  <a:pt x="1015816" y="3661895"/>
                  <a:pt x="979714" y="3673929"/>
                </a:cubicBezTo>
                <a:cubicBezTo>
                  <a:pt x="912112" y="3696463"/>
                  <a:pt x="945048" y="3680711"/>
                  <a:pt x="881743" y="3722915"/>
                </a:cubicBezTo>
                <a:cubicBezTo>
                  <a:pt x="854217" y="3764202"/>
                  <a:pt x="842415" y="3772595"/>
                  <a:pt x="832757" y="3820886"/>
                </a:cubicBezTo>
                <a:cubicBezTo>
                  <a:pt x="825209" y="3858625"/>
                  <a:pt x="830244" y="3899264"/>
                  <a:pt x="816428" y="3935186"/>
                </a:cubicBezTo>
                <a:cubicBezTo>
                  <a:pt x="802338" y="3971819"/>
                  <a:pt x="788349" y="4020747"/>
                  <a:pt x="751114" y="4033158"/>
                </a:cubicBezTo>
                <a:lnTo>
                  <a:pt x="702128" y="4049486"/>
                </a:lnTo>
                <a:cubicBezTo>
                  <a:pt x="684824" y="4061022"/>
                  <a:pt x="632118" y="4091535"/>
                  <a:pt x="620485" y="4114800"/>
                </a:cubicBezTo>
                <a:cubicBezTo>
                  <a:pt x="605090" y="4145590"/>
                  <a:pt x="606923" y="4184130"/>
                  <a:pt x="587828" y="4212772"/>
                </a:cubicBezTo>
                <a:cubicBezTo>
                  <a:pt x="566057" y="4245429"/>
                  <a:pt x="534926" y="4273508"/>
                  <a:pt x="522514" y="4310743"/>
                </a:cubicBezTo>
                <a:cubicBezTo>
                  <a:pt x="517071" y="4327072"/>
                  <a:pt x="510913" y="4343179"/>
                  <a:pt x="506185" y="4359729"/>
                </a:cubicBezTo>
                <a:cubicBezTo>
                  <a:pt x="500020" y="4381307"/>
                  <a:pt x="499893" y="4404971"/>
                  <a:pt x="489857" y="4425043"/>
                </a:cubicBezTo>
                <a:cubicBezTo>
                  <a:pt x="472304" y="4460149"/>
                  <a:pt x="452297" y="4495262"/>
                  <a:pt x="424543" y="4523015"/>
                </a:cubicBezTo>
                <a:cubicBezTo>
                  <a:pt x="373138" y="4574419"/>
                  <a:pt x="393981" y="4563313"/>
                  <a:pt x="293914" y="4588329"/>
                </a:cubicBezTo>
                <a:lnTo>
                  <a:pt x="163285" y="4620986"/>
                </a:lnTo>
                <a:cubicBezTo>
                  <a:pt x="97454" y="4719733"/>
                  <a:pt x="152812" y="4620873"/>
                  <a:pt x="114300" y="4800600"/>
                </a:cubicBezTo>
                <a:cubicBezTo>
                  <a:pt x="107087" y="4834260"/>
                  <a:pt x="92529" y="4865915"/>
                  <a:pt x="81643" y="4898572"/>
                </a:cubicBezTo>
                <a:lnTo>
                  <a:pt x="32657" y="5045529"/>
                </a:lnTo>
                <a:cubicBezTo>
                  <a:pt x="27214" y="5061858"/>
                  <a:pt x="20502" y="5077817"/>
                  <a:pt x="16328" y="5094515"/>
                </a:cubicBezTo>
                <a:lnTo>
                  <a:pt x="0" y="5159829"/>
                </a:lnTo>
                <a:cubicBezTo>
                  <a:pt x="16328" y="5165272"/>
                  <a:pt x="32108" y="5179534"/>
                  <a:pt x="48985" y="5176158"/>
                </a:cubicBezTo>
                <a:cubicBezTo>
                  <a:pt x="64081" y="5173139"/>
                  <a:pt x="69621" y="5153117"/>
                  <a:pt x="81643" y="5143500"/>
                </a:cubicBezTo>
                <a:cubicBezTo>
                  <a:pt x="96967" y="5131241"/>
                  <a:pt x="114300" y="5121729"/>
                  <a:pt x="130628" y="5110843"/>
                </a:cubicBezTo>
                <a:cubicBezTo>
                  <a:pt x="141514" y="5094515"/>
                  <a:pt x="154509" y="5079410"/>
                  <a:pt x="163285" y="5061858"/>
                </a:cubicBezTo>
                <a:cubicBezTo>
                  <a:pt x="176335" y="5035758"/>
                  <a:pt x="188968" y="4971972"/>
                  <a:pt x="195943" y="4947558"/>
                </a:cubicBezTo>
                <a:cubicBezTo>
                  <a:pt x="200671" y="4931008"/>
                  <a:pt x="207543" y="4915122"/>
                  <a:pt x="212271" y="4898572"/>
                </a:cubicBezTo>
                <a:cubicBezTo>
                  <a:pt x="218436" y="4876994"/>
                  <a:pt x="222435" y="4854836"/>
                  <a:pt x="228600" y="4833258"/>
                </a:cubicBezTo>
                <a:cubicBezTo>
                  <a:pt x="233328" y="4816708"/>
                  <a:pt x="230922" y="4794276"/>
                  <a:pt x="244928" y="4784272"/>
                </a:cubicBezTo>
                <a:cubicBezTo>
                  <a:pt x="272940" y="4764264"/>
                  <a:pt x="310243" y="4762501"/>
                  <a:pt x="342900" y="4751615"/>
                </a:cubicBezTo>
                <a:lnTo>
                  <a:pt x="391885" y="4735286"/>
                </a:lnTo>
                <a:cubicBezTo>
                  <a:pt x="402771" y="4724400"/>
                  <a:pt x="414926" y="4714650"/>
                  <a:pt x="424543" y="4702629"/>
                </a:cubicBezTo>
                <a:cubicBezTo>
                  <a:pt x="436802" y="4687305"/>
                  <a:pt x="443323" y="4667520"/>
                  <a:pt x="457200" y="4653643"/>
                </a:cubicBezTo>
                <a:cubicBezTo>
                  <a:pt x="471076" y="4639766"/>
                  <a:pt x="490861" y="4633245"/>
                  <a:pt x="506185" y="4620986"/>
                </a:cubicBezTo>
                <a:cubicBezTo>
                  <a:pt x="518206" y="4611369"/>
                  <a:pt x="526822" y="4597946"/>
                  <a:pt x="538843" y="4588329"/>
                </a:cubicBezTo>
                <a:cubicBezTo>
                  <a:pt x="568538" y="4564573"/>
                  <a:pt x="598690" y="4545697"/>
                  <a:pt x="636814" y="4539343"/>
                </a:cubicBezTo>
                <a:cubicBezTo>
                  <a:pt x="685431" y="4531240"/>
                  <a:pt x="734785" y="4528458"/>
                  <a:pt x="783771" y="4523015"/>
                </a:cubicBezTo>
                <a:cubicBezTo>
                  <a:pt x="849490" y="4501108"/>
                  <a:pt x="859943" y="4489510"/>
                  <a:pt x="947057" y="4523015"/>
                </a:cubicBezTo>
                <a:cubicBezTo>
                  <a:pt x="983690" y="4537105"/>
                  <a:pt x="1045028" y="4588329"/>
                  <a:pt x="1045028" y="4588329"/>
                </a:cubicBezTo>
                <a:cubicBezTo>
                  <a:pt x="1090911" y="4584158"/>
                  <a:pt x="1210803" y="4587084"/>
                  <a:pt x="1273628" y="4555672"/>
                </a:cubicBezTo>
                <a:cubicBezTo>
                  <a:pt x="1291181" y="4546896"/>
                  <a:pt x="1304681" y="4530985"/>
                  <a:pt x="1322614" y="4523015"/>
                </a:cubicBezTo>
                <a:cubicBezTo>
                  <a:pt x="1354071" y="4509034"/>
                  <a:pt x="1387928" y="4501244"/>
                  <a:pt x="1420585" y="4490358"/>
                </a:cubicBezTo>
                <a:lnTo>
                  <a:pt x="1469571" y="4474029"/>
                </a:lnTo>
                <a:lnTo>
                  <a:pt x="1518557" y="4457700"/>
                </a:lnTo>
                <a:cubicBezTo>
                  <a:pt x="1545771" y="4463143"/>
                  <a:pt x="1583548" y="4451826"/>
                  <a:pt x="1600200" y="4474029"/>
                </a:cubicBezTo>
                <a:cubicBezTo>
                  <a:pt x="1611975" y="4489729"/>
                  <a:pt x="1579802" y="4507691"/>
                  <a:pt x="1567543" y="4523015"/>
                </a:cubicBezTo>
                <a:cubicBezTo>
                  <a:pt x="1557926" y="4535036"/>
                  <a:pt x="1544502" y="4543651"/>
                  <a:pt x="1534885" y="4555672"/>
                </a:cubicBezTo>
                <a:cubicBezTo>
                  <a:pt x="1522626" y="4570996"/>
                  <a:pt x="1516105" y="4590781"/>
                  <a:pt x="1502228" y="4604658"/>
                </a:cubicBezTo>
                <a:cubicBezTo>
                  <a:pt x="1488352" y="4618535"/>
                  <a:pt x="1468567" y="4625056"/>
                  <a:pt x="1453243" y="4637315"/>
                </a:cubicBezTo>
                <a:cubicBezTo>
                  <a:pt x="1441222" y="4646932"/>
                  <a:pt x="1431471" y="4659086"/>
                  <a:pt x="1420585" y="4669972"/>
                </a:cubicBezTo>
                <a:cubicBezTo>
                  <a:pt x="1388798" y="4765336"/>
                  <a:pt x="1429128" y="4677758"/>
                  <a:pt x="1355271" y="4751615"/>
                </a:cubicBezTo>
                <a:cubicBezTo>
                  <a:pt x="1321901" y="4784985"/>
                  <a:pt x="1330351" y="4809022"/>
                  <a:pt x="1289957" y="4833258"/>
                </a:cubicBezTo>
                <a:cubicBezTo>
                  <a:pt x="1275198" y="4842113"/>
                  <a:pt x="1257300" y="4844143"/>
                  <a:pt x="1240971" y="4849586"/>
                </a:cubicBezTo>
                <a:cubicBezTo>
                  <a:pt x="1148107" y="4942450"/>
                  <a:pt x="1237525" y="4867637"/>
                  <a:pt x="1143000" y="4914900"/>
                </a:cubicBezTo>
                <a:cubicBezTo>
                  <a:pt x="1016390" y="4978206"/>
                  <a:pt x="1168152" y="4922846"/>
                  <a:pt x="1045028" y="4963886"/>
                </a:cubicBezTo>
                <a:cubicBezTo>
                  <a:pt x="1034142" y="4980215"/>
                  <a:pt x="1014324" y="4993345"/>
                  <a:pt x="1012371" y="5012872"/>
                </a:cubicBezTo>
                <a:cubicBezTo>
                  <a:pt x="1009864" y="5037940"/>
                  <a:pt x="1026042" y="5138186"/>
                  <a:pt x="1045028" y="5176158"/>
                </a:cubicBezTo>
                <a:cubicBezTo>
                  <a:pt x="1053804" y="5193711"/>
                  <a:pt x="1066799" y="5208815"/>
                  <a:pt x="1077685" y="5225143"/>
                </a:cubicBezTo>
                <a:cubicBezTo>
                  <a:pt x="1072242" y="5268686"/>
                  <a:pt x="1079179" y="5315672"/>
                  <a:pt x="1061357" y="5355772"/>
                </a:cubicBezTo>
                <a:cubicBezTo>
                  <a:pt x="1054367" y="5371500"/>
                  <a:pt x="1029450" y="5369965"/>
                  <a:pt x="1012371" y="5372100"/>
                </a:cubicBezTo>
                <a:cubicBezTo>
                  <a:pt x="941953" y="5380902"/>
                  <a:pt x="870857" y="5382986"/>
                  <a:pt x="800100" y="5388429"/>
                </a:cubicBezTo>
                <a:cubicBezTo>
                  <a:pt x="648678" y="5438904"/>
                  <a:pt x="867918" y="5348267"/>
                  <a:pt x="767443" y="5649686"/>
                </a:cubicBezTo>
                <a:lnTo>
                  <a:pt x="734785" y="5747658"/>
                </a:lnTo>
                <a:cubicBezTo>
                  <a:pt x="734785" y="5747659"/>
                  <a:pt x="702129" y="5845629"/>
                  <a:pt x="702128" y="5845629"/>
                </a:cubicBezTo>
                <a:cubicBezTo>
                  <a:pt x="584679" y="5884780"/>
                  <a:pt x="731349" y="5837280"/>
                  <a:pt x="587828" y="5878286"/>
                </a:cubicBezTo>
                <a:cubicBezTo>
                  <a:pt x="571279" y="5883014"/>
                  <a:pt x="555392" y="5889887"/>
                  <a:pt x="538843" y="5894615"/>
                </a:cubicBezTo>
                <a:cubicBezTo>
                  <a:pt x="366087" y="5943974"/>
                  <a:pt x="608397" y="5865986"/>
                  <a:pt x="375557" y="5943600"/>
                </a:cubicBezTo>
                <a:lnTo>
                  <a:pt x="326571" y="5959929"/>
                </a:lnTo>
                <a:lnTo>
                  <a:pt x="277585" y="5976258"/>
                </a:lnTo>
                <a:cubicBezTo>
                  <a:pt x="253375" y="6315205"/>
                  <a:pt x="335231" y="6159707"/>
                  <a:pt x="212271" y="6221186"/>
                </a:cubicBezTo>
                <a:cubicBezTo>
                  <a:pt x="194718" y="6229962"/>
                  <a:pt x="179614" y="6242957"/>
                  <a:pt x="163285" y="6253843"/>
                </a:cubicBezTo>
                <a:cubicBezTo>
                  <a:pt x="153836" y="6395583"/>
                  <a:pt x="171145" y="6446466"/>
                  <a:pt x="130628" y="6547758"/>
                </a:cubicBezTo>
                <a:cubicBezTo>
                  <a:pt x="126108" y="6559058"/>
                  <a:pt x="119743" y="6569529"/>
                  <a:pt x="114300" y="6580415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 descr="\\storage-lk.slu.se\home$\nupr0001\My Documents\006 - ICES WGs\20180403_ICES_WKRDB_SPEC\20180615_v1.15\Hierarchy_5.png">
            <a:extLst>
              <a:ext uri="{FF2B5EF4-FFF2-40B4-BE49-F238E27FC236}">
                <a16:creationId xmlns:a16="http://schemas.microsoft.com/office/drawing/2014/main" id="{CEEAB3EE-CC2A-5E47-9F37-2998EB210B27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65" t="37015" r="40840" b="49752"/>
          <a:stretch/>
        </p:blipFill>
        <p:spPr bwMode="auto">
          <a:xfrm>
            <a:off x="8980712" y="1781805"/>
            <a:ext cx="2922815" cy="79486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7CEE9E0-3637-E041-9823-71C037164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269310"/>
              </p:ext>
            </p:extLst>
          </p:nvPr>
        </p:nvGraphicFramePr>
        <p:xfrm>
          <a:off x="851972" y="2854866"/>
          <a:ext cx="1118551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0678">
                  <a:extLst>
                    <a:ext uri="{9D8B030D-6E8A-4147-A177-3AD203B41FA5}">
                      <a16:colId xmlns:a16="http://schemas.microsoft.com/office/drawing/2014/main" val="1285964988"/>
                    </a:ext>
                  </a:extLst>
                </a:gridCol>
                <a:gridCol w="938553">
                  <a:extLst>
                    <a:ext uri="{9D8B030D-6E8A-4147-A177-3AD203B41FA5}">
                      <a16:colId xmlns:a16="http://schemas.microsoft.com/office/drawing/2014/main" val="1289405683"/>
                    </a:ext>
                  </a:extLst>
                </a:gridCol>
                <a:gridCol w="1988427">
                  <a:extLst>
                    <a:ext uri="{9D8B030D-6E8A-4147-A177-3AD203B41FA5}">
                      <a16:colId xmlns:a16="http://schemas.microsoft.com/office/drawing/2014/main" val="1324493142"/>
                    </a:ext>
                  </a:extLst>
                </a:gridCol>
                <a:gridCol w="1730829">
                  <a:extLst>
                    <a:ext uri="{9D8B030D-6E8A-4147-A177-3AD203B41FA5}">
                      <a16:colId xmlns:a16="http://schemas.microsoft.com/office/drawing/2014/main" val="3738900967"/>
                    </a:ext>
                  </a:extLst>
                </a:gridCol>
                <a:gridCol w="881743">
                  <a:extLst>
                    <a:ext uri="{9D8B030D-6E8A-4147-A177-3AD203B41FA5}">
                      <a16:colId xmlns:a16="http://schemas.microsoft.com/office/drawing/2014/main" val="1008191296"/>
                    </a:ext>
                  </a:extLst>
                </a:gridCol>
                <a:gridCol w="1338942">
                  <a:extLst>
                    <a:ext uri="{9D8B030D-6E8A-4147-A177-3AD203B41FA5}">
                      <a16:colId xmlns:a16="http://schemas.microsoft.com/office/drawing/2014/main" val="3066668931"/>
                    </a:ext>
                  </a:extLst>
                </a:gridCol>
                <a:gridCol w="1404258">
                  <a:extLst>
                    <a:ext uri="{9D8B030D-6E8A-4147-A177-3AD203B41FA5}">
                      <a16:colId xmlns:a16="http://schemas.microsoft.com/office/drawing/2014/main" val="2813638651"/>
                    </a:ext>
                  </a:extLst>
                </a:gridCol>
                <a:gridCol w="1992086">
                  <a:extLst>
                    <a:ext uri="{9D8B030D-6E8A-4147-A177-3AD203B41FA5}">
                      <a16:colId xmlns:a16="http://schemas.microsoft.com/office/drawing/2014/main" val="34902001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LEid</a:t>
                      </a: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OSid</a:t>
                      </a: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LEstratification</a:t>
                      </a: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LEstratum</a:t>
                      </a: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LEtotal</a:t>
                      </a: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LEsampeld</a:t>
                      </a: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LEsampProb</a:t>
                      </a: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LEselectionMethod</a:t>
                      </a:r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8836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Gillnet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SRSWOR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15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Longline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SRSWOR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131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D. Seine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SRSWOR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077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2575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7C725-B0B7-2F44-9A7C-906BBD205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Assumptions</a:t>
            </a:r>
            <a:r>
              <a:rPr lang="nb-NO" dirty="0"/>
              <a:t> and </a:t>
            </a:r>
            <a:r>
              <a:rPr lang="nb-NO" dirty="0" err="1"/>
              <a:t>verification</a:t>
            </a:r>
            <a:endParaRPr lang="nb-NO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104BD8-EE16-264D-B7DA-F48E75887243}"/>
              </a:ext>
            </a:extLst>
          </p:cNvPr>
          <p:cNvSpPr txBox="1"/>
          <p:nvPr/>
        </p:nvSpPr>
        <p:spPr>
          <a:xfrm>
            <a:off x="203016" y="3548743"/>
            <a:ext cx="2728869" cy="147732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Assumptions on nature</a:t>
            </a: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chemeClr val="bg1"/>
                </a:solidFill>
              </a:rPr>
              <a:t>Uncontrollable</a:t>
            </a: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chemeClr val="bg1"/>
                </a:solidFill>
              </a:rPr>
              <a:t>Often unverifiable</a:t>
            </a: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chemeClr val="bg1"/>
                </a:solidFill>
              </a:rPr>
              <a:t>Leads to complexity</a:t>
            </a: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chemeClr val="bg1"/>
                </a:solidFill>
              </a:rPr>
              <a:t>Scrutiny inaccessible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BA4271-7CB4-C447-88A9-F53F1219444F}"/>
              </a:ext>
            </a:extLst>
          </p:cNvPr>
          <p:cNvSpPr txBox="1"/>
          <p:nvPr/>
        </p:nvSpPr>
        <p:spPr>
          <a:xfrm>
            <a:off x="8967892" y="3733409"/>
            <a:ext cx="2987100" cy="147732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Assumptions on sampling</a:t>
            </a: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chemeClr val="bg1"/>
                </a:solidFill>
              </a:rPr>
              <a:t>In principle controllable</a:t>
            </a: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chemeClr val="bg1"/>
                </a:solidFill>
              </a:rPr>
              <a:t>... But difficult</a:t>
            </a: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chemeClr val="bg1"/>
                </a:solidFill>
              </a:rPr>
              <a:t>Scrutiny easy and objective</a:t>
            </a: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chemeClr val="bg1"/>
                </a:solidFill>
              </a:rPr>
              <a:t>... At least easier</a:t>
            </a:r>
          </a:p>
        </p:txBody>
      </p:sp>
    </p:spTree>
    <p:extLst>
      <p:ext uri="{BB962C8B-B14F-4D97-AF65-F5344CB8AC3E}">
        <p14:creationId xmlns:p14="http://schemas.microsoft.com/office/powerpoint/2010/main" val="2545492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757AC-9AC5-0346-97CB-F6B8EED79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Design </a:t>
            </a:r>
            <a:r>
              <a:rPr lang="nb-NO" dirty="0" err="1"/>
              <a:t>based</a:t>
            </a:r>
            <a:r>
              <a:rPr lang="nb-NO" dirty="0"/>
              <a:t> </a:t>
            </a:r>
            <a:r>
              <a:rPr lang="nb-NO" dirty="0" err="1"/>
              <a:t>estimation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4E16B-D4EA-AD44-AB0A-DD5F8C8D5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Based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assumptions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control</a:t>
            </a:r>
            <a:r>
              <a:rPr lang="nb-NO" dirty="0"/>
              <a:t>:</a:t>
            </a:r>
          </a:p>
          <a:p>
            <a:pPr lvl="1"/>
            <a:r>
              <a:rPr lang="nb-NO" i="1" dirty="0"/>
              <a:t>Random</a:t>
            </a:r>
            <a:r>
              <a:rPr lang="nb-NO" dirty="0"/>
              <a:t> </a:t>
            </a:r>
            <a:r>
              <a:rPr lang="nb-NO" dirty="0" err="1"/>
              <a:t>selection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known</a:t>
            </a:r>
            <a:r>
              <a:rPr lang="nb-NO" dirty="0"/>
              <a:t> </a:t>
            </a:r>
            <a:r>
              <a:rPr lang="nb-NO" i="1" dirty="0" err="1"/>
              <a:t>probability</a:t>
            </a:r>
            <a:r>
              <a:rPr lang="nb-NO" dirty="0"/>
              <a:t> and </a:t>
            </a:r>
            <a:r>
              <a:rPr lang="nb-NO" dirty="0" err="1"/>
              <a:t>known</a:t>
            </a:r>
            <a:r>
              <a:rPr lang="nb-NO" dirty="0"/>
              <a:t> </a:t>
            </a:r>
            <a:r>
              <a:rPr lang="nb-NO" i="1" dirty="0"/>
              <a:t>total </a:t>
            </a:r>
            <a:r>
              <a:rPr lang="nb-NO" i="1" dirty="0" err="1"/>
              <a:t>number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sampling units in </a:t>
            </a:r>
            <a:r>
              <a:rPr lang="nb-NO" dirty="0" err="1"/>
              <a:t>population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43282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BF6AB-1B33-0F40-BCED-0F474B784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Sampling units (</a:t>
            </a:r>
            <a:r>
              <a:rPr lang="en-GB" dirty="0"/>
              <a:t>Hierarchies</a:t>
            </a:r>
            <a:r>
              <a:rPr lang="nb-NO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CDD29-B54C-F246-9174-3FF0D57E7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 err="1"/>
              <a:t>Hierarchical</a:t>
            </a:r>
            <a:r>
              <a:rPr lang="nb-NO" dirty="0"/>
              <a:t> sampling </a:t>
            </a:r>
            <a:r>
              <a:rPr lang="nb-NO" dirty="0" err="1"/>
              <a:t>imposes</a:t>
            </a:r>
            <a:r>
              <a:rPr lang="nb-NO" dirty="0"/>
              <a:t> </a:t>
            </a:r>
            <a:r>
              <a:rPr lang="nb-NO" dirty="0" err="1"/>
              <a:t>correlation</a:t>
            </a:r>
            <a:r>
              <a:rPr lang="nb-NO" dirty="0"/>
              <a:t> </a:t>
            </a:r>
            <a:r>
              <a:rPr lang="nb-NO" dirty="0" err="1"/>
              <a:t>structure</a:t>
            </a:r>
            <a:r>
              <a:rPr lang="nb-NO" dirty="0"/>
              <a:t> in data</a:t>
            </a:r>
          </a:p>
          <a:p>
            <a:pPr lvl="1"/>
            <a:r>
              <a:rPr lang="nb-NO" dirty="0" err="1"/>
              <a:t>Reduces</a:t>
            </a:r>
            <a:r>
              <a:rPr lang="nb-NO" dirty="0"/>
              <a:t> </a:t>
            </a:r>
            <a:r>
              <a:rPr lang="nb-NO" dirty="0" err="1"/>
              <a:t>effective</a:t>
            </a:r>
            <a:r>
              <a:rPr lang="nb-NO" dirty="0"/>
              <a:t> sample </a:t>
            </a:r>
            <a:r>
              <a:rPr lang="nb-NO" dirty="0" err="1"/>
              <a:t>size</a:t>
            </a:r>
            <a:r>
              <a:rPr lang="nb-NO" dirty="0"/>
              <a:t>.</a:t>
            </a:r>
          </a:p>
          <a:p>
            <a:pPr lvl="1"/>
            <a:r>
              <a:rPr lang="nb-NO" dirty="0" err="1"/>
              <a:t>Necessary</a:t>
            </a:r>
            <a:r>
              <a:rPr lang="nb-NO" dirty="0"/>
              <a:t> </a:t>
            </a:r>
            <a:r>
              <a:rPr lang="nb-NO" dirty="0" err="1"/>
              <a:t>information</a:t>
            </a:r>
            <a:r>
              <a:rPr lang="nb-NO" dirty="0"/>
              <a:t> </a:t>
            </a:r>
            <a:r>
              <a:rPr lang="nb-NO" dirty="0" err="1"/>
              <a:t>also</a:t>
            </a:r>
            <a:r>
              <a:rPr lang="nb-NO" dirty="0"/>
              <a:t> for </a:t>
            </a:r>
            <a:r>
              <a:rPr lang="nb-NO" dirty="0" err="1"/>
              <a:t>model</a:t>
            </a:r>
            <a:r>
              <a:rPr lang="nb-NO" dirty="0"/>
              <a:t> </a:t>
            </a:r>
            <a:r>
              <a:rPr lang="nb-NO" dirty="0" err="1"/>
              <a:t>based</a:t>
            </a:r>
            <a:r>
              <a:rPr lang="nb-NO" dirty="0"/>
              <a:t> </a:t>
            </a:r>
            <a:r>
              <a:rPr lang="nb-NO" dirty="0" err="1"/>
              <a:t>estimation</a:t>
            </a:r>
            <a:r>
              <a:rPr lang="nb-NO" dirty="0"/>
              <a:t>.</a:t>
            </a:r>
          </a:p>
          <a:p>
            <a:r>
              <a:rPr lang="nb-NO" dirty="0" err="1"/>
              <a:t>Each</a:t>
            </a:r>
            <a:r>
              <a:rPr lang="nb-NO" dirty="0"/>
              <a:t> </a:t>
            </a:r>
            <a:r>
              <a:rPr lang="nb-NO" dirty="0" err="1"/>
              <a:t>table</a:t>
            </a:r>
            <a:r>
              <a:rPr lang="nb-NO" dirty="0"/>
              <a:t> in a </a:t>
            </a:r>
            <a:r>
              <a:rPr lang="nb-NO" dirty="0" err="1"/>
              <a:t>hiearchy</a:t>
            </a:r>
            <a:r>
              <a:rPr lang="nb-NO" dirty="0"/>
              <a:t> </a:t>
            </a:r>
            <a:r>
              <a:rPr lang="nb-NO" dirty="0" err="1"/>
              <a:t>represents</a:t>
            </a:r>
            <a:r>
              <a:rPr lang="nb-NO" dirty="0"/>
              <a:t> a </a:t>
            </a:r>
            <a:r>
              <a:rPr lang="nb-NO" dirty="0" err="1"/>
              <a:t>selection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sampling units.</a:t>
            </a:r>
          </a:p>
          <a:p>
            <a:r>
              <a:rPr lang="nb-NO" dirty="0" err="1"/>
              <a:t>Each</a:t>
            </a:r>
            <a:r>
              <a:rPr lang="nb-NO" dirty="0"/>
              <a:t> </a:t>
            </a:r>
            <a:r>
              <a:rPr lang="nb-NO" dirty="0" err="1"/>
              <a:t>table</a:t>
            </a:r>
            <a:r>
              <a:rPr lang="nb-NO" dirty="0"/>
              <a:t> </a:t>
            </a:r>
            <a:r>
              <a:rPr lang="nb-NO" dirty="0" err="1"/>
              <a:t>therefore</a:t>
            </a:r>
            <a:r>
              <a:rPr lang="nb-NO" dirty="0"/>
              <a:t> have design variables</a:t>
            </a:r>
          </a:p>
        </p:txBody>
      </p:sp>
      <p:pic>
        <p:nvPicPr>
          <p:cNvPr id="4" name="Picture 3" descr="\\storage-lk.slu.se\home$\nupr0001\My Documents\006 - ICES WGs\20180403_ICES_WKRDB_SPEC\20180615_v1.15\Hierarchy_5.png">
            <a:extLst>
              <a:ext uri="{FF2B5EF4-FFF2-40B4-BE49-F238E27FC236}">
                <a16:creationId xmlns:a16="http://schemas.microsoft.com/office/drawing/2014/main" id="{5F8C742A-D433-E549-999C-DBB83708891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482" y="4558883"/>
            <a:ext cx="5307965" cy="223837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8140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30692-7E23-D84B-AA95-2CFF19E5E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Design variables RDBES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296E6-8C93-914E-BECD-0916369D5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3332310"/>
            <a:ext cx="3864864" cy="3101983"/>
          </a:xfrm>
        </p:spPr>
        <p:txBody>
          <a:bodyPr>
            <a:normAutofit/>
          </a:bodyPr>
          <a:lstStyle/>
          <a:p>
            <a:pPr lvl="1"/>
            <a:r>
              <a:rPr lang="nb-NO" dirty="0"/>
              <a:t>total</a:t>
            </a:r>
          </a:p>
          <a:p>
            <a:pPr lvl="1"/>
            <a:r>
              <a:rPr lang="nb-NO" dirty="0" err="1"/>
              <a:t>sampled</a:t>
            </a:r>
            <a:endParaRPr lang="nb-NO" dirty="0"/>
          </a:p>
          <a:p>
            <a:pPr lvl="1"/>
            <a:r>
              <a:rPr lang="nb-NO" dirty="0" err="1"/>
              <a:t>sampProb</a:t>
            </a:r>
            <a:endParaRPr lang="nb-NO" dirty="0"/>
          </a:p>
          <a:p>
            <a:pPr lvl="1"/>
            <a:r>
              <a:rPr lang="nb-NO" dirty="0" err="1"/>
              <a:t>selectionMethod</a:t>
            </a:r>
            <a:endParaRPr lang="nb-NO" dirty="0"/>
          </a:p>
          <a:p>
            <a:pPr marL="228600" lvl="1" indent="0">
              <a:buNone/>
            </a:pPr>
            <a:endParaRPr lang="nb-NO" dirty="0"/>
          </a:p>
          <a:p>
            <a:pPr lvl="1"/>
            <a:r>
              <a:rPr lang="nb-NO" dirty="0" err="1"/>
              <a:t>straification</a:t>
            </a:r>
            <a:endParaRPr lang="nb-NO" dirty="0"/>
          </a:p>
          <a:p>
            <a:pPr lvl="1"/>
            <a:r>
              <a:rPr lang="nb-NO" dirty="0"/>
              <a:t>stratum</a:t>
            </a:r>
          </a:p>
          <a:p>
            <a:pPr lvl="1"/>
            <a:endParaRPr lang="nb-NO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CAF4FEB-712D-8C46-A4E6-CEC2BA7E9629}"/>
              </a:ext>
            </a:extLst>
          </p:cNvPr>
          <p:cNvSpPr txBox="1">
            <a:spLocks/>
          </p:cNvSpPr>
          <p:nvPr/>
        </p:nvSpPr>
        <p:spPr>
          <a:xfrm>
            <a:off x="5922603" y="3332309"/>
            <a:ext cx="3864864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nb-NO" dirty="0" err="1"/>
              <a:t>clustering</a:t>
            </a:r>
            <a:endParaRPr lang="nb-NO" dirty="0"/>
          </a:p>
          <a:p>
            <a:pPr lvl="1"/>
            <a:r>
              <a:rPr lang="nb-NO" dirty="0" err="1"/>
              <a:t>clusterName</a:t>
            </a:r>
            <a:endParaRPr lang="nb-NO" dirty="0"/>
          </a:p>
          <a:p>
            <a:pPr lvl="1"/>
            <a:r>
              <a:rPr lang="nb-NO" dirty="0" err="1"/>
              <a:t>selectionMethodCluster</a:t>
            </a:r>
            <a:endParaRPr lang="nb-NO" dirty="0"/>
          </a:p>
          <a:p>
            <a:pPr lvl="1"/>
            <a:r>
              <a:rPr lang="nb-NO" dirty="0" err="1"/>
              <a:t>totalClusters</a:t>
            </a:r>
            <a:endParaRPr lang="nb-NO" dirty="0"/>
          </a:p>
          <a:p>
            <a:pPr lvl="1"/>
            <a:r>
              <a:rPr lang="nb-NO" dirty="0" err="1"/>
              <a:t>sampledClusters</a:t>
            </a:r>
            <a:endParaRPr lang="nb-NO" dirty="0"/>
          </a:p>
          <a:p>
            <a:pPr lvl="1"/>
            <a:r>
              <a:rPr lang="nb-NO" dirty="0" err="1"/>
              <a:t>clusterProb</a:t>
            </a:r>
            <a:endParaRPr lang="nb-NO" dirty="0"/>
          </a:p>
          <a:p>
            <a:pPr lvl="1"/>
            <a:endParaRPr lang="nb-NO" dirty="0"/>
          </a:p>
          <a:p>
            <a:pPr lvl="1"/>
            <a:r>
              <a:rPr lang="nb-NO" dirty="0" err="1"/>
              <a:t>reasonNotSampled</a:t>
            </a:r>
            <a:endParaRPr lang="nb-NO" dirty="0"/>
          </a:p>
          <a:p>
            <a:pPr lvl="1"/>
            <a:endParaRPr lang="nb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C1B67A-080A-E943-BF3F-52383908CC52}"/>
              </a:ext>
            </a:extLst>
          </p:cNvPr>
          <p:cNvSpPr txBox="1"/>
          <p:nvPr/>
        </p:nvSpPr>
        <p:spPr>
          <a:xfrm>
            <a:off x="3454400" y="2778311"/>
            <a:ext cx="410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On each sampling unit (level in hierarchy):</a:t>
            </a:r>
          </a:p>
        </p:txBody>
      </p:sp>
    </p:spTree>
    <p:extLst>
      <p:ext uri="{BB962C8B-B14F-4D97-AF65-F5344CB8AC3E}">
        <p14:creationId xmlns:p14="http://schemas.microsoft.com/office/powerpoint/2010/main" val="3684167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88AE81-5670-6245-91A0-2AB6444B4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852" y="60742"/>
            <a:ext cx="10489595" cy="67972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2AEE9D-7840-E54A-9136-9DD22BF91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4" y="109729"/>
            <a:ext cx="6014355" cy="1188720"/>
          </a:xfrm>
        </p:spPr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1E0E3-7354-B14E-8E61-5F8C66297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217" y="1790274"/>
            <a:ext cx="1622407" cy="1411442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GB" dirty="0"/>
              <a:t>Hierarchy 5</a:t>
            </a:r>
          </a:p>
          <a:p>
            <a:pPr marL="0" indent="0">
              <a:buNone/>
            </a:pPr>
            <a:r>
              <a:rPr lang="en-GB" dirty="0"/>
              <a:t>PSU: Site-day</a:t>
            </a:r>
          </a:p>
          <a:p>
            <a:pPr marL="0" indent="0">
              <a:buNone/>
            </a:pPr>
            <a:r>
              <a:rPr lang="en-GB" dirty="0"/>
              <a:t>SSU: landing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7522824-7006-7343-AAF2-2ABC9612611B}"/>
              </a:ext>
            </a:extLst>
          </p:cNvPr>
          <p:cNvSpPr txBox="1">
            <a:spLocks/>
          </p:cNvSpPr>
          <p:nvPr/>
        </p:nvSpPr>
        <p:spPr>
          <a:xfrm>
            <a:off x="305244" y="4362005"/>
            <a:ext cx="2185101" cy="238626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PSUs: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Site 1, Jan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Site 2, Jan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Site 271, Dec 31</a:t>
            </a:r>
          </a:p>
        </p:txBody>
      </p:sp>
      <p:pic>
        <p:nvPicPr>
          <p:cNvPr id="6" name="Picture 5" descr="\\storage-lk.slu.se\home$\nupr0001\My Documents\006 - ICES WGs\20180403_ICES_WKRDB_SPEC\20180615_v1.15\Hierarchy_5.png">
            <a:extLst>
              <a:ext uri="{FF2B5EF4-FFF2-40B4-BE49-F238E27FC236}">
                <a16:creationId xmlns:a16="http://schemas.microsoft.com/office/drawing/2014/main" id="{7A8B70FA-E0EE-F34D-8B89-451A324B3467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482" y="4558883"/>
            <a:ext cx="5307965" cy="223837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0254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45077-1625-5A49-8B76-0172FA043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BASIC DESIGN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6E184-E3CD-D44E-BA89-CD9FAFA02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always</a:t>
            </a:r>
            <a:r>
              <a:rPr lang="nb-NO" dirty="0"/>
              <a:t> </a:t>
            </a:r>
            <a:r>
              <a:rPr lang="nb-NO" dirty="0" err="1"/>
              <a:t>need</a:t>
            </a:r>
            <a:r>
              <a:rPr lang="nb-NO" dirty="0"/>
              <a:t>:</a:t>
            </a:r>
          </a:p>
          <a:p>
            <a:pPr lvl="1"/>
            <a:r>
              <a:rPr lang="nb-NO" i="1" dirty="0"/>
              <a:t>Random</a:t>
            </a:r>
            <a:r>
              <a:rPr lang="nb-NO" dirty="0"/>
              <a:t> </a:t>
            </a:r>
            <a:r>
              <a:rPr lang="nb-NO" dirty="0" err="1"/>
              <a:t>selection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known</a:t>
            </a:r>
            <a:r>
              <a:rPr lang="nb-NO" dirty="0"/>
              <a:t> </a:t>
            </a:r>
            <a:r>
              <a:rPr lang="nb-NO" i="1" dirty="0" err="1"/>
              <a:t>probability</a:t>
            </a:r>
            <a:r>
              <a:rPr lang="nb-NO" dirty="0"/>
              <a:t> and </a:t>
            </a:r>
            <a:r>
              <a:rPr lang="nb-NO" dirty="0" err="1"/>
              <a:t>known</a:t>
            </a:r>
            <a:r>
              <a:rPr lang="nb-NO" dirty="0"/>
              <a:t> </a:t>
            </a:r>
            <a:r>
              <a:rPr lang="nb-NO" i="1" dirty="0"/>
              <a:t>total </a:t>
            </a:r>
            <a:r>
              <a:rPr lang="nb-NO" i="1" dirty="0" err="1"/>
              <a:t>number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sampling units in </a:t>
            </a:r>
            <a:r>
              <a:rPr lang="nb-NO" dirty="0" err="1"/>
              <a:t>population</a:t>
            </a:r>
            <a:r>
              <a:rPr lang="nb-NO" dirty="0"/>
              <a:t>.</a:t>
            </a:r>
          </a:p>
          <a:p>
            <a:endParaRPr lang="nb-NO" dirty="0"/>
          </a:p>
          <a:p>
            <a:pPr lvl="1"/>
            <a:r>
              <a:rPr lang="nb-NO" dirty="0"/>
              <a:t>total</a:t>
            </a:r>
          </a:p>
          <a:p>
            <a:pPr lvl="1"/>
            <a:r>
              <a:rPr lang="nb-NO" dirty="0" err="1"/>
              <a:t>sampled</a:t>
            </a:r>
            <a:endParaRPr lang="nb-NO" dirty="0"/>
          </a:p>
          <a:p>
            <a:pPr lvl="1"/>
            <a:r>
              <a:rPr lang="nb-NO" dirty="0" err="1"/>
              <a:t>sampProb</a:t>
            </a:r>
            <a:endParaRPr lang="nb-NO" dirty="0"/>
          </a:p>
          <a:p>
            <a:pPr lvl="1"/>
            <a:r>
              <a:rPr lang="nb-NO" dirty="0" err="1"/>
              <a:t>selectionMethod</a:t>
            </a:r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394751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{6304AD1B-9B27-8B48-BC1F-0D4FD0289D67}tf10001120</Template>
  <TotalTime>20391</TotalTime>
  <Words>1481</Words>
  <Application>Microsoft Macintosh PowerPoint</Application>
  <PresentationFormat>Widescreen</PresentationFormat>
  <Paragraphs>753</Paragraphs>
  <Slides>33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Gill Sans MT</vt:lpstr>
      <vt:lpstr>Times New Roman</vt:lpstr>
      <vt:lpstr>Parcel</vt:lpstr>
      <vt:lpstr>design variables</vt:lpstr>
      <vt:lpstr>Design variables RDBES</vt:lpstr>
      <vt:lpstr>ESTIMATION</vt:lpstr>
      <vt:lpstr>Assumptions and verification</vt:lpstr>
      <vt:lpstr>Design based estimation</vt:lpstr>
      <vt:lpstr>Sampling units (Hierarchies)</vt:lpstr>
      <vt:lpstr>Design variables RDBES</vt:lpstr>
      <vt:lpstr>EXAMPLE</vt:lpstr>
      <vt:lpstr>BASIC DESIGN VARIABLES</vt:lpstr>
      <vt:lpstr>EXAMPLE</vt:lpstr>
      <vt:lpstr>EXAMPLE</vt:lpstr>
      <vt:lpstr>EXAMPLE</vt:lpstr>
      <vt:lpstr>ZEROES</vt:lpstr>
      <vt:lpstr>EXAMPLE</vt:lpstr>
      <vt:lpstr>stratification</vt:lpstr>
      <vt:lpstr>EXAMPLE</vt:lpstr>
      <vt:lpstr>CLUSTERING</vt:lpstr>
      <vt:lpstr>EXAMPLE</vt:lpstr>
      <vt:lpstr>EXAMPLE</vt:lpstr>
      <vt:lpstr>EXAMPLE</vt:lpstr>
      <vt:lpstr>UNEQUAL PROBABILITY</vt:lpstr>
      <vt:lpstr>EXAMPLE</vt:lpstr>
      <vt:lpstr>EXAMPLE</vt:lpstr>
      <vt:lpstr>Implementation of design</vt:lpstr>
      <vt:lpstr>EXAMPLE</vt:lpstr>
      <vt:lpstr>Partial probabilistic design</vt:lpstr>
      <vt:lpstr>EXAMPLE</vt:lpstr>
      <vt:lpstr>Design variables RDBES</vt:lpstr>
      <vt:lpstr>Norwegian port sampling no 64N</vt:lpstr>
      <vt:lpstr>EXAMPLE</vt:lpstr>
      <vt:lpstr>EXAMPLE</vt:lpstr>
      <vt:lpstr>EXAMPLE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Edvin Fuglebakk</dc:creator>
  <cp:lastModifiedBy>Edvin Fuglebakk</cp:lastModifiedBy>
  <cp:revision>103</cp:revision>
  <dcterms:created xsi:type="dcterms:W3CDTF">2019-02-01T18:24:24Z</dcterms:created>
  <dcterms:modified xsi:type="dcterms:W3CDTF">2019-02-19T11:52:14Z</dcterms:modified>
</cp:coreProperties>
</file>