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handoutMasterIdLst>
    <p:handoutMasterId r:id="rId26"/>
  </p:handoutMasterIdLst>
  <p:sldIdLst>
    <p:sldId id="256" r:id="rId2"/>
    <p:sldId id="340" r:id="rId3"/>
    <p:sldId id="349" r:id="rId4"/>
    <p:sldId id="320" r:id="rId5"/>
    <p:sldId id="321" r:id="rId6"/>
    <p:sldId id="324" r:id="rId7"/>
    <p:sldId id="350" r:id="rId8"/>
    <p:sldId id="348" r:id="rId9"/>
    <p:sldId id="351" r:id="rId10"/>
    <p:sldId id="336" r:id="rId11"/>
    <p:sldId id="318" r:id="rId12"/>
    <p:sldId id="356" r:id="rId13"/>
    <p:sldId id="357" r:id="rId14"/>
    <p:sldId id="347" r:id="rId15"/>
    <p:sldId id="311" r:id="rId16"/>
    <p:sldId id="352" r:id="rId17"/>
    <p:sldId id="353" r:id="rId18"/>
    <p:sldId id="354" r:id="rId19"/>
    <p:sldId id="355" r:id="rId20"/>
    <p:sldId id="358" r:id="rId21"/>
    <p:sldId id="344" r:id="rId22"/>
    <p:sldId id="346" r:id="rId23"/>
    <p:sldId id="308" r:id="rId2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00265A"/>
    <a:srgbClr val="73A9B9"/>
    <a:srgbClr val="EC5232"/>
    <a:srgbClr val="00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079" autoAdjust="0"/>
  </p:normalViewPr>
  <p:slideViewPr>
    <p:cSldViewPr snapToGrid="0">
      <p:cViewPr varScale="1">
        <p:scale>
          <a:sx n="77" d="100"/>
          <a:sy n="77" d="100"/>
        </p:scale>
        <p:origin x="53" y="89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6E911-F793-4838-A7E0-22F5DC2E219F}" type="datetimeFigureOut">
              <a:rPr lang="da-DK" smtClean="0"/>
              <a:t>18-02-2019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99DA88-E9CB-4BD6-A3AA-E9F01D61D701}" type="slidenum">
              <a:rPr lang="da-DK" smtClean="0"/>
              <a:t>‹#›</a:t>
            </a:fld>
            <a:endParaRPr lang="da-DK"/>
          </a:p>
        </p:txBody>
      </p:sp>
    </p:spTree>
    <p:extLst>
      <p:ext uri="{BB962C8B-B14F-4D97-AF65-F5344CB8AC3E}">
        <p14:creationId xmlns:p14="http://schemas.microsoft.com/office/powerpoint/2010/main" val="138649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3728F-8162-45DA-9D2E-41AA768A9627}" type="datetimeFigureOut">
              <a:rPr lang="en-GB" smtClean="0"/>
              <a:t>18/02/2019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89040-A37A-456B-8A95-5B3C83B96160}" type="slidenum">
              <a:rPr lang="en-GB" smtClean="0"/>
              <a:t>‹#›</a:t>
            </a:fld>
            <a:endParaRPr lang="en-GB"/>
          </a:p>
        </p:txBody>
      </p:sp>
    </p:spTree>
    <p:extLst>
      <p:ext uri="{BB962C8B-B14F-4D97-AF65-F5344CB8AC3E}">
        <p14:creationId xmlns:p14="http://schemas.microsoft.com/office/powerpoint/2010/main" val="358807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389040-A37A-456B-8A95-5B3C83B96160}" type="slidenum">
              <a:rPr lang="en-GB" smtClean="0"/>
              <a:t>11</a:t>
            </a:fld>
            <a:endParaRPr lang="en-GB"/>
          </a:p>
        </p:txBody>
      </p:sp>
    </p:spTree>
    <p:extLst>
      <p:ext uri="{BB962C8B-B14F-4D97-AF65-F5344CB8AC3E}">
        <p14:creationId xmlns:p14="http://schemas.microsoft.com/office/powerpoint/2010/main" val="344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just to show that we have a simple and very limited version of RDBES running.</a:t>
            </a:r>
            <a:endParaRPr lang="en-GB" dirty="0"/>
          </a:p>
        </p:txBody>
      </p:sp>
      <p:sp>
        <p:nvSpPr>
          <p:cNvPr id="4" name="Slide Number Placeholder 3"/>
          <p:cNvSpPr>
            <a:spLocks noGrp="1"/>
          </p:cNvSpPr>
          <p:nvPr>
            <p:ph type="sldNum" sz="quarter" idx="10"/>
          </p:nvPr>
        </p:nvSpPr>
        <p:spPr/>
        <p:txBody>
          <a:bodyPr/>
          <a:lstStyle/>
          <a:p>
            <a:fld id="{A7389040-A37A-456B-8A95-5B3C83B96160}" type="slidenum">
              <a:rPr lang="en-GB" smtClean="0"/>
              <a:t>15</a:t>
            </a:fld>
            <a:endParaRPr lang="en-GB"/>
          </a:p>
        </p:txBody>
      </p:sp>
    </p:spTree>
    <p:extLst>
      <p:ext uri="{BB962C8B-B14F-4D97-AF65-F5344CB8AC3E}">
        <p14:creationId xmlns:p14="http://schemas.microsoft.com/office/powerpoint/2010/main" val="279730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6275" y="5345359"/>
            <a:ext cx="1724025" cy="898278"/>
          </a:xfrm>
          <a:prstGeom prst="rect">
            <a:avLst/>
          </a:prstGeom>
        </p:spPr>
      </p:pic>
      <p:sp>
        <p:nvSpPr>
          <p:cNvPr id="14" name="Pladsholder til tekst 13"/>
          <p:cNvSpPr>
            <a:spLocks noGrp="1"/>
          </p:cNvSpPr>
          <p:nvPr>
            <p:ph type="body" sz="quarter" idx="10" hasCustomPrompt="1"/>
          </p:nvPr>
        </p:nvSpPr>
        <p:spPr>
          <a:xfrm>
            <a:off x="638174" y="769938"/>
            <a:ext cx="9220201" cy="997730"/>
          </a:xfrm>
        </p:spPr>
        <p:txBody>
          <a:bodyPr>
            <a:noAutofit/>
          </a:bodyPr>
          <a:lstStyle>
            <a:lvl1pPr marL="0" indent="0">
              <a:buNone/>
              <a:defRPr sz="7000" baseline="0">
                <a:solidFill>
                  <a:schemeClr val="bg1"/>
                </a:solidFill>
              </a:defRPr>
            </a:lvl1pPr>
            <a:lvl2pPr>
              <a:defRPr sz="4000"/>
            </a:lvl2pPr>
            <a:lvl3pPr>
              <a:defRPr sz="4000"/>
            </a:lvl3pPr>
            <a:lvl4pPr>
              <a:defRPr sz="4000"/>
            </a:lvl4pPr>
            <a:lvl5pPr>
              <a:defRPr sz="4000"/>
            </a:lvl5pPr>
          </a:lstStyle>
          <a:p>
            <a:pPr lvl="0"/>
            <a:r>
              <a:rPr lang="da-DK" dirty="0" err="1" smtClean="0"/>
              <a:t>Powerpoint</a:t>
            </a:r>
            <a:r>
              <a:rPr lang="da-DK" dirty="0" smtClean="0"/>
              <a:t> </a:t>
            </a:r>
            <a:r>
              <a:rPr lang="da-DK" dirty="0" err="1" smtClean="0"/>
              <a:t>title</a:t>
            </a:r>
            <a:endParaRPr lang="da-DK" dirty="0"/>
          </a:p>
        </p:txBody>
      </p:sp>
      <p:sp>
        <p:nvSpPr>
          <p:cNvPr id="20" name="Pladsholder til tekst 18"/>
          <p:cNvSpPr>
            <a:spLocks noGrp="1"/>
          </p:cNvSpPr>
          <p:nvPr>
            <p:ph type="body" sz="quarter" idx="12" hasCustomPrompt="1"/>
          </p:nvPr>
        </p:nvSpPr>
        <p:spPr>
          <a:xfrm>
            <a:off x="676276" y="1767668"/>
            <a:ext cx="9182100" cy="2674938"/>
          </a:xfrm>
        </p:spPr>
        <p:txBody>
          <a:bodyPr/>
          <a:lstStyle>
            <a:lvl1pPr marL="0" indent="0">
              <a:buNone/>
              <a:defRPr>
                <a:solidFill>
                  <a:schemeClr val="bg1">
                    <a:lumMod val="85000"/>
                  </a:schemeClr>
                </a:solidFill>
              </a:defRPr>
            </a:lvl1pPr>
          </a:lstStyle>
          <a:p>
            <a:pPr lvl="0"/>
            <a:r>
              <a:rPr lang="da-DK" dirty="0" smtClean="0"/>
              <a:t>Subheader</a:t>
            </a:r>
            <a:endParaRPr lang="da-DK" dirty="0"/>
          </a:p>
        </p:txBody>
      </p:sp>
      <p:pic>
        <p:nvPicPr>
          <p:cNvPr id="9" name="Billed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2383" y="6195173"/>
            <a:ext cx="2560542" cy="384081"/>
          </a:xfrm>
          <a:prstGeom prst="rect">
            <a:avLst/>
          </a:prstGeom>
        </p:spPr>
      </p:pic>
    </p:spTree>
    <p:extLst>
      <p:ext uri="{BB962C8B-B14F-4D97-AF65-F5344CB8AC3E}">
        <p14:creationId xmlns:p14="http://schemas.microsoft.com/office/powerpoint/2010/main" val="23013101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6275" y="5345359"/>
            <a:ext cx="1724025" cy="898278"/>
          </a:xfrm>
          <a:prstGeom prst="rect">
            <a:avLst/>
          </a:prstGeom>
        </p:spPr>
      </p:pic>
      <p:sp>
        <p:nvSpPr>
          <p:cNvPr id="14" name="Pladsholder til tekst 13"/>
          <p:cNvSpPr>
            <a:spLocks noGrp="1"/>
          </p:cNvSpPr>
          <p:nvPr>
            <p:ph type="body" sz="quarter" idx="10" hasCustomPrompt="1"/>
          </p:nvPr>
        </p:nvSpPr>
        <p:spPr>
          <a:xfrm>
            <a:off x="638174" y="769938"/>
            <a:ext cx="9220201" cy="997730"/>
          </a:xfrm>
        </p:spPr>
        <p:txBody>
          <a:bodyPr>
            <a:noAutofit/>
          </a:bodyPr>
          <a:lstStyle>
            <a:lvl1pPr marL="0" indent="0">
              <a:buNone/>
              <a:defRPr sz="7000" baseline="0">
                <a:solidFill>
                  <a:schemeClr val="bg1"/>
                </a:solidFill>
              </a:defRPr>
            </a:lvl1pPr>
            <a:lvl2pPr>
              <a:defRPr sz="4000"/>
            </a:lvl2pPr>
            <a:lvl3pPr>
              <a:defRPr sz="4000"/>
            </a:lvl3pPr>
            <a:lvl4pPr>
              <a:defRPr sz="4000"/>
            </a:lvl4pPr>
            <a:lvl5pPr>
              <a:defRPr sz="4000"/>
            </a:lvl5pPr>
          </a:lstStyle>
          <a:p>
            <a:pPr lvl="0"/>
            <a:r>
              <a:rPr lang="da-DK" dirty="0" err="1" smtClean="0"/>
              <a:t>Powerpoint</a:t>
            </a:r>
            <a:r>
              <a:rPr lang="da-DK" dirty="0" smtClean="0"/>
              <a:t> </a:t>
            </a:r>
            <a:r>
              <a:rPr lang="da-DK" dirty="0" err="1" smtClean="0"/>
              <a:t>title</a:t>
            </a:r>
            <a:endParaRPr lang="da-DK" dirty="0"/>
          </a:p>
        </p:txBody>
      </p:sp>
      <p:sp>
        <p:nvSpPr>
          <p:cNvPr id="20" name="Pladsholder til tekst 18"/>
          <p:cNvSpPr>
            <a:spLocks noGrp="1"/>
          </p:cNvSpPr>
          <p:nvPr>
            <p:ph type="body" sz="quarter" idx="12" hasCustomPrompt="1"/>
          </p:nvPr>
        </p:nvSpPr>
        <p:spPr>
          <a:xfrm>
            <a:off x="676276" y="1767668"/>
            <a:ext cx="9182100" cy="2674938"/>
          </a:xfrm>
        </p:spPr>
        <p:txBody>
          <a:bodyPr/>
          <a:lstStyle>
            <a:lvl1pPr marL="0" indent="0">
              <a:buNone/>
              <a:defRPr>
                <a:solidFill>
                  <a:schemeClr val="bg1">
                    <a:lumMod val="85000"/>
                  </a:schemeClr>
                </a:solidFill>
              </a:defRPr>
            </a:lvl1pPr>
          </a:lstStyle>
          <a:p>
            <a:pPr lvl="0"/>
            <a:r>
              <a:rPr lang="da-DK" dirty="0" smtClean="0"/>
              <a:t>Subheader</a:t>
            </a:r>
            <a:endParaRPr lang="da-DK" dirty="0"/>
          </a:p>
        </p:txBody>
      </p:sp>
      <p:pic>
        <p:nvPicPr>
          <p:cNvPr id="9" name="Billed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2383" y="6195173"/>
            <a:ext cx="2560542" cy="384081"/>
          </a:xfrm>
          <a:prstGeom prst="rect">
            <a:avLst/>
          </a:prstGeom>
        </p:spPr>
      </p:pic>
    </p:spTree>
    <p:extLst>
      <p:ext uri="{BB962C8B-B14F-4D97-AF65-F5344CB8AC3E}">
        <p14:creationId xmlns:p14="http://schemas.microsoft.com/office/powerpoint/2010/main" val="802804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
        <p:nvSpPr>
          <p:cNvPr id="11" name="Titel 1"/>
          <p:cNvSpPr>
            <a:spLocks noGrp="1"/>
          </p:cNvSpPr>
          <p:nvPr>
            <p:ph type="title" hasCustomPrompt="1"/>
          </p:nvPr>
        </p:nvSpPr>
        <p:spPr>
          <a:xfrm>
            <a:off x="647700" y="427037"/>
            <a:ext cx="9343323" cy="1063625"/>
          </a:xfrm>
        </p:spPr>
        <p:txBody>
          <a:bodyPr>
            <a:normAutofit/>
          </a:bodyPr>
          <a:lstStyle>
            <a:lvl1pPr>
              <a:defRPr sz="4000" b="1">
                <a:solidFill>
                  <a:srgbClr val="00265A"/>
                </a:solidFill>
                <a:latin typeface="+mn-lt"/>
              </a:defRPr>
            </a:lvl1pPr>
          </a:lstStyle>
          <a:p>
            <a:r>
              <a:rPr lang="da-DK" dirty="0" smtClean="0"/>
              <a:t>Slide </a:t>
            </a:r>
            <a:r>
              <a:rPr lang="da-DK" dirty="0" err="1" smtClean="0"/>
              <a:t>title</a:t>
            </a:r>
            <a:endParaRPr lang="da-DK"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57733" y="6418914"/>
            <a:ext cx="2560542" cy="384081"/>
          </a:xfrm>
          <a:prstGeom prst="rect">
            <a:avLst/>
          </a:prstGeom>
        </p:spPr>
      </p:pic>
      <p:sp>
        <p:nvSpPr>
          <p:cNvPr id="10" name="Pladsholder til indhold 4"/>
          <p:cNvSpPr>
            <a:spLocks noGrp="1"/>
          </p:cNvSpPr>
          <p:nvPr>
            <p:ph sz="quarter" idx="10" hasCustomPrompt="1"/>
          </p:nvPr>
        </p:nvSpPr>
        <p:spPr>
          <a:xfrm>
            <a:off x="680720" y="1534160"/>
            <a:ext cx="10749280" cy="4622801"/>
          </a:xfrm>
        </p:spPr>
        <p:txBody>
          <a:bodyPr>
            <a:normAutofit/>
          </a:bodyPr>
          <a:lstStyle>
            <a:lvl1pPr>
              <a:defRPr sz="1300"/>
            </a:lvl1pPr>
          </a:lstStyle>
          <a:p>
            <a:r>
              <a:rPr lang="da-DK" dirty="0" err="1" smtClean="0"/>
              <a:t>Aperibuscimod</a:t>
            </a:r>
            <a:r>
              <a:rPr lang="da-DK" dirty="0" smtClean="0"/>
              <a:t> </a:t>
            </a:r>
            <a:r>
              <a:rPr lang="da-DK" dirty="0" err="1" smtClean="0"/>
              <a:t>quatem</a:t>
            </a:r>
            <a:r>
              <a:rPr lang="da-DK" dirty="0" smtClean="0"/>
              <a:t> lam </a:t>
            </a:r>
            <a:r>
              <a:rPr lang="da-DK" dirty="0" err="1" smtClean="0"/>
              <a:t>faccullabor</a:t>
            </a:r>
            <a:r>
              <a:rPr lang="da-DK" dirty="0" smtClean="0"/>
              <a:t> re </a:t>
            </a:r>
            <a:r>
              <a:rPr lang="da-DK" dirty="0" err="1" smtClean="0"/>
              <a:t>quidit</a:t>
            </a:r>
            <a:r>
              <a:rPr lang="da-DK" dirty="0" smtClean="0"/>
              <a:t> </a:t>
            </a:r>
            <a:r>
              <a:rPr lang="da-DK" dirty="0" err="1" smtClean="0"/>
              <a:t>dolo</a:t>
            </a:r>
            <a:r>
              <a:rPr lang="da-DK" dirty="0" smtClean="0"/>
              <a:t> </a:t>
            </a:r>
            <a:r>
              <a:rPr lang="da-DK" dirty="0" err="1" smtClean="0"/>
              <a:t>quas</a:t>
            </a:r>
            <a:r>
              <a:rPr lang="da-DK" dirty="0" smtClean="0"/>
              <a:t> ea nos et la </a:t>
            </a:r>
            <a:r>
              <a:rPr lang="da-DK" dirty="0" err="1" smtClean="0"/>
              <a:t>velenim</a:t>
            </a:r>
            <a:r>
              <a:rPr lang="da-DK" dirty="0" smtClean="0"/>
              <a:t> </a:t>
            </a:r>
            <a:r>
              <a:rPr lang="da-DK" dirty="0" err="1" smtClean="0"/>
              <a:t>aximus</a:t>
            </a:r>
            <a:r>
              <a:rPr lang="da-DK" dirty="0" smtClean="0"/>
              <a:t>, </a:t>
            </a:r>
            <a:r>
              <a:rPr lang="da-DK" dirty="0" err="1" smtClean="0"/>
              <a:t>commosantur</a:t>
            </a:r>
            <a:r>
              <a:rPr lang="da-DK" dirty="0" smtClean="0"/>
              <a:t>?</a:t>
            </a:r>
          </a:p>
          <a:p>
            <a:r>
              <a:rPr lang="da-DK" dirty="0" err="1" smtClean="0"/>
              <a:t>Harios</a:t>
            </a:r>
            <a:r>
              <a:rPr lang="da-DK" dirty="0" smtClean="0"/>
              <a:t> </a:t>
            </a:r>
            <a:r>
              <a:rPr lang="da-DK" dirty="0" err="1" smtClean="0"/>
              <a:t>dollabo</a:t>
            </a:r>
            <a:r>
              <a:rPr lang="da-DK" dirty="0" smtClean="0"/>
              <a:t>. Nam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r>
              <a:rPr lang="da-DK" dirty="0" smtClean="0"/>
              <a:t> es </a:t>
            </a:r>
            <a:r>
              <a:rPr lang="da-DK" dirty="0" err="1" smtClean="0"/>
              <a:t>quid</a:t>
            </a:r>
            <a:r>
              <a:rPr lang="da-DK" dirty="0" smtClean="0"/>
              <a:t> </a:t>
            </a:r>
            <a:r>
              <a:rPr lang="da-DK" dirty="0" err="1" smtClean="0"/>
              <a:t>utaturibus</a:t>
            </a:r>
            <a:r>
              <a:rPr lang="da-DK" dirty="0" smtClean="0"/>
              <a:t> </a:t>
            </a:r>
            <a:r>
              <a:rPr lang="da-DK" dirty="0" err="1" smtClean="0"/>
              <a:t>eum</a:t>
            </a:r>
            <a:r>
              <a:rPr lang="da-DK" dirty="0" smtClean="0"/>
              <a:t> </a:t>
            </a:r>
            <a:r>
              <a:rPr lang="da-DK" dirty="0" err="1" smtClean="0"/>
              <a:t>voleseque</a:t>
            </a:r>
            <a:r>
              <a:rPr lang="da-DK" dirty="0" smtClean="0"/>
              <a:t> </a:t>
            </a:r>
            <a:r>
              <a:rPr lang="da-DK" dirty="0" err="1" smtClean="0"/>
              <a:t>landell</a:t>
            </a:r>
            <a:r>
              <a:rPr lang="da-DK" dirty="0" smtClean="0"/>
              <a:t> </a:t>
            </a:r>
            <a:r>
              <a:rPr lang="da-DK" dirty="0" err="1" smtClean="0"/>
              <a:t>ectur</a:t>
            </a:r>
            <a:r>
              <a:rPr lang="da-DK" dirty="0" smtClean="0"/>
              <a:t>? </a:t>
            </a:r>
            <a:r>
              <a:rPr lang="da-DK" dirty="0" err="1" smtClean="0"/>
              <a:t>Qui</a:t>
            </a:r>
            <a:r>
              <a:rPr lang="da-DK" dirty="0" smtClean="0"/>
              <a:t> </a:t>
            </a:r>
            <a:r>
              <a:rPr lang="da-DK" dirty="0" err="1" smtClean="0"/>
              <a:t>nullandi</a:t>
            </a:r>
            <a:r>
              <a:rPr lang="da-DK" dirty="0" smtClean="0"/>
              <a:t> dis et </a:t>
            </a:r>
            <a:r>
              <a:rPr lang="da-DK" dirty="0" err="1" smtClean="0"/>
              <a:t>que</a:t>
            </a:r>
            <a:r>
              <a:rPr lang="da-DK" dirty="0" smtClean="0"/>
              <a:t> </a:t>
            </a:r>
            <a:r>
              <a:rPr lang="da-DK" dirty="0" err="1" smtClean="0"/>
              <a:t>perum</a:t>
            </a:r>
            <a:r>
              <a:rPr lang="da-DK" dirty="0" smtClean="0"/>
              <a:t> </a:t>
            </a:r>
            <a:r>
              <a:rPr lang="da-DK" dirty="0" err="1" smtClean="0"/>
              <a:t>rectusae</a:t>
            </a:r>
            <a:r>
              <a:rPr lang="da-DK" dirty="0" smtClean="0"/>
              <a:t> et </a:t>
            </a:r>
            <a:r>
              <a:rPr lang="da-DK" dirty="0" err="1" smtClean="0"/>
              <a:t>aditas</a:t>
            </a:r>
            <a:r>
              <a:rPr lang="da-DK" dirty="0" smtClean="0"/>
              <a:t> </a:t>
            </a:r>
            <a:r>
              <a:rPr lang="da-DK" dirty="0" err="1" smtClean="0"/>
              <a:t>dolor</a:t>
            </a:r>
            <a:r>
              <a:rPr lang="da-DK" dirty="0" smtClean="0"/>
              <a:t> </a:t>
            </a:r>
            <a:r>
              <a:rPr lang="da-DK" dirty="0" err="1" smtClean="0"/>
              <a:t>ant</a:t>
            </a:r>
            <a:r>
              <a:rPr lang="da-DK" dirty="0" smtClean="0"/>
              <a:t> </a:t>
            </a:r>
            <a:r>
              <a:rPr lang="da-DK" dirty="0" err="1" smtClean="0"/>
              <a:t>liquunt</a:t>
            </a:r>
            <a:r>
              <a:rPr lang="da-DK" dirty="0" smtClean="0"/>
              <a:t> fuga. </a:t>
            </a:r>
            <a:r>
              <a:rPr lang="da-DK" dirty="0" err="1" smtClean="0"/>
              <a:t>Itat</a:t>
            </a:r>
            <a:r>
              <a:rPr lang="da-DK" dirty="0" smtClean="0"/>
              <a:t> </a:t>
            </a:r>
            <a:r>
              <a:rPr lang="da-DK" dirty="0" err="1" smtClean="0"/>
              <a:t>earchilis</a:t>
            </a:r>
            <a:r>
              <a:rPr lang="da-DK" dirty="0" smtClean="0"/>
              <a:t> </a:t>
            </a:r>
            <a:r>
              <a:rPr lang="da-DK" dirty="0" err="1" smtClean="0"/>
              <a:t>accuptat</a:t>
            </a:r>
            <a:r>
              <a:rPr lang="da-DK" dirty="0" smtClean="0"/>
              <a:t>.</a:t>
            </a:r>
          </a:p>
          <a:p>
            <a:r>
              <a:rPr lang="da-DK" dirty="0" err="1" smtClean="0"/>
              <a:t>Ebis</a:t>
            </a:r>
            <a:r>
              <a:rPr lang="da-DK" dirty="0" smtClean="0"/>
              <a:t> </a:t>
            </a:r>
            <a:r>
              <a:rPr lang="da-DK" dirty="0" err="1" smtClean="0"/>
              <a:t>evelest</a:t>
            </a:r>
            <a:r>
              <a:rPr lang="da-DK" dirty="0" smtClean="0"/>
              <a:t> et res rest </a:t>
            </a:r>
            <a:r>
              <a:rPr lang="da-DK" dirty="0" err="1" smtClean="0"/>
              <a:t>que</a:t>
            </a:r>
            <a:r>
              <a:rPr lang="da-DK" dirty="0" smtClean="0"/>
              <a:t> </a:t>
            </a:r>
            <a:r>
              <a:rPr lang="da-DK" dirty="0" err="1" smtClean="0"/>
              <a:t>conserum</a:t>
            </a:r>
            <a:r>
              <a:rPr lang="da-DK" dirty="0" smtClean="0"/>
              <a:t> </a:t>
            </a:r>
            <a:r>
              <a:rPr lang="da-DK" dirty="0" err="1" smtClean="0"/>
              <a:t>lautaectem</a:t>
            </a:r>
            <a:r>
              <a:rPr lang="da-DK" dirty="0" smtClean="0"/>
              <a:t> </a:t>
            </a:r>
            <a:r>
              <a:rPr lang="da-DK" dirty="0" err="1" smtClean="0"/>
              <a:t>volorpo</a:t>
            </a:r>
            <a:r>
              <a:rPr lang="da-DK" dirty="0" smtClean="0"/>
              <a:t> </a:t>
            </a:r>
            <a:r>
              <a:rPr lang="da-DK" dirty="0" err="1" smtClean="0"/>
              <a:t>remporrum</a:t>
            </a:r>
            <a:r>
              <a:rPr lang="da-DK" dirty="0" smtClean="0"/>
              <a:t> </a:t>
            </a:r>
            <a:r>
              <a:rPr lang="da-DK" dirty="0" err="1" smtClean="0"/>
              <a:t>velloru</a:t>
            </a:r>
            <a:r>
              <a:rPr lang="da-DK" dirty="0" smtClean="0"/>
              <a:t> </a:t>
            </a:r>
            <a:r>
              <a:rPr lang="da-DK" dirty="0" err="1" smtClean="0"/>
              <a:t>ptatquia</a:t>
            </a:r>
            <a:r>
              <a:rPr lang="da-DK" dirty="0" smtClean="0"/>
              <a:t> </a:t>
            </a:r>
            <a:r>
              <a:rPr lang="da-DK" dirty="0" err="1" smtClean="0"/>
              <a:t>conserum</a:t>
            </a:r>
            <a:r>
              <a:rPr lang="da-DK" dirty="0" smtClean="0"/>
              <a:t> </a:t>
            </a:r>
            <a:r>
              <a:rPr lang="da-DK" dirty="0" err="1" smtClean="0"/>
              <a:t>velignis</a:t>
            </a:r>
            <a:r>
              <a:rPr lang="da-DK" dirty="0" smtClean="0"/>
              <a:t> </a:t>
            </a:r>
            <a:r>
              <a:rPr lang="da-DK" dirty="0" err="1" smtClean="0"/>
              <a:t>alique</a:t>
            </a:r>
            <a:r>
              <a:rPr lang="da-DK" dirty="0" smtClean="0"/>
              <a:t> </a:t>
            </a:r>
            <a:r>
              <a:rPr lang="da-DK" dirty="0" err="1" smtClean="0"/>
              <a:t>volupta</a:t>
            </a:r>
            <a:r>
              <a:rPr lang="da-DK" dirty="0" smtClean="0"/>
              <a:t> </a:t>
            </a:r>
            <a:r>
              <a:rPr lang="da-DK" dirty="0" err="1" smtClean="0"/>
              <a:t>tiusam</a:t>
            </a:r>
            <a:r>
              <a:rPr lang="da-DK" dirty="0" smtClean="0"/>
              <a:t> sin nus, quos nitatur? </a:t>
            </a:r>
            <a:r>
              <a:rPr lang="da-DK" dirty="0" err="1" smtClean="0"/>
              <a:t>Qui</a:t>
            </a:r>
            <a:r>
              <a:rPr lang="da-DK" dirty="0" smtClean="0"/>
              <a:t> </a:t>
            </a:r>
            <a:r>
              <a:rPr lang="da-DK" dirty="0" err="1" smtClean="0"/>
              <a:t>quis</a:t>
            </a:r>
            <a:r>
              <a:rPr lang="da-DK" dirty="0" smtClean="0"/>
              <a:t> </a:t>
            </a:r>
            <a:r>
              <a:rPr lang="da-DK" dirty="0" err="1" smtClean="0"/>
              <a:t>dolorem</a:t>
            </a:r>
            <a:r>
              <a:rPr lang="da-DK" dirty="0" smtClean="0"/>
              <a:t> ea </a:t>
            </a:r>
            <a:r>
              <a:rPr lang="da-DK" dirty="0" err="1" smtClean="0"/>
              <a:t>delasd</a:t>
            </a:r>
            <a:r>
              <a:rPr lang="da-DK" dirty="0" smtClean="0"/>
              <a:t> </a:t>
            </a:r>
            <a:r>
              <a:rPr lang="da-DK" dirty="0" err="1" smtClean="0"/>
              <a:t>asdm</a:t>
            </a:r>
            <a:r>
              <a:rPr lang="da-DK" dirty="0" smtClean="0"/>
              <a:t>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r>
              <a:rPr lang="da-DK" dirty="0" smtClean="0"/>
              <a:t> es </a:t>
            </a:r>
            <a:r>
              <a:rPr lang="da-DK" dirty="0" err="1" smtClean="0"/>
              <a:t>quid</a:t>
            </a:r>
            <a:r>
              <a:rPr lang="da-DK" dirty="0" smtClean="0"/>
              <a:t> </a:t>
            </a:r>
            <a:r>
              <a:rPr lang="da-DK" dirty="0" err="1" smtClean="0"/>
              <a:t>utaturibus</a:t>
            </a:r>
            <a:r>
              <a:rPr lang="da-DK" dirty="0" smtClean="0"/>
              <a:t> </a:t>
            </a:r>
            <a:r>
              <a:rPr lang="da-DK" dirty="0" err="1" smtClean="0"/>
              <a:t>eum</a:t>
            </a:r>
            <a:r>
              <a:rPr lang="da-DK" dirty="0" smtClean="0"/>
              <a:t> </a:t>
            </a:r>
            <a:r>
              <a:rPr lang="da-DK" dirty="0" err="1" smtClean="0"/>
              <a:t>voleseque</a:t>
            </a:r>
            <a:r>
              <a:rPr lang="da-DK" dirty="0" smtClean="0"/>
              <a:t> </a:t>
            </a:r>
            <a:r>
              <a:rPr lang="da-DK" dirty="0" err="1" smtClean="0"/>
              <a:t>landell</a:t>
            </a:r>
            <a:r>
              <a:rPr lang="da-DK" dirty="0" smtClean="0"/>
              <a:t> </a:t>
            </a:r>
            <a:r>
              <a:rPr lang="da-DK" dirty="0" err="1" smtClean="0"/>
              <a:t>ectur</a:t>
            </a:r>
            <a:r>
              <a:rPr lang="da-DK" dirty="0" smtClean="0"/>
              <a:t>? </a:t>
            </a:r>
            <a:r>
              <a:rPr lang="da-DK" dirty="0" err="1" smtClean="0"/>
              <a:t>Qui</a:t>
            </a:r>
            <a:r>
              <a:rPr lang="da-DK" dirty="0" smtClean="0"/>
              <a:t> </a:t>
            </a:r>
            <a:r>
              <a:rPr lang="da-DK" dirty="0" err="1" smtClean="0"/>
              <a:t>nullandi</a:t>
            </a:r>
            <a:r>
              <a:rPr lang="da-DK" dirty="0" smtClean="0"/>
              <a:t> dis et </a:t>
            </a:r>
            <a:r>
              <a:rPr lang="da-DK" dirty="0" err="1" smtClean="0"/>
              <a:t>que</a:t>
            </a:r>
            <a:r>
              <a:rPr lang="da-DK" dirty="0" smtClean="0"/>
              <a:t> </a:t>
            </a:r>
            <a:r>
              <a:rPr lang="da-DK" dirty="0" err="1" smtClean="0"/>
              <a:t>perum</a:t>
            </a:r>
            <a:r>
              <a:rPr lang="da-DK" dirty="0" smtClean="0"/>
              <a:t> </a:t>
            </a:r>
            <a:r>
              <a:rPr lang="da-DK" dirty="0" err="1" smtClean="0"/>
              <a:t>rectusae</a:t>
            </a:r>
            <a:r>
              <a:rPr lang="da-DK" dirty="0" smtClean="0"/>
              <a:t> et </a:t>
            </a:r>
            <a:r>
              <a:rPr lang="da-DK" dirty="0" err="1" smtClean="0"/>
              <a:t>aditas</a:t>
            </a:r>
            <a:r>
              <a:rPr lang="da-DK" dirty="0" smtClean="0"/>
              <a:t> </a:t>
            </a:r>
            <a:r>
              <a:rPr lang="da-DK" dirty="0" err="1" smtClean="0"/>
              <a:t>dolor</a:t>
            </a:r>
            <a:r>
              <a:rPr lang="da-DK" dirty="0" smtClean="0"/>
              <a:t> </a:t>
            </a:r>
            <a:r>
              <a:rPr lang="da-DK" dirty="0" err="1" smtClean="0"/>
              <a:t>ant</a:t>
            </a:r>
            <a:r>
              <a:rPr lang="da-DK" dirty="0" smtClean="0"/>
              <a:t> </a:t>
            </a:r>
            <a:r>
              <a:rPr lang="da-DK" dirty="0" err="1" smtClean="0"/>
              <a:t>liquunt</a:t>
            </a:r>
            <a:r>
              <a:rPr lang="da-DK" dirty="0" smtClean="0"/>
              <a:t> fuga. </a:t>
            </a:r>
            <a:r>
              <a:rPr lang="da-DK" dirty="0" err="1" smtClean="0"/>
              <a:t>Itat</a:t>
            </a:r>
            <a:r>
              <a:rPr lang="da-DK" dirty="0" smtClean="0"/>
              <a:t> </a:t>
            </a:r>
            <a:r>
              <a:rPr lang="da-DK" dirty="0" err="1" smtClean="0"/>
              <a:t>earchilis</a:t>
            </a:r>
            <a:r>
              <a:rPr lang="da-DK" dirty="0" smtClean="0"/>
              <a:t> </a:t>
            </a:r>
            <a:r>
              <a:rPr lang="da-DK" dirty="0" err="1" smtClean="0"/>
              <a:t>accuptat</a:t>
            </a:r>
            <a:r>
              <a:rPr lang="da-DK" dirty="0" smtClean="0"/>
              <a:t>.</a:t>
            </a:r>
          </a:p>
          <a:p>
            <a:r>
              <a:rPr lang="da-DK" dirty="0" err="1" smtClean="0"/>
              <a:t>Ebis</a:t>
            </a:r>
            <a:r>
              <a:rPr lang="da-DK" dirty="0" smtClean="0"/>
              <a:t> </a:t>
            </a:r>
            <a:r>
              <a:rPr lang="da-DK" dirty="0" err="1" smtClean="0"/>
              <a:t>evelest</a:t>
            </a:r>
            <a:r>
              <a:rPr lang="da-DK" dirty="0" smtClean="0"/>
              <a:t> et res rest </a:t>
            </a:r>
            <a:r>
              <a:rPr lang="da-DK" dirty="0" err="1" smtClean="0"/>
              <a:t>que</a:t>
            </a:r>
            <a:r>
              <a:rPr lang="da-DK" dirty="0" smtClean="0"/>
              <a:t> </a:t>
            </a:r>
            <a:r>
              <a:rPr lang="da-DK" dirty="0" err="1" smtClean="0"/>
              <a:t>conserum</a:t>
            </a:r>
            <a:r>
              <a:rPr lang="da-DK" dirty="0" smtClean="0"/>
              <a:t> </a:t>
            </a:r>
            <a:r>
              <a:rPr lang="da-DK" dirty="0" err="1" smtClean="0"/>
              <a:t>lautaectem</a:t>
            </a:r>
            <a:r>
              <a:rPr lang="da-DK" dirty="0" smtClean="0"/>
              <a:t> </a:t>
            </a:r>
            <a:r>
              <a:rPr lang="da-DK" dirty="0" err="1" smtClean="0"/>
              <a:t>volorpo</a:t>
            </a:r>
            <a:r>
              <a:rPr lang="da-DK" dirty="0" smtClean="0"/>
              <a:t> </a:t>
            </a:r>
            <a:r>
              <a:rPr lang="da-DK" dirty="0" err="1" smtClean="0"/>
              <a:t>remporrum</a:t>
            </a:r>
            <a:r>
              <a:rPr lang="da-DK" dirty="0" smtClean="0"/>
              <a:t> </a:t>
            </a:r>
            <a:r>
              <a:rPr lang="da-DK" dirty="0" err="1" smtClean="0"/>
              <a:t>velloru</a:t>
            </a:r>
            <a:r>
              <a:rPr lang="da-DK" dirty="0" smtClean="0"/>
              <a:t> </a:t>
            </a:r>
            <a:r>
              <a:rPr lang="da-DK" dirty="0" err="1" smtClean="0"/>
              <a:t>ptatquia</a:t>
            </a:r>
            <a:r>
              <a:rPr lang="da-DK" dirty="0" smtClean="0"/>
              <a:t> </a:t>
            </a:r>
            <a:r>
              <a:rPr lang="da-DK" dirty="0" err="1" smtClean="0"/>
              <a:t>conserum</a:t>
            </a:r>
            <a:r>
              <a:rPr lang="da-DK" dirty="0" smtClean="0"/>
              <a:t> </a:t>
            </a:r>
            <a:r>
              <a:rPr lang="da-DK" dirty="0" err="1" smtClean="0"/>
              <a:t>velignis</a:t>
            </a:r>
            <a:r>
              <a:rPr lang="da-DK" dirty="0" smtClean="0"/>
              <a:t> </a:t>
            </a:r>
            <a:r>
              <a:rPr lang="da-DK" dirty="0" err="1" smtClean="0"/>
              <a:t>alique</a:t>
            </a:r>
            <a:r>
              <a:rPr lang="da-DK" dirty="0" smtClean="0"/>
              <a:t> </a:t>
            </a:r>
            <a:r>
              <a:rPr lang="da-DK" dirty="0" err="1" smtClean="0"/>
              <a:t>volupta</a:t>
            </a:r>
            <a:r>
              <a:rPr lang="da-DK" dirty="0" smtClean="0"/>
              <a:t> </a:t>
            </a:r>
            <a:r>
              <a:rPr lang="da-DK" dirty="0" err="1" smtClean="0"/>
              <a:t>tiusam</a:t>
            </a:r>
            <a:r>
              <a:rPr lang="da-DK" dirty="0" smtClean="0"/>
              <a:t> sin nus, quos nitatur? </a:t>
            </a:r>
            <a:r>
              <a:rPr lang="da-DK" dirty="0" err="1" smtClean="0"/>
              <a:t>Qui</a:t>
            </a:r>
            <a:r>
              <a:rPr lang="da-DK" dirty="0" smtClean="0"/>
              <a:t> </a:t>
            </a:r>
            <a:r>
              <a:rPr lang="da-DK" dirty="0" err="1" smtClean="0"/>
              <a:t>quis</a:t>
            </a:r>
            <a:r>
              <a:rPr lang="da-DK" dirty="0" smtClean="0"/>
              <a:t> </a:t>
            </a:r>
            <a:r>
              <a:rPr lang="da-DK" dirty="0" err="1" smtClean="0"/>
              <a:t>dolorem</a:t>
            </a:r>
            <a:r>
              <a:rPr lang="da-DK" dirty="0" smtClean="0"/>
              <a:t> ea </a:t>
            </a:r>
            <a:r>
              <a:rPr lang="da-DK" dirty="0" err="1" smtClean="0"/>
              <a:t>delasd</a:t>
            </a:r>
            <a:r>
              <a:rPr lang="da-DK" dirty="0" smtClean="0"/>
              <a:t> </a:t>
            </a:r>
            <a:r>
              <a:rPr lang="da-DK" dirty="0" err="1" smtClean="0"/>
              <a:t>asdlautaectem</a:t>
            </a:r>
            <a:r>
              <a:rPr lang="da-DK" dirty="0" smtClean="0"/>
              <a:t> </a:t>
            </a:r>
            <a:r>
              <a:rPr lang="da-DK" dirty="0" err="1" smtClean="0"/>
              <a:t>volorpo</a:t>
            </a:r>
            <a:r>
              <a:rPr lang="da-DK" dirty="0" smtClean="0"/>
              <a:t> </a:t>
            </a:r>
            <a:r>
              <a:rPr lang="da-DK" dirty="0" err="1" smtClean="0"/>
              <a:t>remporrum</a:t>
            </a:r>
            <a:r>
              <a:rPr lang="da-DK" dirty="0" smtClean="0"/>
              <a:t> </a:t>
            </a:r>
            <a:r>
              <a:rPr lang="da-DK" dirty="0" err="1" smtClean="0"/>
              <a:t>velloru</a:t>
            </a:r>
            <a:r>
              <a:rPr lang="da-DK" dirty="0" smtClean="0"/>
              <a:t> </a:t>
            </a:r>
            <a:r>
              <a:rPr lang="da-DK" dirty="0" err="1" smtClean="0"/>
              <a:t>ptatquia</a:t>
            </a:r>
            <a:r>
              <a:rPr lang="da-DK" dirty="0" smtClean="0"/>
              <a:t> </a:t>
            </a:r>
            <a:r>
              <a:rPr lang="da-DK" dirty="0" err="1" smtClean="0"/>
              <a:t>conserum</a:t>
            </a:r>
            <a:r>
              <a:rPr lang="da-DK" dirty="0" smtClean="0"/>
              <a:t> </a:t>
            </a:r>
            <a:r>
              <a:rPr lang="da-DK" dirty="0" err="1" smtClean="0"/>
              <a:t>velignis</a:t>
            </a:r>
            <a:r>
              <a:rPr lang="da-DK" dirty="0" smtClean="0"/>
              <a:t> </a:t>
            </a:r>
            <a:r>
              <a:rPr lang="da-DK" dirty="0" err="1" smtClean="0"/>
              <a:t>alique</a:t>
            </a:r>
            <a:r>
              <a:rPr lang="da-DK" dirty="0" smtClean="0"/>
              <a:t> </a:t>
            </a:r>
            <a:r>
              <a:rPr lang="da-DK" dirty="0" err="1" smtClean="0"/>
              <a:t>volupta</a:t>
            </a:r>
            <a:r>
              <a:rPr lang="da-DK" dirty="0" smtClean="0"/>
              <a:t> </a:t>
            </a:r>
            <a:r>
              <a:rPr lang="da-DK" dirty="0" err="1" smtClean="0"/>
              <a:t>tiusam</a:t>
            </a:r>
            <a:r>
              <a:rPr lang="da-DK" dirty="0" smtClean="0"/>
              <a:t> sin nus, quos nitatur? </a:t>
            </a:r>
            <a:r>
              <a:rPr lang="da-DK" dirty="0" err="1" smtClean="0"/>
              <a:t>Qui</a:t>
            </a:r>
            <a:r>
              <a:rPr lang="da-DK" dirty="0" smtClean="0"/>
              <a:t> </a:t>
            </a:r>
            <a:r>
              <a:rPr lang="da-DK" dirty="0" err="1" smtClean="0"/>
              <a:t>quis</a:t>
            </a:r>
            <a:r>
              <a:rPr lang="da-DK" dirty="0" smtClean="0"/>
              <a:t> </a:t>
            </a:r>
            <a:r>
              <a:rPr lang="da-DK" dirty="0" err="1" smtClean="0"/>
              <a:t>dolorem</a:t>
            </a:r>
            <a:r>
              <a:rPr lang="da-DK" dirty="0" smtClean="0"/>
              <a:t> ea </a:t>
            </a:r>
            <a:r>
              <a:rPr lang="da-DK" dirty="0" err="1" smtClean="0"/>
              <a:t>delasd</a:t>
            </a:r>
            <a:r>
              <a:rPr lang="da-DK" dirty="0" smtClean="0"/>
              <a:t> </a:t>
            </a:r>
            <a:r>
              <a:rPr lang="da-DK" dirty="0" err="1" smtClean="0"/>
              <a:t>asd</a:t>
            </a:r>
            <a:r>
              <a:rPr lang="da-DK" dirty="0" smtClean="0"/>
              <a:t>.</a:t>
            </a:r>
            <a:endParaRPr lang="da-DK" dirty="0"/>
          </a:p>
        </p:txBody>
      </p:sp>
    </p:spTree>
    <p:extLst>
      <p:ext uri="{BB962C8B-B14F-4D97-AF65-F5344CB8AC3E}">
        <p14:creationId xmlns:p14="http://schemas.microsoft.com/office/powerpoint/2010/main" val="770801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 Blue">
    <p:spTree>
      <p:nvGrpSpPr>
        <p:cNvPr id="1" name=""/>
        <p:cNvGrpSpPr/>
        <p:nvPr/>
      </p:nvGrpSpPr>
      <p:grpSpPr>
        <a:xfrm>
          <a:off x="0" y="0"/>
          <a:ext cx="0" cy="0"/>
          <a:chOff x="0" y="0"/>
          <a:chExt cx="0" cy="0"/>
        </a:xfrm>
      </p:grpSpPr>
      <p:sp>
        <p:nvSpPr>
          <p:cNvPr id="4" name="Pladsholder til indhold 3"/>
          <p:cNvSpPr>
            <a:spLocks noGrp="1"/>
          </p:cNvSpPr>
          <p:nvPr>
            <p:ph sz="half" idx="2"/>
          </p:nvPr>
        </p:nvSpPr>
        <p:spPr>
          <a:xfrm>
            <a:off x="5810249" y="1825625"/>
            <a:ext cx="5600700" cy="3739133"/>
          </a:xfrm>
          <a:blipFill>
            <a:blip r:embed="rId2"/>
            <a:stretch>
              <a:fillRect/>
            </a:stretch>
          </a:blipFill>
        </p:spPr>
        <p:txBody>
          <a:bodyPr/>
          <a:lstStyle/>
          <a:p>
            <a:pPr lvl="0"/>
            <a:r>
              <a:rPr lang="en-US" smtClean="0"/>
              <a:t>Click to edit Master text styles</a:t>
            </a:r>
          </a:p>
        </p:txBody>
      </p:sp>
      <p:pic>
        <p:nvPicPr>
          <p:cNvPr id="8" name="Bille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
        <p:nvSpPr>
          <p:cNvPr id="9" name="Rektangel 8"/>
          <p:cNvSpPr/>
          <p:nvPr userDrawn="1"/>
        </p:nvSpPr>
        <p:spPr>
          <a:xfrm>
            <a:off x="-1" y="6296025"/>
            <a:ext cx="12192001" cy="561975"/>
          </a:xfrm>
          <a:prstGeom prst="rect">
            <a:avLst/>
          </a:prstGeom>
          <a:solidFill>
            <a:srgbClr val="002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Titel 1"/>
          <p:cNvSpPr>
            <a:spLocks noGrp="1"/>
          </p:cNvSpPr>
          <p:nvPr>
            <p:ph type="title" hasCustomPrompt="1"/>
          </p:nvPr>
        </p:nvSpPr>
        <p:spPr>
          <a:xfrm>
            <a:off x="647700" y="427037"/>
            <a:ext cx="9343323" cy="1063625"/>
          </a:xfrm>
        </p:spPr>
        <p:txBody>
          <a:bodyPr>
            <a:normAutofit/>
          </a:bodyPr>
          <a:lstStyle>
            <a:lvl1pPr>
              <a:defRPr sz="4000" b="1">
                <a:solidFill>
                  <a:srgbClr val="00265A"/>
                </a:solidFill>
                <a:latin typeface="+mn-lt"/>
              </a:defRPr>
            </a:lvl1pPr>
          </a:lstStyle>
          <a:p>
            <a:r>
              <a:rPr lang="da-DK" dirty="0" smtClean="0"/>
              <a:t>Slide </a:t>
            </a:r>
            <a:r>
              <a:rPr lang="da-DK" dirty="0" err="1" smtClean="0"/>
              <a:t>title</a:t>
            </a:r>
            <a:endParaRPr lang="da-DK" dirty="0"/>
          </a:p>
        </p:txBody>
      </p:sp>
      <p:pic>
        <p:nvPicPr>
          <p:cNvPr id="12" name="Billed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57733" y="6418914"/>
            <a:ext cx="2560542" cy="384081"/>
          </a:xfrm>
          <a:prstGeom prst="rect">
            <a:avLst/>
          </a:prstGeom>
        </p:spPr>
      </p:pic>
      <p:sp>
        <p:nvSpPr>
          <p:cNvPr id="13" name="Pladsholder til indhold 4"/>
          <p:cNvSpPr>
            <a:spLocks noGrp="1"/>
          </p:cNvSpPr>
          <p:nvPr>
            <p:ph sz="quarter" idx="11" hasCustomPrompt="1"/>
          </p:nvPr>
        </p:nvSpPr>
        <p:spPr>
          <a:xfrm>
            <a:off x="680720" y="1818640"/>
            <a:ext cx="3759200" cy="4338321"/>
          </a:xfrm>
        </p:spPr>
        <p:txBody>
          <a:bodyPr>
            <a:normAutofit/>
          </a:bodyPr>
          <a:lstStyle>
            <a:lvl1pPr>
              <a:defRPr sz="1300"/>
            </a:lvl1pPr>
          </a:lstStyle>
          <a:p>
            <a:r>
              <a:rPr lang="da-DK" dirty="0" err="1" smtClean="0"/>
              <a:t>Aperibuscimod</a:t>
            </a:r>
            <a:r>
              <a:rPr lang="da-DK" dirty="0" smtClean="0"/>
              <a:t> </a:t>
            </a:r>
            <a:r>
              <a:rPr lang="da-DK" dirty="0" err="1" smtClean="0"/>
              <a:t>quatem</a:t>
            </a:r>
            <a:r>
              <a:rPr lang="da-DK" dirty="0" smtClean="0"/>
              <a:t> lam </a:t>
            </a:r>
            <a:r>
              <a:rPr lang="da-DK" dirty="0" err="1" smtClean="0"/>
              <a:t>faccullabor</a:t>
            </a:r>
            <a:r>
              <a:rPr lang="da-DK" dirty="0" smtClean="0"/>
              <a:t> re </a:t>
            </a:r>
            <a:r>
              <a:rPr lang="da-DK" dirty="0" err="1" smtClean="0"/>
              <a:t>quidit</a:t>
            </a:r>
            <a:r>
              <a:rPr lang="da-DK" dirty="0" smtClean="0"/>
              <a:t> </a:t>
            </a:r>
            <a:r>
              <a:rPr lang="da-DK" dirty="0" err="1" smtClean="0"/>
              <a:t>dolo</a:t>
            </a:r>
            <a:r>
              <a:rPr lang="da-DK" dirty="0" smtClean="0"/>
              <a:t> </a:t>
            </a:r>
            <a:r>
              <a:rPr lang="da-DK" dirty="0" err="1" smtClean="0"/>
              <a:t>quas</a:t>
            </a:r>
            <a:r>
              <a:rPr lang="da-DK" dirty="0" smtClean="0"/>
              <a:t> ea nos et la </a:t>
            </a:r>
            <a:r>
              <a:rPr lang="da-DK" dirty="0" err="1" smtClean="0"/>
              <a:t>velenim</a:t>
            </a:r>
            <a:r>
              <a:rPr lang="da-DK" dirty="0" smtClean="0"/>
              <a:t> </a:t>
            </a:r>
            <a:r>
              <a:rPr lang="da-DK" dirty="0" err="1" smtClean="0"/>
              <a:t>aximus</a:t>
            </a:r>
            <a:r>
              <a:rPr lang="da-DK" dirty="0" smtClean="0"/>
              <a:t>, </a:t>
            </a:r>
            <a:r>
              <a:rPr lang="da-DK" dirty="0" err="1" smtClean="0"/>
              <a:t>commosantur</a:t>
            </a:r>
            <a:r>
              <a:rPr lang="da-DK" dirty="0" smtClean="0"/>
              <a:t>?</a:t>
            </a:r>
          </a:p>
          <a:p>
            <a:r>
              <a:rPr lang="da-DK" dirty="0" err="1" smtClean="0"/>
              <a:t>Harios</a:t>
            </a:r>
            <a:r>
              <a:rPr lang="da-DK" dirty="0" smtClean="0"/>
              <a:t> </a:t>
            </a:r>
            <a:r>
              <a:rPr lang="da-DK" dirty="0" err="1" smtClean="0"/>
              <a:t>dollabo</a:t>
            </a:r>
            <a:r>
              <a:rPr lang="da-DK" dirty="0" smtClean="0"/>
              <a:t>. Nam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endParaRPr lang="da-DK" dirty="0" smtClean="0"/>
          </a:p>
        </p:txBody>
      </p:sp>
    </p:spTree>
    <p:extLst>
      <p:ext uri="{BB962C8B-B14F-4D97-AF65-F5344CB8AC3E}">
        <p14:creationId xmlns:p14="http://schemas.microsoft.com/office/powerpoint/2010/main" val="19950387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 Orange">
    <p:spTree>
      <p:nvGrpSpPr>
        <p:cNvPr id="1" name=""/>
        <p:cNvGrpSpPr/>
        <p:nvPr/>
      </p:nvGrpSpPr>
      <p:grpSpPr>
        <a:xfrm>
          <a:off x="0" y="0"/>
          <a:ext cx="0" cy="0"/>
          <a:chOff x="0" y="0"/>
          <a:chExt cx="0" cy="0"/>
        </a:xfrm>
      </p:grpSpPr>
      <p:sp>
        <p:nvSpPr>
          <p:cNvPr id="12" name="Rektangel 11"/>
          <p:cNvSpPr/>
          <p:nvPr userDrawn="1"/>
        </p:nvSpPr>
        <p:spPr>
          <a:xfrm>
            <a:off x="-1" y="6296025"/>
            <a:ext cx="12192001" cy="561975"/>
          </a:xfrm>
          <a:prstGeom prst="rect">
            <a:avLst/>
          </a:prstGeom>
          <a:solidFill>
            <a:srgbClr val="EC5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 name="Pladsholder til indhold 3"/>
          <p:cNvSpPr>
            <a:spLocks noGrp="1"/>
          </p:cNvSpPr>
          <p:nvPr>
            <p:ph sz="half" idx="2"/>
          </p:nvPr>
        </p:nvSpPr>
        <p:spPr>
          <a:xfrm>
            <a:off x="5810249" y="1825625"/>
            <a:ext cx="5600700" cy="3739133"/>
          </a:xfrm>
          <a:blipFill>
            <a:blip r:embed="rId2"/>
            <a:stretch>
              <a:fillRect/>
            </a:stretch>
          </a:blipFill>
        </p:spPr>
        <p:txBody>
          <a:bodyPr/>
          <a:lstStyle/>
          <a:p>
            <a:pPr lvl="0"/>
            <a:r>
              <a:rPr lang="en-US" smtClean="0"/>
              <a:t>Click to edit Master text styles</a:t>
            </a:r>
          </a:p>
        </p:txBody>
      </p:sp>
      <p:pic>
        <p:nvPicPr>
          <p:cNvPr id="8" name="Bille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
        <p:nvSpPr>
          <p:cNvPr id="11" name="Titel 1"/>
          <p:cNvSpPr>
            <a:spLocks noGrp="1"/>
          </p:cNvSpPr>
          <p:nvPr>
            <p:ph type="title" hasCustomPrompt="1"/>
          </p:nvPr>
        </p:nvSpPr>
        <p:spPr>
          <a:xfrm>
            <a:off x="647700" y="427037"/>
            <a:ext cx="9343323" cy="1063625"/>
          </a:xfrm>
        </p:spPr>
        <p:txBody>
          <a:bodyPr>
            <a:normAutofit/>
          </a:bodyPr>
          <a:lstStyle>
            <a:lvl1pPr>
              <a:defRPr sz="4000" b="1">
                <a:solidFill>
                  <a:srgbClr val="00265A"/>
                </a:solidFill>
                <a:latin typeface="+mn-lt"/>
              </a:defRPr>
            </a:lvl1pPr>
          </a:lstStyle>
          <a:p>
            <a:r>
              <a:rPr lang="da-DK" dirty="0" smtClean="0"/>
              <a:t>Slide </a:t>
            </a:r>
            <a:r>
              <a:rPr lang="da-DK" dirty="0" err="1" smtClean="0"/>
              <a:t>title</a:t>
            </a:r>
            <a:endParaRPr lang="da-DK" dirty="0"/>
          </a:p>
        </p:txBody>
      </p:sp>
      <p:pic>
        <p:nvPicPr>
          <p:cNvPr id="9" name="Billed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57733" y="6418914"/>
            <a:ext cx="2560542" cy="384081"/>
          </a:xfrm>
          <a:prstGeom prst="rect">
            <a:avLst/>
          </a:prstGeom>
        </p:spPr>
      </p:pic>
      <p:sp>
        <p:nvSpPr>
          <p:cNvPr id="10" name="Pladsholder til indhold 4"/>
          <p:cNvSpPr>
            <a:spLocks noGrp="1"/>
          </p:cNvSpPr>
          <p:nvPr>
            <p:ph sz="quarter" idx="11" hasCustomPrompt="1"/>
          </p:nvPr>
        </p:nvSpPr>
        <p:spPr>
          <a:xfrm>
            <a:off x="680720" y="1818640"/>
            <a:ext cx="3759200" cy="4338321"/>
          </a:xfrm>
        </p:spPr>
        <p:txBody>
          <a:bodyPr>
            <a:normAutofit/>
          </a:bodyPr>
          <a:lstStyle>
            <a:lvl1pPr>
              <a:defRPr sz="1300"/>
            </a:lvl1pPr>
          </a:lstStyle>
          <a:p>
            <a:r>
              <a:rPr lang="da-DK" dirty="0" err="1" smtClean="0"/>
              <a:t>Aperibuscimod</a:t>
            </a:r>
            <a:r>
              <a:rPr lang="da-DK" dirty="0" smtClean="0"/>
              <a:t> </a:t>
            </a:r>
            <a:r>
              <a:rPr lang="da-DK" dirty="0" err="1" smtClean="0"/>
              <a:t>quatem</a:t>
            </a:r>
            <a:r>
              <a:rPr lang="da-DK" dirty="0" smtClean="0"/>
              <a:t> lam </a:t>
            </a:r>
            <a:r>
              <a:rPr lang="da-DK" dirty="0" err="1" smtClean="0"/>
              <a:t>faccullabor</a:t>
            </a:r>
            <a:r>
              <a:rPr lang="da-DK" dirty="0" smtClean="0"/>
              <a:t> re </a:t>
            </a:r>
            <a:r>
              <a:rPr lang="da-DK" dirty="0" err="1" smtClean="0"/>
              <a:t>quidit</a:t>
            </a:r>
            <a:r>
              <a:rPr lang="da-DK" dirty="0" smtClean="0"/>
              <a:t> </a:t>
            </a:r>
            <a:r>
              <a:rPr lang="da-DK" dirty="0" err="1" smtClean="0"/>
              <a:t>dolo</a:t>
            </a:r>
            <a:r>
              <a:rPr lang="da-DK" dirty="0" smtClean="0"/>
              <a:t> </a:t>
            </a:r>
            <a:r>
              <a:rPr lang="da-DK" dirty="0" err="1" smtClean="0"/>
              <a:t>quas</a:t>
            </a:r>
            <a:r>
              <a:rPr lang="da-DK" dirty="0" smtClean="0"/>
              <a:t> ea nos et la </a:t>
            </a:r>
            <a:r>
              <a:rPr lang="da-DK" dirty="0" err="1" smtClean="0"/>
              <a:t>velenim</a:t>
            </a:r>
            <a:r>
              <a:rPr lang="da-DK" dirty="0" smtClean="0"/>
              <a:t> </a:t>
            </a:r>
            <a:r>
              <a:rPr lang="da-DK" dirty="0" err="1" smtClean="0"/>
              <a:t>aximus</a:t>
            </a:r>
            <a:r>
              <a:rPr lang="da-DK" dirty="0" smtClean="0"/>
              <a:t>, </a:t>
            </a:r>
            <a:r>
              <a:rPr lang="da-DK" dirty="0" err="1" smtClean="0"/>
              <a:t>commosantur</a:t>
            </a:r>
            <a:r>
              <a:rPr lang="da-DK" dirty="0" smtClean="0"/>
              <a:t>?</a:t>
            </a:r>
          </a:p>
          <a:p>
            <a:r>
              <a:rPr lang="da-DK" dirty="0" err="1" smtClean="0"/>
              <a:t>Harios</a:t>
            </a:r>
            <a:r>
              <a:rPr lang="da-DK" dirty="0" smtClean="0"/>
              <a:t> </a:t>
            </a:r>
            <a:r>
              <a:rPr lang="da-DK" dirty="0" err="1" smtClean="0"/>
              <a:t>dollabo</a:t>
            </a:r>
            <a:r>
              <a:rPr lang="da-DK" dirty="0" smtClean="0"/>
              <a:t>. Nam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endParaRPr lang="da-DK" dirty="0" smtClean="0"/>
          </a:p>
        </p:txBody>
      </p:sp>
    </p:spTree>
    <p:extLst>
      <p:ext uri="{BB962C8B-B14F-4D97-AF65-F5344CB8AC3E}">
        <p14:creationId xmlns:p14="http://schemas.microsoft.com/office/powerpoint/2010/main" val="17253709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objects - Turquoise">
    <p:spTree>
      <p:nvGrpSpPr>
        <p:cNvPr id="1" name=""/>
        <p:cNvGrpSpPr/>
        <p:nvPr/>
      </p:nvGrpSpPr>
      <p:grpSpPr>
        <a:xfrm>
          <a:off x="0" y="0"/>
          <a:ext cx="0" cy="0"/>
          <a:chOff x="0" y="0"/>
          <a:chExt cx="0" cy="0"/>
        </a:xfrm>
      </p:grpSpPr>
      <p:sp>
        <p:nvSpPr>
          <p:cNvPr id="12" name="Rektangel 11"/>
          <p:cNvSpPr/>
          <p:nvPr userDrawn="1"/>
        </p:nvSpPr>
        <p:spPr>
          <a:xfrm>
            <a:off x="-1" y="6296025"/>
            <a:ext cx="12192001" cy="561975"/>
          </a:xfrm>
          <a:prstGeom prst="rect">
            <a:avLst/>
          </a:prstGeom>
          <a:solidFill>
            <a:srgbClr val="00A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 name="Pladsholder til indhold 3"/>
          <p:cNvSpPr>
            <a:spLocks noGrp="1"/>
          </p:cNvSpPr>
          <p:nvPr>
            <p:ph sz="half" idx="2"/>
          </p:nvPr>
        </p:nvSpPr>
        <p:spPr>
          <a:xfrm>
            <a:off x="5810249" y="1825625"/>
            <a:ext cx="5600700" cy="3739133"/>
          </a:xfrm>
          <a:blipFill>
            <a:blip r:embed="rId2"/>
            <a:stretch>
              <a:fillRect/>
            </a:stretch>
          </a:blipFill>
        </p:spPr>
        <p:txBody>
          <a:bodyPr/>
          <a:lstStyle/>
          <a:p>
            <a:pPr lvl="0"/>
            <a:r>
              <a:rPr lang="en-US" smtClean="0"/>
              <a:t>Click to edit Master text styles</a:t>
            </a:r>
          </a:p>
        </p:txBody>
      </p:sp>
      <p:pic>
        <p:nvPicPr>
          <p:cNvPr id="8" name="Billed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
        <p:nvSpPr>
          <p:cNvPr id="11" name="Titel 1"/>
          <p:cNvSpPr>
            <a:spLocks noGrp="1"/>
          </p:cNvSpPr>
          <p:nvPr>
            <p:ph type="title" hasCustomPrompt="1"/>
          </p:nvPr>
        </p:nvSpPr>
        <p:spPr>
          <a:xfrm>
            <a:off x="647700" y="427037"/>
            <a:ext cx="9343323" cy="1063625"/>
          </a:xfrm>
        </p:spPr>
        <p:txBody>
          <a:bodyPr>
            <a:normAutofit/>
          </a:bodyPr>
          <a:lstStyle>
            <a:lvl1pPr>
              <a:defRPr sz="4000" b="1">
                <a:solidFill>
                  <a:srgbClr val="00265A"/>
                </a:solidFill>
                <a:latin typeface="+mn-lt"/>
              </a:defRPr>
            </a:lvl1pPr>
          </a:lstStyle>
          <a:p>
            <a:r>
              <a:rPr lang="da-DK" dirty="0" smtClean="0"/>
              <a:t>Slide </a:t>
            </a:r>
            <a:r>
              <a:rPr lang="da-DK" dirty="0" err="1" smtClean="0"/>
              <a:t>title</a:t>
            </a:r>
            <a:endParaRPr lang="da-DK" dirty="0"/>
          </a:p>
        </p:txBody>
      </p:sp>
      <p:pic>
        <p:nvPicPr>
          <p:cNvPr id="9" name="Billed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57733" y="6418914"/>
            <a:ext cx="2560542" cy="384081"/>
          </a:xfrm>
          <a:prstGeom prst="rect">
            <a:avLst/>
          </a:prstGeom>
        </p:spPr>
      </p:pic>
      <p:sp>
        <p:nvSpPr>
          <p:cNvPr id="10" name="Pladsholder til indhold 4"/>
          <p:cNvSpPr>
            <a:spLocks noGrp="1"/>
          </p:cNvSpPr>
          <p:nvPr>
            <p:ph sz="quarter" idx="11" hasCustomPrompt="1"/>
          </p:nvPr>
        </p:nvSpPr>
        <p:spPr>
          <a:xfrm>
            <a:off x="680720" y="1818640"/>
            <a:ext cx="3759200" cy="4338321"/>
          </a:xfrm>
        </p:spPr>
        <p:txBody>
          <a:bodyPr>
            <a:normAutofit/>
          </a:bodyPr>
          <a:lstStyle>
            <a:lvl1pPr>
              <a:defRPr sz="1300"/>
            </a:lvl1pPr>
          </a:lstStyle>
          <a:p>
            <a:r>
              <a:rPr lang="da-DK" dirty="0" err="1" smtClean="0"/>
              <a:t>Aperibuscimod</a:t>
            </a:r>
            <a:r>
              <a:rPr lang="da-DK" dirty="0" smtClean="0"/>
              <a:t> </a:t>
            </a:r>
            <a:r>
              <a:rPr lang="da-DK" dirty="0" err="1" smtClean="0"/>
              <a:t>quatem</a:t>
            </a:r>
            <a:r>
              <a:rPr lang="da-DK" dirty="0" smtClean="0"/>
              <a:t> lam </a:t>
            </a:r>
            <a:r>
              <a:rPr lang="da-DK" dirty="0" err="1" smtClean="0"/>
              <a:t>faccullabor</a:t>
            </a:r>
            <a:r>
              <a:rPr lang="da-DK" dirty="0" smtClean="0"/>
              <a:t> re </a:t>
            </a:r>
            <a:r>
              <a:rPr lang="da-DK" dirty="0" err="1" smtClean="0"/>
              <a:t>quidit</a:t>
            </a:r>
            <a:r>
              <a:rPr lang="da-DK" dirty="0" smtClean="0"/>
              <a:t> </a:t>
            </a:r>
            <a:r>
              <a:rPr lang="da-DK" dirty="0" err="1" smtClean="0"/>
              <a:t>dolo</a:t>
            </a:r>
            <a:r>
              <a:rPr lang="da-DK" dirty="0" smtClean="0"/>
              <a:t> </a:t>
            </a:r>
            <a:r>
              <a:rPr lang="da-DK" dirty="0" err="1" smtClean="0"/>
              <a:t>quas</a:t>
            </a:r>
            <a:r>
              <a:rPr lang="da-DK" dirty="0" smtClean="0"/>
              <a:t> ea nos et la </a:t>
            </a:r>
            <a:r>
              <a:rPr lang="da-DK" dirty="0" err="1" smtClean="0"/>
              <a:t>velenim</a:t>
            </a:r>
            <a:r>
              <a:rPr lang="da-DK" dirty="0" smtClean="0"/>
              <a:t> </a:t>
            </a:r>
            <a:r>
              <a:rPr lang="da-DK" dirty="0" err="1" smtClean="0"/>
              <a:t>aximus</a:t>
            </a:r>
            <a:r>
              <a:rPr lang="da-DK" dirty="0" smtClean="0"/>
              <a:t>, </a:t>
            </a:r>
            <a:r>
              <a:rPr lang="da-DK" dirty="0" err="1" smtClean="0"/>
              <a:t>commosantur</a:t>
            </a:r>
            <a:r>
              <a:rPr lang="da-DK" dirty="0" smtClean="0"/>
              <a:t>?</a:t>
            </a:r>
          </a:p>
          <a:p>
            <a:r>
              <a:rPr lang="da-DK" dirty="0" err="1" smtClean="0"/>
              <a:t>Harios</a:t>
            </a:r>
            <a:r>
              <a:rPr lang="da-DK" dirty="0" smtClean="0"/>
              <a:t> </a:t>
            </a:r>
            <a:r>
              <a:rPr lang="da-DK" dirty="0" err="1" smtClean="0"/>
              <a:t>dollabo</a:t>
            </a:r>
            <a:r>
              <a:rPr lang="da-DK" dirty="0" smtClean="0"/>
              <a:t>. Nam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endParaRPr lang="da-DK" dirty="0" smtClean="0"/>
          </a:p>
        </p:txBody>
      </p:sp>
    </p:spTree>
    <p:extLst>
      <p:ext uri="{BB962C8B-B14F-4D97-AF65-F5344CB8AC3E}">
        <p14:creationId xmlns:p14="http://schemas.microsoft.com/office/powerpoint/2010/main" val="27982657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pic>
        <p:nvPicPr>
          <p:cNvPr id="6" name="Billed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
        <p:nvSpPr>
          <p:cNvPr id="7" name="Titel 1"/>
          <p:cNvSpPr>
            <a:spLocks noGrp="1"/>
          </p:cNvSpPr>
          <p:nvPr>
            <p:ph type="title" hasCustomPrompt="1"/>
          </p:nvPr>
        </p:nvSpPr>
        <p:spPr>
          <a:xfrm>
            <a:off x="647700" y="427037"/>
            <a:ext cx="9343323" cy="1063625"/>
          </a:xfrm>
        </p:spPr>
        <p:txBody>
          <a:bodyPr>
            <a:normAutofit/>
          </a:bodyPr>
          <a:lstStyle>
            <a:lvl1pPr>
              <a:defRPr sz="4000" b="1">
                <a:solidFill>
                  <a:srgbClr val="00265A"/>
                </a:solidFill>
                <a:latin typeface="+mn-lt"/>
              </a:defRPr>
            </a:lvl1pPr>
          </a:lstStyle>
          <a:p>
            <a:r>
              <a:rPr lang="da-DK" dirty="0" smtClean="0"/>
              <a:t>Slide </a:t>
            </a:r>
            <a:r>
              <a:rPr lang="da-DK" dirty="0" err="1" smtClean="0"/>
              <a:t>title</a:t>
            </a:r>
            <a:endParaRPr lang="da-DK" dirty="0"/>
          </a:p>
        </p:txBody>
      </p:sp>
    </p:spTree>
    <p:extLst>
      <p:ext uri="{BB962C8B-B14F-4D97-AF65-F5344CB8AC3E}">
        <p14:creationId xmlns:p14="http://schemas.microsoft.com/office/powerpoint/2010/main" val="27811009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pic>
        <p:nvPicPr>
          <p:cNvPr id="5" name="Bille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Tree>
    <p:extLst>
      <p:ext uri="{BB962C8B-B14F-4D97-AF65-F5344CB8AC3E}">
        <p14:creationId xmlns:p14="http://schemas.microsoft.com/office/powerpoint/2010/main" val="1906141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dirty="0" smtClean="0"/>
              <a:t>Klik for at redigere i master</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2D6F0-204A-4BC0-82EC-9EC76EE7100D}" type="datetimeFigureOut">
              <a:rPr lang="da-DK" smtClean="0"/>
              <a:t>18-02-2019</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4FF06-C454-4623-956E-1F8C554A9E70}" type="slidenum">
              <a:rPr lang="da-DK" smtClean="0"/>
              <a:t>‹#›</a:t>
            </a:fld>
            <a:endParaRPr lang="da-DK"/>
          </a:p>
        </p:txBody>
      </p:sp>
    </p:spTree>
    <p:extLst>
      <p:ext uri="{BB962C8B-B14F-4D97-AF65-F5344CB8AC3E}">
        <p14:creationId xmlns:p14="http://schemas.microsoft.com/office/powerpoint/2010/main" val="206948723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1" r:id="rId5"/>
    <p:sldLayoutId id="2147483662" r:id="rId6"/>
    <p:sldLayoutId id="2147483654" r:id="rId7"/>
    <p:sldLayoutId id="2147483655"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mailto:Nuno.prista@slu.se" TargetMode="External"/><Relationship Id="rId7" Type="http://schemas.openxmlformats.org/officeDocument/2006/relationships/hyperlink" Target="mailto:Henrikkn@ices.dk" TargetMode="External"/><Relationship Id="rId2" Type="http://schemas.openxmlformats.org/officeDocument/2006/relationships/hyperlink" Target="mailto:Kibi@aqua.dtu.dk" TargetMode="External"/><Relationship Id="rId1" Type="http://schemas.openxmlformats.org/officeDocument/2006/relationships/slideLayout" Target="../slideLayouts/slideLayout3.xml"/><Relationship Id="rId6" Type="http://schemas.openxmlformats.org/officeDocument/2006/relationships/hyperlink" Target="mailto:Twan.leijzer@wur.nl" TargetMode="External"/><Relationship Id="rId5" Type="http://schemas.openxmlformats.org/officeDocument/2006/relationships/hyperlink" Target="mailto:Edvin.fuglebakk@hi.no" TargetMode="External"/><Relationship Id="rId4" Type="http://schemas.openxmlformats.org/officeDocument/2006/relationships/hyperlink" Target="mailto:David.Currie@Marine.i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Pladsholder til tekst 8"/>
          <p:cNvSpPr>
            <a:spLocks noGrp="1"/>
          </p:cNvSpPr>
          <p:nvPr>
            <p:ph type="body" sz="quarter" idx="12"/>
          </p:nvPr>
        </p:nvSpPr>
        <p:spPr>
          <a:xfrm>
            <a:off x="676276" y="3128211"/>
            <a:ext cx="9382124" cy="1872413"/>
          </a:xfrm>
        </p:spPr>
        <p:txBody>
          <a:bodyPr>
            <a:normAutofit/>
          </a:bodyPr>
          <a:lstStyle/>
          <a:p>
            <a:endParaRPr lang="en-GB" dirty="0" smtClean="0"/>
          </a:p>
          <a:p>
            <a:r>
              <a:rPr lang="en-GB" dirty="0" smtClean="0"/>
              <a:t>Henrik Kjems-Nielsen</a:t>
            </a:r>
          </a:p>
          <a:p>
            <a:r>
              <a:rPr lang="en-GB" dirty="0" smtClean="0"/>
              <a:t>ICES Secretariat</a:t>
            </a:r>
            <a:endParaRPr lang="en-GB" dirty="0"/>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75" y="5345359"/>
            <a:ext cx="1724025" cy="898278"/>
          </a:xfrm>
          <a:prstGeom prst="rect">
            <a:avLst/>
          </a:prstGeom>
        </p:spPr>
      </p:pic>
      <p:sp>
        <p:nvSpPr>
          <p:cNvPr id="10" name="Pladsholder til tekst 9"/>
          <p:cNvSpPr>
            <a:spLocks noGrp="1"/>
          </p:cNvSpPr>
          <p:nvPr>
            <p:ph type="body" sz="quarter" idx="10"/>
          </p:nvPr>
        </p:nvSpPr>
        <p:spPr>
          <a:xfrm>
            <a:off x="638174" y="769937"/>
            <a:ext cx="9220201" cy="2358273"/>
          </a:xfrm>
        </p:spPr>
        <p:txBody>
          <a:bodyPr/>
          <a:lstStyle/>
          <a:p>
            <a:r>
              <a:rPr lang="en-GB" sz="7200" b="1" dirty="0" smtClean="0"/>
              <a:t>RDBES </a:t>
            </a:r>
            <a:r>
              <a:rPr lang="en-GB" sz="7200" b="1" dirty="0" smtClean="0"/>
              <a:t>overview </a:t>
            </a:r>
            <a:endParaRPr lang="en-GB" sz="7200" b="1" dirty="0" smtClean="0"/>
          </a:p>
          <a:p>
            <a:r>
              <a:rPr lang="en-GB" sz="7200" b="1" dirty="0" smtClean="0"/>
              <a:t>WKRDB-POP</a:t>
            </a:r>
            <a:endParaRPr lang="en-GB" sz="7200" b="1" dirty="0" smtClean="0"/>
          </a:p>
        </p:txBody>
      </p:sp>
    </p:spTree>
    <p:extLst>
      <p:ext uri="{BB962C8B-B14F-4D97-AF65-F5344CB8AC3E}">
        <p14:creationId xmlns:p14="http://schemas.microsoft.com/office/powerpoint/2010/main" val="83677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a:t>
            </a:r>
            <a:r>
              <a:rPr lang="en-GB" dirty="0" smtClean="0"/>
              <a:t> workshops in 2019</a:t>
            </a:r>
            <a:endParaRPr lang="en-GB" dirty="0"/>
          </a:p>
        </p:txBody>
      </p:sp>
      <p:sp>
        <p:nvSpPr>
          <p:cNvPr id="3" name="Content Placeholder 2"/>
          <p:cNvSpPr>
            <a:spLocks noGrp="1"/>
          </p:cNvSpPr>
          <p:nvPr>
            <p:ph sz="quarter" idx="10"/>
          </p:nvPr>
        </p:nvSpPr>
        <p:spPr>
          <a:xfrm>
            <a:off x="680720" y="1876926"/>
            <a:ext cx="10749280" cy="4427620"/>
          </a:xfrm>
        </p:spPr>
        <p:txBody>
          <a:bodyPr>
            <a:normAutofit/>
          </a:bodyPr>
          <a:lstStyle/>
          <a:p>
            <a:pPr marL="0" indent="0">
              <a:buNone/>
            </a:pPr>
            <a:r>
              <a:rPr lang="en-GB" sz="2400" b="1" dirty="0" smtClean="0"/>
              <a:t>WKRDB-POP (co-chairs David Currie, Edvin Fuglebakk) 18</a:t>
            </a:r>
            <a:r>
              <a:rPr lang="en-GB" sz="2400" b="1" baseline="30000" dirty="0" smtClean="0"/>
              <a:t>th</a:t>
            </a:r>
            <a:r>
              <a:rPr lang="en-GB" sz="2400" b="1" dirty="0" smtClean="0"/>
              <a:t> February</a:t>
            </a:r>
          </a:p>
          <a:p>
            <a:r>
              <a:rPr lang="en-GB" sz="2400" dirty="0" smtClean="0"/>
              <a:t>Population of the RDBES </a:t>
            </a:r>
            <a:r>
              <a:rPr lang="en-GB" sz="2400" dirty="0"/>
              <a:t>data model (sample data</a:t>
            </a:r>
            <a:r>
              <a:rPr lang="en-GB" sz="2400" dirty="0" smtClean="0"/>
              <a:t>)</a:t>
            </a:r>
          </a:p>
          <a:p>
            <a:endParaRPr lang="en-GB" sz="2400" dirty="0" smtClean="0"/>
          </a:p>
          <a:p>
            <a:pPr marL="0" indent="0">
              <a:buNone/>
            </a:pPr>
            <a:r>
              <a:rPr lang="en-GB" sz="2400" b="1" dirty="0" smtClean="0"/>
              <a:t>WKRDB-EST (</a:t>
            </a:r>
            <a:r>
              <a:rPr lang="en-GB" sz="2400" b="1" dirty="0"/>
              <a:t>co-chairs </a:t>
            </a:r>
            <a:r>
              <a:rPr lang="en-GB" sz="2400" b="1" dirty="0" smtClean="0"/>
              <a:t>Kirsten </a:t>
            </a:r>
            <a:r>
              <a:rPr lang="en-GB" sz="2400" b="1" dirty="0" err="1" smtClean="0"/>
              <a:t>Håkansson</a:t>
            </a:r>
            <a:r>
              <a:rPr lang="en-GB" sz="2400" b="1" dirty="0" smtClean="0"/>
              <a:t>, Nuno Prista) October</a:t>
            </a:r>
          </a:p>
          <a:p>
            <a:r>
              <a:rPr lang="en-GB" sz="2400" dirty="0" smtClean="0"/>
              <a:t>Estimations of catch and sample data</a:t>
            </a:r>
          </a:p>
          <a:p>
            <a:pPr marL="0" indent="0">
              <a:buNone/>
            </a:pPr>
            <a:endParaRPr lang="en-GB" sz="2400" dirty="0" smtClean="0"/>
          </a:p>
        </p:txBody>
      </p:sp>
    </p:spTree>
    <p:extLst>
      <p:ext uri="{BB962C8B-B14F-4D97-AF65-F5344CB8AC3E}">
        <p14:creationId xmlns:p14="http://schemas.microsoft.com/office/powerpoint/2010/main" val="247368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27037"/>
            <a:ext cx="9439500" cy="1063625"/>
          </a:xfrm>
        </p:spPr>
        <p:txBody>
          <a:bodyPr>
            <a:normAutofit fontScale="90000"/>
          </a:bodyPr>
          <a:lstStyle/>
          <a:p>
            <a:r>
              <a:rPr lang="en-GB" dirty="0"/>
              <a:t>Strategy </a:t>
            </a:r>
            <a:r>
              <a:rPr lang="en-GB" dirty="0" smtClean="0"/>
              <a:t>RDBES </a:t>
            </a:r>
            <a:r>
              <a:rPr lang="en-GB" dirty="0"/>
              <a:t>diagram with statistical methods</a:t>
            </a:r>
          </a:p>
        </p:txBody>
      </p:sp>
      <p:sp>
        <p:nvSpPr>
          <p:cNvPr id="3" name="Content Placeholder 2"/>
          <p:cNvSpPr>
            <a:spLocks noGrp="1"/>
          </p:cNvSpPr>
          <p:nvPr>
            <p:ph idx="4294967295"/>
          </p:nvPr>
        </p:nvSpPr>
        <p:spPr>
          <a:xfrm>
            <a:off x="529432" y="1790558"/>
            <a:ext cx="10515600" cy="4351338"/>
          </a:xfrm>
          <a:prstGeom prst="rect">
            <a:avLst/>
          </a:prstGeom>
        </p:spPr>
        <p:txBody>
          <a:bodyPr/>
          <a:lstStyle/>
          <a:p>
            <a:endParaRPr lang="en-GB" dirty="0"/>
          </a:p>
        </p:txBody>
      </p:sp>
      <p:sp>
        <p:nvSpPr>
          <p:cNvPr id="4" name="Rounded Rectangle 3"/>
          <p:cNvSpPr>
            <a:spLocks noChangeArrowheads="1"/>
          </p:cNvSpPr>
          <p:nvPr/>
        </p:nvSpPr>
        <p:spPr bwMode="auto">
          <a:xfrm>
            <a:off x="3449637" y="2826481"/>
            <a:ext cx="5534025" cy="2190750"/>
          </a:xfrm>
          <a:prstGeom prst="roundRect">
            <a:avLst>
              <a:gd name="adj" fmla="val 16667"/>
            </a:avLst>
          </a:prstGeom>
          <a:solidFill>
            <a:srgbClr val="FFFFFF">
              <a:alpha val="0"/>
            </a:srgbClr>
          </a:solidFill>
          <a:ln w="31750">
            <a:solidFill>
              <a:srgbClr val="000000"/>
            </a:solidFill>
            <a:round/>
            <a:headEnd/>
            <a:tailEnd/>
          </a:ln>
          <a:effectLst>
            <a:outerShdw dist="107763" dir="18900000" algn="ctr" rotWithShape="0">
              <a:srgbClr val="808080">
                <a:alpha val="50000"/>
              </a:srgbClr>
            </a:outerShdw>
          </a:effectLst>
        </p:spPr>
        <p:txBody>
          <a:bodyPr rot="0" vert="horz" wrap="square" lIns="91440" tIns="45720" rIns="91440" bIns="45720" anchor="t" anchorCtr="0" upright="1">
            <a:noAutofit/>
          </a:bodyPr>
          <a:lstStyle/>
          <a:p>
            <a:pPr marL="828040" indent="828040" algn="just">
              <a:spcBef>
                <a:spcPts val="600"/>
              </a:spcBef>
              <a:spcAft>
                <a:spcPts val="600"/>
              </a:spcAft>
            </a:pPr>
            <a:r>
              <a:rPr lang="en-GB" sz="1400" b="1" dirty="0" smtClean="0">
                <a:effectLst/>
                <a:latin typeface="Palatino Linotype" panose="02040502050505030304" pitchFamily="18" charset="0"/>
                <a:ea typeface="MS Mincho" panose="02020609040205080304" pitchFamily="49" charset="-128"/>
                <a:cs typeface="Times New Roman" panose="02020603050405020304" pitchFamily="18" charset="0"/>
              </a:rPr>
              <a:t> </a:t>
            </a:r>
            <a:endParaRPr lang="en-GB" sz="1000" dirty="0">
              <a:effectLst/>
              <a:latin typeface="Palatino Linotype" panose="02040502050505030304" pitchFamily="18" charset="0"/>
              <a:ea typeface="MS Mincho" panose="02020609040205080304" pitchFamily="49" charset="-128"/>
              <a:cs typeface="Times New Roman" panose="02020603050405020304" pitchFamily="18" charset="0"/>
            </a:endParaRPr>
          </a:p>
        </p:txBody>
      </p:sp>
      <p:sp>
        <p:nvSpPr>
          <p:cNvPr id="5" name="Right Arrow 4"/>
          <p:cNvSpPr/>
          <p:nvPr/>
        </p:nvSpPr>
        <p:spPr>
          <a:xfrm>
            <a:off x="4824165" y="3822773"/>
            <a:ext cx="4507091" cy="2857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6" name="Rounded Rectangle 25"/>
          <p:cNvSpPr>
            <a:spLocks noChangeArrowheads="1"/>
          </p:cNvSpPr>
          <p:nvPr/>
        </p:nvSpPr>
        <p:spPr bwMode="auto">
          <a:xfrm>
            <a:off x="6073775" y="2322041"/>
            <a:ext cx="2455639" cy="381000"/>
          </a:xfrm>
          <a:prstGeom prst="roundRect">
            <a:avLst>
              <a:gd name="adj" fmla="val 16667"/>
            </a:avLst>
          </a:prstGeom>
          <a:solidFill>
            <a:srgbClr val="FFFFFF"/>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Experts raise data </a:t>
            </a:r>
            <a:endParaRPr kumimoji="0" lang="en-GB"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7" name="Down Arrow 6"/>
          <p:cNvSpPr/>
          <p:nvPr/>
        </p:nvSpPr>
        <p:spPr>
          <a:xfrm rot="12773624">
            <a:off x="6631038" y="2621516"/>
            <a:ext cx="264795" cy="51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8" name="Flowchart: Multidocument 33"/>
          <p:cNvSpPr>
            <a:spLocks noChangeArrowheads="1"/>
          </p:cNvSpPr>
          <p:nvPr/>
        </p:nvSpPr>
        <p:spPr bwMode="auto">
          <a:xfrm>
            <a:off x="1850469" y="3474566"/>
            <a:ext cx="1418193" cy="1122730"/>
          </a:xfrm>
          <a:prstGeom prst="flowChartMultidocument">
            <a:avLst/>
          </a:prstGeom>
          <a:solidFill>
            <a:srgbClr val="9BBB59"/>
          </a:solidFill>
          <a:ln w="50800">
            <a:solidFill>
              <a:srgbClr val="F2F2F2"/>
            </a:solidFill>
            <a:miter lim="800000"/>
            <a:headEnd/>
            <a:tailEnd/>
          </a:ln>
          <a:effectLst>
            <a:outerShdw dist="107763" dir="18900000"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Harmonised national landing, effort and sample data</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28"/>
          <p:cNvSpPr>
            <a:spLocks noChangeArrowheads="1"/>
          </p:cNvSpPr>
          <p:nvPr/>
        </p:nvSpPr>
        <p:spPr bwMode="auto">
          <a:xfrm>
            <a:off x="3276401" y="2286341"/>
            <a:ext cx="2267348" cy="361950"/>
          </a:xfrm>
          <a:prstGeom prst="roundRect">
            <a:avLst>
              <a:gd name="adj" fmla="val 16667"/>
            </a:avLst>
          </a:prstGeom>
          <a:solidFill>
            <a:srgbClr val="FFFFFF"/>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National data submitters</a:t>
            </a:r>
            <a:endParaRPr kumimoji="0" lang="en-GB"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ounded Rectangle 29"/>
          <p:cNvSpPr>
            <a:spLocks noChangeArrowheads="1"/>
          </p:cNvSpPr>
          <p:nvPr/>
        </p:nvSpPr>
        <p:spPr bwMode="auto">
          <a:xfrm>
            <a:off x="3638550" y="3126904"/>
            <a:ext cx="1185615" cy="1839912"/>
          </a:xfrm>
          <a:prstGeom prst="roundRect">
            <a:avLst>
              <a:gd name="adj" fmla="val 16667"/>
            </a:avLst>
          </a:prstGeom>
          <a:solidFill>
            <a:schemeClr val="accent5">
              <a:lumMod val="40000"/>
              <a:lumOff val="60000"/>
            </a:schemeClr>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en-US" sz="1000" dirty="0" smtClean="0">
              <a:latin typeface="Palatino Linotype" panose="02040502050505030304" pitchFamily="18" charset="0"/>
              <a:ea typeface="MS Mincho" panose="02020609040205080304" pitchFamily="49" charset="-128"/>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Common quality checks</a:t>
            </a: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 and import of national detailed catch, effort and biological data</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ounded Rectangle 40"/>
          <p:cNvSpPr>
            <a:spLocks noChangeArrowheads="1"/>
          </p:cNvSpPr>
          <p:nvPr/>
        </p:nvSpPr>
        <p:spPr bwMode="auto">
          <a:xfrm>
            <a:off x="5434013" y="5316066"/>
            <a:ext cx="1581641" cy="606797"/>
          </a:xfrm>
          <a:prstGeom prst="roundRect">
            <a:avLst>
              <a:gd name="adj" fmla="val 16667"/>
            </a:avLst>
          </a:prstGeom>
          <a:solidFill>
            <a:srgbClr val="00B0F0"/>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Methods </a:t>
            </a:r>
            <a:r>
              <a:rPr lang="en-GB" altLang="en-US" sz="1000" dirty="0" smtClean="0">
                <a:latin typeface="Palatino Linotype" panose="02040502050505030304" pitchFamily="18" charset="0"/>
                <a:ea typeface="MS Mincho" panose="02020609040205080304" pitchFamily="49" charset="-128"/>
                <a:cs typeface="Times New Roman" panose="02020603050405020304" pitchFamily="18" charset="0"/>
              </a:rPr>
              <a:t>in R </a:t>
            </a: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approved for implementation in the RDBES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ounded Rectangle 41"/>
          <p:cNvSpPr>
            <a:spLocks noChangeArrowheads="1"/>
          </p:cNvSpPr>
          <p:nvPr/>
        </p:nvSpPr>
        <p:spPr bwMode="auto">
          <a:xfrm>
            <a:off x="5142543" y="4231928"/>
            <a:ext cx="2407578" cy="719012"/>
          </a:xfrm>
          <a:prstGeom prst="roundRect">
            <a:avLst>
              <a:gd name="adj" fmla="val 16667"/>
            </a:avLst>
          </a:prstGeom>
          <a:solidFill>
            <a:srgbClr val="00B0F0"/>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Statistical methods </a:t>
            </a: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(e.g. in R) for national raising. Version control needed inside the RDBES</a:t>
            </a:r>
            <a:endParaRPr kumimoji="0" lang="en-GB"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3268407" y="1816237"/>
            <a:ext cx="5633231" cy="41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Regional </a:t>
            </a:r>
            <a:r>
              <a:rPr kumimoji="0" lang="en-GB" altLang="en-US" sz="2000" b="1" i="0" u="none" strike="noStrike" cap="none" normalizeH="0" baseline="0" dirty="0" err="1"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DataBase</a:t>
            </a:r>
            <a:r>
              <a:rPr kumimoji="0" lang="en-GB" altLang="en-US" sz="2000" b="1" i="0" u="none" strike="noStrike" cap="none" normalizeH="0" baseline="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 Estimation System</a:t>
            </a:r>
            <a:endParaRPr kumimoji="0" lang="en-GB"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1899460" y="3048314"/>
            <a:ext cx="1326578" cy="37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Input</a:t>
            </a:r>
            <a:r>
              <a:rPr kumimoji="0" lang="en-GB" altLang="en-US" sz="1400" b="1" i="0" u="none" strike="noStrike" cap="none" normalizeH="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 data</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ounded Rectangle 1"/>
          <p:cNvSpPr>
            <a:spLocks noChangeArrowheads="1"/>
          </p:cNvSpPr>
          <p:nvPr/>
        </p:nvSpPr>
        <p:spPr bwMode="auto">
          <a:xfrm>
            <a:off x="9341157" y="2826481"/>
            <a:ext cx="1165542" cy="781288"/>
          </a:xfrm>
          <a:prstGeom prst="roundRect">
            <a:avLst>
              <a:gd name="adj" fmla="val 16667"/>
            </a:avLst>
          </a:prstGeom>
          <a:solidFill>
            <a:srgbClr val="92D050"/>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ICES</a:t>
            </a:r>
            <a:endParaRPr kumimoji="0" lang="en-GB" altLang="en-US" sz="1200" b="1"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Assessment Expert </a:t>
            </a:r>
            <a:r>
              <a:rPr lang="en-GB" altLang="en-US" sz="1000" dirty="0" smtClean="0">
                <a:latin typeface="Palatino Linotype" panose="02040502050505030304" pitchFamily="18" charset="0"/>
                <a:ea typeface="MS Mincho" panose="02020609040205080304" pitchFamily="49" charset="-128"/>
                <a:cs typeface="Times New Roman" panose="02020603050405020304" pitchFamily="18" charset="0"/>
              </a:rPr>
              <a:t>Groups/</a:t>
            </a:r>
            <a:endParaRPr kumimoji="0" lang="en-GB" altLang="en-US"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000" dirty="0">
                <a:latin typeface="Palatino Linotype" panose="02040502050505030304" pitchFamily="18" charset="0"/>
                <a:ea typeface="MS Mincho" panose="02020609040205080304" pitchFamily="49" charset="-128"/>
                <a:cs typeface="Times New Roman" panose="02020603050405020304" pitchFamily="18" charset="0"/>
              </a:rPr>
              <a:t>Advice</a:t>
            </a:r>
          </a:p>
        </p:txBody>
      </p:sp>
      <p:sp>
        <p:nvSpPr>
          <p:cNvPr id="16" name="Rounded Rectangle 7"/>
          <p:cNvSpPr>
            <a:spLocks noChangeArrowheads="1"/>
          </p:cNvSpPr>
          <p:nvPr/>
        </p:nvSpPr>
        <p:spPr bwMode="auto">
          <a:xfrm>
            <a:off x="9359206" y="3697062"/>
            <a:ext cx="1158656" cy="675522"/>
          </a:xfrm>
          <a:prstGeom prst="roundRect">
            <a:avLst>
              <a:gd name="adj" fmla="val 16667"/>
            </a:avLst>
          </a:prstGeom>
          <a:solidFill>
            <a:srgbClr val="C5E0B3"/>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RCM/RCG</a:t>
            </a:r>
            <a:endParaRPr kumimoji="0" lang="en-GB" altLang="en-US" sz="1200" b="1"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Data and reports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200" b="1" i="0" u="none" strike="noStrike" cap="none" normalizeH="0" baseline="0" dirty="0" smtClean="0">
              <a:ln>
                <a:noFill/>
              </a:ln>
              <a:solidFill>
                <a:schemeClr val="tx1"/>
              </a:solidFill>
              <a:effectLst/>
              <a:latin typeface="Arial" panose="020B0604020202020204" pitchFamily="34" charset="0"/>
            </a:endParaRPr>
          </a:p>
        </p:txBody>
      </p:sp>
      <p:sp>
        <p:nvSpPr>
          <p:cNvPr id="17" name="Right Arrow 16"/>
          <p:cNvSpPr/>
          <p:nvPr/>
        </p:nvSpPr>
        <p:spPr>
          <a:xfrm>
            <a:off x="3006373" y="3755285"/>
            <a:ext cx="720125" cy="5454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GB" sz="900" b="1" dirty="0" smtClean="0">
                <a:solidFill>
                  <a:schemeClr val="tx1"/>
                </a:solidFill>
              </a:rPr>
              <a:t>New Format</a:t>
            </a:r>
            <a:endParaRPr lang="en-GB" sz="900" b="1" dirty="0">
              <a:solidFill>
                <a:schemeClr val="tx1"/>
              </a:solidFill>
            </a:endParaRPr>
          </a:p>
        </p:txBody>
      </p:sp>
      <p:sp>
        <p:nvSpPr>
          <p:cNvPr id="18" name="Up Arrow 17"/>
          <p:cNvSpPr/>
          <p:nvPr/>
        </p:nvSpPr>
        <p:spPr>
          <a:xfrm>
            <a:off x="6065560" y="4959881"/>
            <a:ext cx="272415" cy="260350"/>
          </a:xfrm>
          <a:prstGeom prst="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19" name="Right Arrow 18"/>
          <p:cNvSpPr/>
          <p:nvPr/>
        </p:nvSpPr>
        <p:spPr>
          <a:xfrm>
            <a:off x="8865076" y="4514532"/>
            <a:ext cx="486410" cy="2965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0" name="Down Arrow 19"/>
          <p:cNvSpPr/>
          <p:nvPr/>
        </p:nvSpPr>
        <p:spPr>
          <a:xfrm rot="2106805">
            <a:off x="6281411" y="2639902"/>
            <a:ext cx="264795" cy="51943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1" name="Down Arrow 20"/>
          <p:cNvSpPr/>
          <p:nvPr/>
        </p:nvSpPr>
        <p:spPr>
          <a:xfrm rot="10800000">
            <a:off x="4325074" y="2644454"/>
            <a:ext cx="266700" cy="457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2" name="Rectangle 36"/>
          <p:cNvSpPr>
            <a:spLocks noChangeArrowheads="1"/>
          </p:cNvSpPr>
          <p:nvPr/>
        </p:nvSpPr>
        <p:spPr bwMode="auto">
          <a:xfrm>
            <a:off x="4667864" y="2826481"/>
            <a:ext cx="1621622" cy="23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Security &amp; Logging</a:t>
            </a:r>
            <a:endParaRPr kumimoji="0" lang="en-GB"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Down Arrow 22"/>
          <p:cNvSpPr/>
          <p:nvPr/>
        </p:nvSpPr>
        <p:spPr>
          <a:xfrm>
            <a:off x="3891163" y="2677691"/>
            <a:ext cx="266700" cy="4572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rot="19815748">
            <a:off x="7840079" y="2669047"/>
            <a:ext cx="248920" cy="51943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rot="9018500">
            <a:off x="8198943" y="2654964"/>
            <a:ext cx="264795" cy="51943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6" name="Rounded Rectangle 24"/>
          <p:cNvSpPr>
            <a:spLocks noChangeArrowheads="1"/>
          </p:cNvSpPr>
          <p:nvPr/>
        </p:nvSpPr>
        <p:spPr bwMode="auto">
          <a:xfrm>
            <a:off x="5148659" y="3125316"/>
            <a:ext cx="2401461" cy="903612"/>
          </a:xfrm>
          <a:prstGeom prst="roundRect">
            <a:avLst>
              <a:gd name="adj" fmla="val 16667"/>
            </a:avLst>
          </a:prstGeom>
          <a:solidFill>
            <a:schemeClr val="accent5">
              <a:lumMod val="40000"/>
              <a:lumOff val="60000"/>
            </a:schemeClr>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1"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Raising </a:t>
            </a: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 of national detailed biological data using the Statistical methods. </a:t>
            </a:r>
          </a:p>
          <a:p>
            <a:pPr lvl="0" algn="ctr" eaLnBrk="0" fontAlgn="base" hangingPunct="0">
              <a:spcBef>
                <a:spcPct val="0"/>
              </a:spcBef>
              <a:spcAft>
                <a:spcPct val="0"/>
              </a:spcAft>
            </a:pPr>
            <a:r>
              <a:rPr lang="en-GB" altLang="en-US" sz="1000" b="1" dirty="0">
                <a:latin typeface="Palatino Linotype" panose="02040502050505030304" pitchFamily="18" charset="0"/>
                <a:ea typeface="MS Mincho" panose="02020609040205080304" pitchFamily="49" charset="-128"/>
                <a:cs typeface="Times New Roman" panose="02020603050405020304" pitchFamily="18" charset="0"/>
              </a:rPr>
              <a:t>Documentation of </a:t>
            </a:r>
            <a:r>
              <a:rPr lang="en-GB" altLang="en-US" sz="1000" b="1" dirty="0" smtClean="0">
                <a:latin typeface="Palatino Linotype" panose="02040502050505030304" pitchFamily="18" charset="0"/>
                <a:ea typeface="MS Mincho" panose="02020609040205080304" pitchFamily="49" charset="-128"/>
                <a:cs typeface="Times New Roman" panose="02020603050405020304" pitchFamily="18" charset="0"/>
              </a:rPr>
              <a:t>data, method and version</a:t>
            </a:r>
            <a:endParaRPr kumimoji="0" lang="en-GB"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ight Arrow 26"/>
          <p:cNvSpPr/>
          <p:nvPr/>
        </p:nvSpPr>
        <p:spPr>
          <a:xfrm>
            <a:off x="4834066" y="3405614"/>
            <a:ext cx="296545" cy="2965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8" name="Rounded Rectangle 15"/>
          <p:cNvSpPr>
            <a:spLocks noChangeArrowheads="1"/>
          </p:cNvSpPr>
          <p:nvPr/>
        </p:nvSpPr>
        <p:spPr bwMode="auto">
          <a:xfrm>
            <a:off x="7845396" y="3160241"/>
            <a:ext cx="1020514" cy="1806575"/>
          </a:xfrm>
          <a:prstGeom prst="roundRect">
            <a:avLst>
              <a:gd name="adj" fmla="val 16667"/>
            </a:avLst>
          </a:prstGeom>
          <a:solidFill>
            <a:schemeClr val="accent5">
              <a:lumMod val="40000"/>
              <a:lumOff val="60000"/>
            </a:schemeClr>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000" dirty="0" smtClean="0">
              <a:latin typeface="Palatino Linotype" panose="02040502050505030304" pitchFamily="18" charset="0"/>
              <a:ea typeface="MS Mincho" panose="02020609040205080304" pitchFamily="49" charset="-128"/>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000" b="1" dirty="0" smtClean="0">
                <a:latin typeface="Palatino Linotype" panose="02040502050505030304" pitchFamily="18" charset="0"/>
                <a:ea typeface="MS Mincho" panose="02020609040205080304" pitchFamily="49" charset="-128"/>
                <a:cs typeface="Times New Roman" panose="02020603050405020304" pitchFamily="18" charset="0"/>
              </a:rPr>
              <a:t>Combine data</a:t>
            </a: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  and produce standardised data products</a:t>
            </a:r>
            <a:r>
              <a:rPr kumimoji="0" lang="en-GB" altLang="en-US" sz="1000" b="0" i="0" u="none" strike="noStrike" cap="none" normalizeH="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 and </a:t>
            </a: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reports</a:t>
            </a:r>
            <a:endParaRPr kumimoji="0" lang="en-GB"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ight Arrow 28"/>
          <p:cNvSpPr/>
          <p:nvPr/>
        </p:nvSpPr>
        <p:spPr>
          <a:xfrm>
            <a:off x="8848573" y="3268004"/>
            <a:ext cx="504825" cy="296545"/>
          </a:xfrm>
          <a:prstGeom prst="rightArrow">
            <a:avLst/>
          </a:prstGeom>
          <a:solidFill>
            <a:srgbClr val="FFFF0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0" name="Right Arrow 29"/>
          <p:cNvSpPr/>
          <p:nvPr/>
        </p:nvSpPr>
        <p:spPr>
          <a:xfrm>
            <a:off x="7550121" y="3447980"/>
            <a:ext cx="295275" cy="30797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1" name="Up Arrow 30"/>
          <p:cNvSpPr/>
          <p:nvPr/>
        </p:nvSpPr>
        <p:spPr>
          <a:xfrm>
            <a:off x="6505614" y="4028927"/>
            <a:ext cx="272415" cy="185992"/>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2" name="Down Arrow 31"/>
          <p:cNvSpPr/>
          <p:nvPr/>
        </p:nvSpPr>
        <p:spPr>
          <a:xfrm>
            <a:off x="5787232" y="4028927"/>
            <a:ext cx="273050" cy="19405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3" name="Rectangle 6"/>
          <p:cNvSpPr>
            <a:spLocks noChangeArrowheads="1"/>
          </p:cNvSpPr>
          <p:nvPr/>
        </p:nvSpPr>
        <p:spPr bwMode="auto">
          <a:xfrm>
            <a:off x="9304306" y="2351652"/>
            <a:ext cx="1268455" cy="37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400" b="1" dirty="0" smtClean="0">
                <a:latin typeface="Arial Black" panose="020B0A04020102020204" pitchFamily="34" charset="0"/>
                <a:ea typeface="MS Mincho" panose="02020609040205080304" pitchFamily="49" charset="-128"/>
                <a:cs typeface="Times New Roman" panose="02020603050405020304" pitchFamily="18" charset="0"/>
              </a:rPr>
              <a:t>End users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6"/>
          <p:cNvSpPr>
            <a:spLocks noChangeArrowheads="1"/>
          </p:cNvSpPr>
          <p:nvPr/>
        </p:nvSpPr>
        <p:spPr bwMode="auto">
          <a:xfrm>
            <a:off x="4430190" y="5363819"/>
            <a:ext cx="1048485" cy="45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New</a:t>
            </a:r>
            <a:r>
              <a:rPr kumimoji="0" lang="en-GB" altLang="en-US" sz="1400" b="1" i="0" u="none" strike="noStrike" cap="none" normalizeH="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 methods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6"/>
          <p:cNvSpPr>
            <a:spLocks noChangeArrowheads="1"/>
          </p:cNvSpPr>
          <p:nvPr/>
        </p:nvSpPr>
        <p:spPr bwMode="auto">
          <a:xfrm>
            <a:off x="1729140" y="1834277"/>
            <a:ext cx="1121333" cy="372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Arial Black" panose="020B0A04020102020204" pitchFamily="34" charset="0"/>
                <a:ea typeface="MS Mincho" panose="02020609040205080304" pitchFamily="49" charset="-128"/>
                <a:cs typeface="Times New Roman" panose="02020603050405020304" pitchFamily="18" charset="0"/>
              </a:rPr>
              <a:t>Data flow</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ounded Rectangle 7"/>
          <p:cNvSpPr>
            <a:spLocks noChangeArrowheads="1"/>
          </p:cNvSpPr>
          <p:nvPr/>
        </p:nvSpPr>
        <p:spPr bwMode="auto">
          <a:xfrm>
            <a:off x="9359206" y="4458816"/>
            <a:ext cx="1158656" cy="660132"/>
          </a:xfrm>
          <a:prstGeom prst="roundRect">
            <a:avLst>
              <a:gd name="adj" fmla="val 16667"/>
            </a:avLst>
          </a:prstGeom>
          <a:solidFill>
            <a:srgbClr val="C5E0B3"/>
          </a:solidFill>
          <a:ln w="9525">
            <a:solidFill>
              <a:srgbClr val="000000"/>
            </a:solidFill>
            <a:round/>
            <a:headEnd/>
            <a:tailEnd/>
          </a:ln>
          <a:effectLst>
            <a:outerShdw dist="107763" dir="189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lvl="0" algn="ctr" eaLnBrk="0" fontAlgn="base" hangingPunct="0">
              <a:spcBef>
                <a:spcPct val="0"/>
              </a:spcBef>
              <a:spcAft>
                <a:spcPct val="0"/>
              </a:spcAft>
            </a:pPr>
            <a:r>
              <a:rPr lang="en-GB" altLang="en-US" sz="1200" b="1" dirty="0" smtClean="0">
                <a:latin typeface="Palatino Linotype" panose="02040502050505030304" pitchFamily="18" charset="0"/>
                <a:ea typeface="MS Mincho" panose="02020609040205080304" pitchFamily="49" charset="-128"/>
                <a:cs typeface="Times New Roman" panose="02020603050405020304" pitchFamily="18" charset="0"/>
              </a:rPr>
              <a:t>STECF</a:t>
            </a:r>
            <a:endParaRPr kumimoji="0" lang="en-GB" altLang="en-US" sz="12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Palatino Linotype" panose="02040502050505030304" pitchFamily="18" charset="0"/>
                <a:ea typeface="MS Mincho" panose="02020609040205080304" pitchFamily="49" charset="-128"/>
                <a:cs typeface="Times New Roman" panose="02020603050405020304" pitchFamily="18" charset="0"/>
              </a:rPr>
              <a:t>Data and reports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2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26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Regional </a:t>
            </a:r>
            <a:r>
              <a:rPr lang="en-GB" dirty="0" err="1" smtClean="0"/>
              <a:t>DataBase</a:t>
            </a:r>
            <a:r>
              <a:rPr lang="en-GB" dirty="0" smtClean="0"/>
              <a:t> and Estimation System developments </a:t>
            </a:r>
            <a:endParaRPr lang="en-GB" dirty="0"/>
          </a:p>
        </p:txBody>
      </p:sp>
      <p:sp>
        <p:nvSpPr>
          <p:cNvPr id="3" name="Content Placeholder 2"/>
          <p:cNvSpPr>
            <a:spLocks noGrp="1"/>
          </p:cNvSpPr>
          <p:nvPr>
            <p:ph sz="quarter" idx="10"/>
          </p:nvPr>
        </p:nvSpPr>
        <p:spPr/>
        <p:txBody>
          <a:bodyPr>
            <a:normAutofit/>
          </a:bodyPr>
          <a:lstStyle/>
          <a:p>
            <a:r>
              <a:rPr lang="en-GB" sz="2800" dirty="0" smtClean="0"/>
              <a:t>Using </a:t>
            </a:r>
            <a:r>
              <a:rPr lang="en-GB" sz="2800" dirty="0"/>
              <a:t>the </a:t>
            </a:r>
            <a:r>
              <a:rPr lang="en-GB" sz="2800" b="1" dirty="0"/>
              <a:t>most modern client side frame work </a:t>
            </a:r>
            <a:r>
              <a:rPr lang="en-GB" sz="2800" dirty="0"/>
              <a:t>(Angular) and REST server side services programmed in MVC .NET Core. For better user experience, better response time, and reduce the data between the server and </a:t>
            </a:r>
            <a:r>
              <a:rPr lang="en-GB" sz="2800" dirty="0" smtClean="0"/>
              <a:t>client</a:t>
            </a:r>
          </a:p>
          <a:p>
            <a:r>
              <a:rPr lang="en-GB" sz="2800" dirty="0"/>
              <a:t>Implemented authentication from Angular</a:t>
            </a:r>
          </a:p>
          <a:p>
            <a:r>
              <a:rPr lang="en-GB" sz="2800" dirty="0"/>
              <a:t>Implemented </a:t>
            </a:r>
            <a:r>
              <a:rPr lang="en-GB" sz="2800" dirty="0" smtClean="0"/>
              <a:t>administrative module ready for specifications</a:t>
            </a:r>
            <a:endParaRPr lang="en-GB" sz="2800" dirty="0"/>
          </a:p>
          <a:p>
            <a:endParaRPr lang="en-GB" sz="2800" dirty="0"/>
          </a:p>
        </p:txBody>
      </p:sp>
    </p:spTree>
    <p:extLst>
      <p:ext uri="{BB962C8B-B14F-4D97-AF65-F5344CB8AC3E}">
        <p14:creationId xmlns:p14="http://schemas.microsoft.com/office/powerpoint/2010/main" val="377454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Regional </a:t>
            </a:r>
            <a:r>
              <a:rPr lang="en-GB" dirty="0" err="1" smtClean="0"/>
              <a:t>DataBase</a:t>
            </a:r>
            <a:r>
              <a:rPr lang="en-GB" dirty="0" smtClean="0"/>
              <a:t> and Estimation System developments </a:t>
            </a:r>
            <a:endParaRPr lang="en-GB" dirty="0"/>
          </a:p>
        </p:txBody>
      </p:sp>
      <p:sp>
        <p:nvSpPr>
          <p:cNvPr id="3" name="Content Placeholder 2"/>
          <p:cNvSpPr>
            <a:spLocks noGrp="1"/>
          </p:cNvSpPr>
          <p:nvPr>
            <p:ph sz="quarter" idx="10"/>
          </p:nvPr>
        </p:nvSpPr>
        <p:spPr/>
        <p:txBody>
          <a:bodyPr>
            <a:normAutofit/>
          </a:bodyPr>
          <a:lstStyle/>
          <a:p>
            <a:r>
              <a:rPr lang="en-GB" sz="2800" dirty="0"/>
              <a:t>Adapt the generic CSV to XML converter to the actual data model</a:t>
            </a:r>
          </a:p>
          <a:p>
            <a:r>
              <a:rPr lang="en-GB" sz="2800" dirty="0"/>
              <a:t>Generic method to generate/update</a:t>
            </a:r>
            <a:r>
              <a:rPr lang="en-GB" sz="2800" b="1" dirty="0"/>
              <a:t> </a:t>
            </a:r>
            <a:r>
              <a:rPr lang="en-GB" sz="2800" dirty="0"/>
              <a:t>XSD files for all hierarchies in one go</a:t>
            </a:r>
          </a:p>
          <a:p>
            <a:r>
              <a:rPr lang="en-GB" sz="2800" dirty="0" smtClean="0"/>
              <a:t>Passed the first </a:t>
            </a:r>
            <a:r>
              <a:rPr lang="en-GB" sz="2800" dirty="0" smtClean="0"/>
              <a:t>test of </a:t>
            </a:r>
            <a:r>
              <a:rPr lang="en-GB" sz="2800" dirty="0" smtClean="0"/>
              <a:t>uploaded </a:t>
            </a:r>
            <a:r>
              <a:rPr lang="en-GB" sz="2800" dirty="0"/>
              <a:t>and </a:t>
            </a:r>
            <a:r>
              <a:rPr lang="en-GB" sz="2800" b="1" dirty="0"/>
              <a:t>inserted </a:t>
            </a:r>
            <a:r>
              <a:rPr lang="en-GB" sz="2800" dirty="0" smtClean="0"/>
              <a:t>simple a </a:t>
            </a:r>
            <a:r>
              <a:rPr lang="en-GB" sz="2800" dirty="0"/>
              <a:t>test </a:t>
            </a:r>
            <a:r>
              <a:rPr lang="en-GB" sz="2800" dirty="0" smtClean="0"/>
              <a:t>files for all hierarchy through </a:t>
            </a:r>
            <a:r>
              <a:rPr lang="en-GB" sz="2800" dirty="0"/>
              <a:t>the RDBES upload interface</a:t>
            </a:r>
            <a:r>
              <a:rPr lang="en-GB" sz="2800" dirty="0" smtClean="0"/>
              <a:t>.</a:t>
            </a:r>
            <a:endParaRPr lang="en-GB" sz="2800" dirty="0"/>
          </a:p>
        </p:txBody>
      </p:sp>
    </p:spTree>
    <p:extLst>
      <p:ext uri="{BB962C8B-B14F-4D97-AF65-F5344CB8AC3E}">
        <p14:creationId xmlns:p14="http://schemas.microsoft.com/office/powerpoint/2010/main" val="218598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first test version of RDBES (upload/download)</a:t>
            </a:r>
            <a:endParaRPr lang="en-GB" dirty="0"/>
          </a:p>
        </p:txBody>
      </p:sp>
      <p:pic>
        <p:nvPicPr>
          <p:cNvPr id="4" name="Content Placeholder 3"/>
          <p:cNvPicPr>
            <a:picLocks noGrp="1" noChangeAspect="1"/>
          </p:cNvPicPr>
          <p:nvPr>
            <p:ph sz="quarter" idx="10"/>
          </p:nvPr>
        </p:nvPicPr>
        <p:blipFill>
          <a:blip r:embed="rId2"/>
          <a:stretch>
            <a:fillRect/>
          </a:stretch>
        </p:blipFill>
        <p:spPr>
          <a:xfrm>
            <a:off x="907706" y="2235200"/>
            <a:ext cx="10414896" cy="4622800"/>
          </a:xfrm>
          <a:prstGeom prst="rect">
            <a:avLst/>
          </a:prstGeom>
        </p:spPr>
      </p:pic>
      <p:sp>
        <p:nvSpPr>
          <p:cNvPr id="6" name="TextBox 5"/>
          <p:cNvSpPr txBox="1"/>
          <p:nvPr/>
        </p:nvSpPr>
        <p:spPr>
          <a:xfrm>
            <a:off x="1128091" y="1669774"/>
            <a:ext cx="7976152" cy="347869"/>
          </a:xfrm>
          <a:prstGeom prst="rect">
            <a:avLst/>
          </a:prstGeom>
        </p:spPr>
        <p:txBody>
          <a:bodyPr vert="horz" wrap="square" lIns="91440" tIns="45720" rIns="91440" bIns="45720" rtlCol="0" anchor="t">
            <a:noAutofit/>
          </a:bodyPr>
          <a:lstStyle/>
          <a:p>
            <a:endParaRPr lang="en-GB" sz="7000" dirty="0" err="1" smtClean="0">
              <a:solidFill>
                <a:schemeClr val="bg1"/>
              </a:solidFill>
              <a:latin typeface="+mn-lt"/>
            </a:endParaRPr>
          </a:p>
        </p:txBody>
      </p:sp>
      <p:sp>
        <p:nvSpPr>
          <p:cNvPr id="7" name="TextBox 6"/>
          <p:cNvSpPr txBox="1"/>
          <p:nvPr/>
        </p:nvSpPr>
        <p:spPr>
          <a:xfrm>
            <a:off x="1517650" y="1408872"/>
            <a:ext cx="9804952" cy="521804"/>
          </a:xfrm>
          <a:prstGeom prst="rect">
            <a:avLst/>
          </a:prstGeom>
        </p:spPr>
        <p:txBody>
          <a:bodyPr vert="horz" wrap="square" lIns="91440" tIns="45720" rIns="91440" bIns="45720" rtlCol="0" anchor="t">
            <a:noAutofit/>
          </a:bodyPr>
          <a:lstStyle/>
          <a:p>
            <a:r>
              <a:rPr lang="en-GB" sz="4000" dirty="0" smtClean="0"/>
              <a:t>URL link: sbox.rdbes.ices.dk</a:t>
            </a:r>
            <a:endParaRPr lang="en-GB" sz="4000" dirty="0" smtClean="0"/>
          </a:p>
        </p:txBody>
      </p:sp>
    </p:spTree>
    <p:extLst>
      <p:ext uri="{BB962C8B-B14F-4D97-AF65-F5344CB8AC3E}">
        <p14:creationId xmlns:p14="http://schemas.microsoft.com/office/powerpoint/2010/main" val="49834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current check feedback page</a:t>
            </a:r>
            <a:endParaRPr lang="en-GB" dirty="0"/>
          </a:p>
        </p:txBody>
      </p:sp>
      <p:pic>
        <p:nvPicPr>
          <p:cNvPr id="4" name="Content Placeholder 3"/>
          <p:cNvPicPr>
            <a:picLocks noGrp="1" noChangeAspect="1"/>
          </p:cNvPicPr>
          <p:nvPr>
            <p:ph sz="quarter" idx="10"/>
          </p:nvPr>
        </p:nvPicPr>
        <p:blipFill>
          <a:blip r:embed="rId3"/>
          <a:stretch>
            <a:fillRect/>
          </a:stretch>
        </p:blipFill>
        <p:spPr>
          <a:xfrm>
            <a:off x="3766039" y="1533525"/>
            <a:ext cx="4578959" cy="4622800"/>
          </a:xfrm>
          <a:prstGeom prst="rect">
            <a:avLst/>
          </a:prstGeom>
        </p:spPr>
      </p:pic>
    </p:spTree>
    <p:extLst>
      <p:ext uri="{BB962C8B-B14F-4D97-AF65-F5344CB8AC3E}">
        <p14:creationId xmlns:p14="http://schemas.microsoft.com/office/powerpoint/2010/main" val="274462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Large Pelagic</a:t>
            </a:r>
            <a:endParaRPr lang="en-GB" dirty="0"/>
          </a:p>
        </p:txBody>
      </p:sp>
      <p:sp>
        <p:nvSpPr>
          <p:cNvPr id="3" name="Content Placeholder 2"/>
          <p:cNvSpPr>
            <a:spLocks noGrp="1"/>
          </p:cNvSpPr>
          <p:nvPr>
            <p:ph sz="quarter" idx="10"/>
          </p:nvPr>
        </p:nvSpPr>
        <p:spPr/>
        <p:txBody>
          <a:bodyPr>
            <a:normAutofit/>
          </a:bodyPr>
          <a:lstStyle/>
          <a:p>
            <a:r>
              <a:rPr lang="en-GB" sz="2400" dirty="0" smtClean="0"/>
              <a:t>RCG LP in June</a:t>
            </a:r>
          </a:p>
          <a:p>
            <a:r>
              <a:rPr lang="en-GB" sz="2400" dirty="0" smtClean="0"/>
              <a:t>Skype meetings Aug., Oct. and Nov.</a:t>
            </a:r>
          </a:p>
          <a:p>
            <a:r>
              <a:rPr lang="en-GB" sz="2400" dirty="0" smtClean="0"/>
              <a:t>During the test of the RDBES data mode with the large pelagic fisheries, it looks like there potentially is a need for some tables specifically for the large pelagic, but further analysis are needed</a:t>
            </a:r>
          </a:p>
          <a:p>
            <a:r>
              <a:rPr lang="en-GB" sz="2400" dirty="0"/>
              <a:t>Funding has to be found</a:t>
            </a:r>
          </a:p>
        </p:txBody>
      </p:sp>
    </p:spTree>
    <p:extLst>
      <p:ext uri="{BB962C8B-B14F-4D97-AF65-F5344CB8AC3E}">
        <p14:creationId xmlns:p14="http://schemas.microsoft.com/office/powerpoint/2010/main" val="163615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Long Distance Fisheries</a:t>
            </a:r>
            <a:endParaRPr lang="en-GB" dirty="0"/>
          </a:p>
        </p:txBody>
      </p:sp>
      <p:sp>
        <p:nvSpPr>
          <p:cNvPr id="3" name="Content Placeholder 2"/>
          <p:cNvSpPr>
            <a:spLocks noGrp="1"/>
          </p:cNvSpPr>
          <p:nvPr>
            <p:ph sz="quarter" idx="10"/>
          </p:nvPr>
        </p:nvSpPr>
        <p:spPr/>
        <p:txBody>
          <a:bodyPr>
            <a:normAutofit/>
          </a:bodyPr>
          <a:lstStyle/>
          <a:p>
            <a:r>
              <a:rPr lang="en-GB" sz="2400" dirty="0" smtClean="0"/>
              <a:t>Data call next year</a:t>
            </a:r>
          </a:p>
          <a:p>
            <a:pPr lvl="1"/>
            <a:r>
              <a:rPr lang="en-GB" dirty="0" smtClean="0"/>
              <a:t>Dead line not set</a:t>
            </a:r>
            <a:endParaRPr lang="en-GB" dirty="0"/>
          </a:p>
          <a:p>
            <a:r>
              <a:rPr lang="en-GB" sz="2400" dirty="0" smtClean="0"/>
              <a:t>Allowed metiers in fishing grounds need to be send to ICES Sec.</a:t>
            </a:r>
          </a:p>
          <a:p>
            <a:r>
              <a:rPr lang="en-GB" sz="2400" dirty="0" smtClean="0"/>
              <a:t>We will create new </a:t>
            </a:r>
            <a:r>
              <a:rPr lang="en-GB" sz="2400" dirty="0"/>
              <a:t>areas needed for </a:t>
            </a:r>
            <a:r>
              <a:rPr lang="en-GB" sz="2400" dirty="0" smtClean="0"/>
              <a:t>LDF. Make </a:t>
            </a:r>
            <a:r>
              <a:rPr lang="en-GB" sz="2400" dirty="0"/>
              <a:t>some sub-divisions e.g. 34.1.2.1 for the Northern part and for Madeira and 34.1.2.2 for the Southern part and for the Canary Islands. </a:t>
            </a:r>
          </a:p>
        </p:txBody>
      </p:sp>
    </p:spTree>
    <p:extLst>
      <p:ext uri="{BB962C8B-B14F-4D97-AF65-F5344CB8AC3E}">
        <p14:creationId xmlns:p14="http://schemas.microsoft.com/office/powerpoint/2010/main" val="4293123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Diadromous species</a:t>
            </a:r>
            <a:endParaRPr lang="en-GB" dirty="0"/>
          </a:p>
        </p:txBody>
      </p:sp>
      <p:sp>
        <p:nvSpPr>
          <p:cNvPr id="3" name="Content Placeholder 2"/>
          <p:cNvSpPr>
            <a:spLocks noGrp="1"/>
          </p:cNvSpPr>
          <p:nvPr>
            <p:ph sz="quarter" idx="10"/>
          </p:nvPr>
        </p:nvSpPr>
        <p:spPr/>
        <p:txBody>
          <a:bodyPr>
            <a:normAutofit/>
          </a:bodyPr>
          <a:lstStyle/>
          <a:p>
            <a:r>
              <a:rPr lang="en-GB" sz="2800" dirty="0" smtClean="0"/>
              <a:t>Discussions with the Diadromous </a:t>
            </a:r>
            <a:r>
              <a:rPr lang="en-GB" sz="2800" dirty="0"/>
              <a:t>Sub </a:t>
            </a:r>
            <a:r>
              <a:rPr lang="en-GB" sz="2800" dirty="0" smtClean="0"/>
              <a:t>Group, DSG, at the RCG NS &amp; EA at DTU Aqua</a:t>
            </a:r>
          </a:p>
          <a:p>
            <a:r>
              <a:rPr lang="en-GB" sz="2800" dirty="0" smtClean="0"/>
              <a:t>Chaired by co-chair Dennis Ensing from Northern Ireland (co-chairs Alan Walker</a:t>
            </a:r>
          </a:p>
          <a:p>
            <a:r>
              <a:rPr lang="en-GB" sz="2800" dirty="0" smtClean="0"/>
              <a:t>Positive towards the RDBES and will </a:t>
            </a:r>
            <a:r>
              <a:rPr lang="en-GB" sz="2800" dirty="0"/>
              <a:t>move forward</a:t>
            </a:r>
            <a:r>
              <a:rPr lang="en-GB" sz="2800" dirty="0" smtClean="0"/>
              <a:t> in that direction</a:t>
            </a:r>
            <a:endParaRPr lang="en-GB" sz="2800" dirty="0"/>
          </a:p>
        </p:txBody>
      </p:sp>
    </p:spTree>
    <p:extLst>
      <p:ext uri="{BB962C8B-B14F-4D97-AF65-F5344CB8AC3E}">
        <p14:creationId xmlns:p14="http://schemas.microsoft.com/office/powerpoint/2010/main" val="26944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Recreational fisheries</a:t>
            </a:r>
            <a:endParaRPr lang="en-GB" dirty="0"/>
          </a:p>
        </p:txBody>
      </p:sp>
      <p:sp>
        <p:nvSpPr>
          <p:cNvPr id="3" name="Content Placeholder 2"/>
          <p:cNvSpPr>
            <a:spLocks noGrp="1"/>
          </p:cNvSpPr>
          <p:nvPr>
            <p:ph sz="quarter" idx="10"/>
          </p:nvPr>
        </p:nvSpPr>
        <p:spPr/>
        <p:txBody>
          <a:bodyPr>
            <a:normAutofit/>
          </a:bodyPr>
          <a:lstStyle/>
          <a:p>
            <a:r>
              <a:rPr lang="en-GB" sz="2400" dirty="0"/>
              <a:t>WGRFS recommended to engage with the RDBES system being developed by ICES (ICES 2017)</a:t>
            </a:r>
            <a:endParaRPr lang="en-GB" sz="2400" dirty="0" smtClean="0"/>
          </a:p>
          <a:p>
            <a:r>
              <a:rPr lang="en-GB" sz="2400" dirty="0" smtClean="0"/>
              <a:t>It is needed to look more into the different options on how to include the recreational fisheries data in the RDBES. As it looks now it will probably be best to add 2 recreational fisheries tables to the RDBES and develop everything that is needed for them</a:t>
            </a:r>
          </a:p>
          <a:p>
            <a:r>
              <a:rPr lang="en-GB" sz="2400" dirty="0" smtClean="0"/>
              <a:t>Funding has to be found</a:t>
            </a:r>
            <a:endParaRPr lang="en-GB" sz="2400" dirty="0"/>
          </a:p>
        </p:txBody>
      </p:sp>
    </p:spTree>
    <p:extLst>
      <p:ext uri="{BB962C8B-B14F-4D97-AF65-F5344CB8AC3E}">
        <p14:creationId xmlns:p14="http://schemas.microsoft.com/office/powerpoint/2010/main" val="16755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508" y="42352"/>
            <a:ext cx="10515600" cy="881240"/>
          </a:xfrm>
        </p:spPr>
        <p:txBody>
          <a:bodyPr>
            <a:normAutofit fontScale="90000"/>
          </a:bodyPr>
          <a:lstStyle/>
          <a:p>
            <a:r>
              <a:rPr lang="en-GB" dirty="0" smtClean="0"/>
              <a:t>InterCatch (IC), Regional DB (RDB) and Regional DB and Estimation System (RDBES)</a:t>
            </a:r>
            <a:r>
              <a:rPr lang="en-GB" dirty="0"/>
              <a:t/>
            </a:r>
            <a:br>
              <a:rPr lang="en-GB" dirty="0"/>
            </a:br>
            <a:endParaRPr lang="en-GB" dirty="0"/>
          </a:p>
        </p:txBody>
      </p:sp>
      <p:cxnSp>
        <p:nvCxnSpPr>
          <p:cNvPr id="4" name="Straight Arrow Connector 3"/>
          <p:cNvCxnSpPr/>
          <p:nvPr/>
        </p:nvCxnSpPr>
        <p:spPr>
          <a:xfrm flipV="1">
            <a:off x="3749208" y="2743055"/>
            <a:ext cx="0" cy="28473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 Box 2"/>
          <p:cNvSpPr txBox="1"/>
          <p:nvPr/>
        </p:nvSpPr>
        <p:spPr>
          <a:xfrm>
            <a:off x="2234733" y="3016343"/>
            <a:ext cx="1419225" cy="1076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a:effectLst/>
                <a:ea typeface="Calibri"/>
                <a:cs typeface="Times New Roman"/>
              </a:rPr>
              <a:t>Stock data at international level. Numbers and </a:t>
            </a:r>
            <a:r>
              <a:rPr lang="en-GB" sz="1100" dirty="0" smtClean="0">
                <a:effectLst/>
                <a:ea typeface="Calibri"/>
                <a:cs typeface="Times New Roman"/>
              </a:rPr>
              <a:t>mean weight </a:t>
            </a:r>
            <a:r>
              <a:rPr lang="en-GB" sz="1100" dirty="0">
                <a:effectLst/>
                <a:ea typeface="Calibri"/>
                <a:cs typeface="Times New Roman"/>
              </a:rPr>
              <a:t>at age. No data missing </a:t>
            </a:r>
          </a:p>
        </p:txBody>
      </p:sp>
      <p:sp>
        <p:nvSpPr>
          <p:cNvPr id="6" name="Text Box 3"/>
          <p:cNvSpPr txBox="1"/>
          <p:nvPr/>
        </p:nvSpPr>
        <p:spPr>
          <a:xfrm>
            <a:off x="2114452" y="5350208"/>
            <a:ext cx="1581150" cy="676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a:effectLst/>
                <a:ea typeface="Calibri"/>
                <a:cs typeface="Times New Roman"/>
              </a:rPr>
              <a:t>Species data. Landings, effort and individual fish sample data</a:t>
            </a:r>
          </a:p>
        </p:txBody>
      </p:sp>
      <p:cxnSp>
        <p:nvCxnSpPr>
          <p:cNvPr id="7" name="Straight Arrow Connector 6"/>
          <p:cNvCxnSpPr/>
          <p:nvPr/>
        </p:nvCxnSpPr>
        <p:spPr>
          <a:xfrm flipV="1">
            <a:off x="3749208" y="5597380"/>
            <a:ext cx="4467225" cy="6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 Box 5"/>
          <p:cNvSpPr txBox="1"/>
          <p:nvPr/>
        </p:nvSpPr>
        <p:spPr>
          <a:xfrm>
            <a:off x="3425358" y="5848205"/>
            <a:ext cx="866775" cy="285750"/>
          </a:xfrm>
          <a:prstGeom prst="rect">
            <a:avLst/>
          </a:prstGeom>
          <a:solidFill>
            <a:srgbClr val="FFC000"/>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da-DK" sz="1100" dirty="0">
                <a:effectLst/>
                <a:ea typeface="Calibri"/>
                <a:cs typeface="Times New Roman"/>
              </a:rPr>
              <a:t>Import data</a:t>
            </a:r>
            <a:endParaRPr lang="en-GB" sz="1100" dirty="0">
              <a:effectLst/>
              <a:ea typeface="Calibri"/>
              <a:cs typeface="Times New Roman"/>
            </a:endParaRPr>
          </a:p>
        </p:txBody>
      </p:sp>
      <p:cxnSp>
        <p:nvCxnSpPr>
          <p:cNvPr id="9" name="Straight Arrow Connector 8"/>
          <p:cNvCxnSpPr/>
          <p:nvPr/>
        </p:nvCxnSpPr>
        <p:spPr>
          <a:xfrm>
            <a:off x="3749208" y="5598015"/>
            <a:ext cx="438150" cy="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187358" y="4238480"/>
            <a:ext cx="1666875" cy="1352551"/>
          </a:xfrm>
          <a:prstGeom prst="straightConnector1">
            <a:avLst/>
          </a:prstGeom>
          <a:ln w="3810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Text Box 9"/>
          <p:cNvSpPr txBox="1"/>
          <p:nvPr/>
        </p:nvSpPr>
        <p:spPr>
          <a:xfrm>
            <a:off x="5720883" y="5845987"/>
            <a:ext cx="904875" cy="287968"/>
          </a:xfrm>
          <a:prstGeom prst="rect">
            <a:avLst/>
          </a:prstGeom>
          <a:solidFill>
            <a:srgbClr val="FFC000"/>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da-DK" sz="1100" dirty="0">
                <a:effectLst/>
                <a:latin typeface="Calibri"/>
                <a:ea typeface="Calibri"/>
                <a:cs typeface="Times New Roman"/>
              </a:rPr>
              <a:t>Import data</a:t>
            </a:r>
            <a:endParaRPr lang="en-GB" sz="1100" dirty="0">
              <a:effectLst/>
              <a:latin typeface="Calibri"/>
              <a:ea typeface="Calibri"/>
              <a:cs typeface="Times New Roman"/>
            </a:endParaRPr>
          </a:p>
        </p:txBody>
      </p:sp>
      <p:cxnSp>
        <p:nvCxnSpPr>
          <p:cNvPr id="12" name="Straight Arrow Connector 11"/>
          <p:cNvCxnSpPr/>
          <p:nvPr/>
        </p:nvCxnSpPr>
        <p:spPr>
          <a:xfrm>
            <a:off x="5854233" y="4238480"/>
            <a:ext cx="438150" cy="0"/>
          </a:xfrm>
          <a:prstGeom prst="straightConnector1">
            <a:avLst/>
          </a:prstGeom>
          <a:noFill/>
          <a:ln w="38100" cap="flat" cmpd="sng" algn="ctr">
            <a:solidFill>
              <a:srgbClr val="FFC000"/>
            </a:solidFill>
            <a:prstDash val="solid"/>
            <a:tailEnd type="arrow"/>
          </a:ln>
          <a:effectLst/>
        </p:spPr>
      </p:cxnSp>
      <p:sp>
        <p:nvSpPr>
          <p:cNvPr id="13" name="Text Box 11"/>
          <p:cNvSpPr txBox="1"/>
          <p:nvPr/>
        </p:nvSpPr>
        <p:spPr>
          <a:xfrm>
            <a:off x="7759233" y="5752955"/>
            <a:ext cx="1266825" cy="5334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b="1" dirty="0">
                <a:effectLst/>
                <a:latin typeface="Calibri"/>
                <a:ea typeface="Calibri"/>
                <a:cs typeface="Times New Roman"/>
              </a:rPr>
              <a:t>Steps in raising</a:t>
            </a:r>
            <a:r>
              <a:rPr lang="en-GB" sz="1100" b="1">
                <a:effectLst/>
                <a:latin typeface="Calibri"/>
                <a:ea typeface="Calibri"/>
                <a:cs typeface="Times New Roman"/>
              </a:rPr>
              <a:t>/ </a:t>
            </a:r>
            <a:r>
              <a:rPr lang="en-GB" sz="1100" b="1" smtClean="0">
                <a:effectLst/>
                <a:latin typeface="Calibri"/>
                <a:ea typeface="Calibri"/>
                <a:cs typeface="Times New Roman"/>
              </a:rPr>
              <a:t>estimation</a:t>
            </a:r>
            <a:endParaRPr lang="en-GB" sz="1100" dirty="0">
              <a:effectLst/>
              <a:latin typeface="Calibri"/>
              <a:ea typeface="Calibri"/>
              <a:cs typeface="Times New Roman"/>
            </a:endParaRPr>
          </a:p>
        </p:txBody>
      </p:sp>
      <p:cxnSp>
        <p:nvCxnSpPr>
          <p:cNvPr id="14" name="Straight Arrow Connector 13"/>
          <p:cNvCxnSpPr/>
          <p:nvPr/>
        </p:nvCxnSpPr>
        <p:spPr>
          <a:xfrm flipV="1">
            <a:off x="4187358" y="2885930"/>
            <a:ext cx="0" cy="270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13"/>
          <p:cNvSpPr txBox="1"/>
          <p:nvPr/>
        </p:nvSpPr>
        <p:spPr>
          <a:xfrm>
            <a:off x="3587283" y="2191240"/>
            <a:ext cx="1352550" cy="5524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a:effectLst/>
                <a:latin typeface="Calibri"/>
                <a:ea typeface="Calibri"/>
                <a:cs typeface="Times New Roman"/>
              </a:rPr>
              <a:t>Data export for  </a:t>
            </a:r>
            <a:r>
              <a:rPr lang="en-GB" sz="1100" b="1" dirty="0" smtClean="0">
                <a:effectLst/>
                <a:latin typeface="Calibri"/>
                <a:ea typeface="Calibri"/>
                <a:cs typeface="Times New Roman"/>
              </a:rPr>
              <a:t>RCG </a:t>
            </a:r>
            <a:r>
              <a:rPr lang="en-GB" sz="1100" b="1" dirty="0">
                <a:effectLst/>
                <a:latin typeface="Calibri"/>
                <a:ea typeface="Calibri"/>
                <a:cs typeface="Times New Roman"/>
              </a:rPr>
              <a:t>Analyses</a:t>
            </a:r>
            <a:r>
              <a:rPr lang="en-GB" sz="1100" dirty="0">
                <a:effectLst/>
                <a:latin typeface="Calibri"/>
                <a:ea typeface="Calibri"/>
                <a:cs typeface="Times New Roman"/>
              </a:rPr>
              <a:t> </a:t>
            </a:r>
          </a:p>
        </p:txBody>
      </p:sp>
      <p:sp>
        <p:nvSpPr>
          <p:cNvPr id="16" name="Text Box 14"/>
          <p:cNvSpPr txBox="1"/>
          <p:nvPr/>
        </p:nvSpPr>
        <p:spPr>
          <a:xfrm>
            <a:off x="4292133" y="5848205"/>
            <a:ext cx="1514475" cy="438150"/>
          </a:xfrm>
          <a:prstGeom prst="rect">
            <a:avLst/>
          </a:prstGeom>
          <a:solidFill>
            <a:srgbClr val="00B0F0"/>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smtClean="0">
                <a:effectLst/>
                <a:latin typeface="Calibri"/>
                <a:ea typeface="Calibri"/>
                <a:cs typeface="Times New Roman"/>
              </a:rPr>
              <a:t>RDB Regional </a:t>
            </a:r>
            <a:r>
              <a:rPr lang="en-GB" sz="1100" dirty="0" err="1" smtClean="0">
                <a:effectLst/>
                <a:latin typeface="Calibri"/>
                <a:ea typeface="Calibri"/>
                <a:cs typeface="Times New Roman"/>
              </a:rPr>
              <a:t>DataBase</a:t>
            </a:r>
            <a:r>
              <a:rPr lang="en-GB" sz="1100" dirty="0" smtClean="0">
                <a:effectLst/>
                <a:latin typeface="Calibri"/>
                <a:ea typeface="Calibri"/>
                <a:cs typeface="Times New Roman"/>
              </a:rPr>
              <a:t> raising/estimation</a:t>
            </a:r>
            <a:endParaRPr lang="en-GB" sz="1100" dirty="0">
              <a:effectLst/>
              <a:latin typeface="Calibri"/>
              <a:ea typeface="Calibri"/>
              <a:cs typeface="Times New Roman"/>
            </a:endParaRPr>
          </a:p>
        </p:txBody>
      </p:sp>
      <p:sp>
        <p:nvSpPr>
          <p:cNvPr id="17" name="Text Box 15"/>
          <p:cNvSpPr txBox="1"/>
          <p:nvPr/>
        </p:nvSpPr>
        <p:spPr>
          <a:xfrm>
            <a:off x="6520983" y="5848205"/>
            <a:ext cx="1238250" cy="495300"/>
          </a:xfrm>
          <a:prstGeom prst="rect">
            <a:avLst/>
          </a:prstGeom>
          <a:solidFill>
            <a:srgbClr val="92D050"/>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smtClean="0">
                <a:effectLst/>
                <a:latin typeface="Calibri"/>
                <a:ea typeface="Calibri"/>
                <a:cs typeface="Times New Roman"/>
              </a:rPr>
              <a:t>IC InterCatch raising</a:t>
            </a:r>
            <a:r>
              <a:rPr lang="en-GB" sz="1100" dirty="0" smtClean="0">
                <a:latin typeface="Calibri"/>
                <a:ea typeface="Calibri"/>
                <a:cs typeface="Times New Roman"/>
              </a:rPr>
              <a:t>/estimation</a:t>
            </a:r>
            <a:endParaRPr lang="en-GB" sz="1100" dirty="0">
              <a:effectLst/>
              <a:latin typeface="Calibri"/>
              <a:ea typeface="Calibri"/>
              <a:cs typeface="Times New Roman"/>
            </a:endParaRPr>
          </a:p>
        </p:txBody>
      </p:sp>
      <p:cxnSp>
        <p:nvCxnSpPr>
          <p:cNvPr id="18" name="Straight Arrow Connector 17"/>
          <p:cNvCxnSpPr/>
          <p:nvPr/>
        </p:nvCxnSpPr>
        <p:spPr>
          <a:xfrm flipV="1">
            <a:off x="6292383" y="3365673"/>
            <a:ext cx="1666875" cy="832485"/>
          </a:xfrm>
          <a:prstGeom prst="straightConnector1">
            <a:avLst/>
          </a:prstGeom>
          <a:noFill/>
          <a:ln w="38100" cap="flat" cmpd="sng" algn="ctr">
            <a:solidFill>
              <a:srgbClr val="92D050"/>
            </a:solidFill>
            <a:prstDash val="solid"/>
            <a:tailEnd type="arrow"/>
          </a:ln>
          <a:effectLst/>
        </p:spPr>
      </p:cxnSp>
      <p:sp>
        <p:nvSpPr>
          <p:cNvPr id="19" name="Text Box 18"/>
          <p:cNvSpPr txBox="1"/>
          <p:nvPr/>
        </p:nvSpPr>
        <p:spPr>
          <a:xfrm>
            <a:off x="2282358" y="4096463"/>
            <a:ext cx="1466850" cy="88582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a:effectLst/>
                <a:latin typeface="Calibri"/>
                <a:ea typeface="Calibri"/>
                <a:cs typeface="Times New Roman"/>
              </a:rPr>
              <a:t>Species data at national level. </a:t>
            </a:r>
            <a:r>
              <a:rPr lang="en-GB" sz="1100" dirty="0" smtClean="0">
                <a:effectLst/>
                <a:latin typeface="Calibri"/>
                <a:ea typeface="Calibri"/>
                <a:cs typeface="Times New Roman"/>
              </a:rPr>
              <a:t>Sample data raised.  Distributions </a:t>
            </a:r>
            <a:r>
              <a:rPr lang="en-GB" sz="1100" dirty="0">
                <a:effectLst/>
                <a:latin typeface="Calibri"/>
                <a:ea typeface="Calibri"/>
                <a:cs typeface="Times New Roman"/>
              </a:rPr>
              <a:t>missing for </a:t>
            </a:r>
            <a:r>
              <a:rPr lang="en-GB" sz="1100" dirty="0" err="1">
                <a:effectLst/>
                <a:latin typeface="Calibri"/>
                <a:ea typeface="Calibri"/>
                <a:cs typeface="Times New Roman"/>
              </a:rPr>
              <a:t>unsampled</a:t>
            </a:r>
            <a:r>
              <a:rPr lang="en-GB" sz="1100" dirty="0">
                <a:effectLst/>
                <a:latin typeface="Calibri"/>
                <a:ea typeface="Calibri"/>
                <a:cs typeface="Times New Roman"/>
              </a:rPr>
              <a:t> strata</a:t>
            </a:r>
          </a:p>
        </p:txBody>
      </p:sp>
      <p:cxnSp>
        <p:nvCxnSpPr>
          <p:cNvPr id="20" name="Straight Arrow Connector 19"/>
          <p:cNvCxnSpPr/>
          <p:nvPr/>
        </p:nvCxnSpPr>
        <p:spPr>
          <a:xfrm flipV="1">
            <a:off x="7959258" y="2809730"/>
            <a:ext cx="0" cy="475615"/>
          </a:xfrm>
          <a:prstGeom prst="straightConnector1">
            <a:avLst/>
          </a:prstGeom>
          <a:noFill/>
          <a:ln w="9525" cap="flat" cmpd="sng" algn="ctr">
            <a:solidFill>
              <a:srgbClr val="4F81BD">
                <a:shade val="95000"/>
                <a:satMod val="105000"/>
              </a:srgbClr>
            </a:solidFill>
            <a:prstDash val="solid"/>
            <a:tailEnd type="arrow"/>
          </a:ln>
          <a:effectLst/>
        </p:spPr>
      </p:cxnSp>
      <p:sp>
        <p:nvSpPr>
          <p:cNvPr id="21" name="Text Box 20"/>
          <p:cNvSpPr txBox="1"/>
          <p:nvPr/>
        </p:nvSpPr>
        <p:spPr>
          <a:xfrm>
            <a:off x="7321083" y="2024235"/>
            <a:ext cx="1704975" cy="61912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a:effectLst/>
                <a:latin typeface="Calibri"/>
                <a:ea typeface="Calibri"/>
                <a:cs typeface="Times New Roman"/>
              </a:rPr>
              <a:t>Data export for             </a:t>
            </a:r>
            <a:r>
              <a:rPr lang="en-GB" sz="1100" b="1">
                <a:effectLst/>
                <a:latin typeface="Calibri"/>
                <a:ea typeface="Calibri"/>
                <a:cs typeface="Times New Roman"/>
              </a:rPr>
              <a:t>ICES Stock Assessment/  Advise</a:t>
            </a:r>
            <a:endParaRPr lang="en-GB" sz="1100">
              <a:effectLst/>
              <a:latin typeface="Calibri"/>
              <a:ea typeface="Calibri"/>
              <a:cs typeface="Times New Roman"/>
            </a:endParaRPr>
          </a:p>
        </p:txBody>
      </p:sp>
      <p:sp>
        <p:nvSpPr>
          <p:cNvPr id="22" name="Text Box 21"/>
          <p:cNvSpPr txBox="1"/>
          <p:nvPr/>
        </p:nvSpPr>
        <p:spPr>
          <a:xfrm>
            <a:off x="2339508" y="2152247"/>
            <a:ext cx="1247775" cy="88328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b="1" dirty="0">
                <a:effectLst/>
                <a:latin typeface="Calibri"/>
                <a:ea typeface="Calibri"/>
                <a:cs typeface="Times New Roman"/>
              </a:rPr>
              <a:t>Level of processed data/ completeness of stock data</a:t>
            </a:r>
            <a:endParaRPr lang="en-GB" sz="1100" dirty="0">
              <a:effectLst/>
              <a:latin typeface="Calibri"/>
              <a:ea typeface="Calibri"/>
              <a:cs typeface="Times New Roman"/>
            </a:endParaRPr>
          </a:p>
        </p:txBody>
      </p:sp>
      <p:sp>
        <p:nvSpPr>
          <p:cNvPr id="23" name="Text Box 22"/>
          <p:cNvSpPr txBox="1"/>
          <p:nvPr/>
        </p:nvSpPr>
        <p:spPr>
          <a:xfrm>
            <a:off x="5435133" y="1864215"/>
            <a:ext cx="1352550" cy="61912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dirty="0">
                <a:effectLst/>
                <a:latin typeface="Calibri"/>
                <a:ea typeface="Calibri"/>
                <a:cs typeface="Times New Roman"/>
              </a:rPr>
              <a:t>Data export for   Improving </a:t>
            </a:r>
            <a:r>
              <a:rPr lang="en-GB" sz="1100" b="1" dirty="0">
                <a:effectLst/>
                <a:latin typeface="Calibri"/>
                <a:ea typeface="Calibri"/>
                <a:cs typeface="Times New Roman"/>
              </a:rPr>
              <a:t>Stock </a:t>
            </a:r>
            <a:r>
              <a:rPr lang="en-GB" sz="1100" b="1" dirty="0" smtClean="0">
                <a:effectLst/>
                <a:latin typeface="Calibri"/>
                <a:ea typeface="Calibri"/>
                <a:cs typeface="Times New Roman"/>
              </a:rPr>
              <a:t>Assessment/Advise</a:t>
            </a:r>
            <a:endParaRPr lang="en-GB" sz="1100" dirty="0">
              <a:effectLst/>
              <a:latin typeface="Calibri"/>
              <a:ea typeface="Calibri"/>
              <a:cs typeface="Times New Roman"/>
            </a:endParaRPr>
          </a:p>
        </p:txBody>
      </p:sp>
      <p:cxnSp>
        <p:nvCxnSpPr>
          <p:cNvPr id="24" name="Straight Arrow Connector 23"/>
          <p:cNvCxnSpPr/>
          <p:nvPr/>
        </p:nvCxnSpPr>
        <p:spPr>
          <a:xfrm flipV="1">
            <a:off x="4930308" y="2885930"/>
            <a:ext cx="0" cy="2105025"/>
          </a:xfrm>
          <a:prstGeom prst="straightConnector1">
            <a:avLst/>
          </a:prstGeom>
          <a:noFill/>
          <a:ln w="9525" cap="flat" cmpd="sng" algn="ctr">
            <a:solidFill>
              <a:srgbClr val="4F81BD">
                <a:shade val="95000"/>
                <a:satMod val="105000"/>
              </a:srgbClr>
            </a:solidFill>
            <a:prstDash val="solid"/>
            <a:tailEnd type="arrow"/>
          </a:ln>
          <a:effectLst/>
        </p:spPr>
      </p:cxnSp>
      <p:sp>
        <p:nvSpPr>
          <p:cNvPr id="25" name="Left Brace 24"/>
          <p:cNvSpPr/>
          <p:nvPr/>
        </p:nvSpPr>
        <p:spPr>
          <a:xfrm rot="5400000">
            <a:off x="5850106" y="1366057"/>
            <a:ext cx="342900" cy="2538095"/>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cxnSp>
        <p:nvCxnSpPr>
          <p:cNvPr id="26" name="Straight Arrow Connector 25"/>
          <p:cNvCxnSpPr/>
          <p:nvPr/>
        </p:nvCxnSpPr>
        <p:spPr>
          <a:xfrm flipV="1">
            <a:off x="7111533" y="2809730"/>
            <a:ext cx="0" cy="1009015"/>
          </a:xfrm>
          <a:prstGeom prst="straightConnector1">
            <a:avLst/>
          </a:prstGeom>
          <a:noFill/>
          <a:ln w="9525" cap="flat" cmpd="sng" algn="ctr">
            <a:solidFill>
              <a:srgbClr val="4F81BD">
                <a:shade val="95000"/>
                <a:satMod val="105000"/>
              </a:srgbClr>
            </a:solidFill>
            <a:prstDash val="solid"/>
            <a:tailEnd type="arrow"/>
          </a:ln>
          <a:effectLst/>
        </p:spPr>
      </p:cxnSp>
      <p:cxnSp>
        <p:nvCxnSpPr>
          <p:cNvPr id="27" name="Straight Connector 26"/>
          <p:cNvCxnSpPr/>
          <p:nvPr/>
        </p:nvCxnSpPr>
        <p:spPr>
          <a:xfrm>
            <a:off x="3587283" y="3304375"/>
            <a:ext cx="1619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7283" y="4240479"/>
            <a:ext cx="1619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7283" y="5608631"/>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87358" y="3427585"/>
            <a:ext cx="3771900" cy="2181046"/>
          </a:xfrm>
          <a:prstGeom prst="straightConnector1">
            <a:avLst/>
          </a:prstGeom>
          <a:ln w="38100">
            <a:solidFill>
              <a:srgbClr val="00CC99"/>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1" name="Text Box 3"/>
          <p:cNvSpPr txBox="1"/>
          <p:nvPr/>
        </p:nvSpPr>
        <p:spPr>
          <a:xfrm>
            <a:off x="6073307" y="4672285"/>
            <a:ext cx="1581150" cy="6762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b="1" dirty="0" smtClean="0">
                <a:ea typeface="Calibri"/>
                <a:cs typeface="Times New Roman"/>
              </a:rPr>
              <a:t>Regional DB and Estimation System (</a:t>
            </a:r>
            <a:r>
              <a:rPr lang="en-GB" sz="1100" b="1" dirty="0">
                <a:ea typeface="Calibri"/>
                <a:cs typeface="Times New Roman"/>
              </a:rPr>
              <a:t>Statistical </a:t>
            </a:r>
            <a:r>
              <a:rPr lang="en-GB" sz="1100" b="1" dirty="0" smtClean="0">
                <a:ea typeface="Calibri"/>
                <a:cs typeface="Times New Roman"/>
              </a:rPr>
              <a:t>Estimations)</a:t>
            </a:r>
            <a:endParaRPr lang="en-GB" sz="1100" b="1" dirty="0">
              <a:ea typeface="Calibri"/>
              <a:cs typeface="Times New Roman"/>
            </a:endParaRPr>
          </a:p>
        </p:txBody>
      </p:sp>
      <p:sp>
        <p:nvSpPr>
          <p:cNvPr id="32" name="Text Box 14"/>
          <p:cNvSpPr txBox="1"/>
          <p:nvPr/>
        </p:nvSpPr>
        <p:spPr>
          <a:xfrm>
            <a:off x="4292133" y="6272087"/>
            <a:ext cx="3467100" cy="277348"/>
          </a:xfrm>
          <a:prstGeom prst="rect">
            <a:avLst/>
          </a:prstGeom>
          <a:solidFill>
            <a:srgbClr val="00CC99"/>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GB" sz="1100" dirty="0" smtClean="0">
                <a:latin typeface="Calibri"/>
                <a:ea typeface="Calibri"/>
                <a:cs typeface="Times New Roman"/>
              </a:rPr>
              <a:t>RDBES Regional DB and Estimation System (Statistical)</a:t>
            </a:r>
            <a:endParaRPr lang="en-GB" sz="1100" dirty="0">
              <a:effectLst/>
              <a:latin typeface="Calibri"/>
              <a:ea typeface="Calibri"/>
              <a:cs typeface="Times New Roman"/>
            </a:endParaRPr>
          </a:p>
        </p:txBody>
      </p:sp>
      <p:sp>
        <p:nvSpPr>
          <p:cNvPr id="33" name="TextBox 32"/>
          <p:cNvSpPr txBox="1"/>
          <p:nvPr/>
        </p:nvSpPr>
        <p:spPr>
          <a:xfrm>
            <a:off x="6728628" y="3572880"/>
            <a:ext cx="561976" cy="307777"/>
          </a:xfrm>
          <a:prstGeom prst="rect">
            <a:avLst/>
          </a:prstGeom>
          <a:noFill/>
        </p:spPr>
        <p:txBody>
          <a:bodyPr wrap="square" rtlCol="0">
            <a:spAutoFit/>
          </a:bodyPr>
          <a:lstStyle/>
          <a:p>
            <a:r>
              <a:rPr lang="en-GB" sz="1400" b="1" dirty="0" smtClean="0"/>
              <a:t>IC</a:t>
            </a:r>
            <a:endParaRPr lang="en-GB" sz="1400" b="1" dirty="0"/>
          </a:p>
        </p:txBody>
      </p:sp>
      <p:sp>
        <p:nvSpPr>
          <p:cNvPr id="34" name="TextBox 33"/>
          <p:cNvSpPr txBox="1"/>
          <p:nvPr/>
        </p:nvSpPr>
        <p:spPr>
          <a:xfrm>
            <a:off x="4493809" y="4523906"/>
            <a:ext cx="561976" cy="307777"/>
          </a:xfrm>
          <a:prstGeom prst="rect">
            <a:avLst/>
          </a:prstGeom>
          <a:noFill/>
        </p:spPr>
        <p:txBody>
          <a:bodyPr wrap="square" rtlCol="0">
            <a:spAutoFit/>
          </a:bodyPr>
          <a:lstStyle/>
          <a:p>
            <a:r>
              <a:rPr lang="en-GB" sz="1400" b="1" dirty="0" smtClean="0"/>
              <a:t>RDB</a:t>
            </a:r>
            <a:endParaRPr lang="en-GB" sz="1400" b="1" dirty="0"/>
          </a:p>
        </p:txBody>
      </p:sp>
      <p:sp>
        <p:nvSpPr>
          <p:cNvPr id="35" name="TextBox 34"/>
          <p:cNvSpPr txBox="1"/>
          <p:nvPr/>
        </p:nvSpPr>
        <p:spPr>
          <a:xfrm>
            <a:off x="6073308" y="4499246"/>
            <a:ext cx="765274" cy="307777"/>
          </a:xfrm>
          <a:prstGeom prst="rect">
            <a:avLst/>
          </a:prstGeom>
          <a:noFill/>
        </p:spPr>
        <p:txBody>
          <a:bodyPr wrap="square" rtlCol="0">
            <a:spAutoFit/>
          </a:bodyPr>
          <a:lstStyle/>
          <a:p>
            <a:r>
              <a:rPr lang="en-GB" sz="1400" b="1" dirty="0" smtClean="0"/>
              <a:t>RDBES</a:t>
            </a:r>
            <a:endParaRPr lang="en-GB" sz="1400" b="1" dirty="0"/>
          </a:p>
        </p:txBody>
      </p:sp>
    </p:spTree>
    <p:extLst>
      <p:ext uri="{BB962C8B-B14F-4D97-AF65-F5344CB8AC3E}">
        <p14:creationId xmlns:p14="http://schemas.microsoft.com/office/powerpoint/2010/main" val="963630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WGBYC</a:t>
            </a:r>
            <a:endParaRPr lang="en-GB" dirty="0"/>
          </a:p>
        </p:txBody>
      </p:sp>
      <p:sp>
        <p:nvSpPr>
          <p:cNvPr id="3" name="Content Placeholder 2"/>
          <p:cNvSpPr>
            <a:spLocks noGrp="1"/>
          </p:cNvSpPr>
          <p:nvPr>
            <p:ph sz="quarter" idx="10"/>
          </p:nvPr>
        </p:nvSpPr>
        <p:spPr/>
        <p:txBody>
          <a:bodyPr/>
          <a:lstStyle/>
          <a:p>
            <a:pPr marL="0" indent="0">
              <a:buNone/>
            </a:pPr>
            <a:r>
              <a:rPr lang="en-GB" sz="1800" dirty="0" smtClean="0"/>
              <a:t>Inclusion </a:t>
            </a:r>
            <a:r>
              <a:rPr lang="en-GB" sz="1800" dirty="0"/>
              <a:t>of the following variables in the FO table:</a:t>
            </a:r>
          </a:p>
          <a:p>
            <a:r>
              <a:rPr lang="en-GB" sz="1800" dirty="0" err="1" smtClean="0"/>
              <a:t>Slipping_observation</a:t>
            </a:r>
            <a:r>
              <a:rPr lang="en-GB" sz="1800" dirty="0" smtClean="0"/>
              <a:t> </a:t>
            </a:r>
            <a:r>
              <a:rPr lang="en-GB" sz="1800" dirty="0"/>
              <a:t>(Y/N): Indicator of observation of slipping. Slipping takes place outside the fishing vessel.</a:t>
            </a:r>
          </a:p>
          <a:p>
            <a:r>
              <a:rPr lang="en-GB" sz="1800" dirty="0" err="1" smtClean="0"/>
              <a:t>Hauling_observation</a:t>
            </a:r>
            <a:r>
              <a:rPr lang="en-GB" sz="1800" dirty="0" smtClean="0"/>
              <a:t> </a:t>
            </a:r>
            <a:r>
              <a:rPr lang="en-GB" sz="1800" dirty="0"/>
              <a:t>(Y/N): Indicator of observation of hauling. Hauling takes place between the water and the inner part of the fishing vessel. </a:t>
            </a:r>
          </a:p>
          <a:p>
            <a:r>
              <a:rPr lang="en-GB" sz="1800" dirty="0" err="1" smtClean="0"/>
              <a:t>Sorting_observation</a:t>
            </a:r>
            <a:r>
              <a:rPr lang="en-GB" sz="1800" dirty="0" smtClean="0"/>
              <a:t> </a:t>
            </a:r>
            <a:r>
              <a:rPr lang="en-GB" sz="1800" dirty="0"/>
              <a:t>(Y/N): Indicator of observation of the sorting. Sorting happens inside the fishing vessel, on the deck or in some sort of a conveyer belt / sorting platform. </a:t>
            </a:r>
          </a:p>
          <a:p>
            <a:pPr marL="0" indent="0">
              <a:buNone/>
            </a:pPr>
            <a:r>
              <a:rPr lang="en-GB" sz="1800" dirty="0" smtClean="0"/>
              <a:t>Inclusion </a:t>
            </a:r>
            <a:r>
              <a:rPr lang="en-GB" sz="1800" dirty="0"/>
              <a:t>of the following variables in the key of the SS table:</a:t>
            </a:r>
          </a:p>
          <a:p>
            <a:r>
              <a:rPr lang="en-GB" sz="1800" dirty="0" smtClean="0"/>
              <a:t>“</a:t>
            </a:r>
            <a:r>
              <a:rPr lang="en-GB" sz="1800" dirty="0" err="1"/>
              <a:t>Activity_type</a:t>
            </a:r>
            <a:r>
              <a:rPr lang="en-GB" sz="1800" dirty="0"/>
              <a:t>” (text), defined as SLIP (= SLIPPING), HAUL (= HAULING) and SORT (=”SORTING”). </a:t>
            </a:r>
          </a:p>
          <a:p>
            <a:r>
              <a:rPr lang="en-GB" sz="1800" dirty="0" smtClean="0"/>
              <a:t>“</a:t>
            </a:r>
            <a:r>
              <a:rPr lang="en-GB" sz="1800" dirty="0"/>
              <a:t>Sampling type” (integer), defined as 1 (= volume) and 2 (= visual).</a:t>
            </a:r>
          </a:p>
          <a:p>
            <a:pPr marL="0" indent="0">
              <a:buNone/>
            </a:pPr>
            <a:r>
              <a:rPr lang="en-GB" sz="1800" dirty="0" smtClean="0"/>
              <a:t>Inclusion </a:t>
            </a:r>
            <a:r>
              <a:rPr lang="en-GB" sz="1800" dirty="0"/>
              <a:t>of a variable in one of the table of the lower hierarchy that records the state of the individuals (e.g., dead, alive, wounded, unknown) </a:t>
            </a:r>
          </a:p>
          <a:p>
            <a:endParaRPr lang="en-GB" dirty="0"/>
          </a:p>
        </p:txBody>
      </p:sp>
    </p:spTree>
    <p:extLst>
      <p:ext uri="{BB962C8B-B14F-4D97-AF65-F5344CB8AC3E}">
        <p14:creationId xmlns:p14="http://schemas.microsoft.com/office/powerpoint/2010/main" val="96276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583653981"/>
              </p:ext>
            </p:extLst>
          </p:nvPr>
        </p:nvGraphicFramePr>
        <p:xfrm>
          <a:off x="667435" y="211263"/>
          <a:ext cx="11284369" cy="6427755"/>
        </p:xfrm>
        <a:graphic>
          <a:graphicData uri="http://schemas.openxmlformats.org/drawingml/2006/table">
            <a:tbl>
              <a:tblPr firstRow="1" firstCol="1" bandRow="1">
                <a:tableStyleId>{BDBED569-4797-4DF1-A0F4-6AAB3CD982D8}</a:tableStyleId>
              </a:tblPr>
              <a:tblGrid>
                <a:gridCol w="498556"/>
                <a:gridCol w="902926"/>
                <a:gridCol w="1030173"/>
                <a:gridCol w="883321"/>
                <a:gridCol w="1190446"/>
                <a:gridCol w="1198234"/>
                <a:gridCol w="1420601"/>
                <a:gridCol w="1104047"/>
                <a:gridCol w="1773918"/>
                <a:gridCol w="1282147"/>
              </a:tblGrid>
              <a:tr h="413686">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a:effectLst/>
                        </a:rPr>
                        <a:t>RDB</a:t>
                      </a:r>
                      <a:r>
                        <a:rPr lang="en-IE" sz="1600" b="1" dirty="0">
                          <a:effectLst/>
                        </a:rPr>
                        <a:t> System</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err="1">
                          <a:effectLst/>
                        </a:rPr>
                        <a:t>InterCatch</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a:effectLst/>
                        </a:rPr>
                        <a:t>RDBES</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a:effectLst/>
                        </a:rPr>
                        <a:t>ICES Secretariat</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a:effectLst/>
                        </a:rPr>
                        <a:t>Core Group</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a:effectLst/>
                        </a:rPr>
                        <a:t>WGCATCH/</a:t>
                      </a:r>
                      <a:endParaRPr lang="en-IE" sz="1600" b="1" dirty="0">
                        <a:effectLst/>
                      </a:endParaRPr>
                    </a:p>
                    <a:p>
                      <a:pPr>
                        <a:lnSpc>
                          <a:spcPct val="107000"/>
                        </a:lnSpc>
                        <a:spcAft>
                          <a:spcPts val="0"/>
                        </a:spcAft>
                      </a:pPr>
                      <a:r>
                        <a:rPr lang="en-GB" sz="1600" b="1" dirty="0">
                          <a:effectLst/>
                        </a:rPr>
                        <a:t>P</a:t>
                      </a:r>
                      <a:r>
                        <a:rPr lang="en-IE" sz="1600" b="1" dirty="0">
                          <a:effectLst/>
                        </a:rPr>
                        <a:t>G</a:t>
                      </a:r>
                      <a:r>
                        <a:rPr lang="en-GB" sz="1600" b="1" dirty="0">
                          <a:effectLst/>
                        </a:rPr>
                        <a:t>DATA</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600" b="1" dirty="0">
                          <a:effectLst/>
                        </a:rPr>
                        <a:t>Countries</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600" b="1" dirty="0">
                          <a:effectLst/>
                        </a:rPr>
                        <a:t>WG and Benchmark</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600" b="1" dirty="0">
                          <a:effectLst/>
                        </a:rPr>
                        <a:t>RCGs</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r h="2125264">
                <a:tc>
                  <a:txBody>
                    <a:bodyPr/>
                    <a:lstStyle/>
                    <a:p>
                      <a:pPr>
                        <a:lnSpc>
                          <a:spcPct val="107000"/>
                        </a:lnSpc>
                        <a:spcAft>
                          <a:spcPts val="0"/>
                        </a:spcAft>
                      </a:pPr>
                      <a:r>
                        <a:rPr lang="en-GB" sz="1600" b="1" dirty="0">
                          <a:effectLst/>
                        </a:rPr>
                        <a:t>2019</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Production</a:t>
                      </a:r>
                      <a:r>
                        <a:rPr lang="en-IE" sz="1100" b="1" dirty="0">
                          <a:effectLst/>
                        </a:rPr>
                        <a:t> Data in/out</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Production</a:t>
                      </a:r>
                      <a:endParaRPr lang="en-IE" sz="1100" b="1" dirty="0">
                        <a:effectLst/>
                      </a:endParaRPr>
                    </a:p>
                    <a:p>
                      <a:pPr>
                        <a:lnSpc>
                          <a:spcPct val="107000"/>
                        </a:lnSpc>
                        <a:spcAft>
                          <a:spcPts val="0"/>
                        </a:spcAft>
                      </a:pPr>
                      <a:r>
                        <a:rPr lang="en-IE" sz="1100" b="1" dirty="0">
                          <a:effectLst/>
                        </a:rPr>
                        <a:t>Data in/out</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Development</a:t>
                      </a:r>
                      <a:endParaRPr lang="en-IE" sz="1100" b="1" dirty="0">
                        <a:effectLst/>
                      </a:endParaRPr>
                    </a:p>
                    <a:p>
                      <a:pPr>
                        <a:lnSpc>
                          <a:spcPct val="107000"/>
                        </a:lnSpc>
                        <a:spcAft>
                          <a:spcPts val="0"/>
                        </a:spcAft>
                      </a:pPr>
                      <a:r>
                        <a:rPr lang="en-IE" sz="1100" b="1" dirty="0">
                          <a:effectLst/>
                        </a:rPr>
                        <a:t>Test data in/out</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System development </a:t>
                      </a:r>
                      <a:endParaRPr lang="en-IE" sz="1100" b="1" dirty="0">
                        <a:effectLst/>
                      </a:endParaRPr>
                    </a:p>
                    <a:p>
                      <a:pPr>
                        <a:lnSpc>
                          <a:spcPct val="107000"/>
                        </a:lnSpc>
                        <a:spcAft>
                          <a:spcPts val="0"/>
                        </a:spcAft>
                      </a:pPr>
                      <a:r>
                        <a:rPr lang="en-IE" sz="1100" b="1" dirty="0">
                          <a:effectLst/>
                        </a:rPr>
                        <a:t>Test web between Feb-Oct.</a:t>
                      </a:r>
                    </a:p>
                    <a:p>
                      <a:pPr>
                        <a:lnSpc>
                          <a:spcPct val="107000"/>
                        </a:lnSpc>
                        <a:spcAft>
                          <a:spcPts val="0"/>
                        </a:spcAft>
                      </a:pPr>
                      <a:r>
                        <a:rPr lang="en-IE" sz="1100" b="1" dirty="0">
                          <a:effectLst/>
                        </a:rPr>
                        <a:t>RDBES operational </a:t>
                      </a:r>
                      <a:r>
                        <a:rPr lang="en-GB" sz="1100" b="1" dirty="0">
                          <a:effectLst/>
                        </a:rPr>
                        <a:t>Dec.</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DAE3F3"/>
                    </a:solidFill>
                  </a:tcPr>
                </a:tc>
                <a:tc>
                  <a:txBody>
                    <a:bodyPr/>
                    <a:lstStyle/>
                    <a:p>
                      <a:pPr>
                        <a:lnSpc>
                          <a:spcPct val="107000"/>
                        </a:lnSpc>
                        <a:spcAft>
                          <a:spcPts val="0"/>
                        </a:spcAft>
                      </a:pPr>
                      <a:r>
                        <a:rPr lang="en-GB" sz="1100" b="1">
                          <a:effectLst/>
                        </a:rPr>
                        <a:t>Specifications</a:t>
                      </a:r>
                      <a:endParaRPr lang="en-IE" sz="1100" b="1">
                        <a:effectLst/>
                      </a:endParaRPr>
                    </a:p>
                    <a:p>
                      <a:pPr>
                        <a:lnSpc>
                          <a:spcPct val="107000"/>
                        </a:lnSpc>
                        <a:spcAft>
                          <a:spcPts val="0"/>
                        </a:spcAft>
                      </a:pPr>
                      <a:r>
                        <a:rPr lang="en-GB" sz="1100" b="1">
                          <a:effectLst/>
                        </a:rPr>
                        <a:t>WKRDB-POP</a:t>
                      </a:r>
                      <a:endParaRPr lang="en-IE" sz="1100" b="1">
                        <a:effectLst/>
                      </a:endParaRPr>
                    </a:p>
                    <a:p>
                      <a:pPr>
                        <a:lnSpc>
                          <a:spcPct val="107000"/>
                        </a:lnSpc>
                        <a:spcAft>
                          <a:spcPts val="0"/>
                        </a:spcAft>
                      </a:pPr>
                      <a:r>
                        <a:rPr lang="en-IE" sz="1100" b="1">
                          <a:effectLst/>
                        </a:rPr>
                        <a:t>Upload data</a:t>
                      </a:r>
                    </a:p>
                    <a:p>
                      <a:pPr>
                        <a:lnSpc>
                          <a:spcPct val="107000"/>
                        </a:lnSpc>
                        <a:spcAft>
                          <a:spcPts val="0"/>
                        </a:spcAft>
                      </a:pPr>
                      <a:r>
                        <a:rPr lang="en-GB" sz="1100" b="1">
                          <a:effectLst/>
                        </a:rPr>
                        <a:t>WKRDB-EST</a:t>
                      </a:r>
                      <a:r>
                        <a:rPr lang="en-IE" sz="1100" b="1">
                          <a:effectLst/>
                        </a:rPr>
                        <a:t>.</a:t>
                      </a:r>
                    </a:p>
                    <a:p>
                      <a:pPr>
                        <a:lnSpc>
                          <a:spcPct val="107000"/>
                        </a:lnSpc>
                        <a:spcAft>
                          <a:spcPts val="0"/>
                        </a:spcAft>
                      </a:pPr>
                      <a:r>
                        <a:rPr lang="en-IE" sz="1100" b="1">
                          <a:effectLst/>
                        </a:rPr>
                        <a:t>Start specifying Large Pelagic needs. </a:t>
                      </a:r>
                    </a:p>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100" b="1" dirty="0">
                          <a:effectLst/>
                        </a:rPr>
                        <a:t>WGCATCH: Reviewing the outcome  WKRDB-EST and suggest improvement. Guideline and algorithms for general estimations (ratio/statistical/</a:t>
                      </a:r>
                    </a:p>
                    <a:p>
                      <a:pPr>
                        <a:lnSpc>
                          <a:spcPct val="107000"/>
                        </a:lnSpc>
                        <a:spcAft>
                          <a:spcPts val="0"/>
                        </a:spcAft>
                      </a:pPr>
                      <a:r>
                        <a:rPr lang="en-IE" sz="1100" b="1" dirty="0">
                          <a:effectLst/>
                        </a:rPr>
                        <a:t>Design based).</a:t>
                      </a:r>
                    </a:p>
                    <a:p>
                      <a:pPr>
                        <a:lnSpc>
                          <a:spcPct val="107000"/>
                        </a:lnSpc>
                        <a:spcAft>
                          <a:spcPts val="0"/>
                        </a:spcAft>
                      </a:pPr>
                      <a:r>
                        <a:rPr lang="en-IE" sz="1100" b="1" dirty="0">
                          <a:effectLst/>
                        </a:rPr>
                        <a:t>PGDATA: Describe how the RDBES fits into the QAF.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DAE3F3"/>
                    </a:solidFill>
                  </a:tcPr>
                </a:tc>
                <a:tc>
                  <a:txBody>
                    <a:bodyPr/>
                    <a:lstStyle/>
                    <a:p>
                      <a:pPr>
                        <a:lnSpc>
                          <a:spcPct val="107000"/>
                        </a:lnSpc>
                        <a:spcAft>
                          <a:spcPts val="0"/>
                        </a:spcAft>
                      </a:pPr>
                      <a:r>
                        <a:rPr lang="en-GB" sz="1100" b="1" dirty="0">
                          <a:effectLst/>
                        </a:rPr>
                        <a:t>WKRDB-POP</a:t>
                      </a:r>
                      <a:endParaRPr lang="en-IE" sz="1100" b="1" dirty="0">
                        <a:effectLst/>
                      </a:endParaRPr>
                    </a:p>
                    <a:p>
                      <a:pPr>
                        <a:lnSpc>
                          <a:spcPct val="107000"/>
                        </a:lnSpc>
                        <a:spcAft>
                          <a:spcPts val="0"/>
                        </a:spcAft>
                      </a:pPr>
                      <a:r>
                        <a:rPr lang="en-IE" sz="1100" b="1" dirty="0">
                          <a:effectLst/>
                        </a:rPr>
                        <a:t>Upload data after POP.</a:t>
                      </a:r>
                    </a:p>
                    <a:p>
                      <a:pPr>
                        <a:lnSpc>
                          <a:spcPct val="107000"/>
                        </a:lnSpc>
                        <a:spcAft>
                          <a:spcPts val="0"/>
                        </a:spcAft>
                      </a:pPr>
                      <a:r>
                        <a:rPr lang="en-GB" sz="1100" b="1" dirty="0">
                          <a:effectLst/>
                        </a:rPr>
                        <a:t>Participate and prepare for RDBES format and estimations</a:t>
                      </a:r>
                      <a:endParaRPr lang="en-IE" sz="1100" b="1" dirty="0">
                        <a:effectLst/>
                      </a:endParaRPr>
                    </a:p>
                    <a:p>
                      <a:pPr>
                        <a:lnSpc>
                          <a:spcPct val="107000"/>
                        </a:lnSpc>
                        <a:spcAft>
                          <a:spcPts val="0"/>
                        </a:spcAft>
                      </a:pPr>
                      <a:r>
                        <a:rPr lang="en-GB" sz="1100" b="1" dirty="0">
                          <a:effectLst/>
                        </a:rPr>
                        <a:t>WKRDB-EST</a:t>
                      </a:r>
                      <a:endParaRPr lang="en-IE" sz="1100" b="1" dirty="0">
                        <a:effectLst/>
                      </a:endParaRPr>
                    </a:p>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DAE3F3"/>
                    </a:solidFill>
                  </a:tcPr>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100" b="1">
                          <a:effectLst/>
                        </a:rPr>
                        <a:t>RCG chairs to request countries to participate in the </a:t>
                      </a:r>
                      <a:r>
                        <a:rPr lang="en-GB" sz="1100" b="1">
                          <a:effectLst/>
                        </a:rPr>
                        <a:t>WKRDB-POP</a:t>
                      </a:r>
                      <a:r>
                        <a:rPr lang="en-IE" sz="1100" b="1">
                          <a:effectLst/>
                        </a:rPr>
                        <a:t>. RCG support the countries to allocate sufficient time for these WKs.</a:t>
                      </a:r>
                    </a:p>
                    <a:p>
                      <a:pPr>
                        <a:lnSpc>
                          <a:spcPct val="107000"/>
                        </a:lnSpc>
                        <a:spcAft>
                          <a:spcPts val="0"/>
                        </a:spcAft>
                      </a:pPr>
                      <a:r>
                        <a:rPr lang="en-GB" sz="1100" b="1">
                          <a:effectLst/>
                        </a:rPr>
                        <a:t> </a:t>
                      </a:r>
                      <a:endParaRPr lang="en-IE" sz="1100" b="1">
                        <a:effectLst/>
                      </a:endParaRPr>
                    </a:p>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r h="1372793">
                <a:tc>
                  <a:txBody>
                    <a:bodyPr/>
                    <a:lstStyle/>
                    <a:p>
                      <a:pPr>
                        <a:lnSpc>
                          <a:spcPct val="107000"/>
                        </a:lnSpc>
                        <a:spcAft>
                          <a:spcPts val="0"/>
                        </a:spcAft>
                      </a:pPr>
                      <a:r>
                        <a:rPr lang="en-GB" sz="1600" b="1" dirty="0">
                          <a:effectLst/>
                        </a:rPr>
                        <a:t>2020</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Production</a:t>
                      </a:r>
                      <a:endParaRPr lang="en-IE" sz="1100" b="1">
                        <a:effectLst/>
                      </a:endParaRPr>
                    </a:p>
                    <a:p>
                      <a:pPr>
                        <a:lnSpc>
                          <a:spcPct val="107000"/>
                        </a:lnSpc>
                        <a:spcAft>
                          <a:spcPts val="0"/>
                        </a:spcAft>
                      </a:pPr>
                      <a:r>
                        <a:rPr lang="en-IE" sz="1100" b="1">
                          <a:effectLst/>
                        </a:rPr>
                        <a:t>Data in/out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Production</a:t>
                      </a:r>
                      <a:endParaRPr lang="en-IE" sz="1100" b="1">
                        <a:effectLst/>
                      </a:endParaRPr>
                    </a:p>
                    <a:p>
                      <a:pPr>
                        <a:lnSpc>
                          <a:spcPct val="107000"/>
                        </a:lnSpc>
                        <a:spcAft>
                          <a:spcPts val="0"/>
                        </a:spcAft>
                      </a:pPr>
                      <a:r>
                        <a:rPr lang="en-IE" sz="1100" b="1">
                          <a:effectLst/>
                        </a:rPr>
                        <a:t>Data in/out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Test by selected stocks</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100" b="1">
                          <a:effectLst/>
                        </a:rPr>
                        <a:t>Large Pelagic development (funding needed).</a:t>
                      </a:r>
                    </a:p>
                    <a:p>
                      <a:pPr>
                        <a:lnSpc>
                          <a:spcPct val="107000"/>
                        </a:lnSpc>
                        <a:spcAft>
                          <a:spcPts val="0"/>
                        </a:spcAft>
                      </a:pPr>
                      <a:r>
                        <a:rPr lang="en-IE"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WKRDB-POP</a:t>
                      </a:r>
                      <a:r>
                        <a:rPr lang="en-IE" sz="1100" b="1">
                          <a:effectLst/>
                        </a:rPr>
                        <a:t> (Jan-Feb) target selected stocks.</a:t>
                      </a:r>
                    </a:p>
                    <a:p>
                      <a:pPr>
                        <a:lnSpc>
                          <a:spcPct val="107000"/>
                        </a:lnSpc>
                        <a:spcAft>
                          <a:spcPts val="0"/>
                        </a:spcAft>
                      </a:pPr>
                      <a:r>
                        <a:rPr lang="en-GB" sz="1100" b="1">
                          <a:effectLst/>
                        </a:rPr>
                        <a:t>WKRDB-EST</a:t>
                      </a:r>
                      <a:r>
                        <a:rPr lang="en-IE" sz="1100" b="1">
                          <a:effectLst/>
                        </a:rPr>
                        <a:t> (incl. imputation)</a:t>
                      </a:r>
                    </a:p>
                    <a:p>
                      <a:pPr>
                        <a:lnSpc>
                          <a:spcPct val="107000"/>
                        </a:lnSpc>
                        <a:spcAft>
                          <a:spcPts val="0"/>
                        </a:spcAft>
                      </a:pPr>
                      <a:r>
                        <a:rPr lang="en-IE" sz="1100" b="1">
                          <a:effectLst/>
                        </a:rPr>
                        <a:t>Estimations for selected stocks</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100" b="1" dirty="0">
                          <a:effectLst/>
                        </a:rPr>
                        <a:t>Data call. Upload data for selected stocks after WG</a:t>
                      </a:r>
                    </a:p>
                    <a:p>
                      <a:pPr>
                        <a:lnSpc>
                          <a:spcPct val="107000"/>
                        </a:lnSpc>
                        <a:spcAft>
                          <a:spcPts val="0"/>
                        </a:spcAft>
                      </a:pPr>
                      <a:r>
                        <a:rPr lang="en-GB" sz="1100" b="1" dirty="0">
                          <a:effectLst/>
                        </a:rPr>
                        <a:t>WKRDB-POP</a:t>
                      </a:r>
                      <a:endParaRPr lang="en-IE" sz="1100" b="1" dirty="0">
                        <a:effectLst/>
                      </a:endParaRPr>
                    </a:p>
                    <a:p>
                      <a:pPr>
                        <a:lnSpc>
                          <a:spcPct val="107000"/>
                        </a:lnSpc>
                        <a:spcAft>
                          <a:spcPts val="0"/>
                        </a:spcAft>
                      </a:pPr>
                      <a:r>
                        <a:rPr lang="en-GB" sz="1100" b="1" dirty="0">
                          <a:effectLst/>
                        </a:rPr>
                        <a:t>WKRDB-EST</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noFill/>
                  </a:tcPr>
                </a:tc>
                <a:tc>
                  <a:txBody>
                    <a:bodyPr/>
                    <a:lstStyle/>
                    <a:p>
                      <a:pPr>
                        <a:lnSpc>
                          <a:spcPct val="107000"/>
                        </a:lnSpc>
                        <a:spcAft>
                          <a:spcPts val="0"/>
                        </a:spcAft>
                      </a:pPr>
                      <a:r>
                        <a:rPr lang="en-IE" sz="1100" b="1" dirty="0">
                          <a:effectLst/>
                        </a:rPr>
                        <a:t>Upload data. WG estimations. Trans Data compilation WK. Laurent/Core Group will help selected WG with selected stock (10-20</a:t>
                      </a:r>
                      <a:r>
                        <a:rPr lang="en-IE" sz="1100" b="1" dirty="0" smtClean="0">
                          <a:effectLst/>
                        </a:rPr>
                        <a:t>)</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noFill/>
                  </a:tcPr>
                </a:tc>
                <a:tc>
                  <a:txBody>
                    <a:bodyPr/>
                    <a:lstStyle/>
                    <a:p>
                      <a:pPr>
                        <a:lnSpc>
                          <a:spcPct val="107000"/>
                        </a:lnSpc>
                        <a:spcAft>
                          <a:spcPts val="0"/>
                        </a:spcAft>
                      </a:pPr>
                      <a:r>
                        <a:rPr lang="en-IE"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r h="1043222">
                <a:tc>
                  <a:txBody>
                    <a:bodyPr/>
                    <a:lstStyle/>
                    <a:p>
                      <a:pPr>
                        <a:lnSpc>
                          <a:spcPct val="107000"/>
                        </a:lnSpc>
                        <a:spcAft>
                          <a:spcPts val="0"/>
                        </a:spcAft>
                      </a:pPr>
                      <a:r>
                        <a:rPr lang="en-GB" sz="1600" b="1" dirty="0">
                          <a:effectLst/>
                        </a:rPr>
                        <a:t>2021</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Production</a:t>
                      </a:r>
                      <a:endParaRPr lang="en-IE" sz="1100" b="1">
                        <a:effectLst/>
                      </a:endParaRPr>
                    </a:p>
                    <a:p>
                      <a:pPr>
                        <a:lnSpc>
                          <a:spcPct val="107000"/>
                        </a:lnSpc>
                        <a:spcAft>
                          <a:spcPts val="0"/>
                        </a:spcAft>
                      </a:pPr>
                      <a:r>
                        <a:rPr lang="en-IE" sz="1100" b="1">
                          <a:effectLst/>
                        </a:rPr>
                        <a:t>Data in/out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Production</a:t>
                      </a:r>
                      <a:endParaRPr lang="en-IE" sz="1100" b="1">
                        <a:effectLst/>
                      </a:endParaRPr>
                    </a:p>
                    <a:p>
                      <a:pPr>
                        <a:lnSpc>
                          <a:spcPct val="107000"/>
                        </a:lnSpc>
                        <a:spcAft>
                          <a:spcPts val="0"/>
                        </a:spcAft>
                      </a:pPr>
                      <a:r>
                        <a:rPr lang="en-IE" sz="1100" b="1">
                          <a:effectLst/>
                        </a:rPr>
                        <a:t>Data in/out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Test by all stocks</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WKRDB-POP</a:t>
                      </a:r>
                      <a:r>
                        <a:rPr lang="en-IE" sz="1100" b="1">
                          <a:effectLst/>
                        </a:rPr>
                        <a:t> (Jan-Feb) target all stocks.</a:t>
                      </a:r>
                    </a:p>
                    <a:p>
                      <a:pPr>
                        <a:lnSpc>
                          <a:spcPct val="107000"/>
                        </a:lnSpc>
                        <a:spcAft>
                          <a:spcPts val="0"/>
                        </a:spcAft>
                      </a:pPr>
                      <a:r>
                        <a:rPr lang="en-GB" sz="1100" b="1">
                          <a:effectLst/>
                        </a:rPr>
                        <a:t>WKRDB-EST</a:t>
                      </a:r>
                      <a:endParaRPr lang="en-IE" sz="1100" b="1">
                        <a:effectLst/>
                      </a:endParaRPr>
                    </a:p>
                    <a:p>
                      <a:pPr>
                        <a:lnSpc>
                          <a:spcPct val="107000"/>
                        </a:lnSpc>
                        <a:spcAft>
                          <a:spcPts val="0"/>
                        </a:spcAft>
                      </a:pPr>
                      <a:r>
                        <a:rPr lang="en-IE" sz="1100" b="1">
                          <a:effectLst/>
                        </a:rPr>
                        <a:t>Estimations finalised</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IE"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r h="447095">
                <a:tc>
                  <a:txBody>
                    <a:bodyPr/>
                    <a:lstStyle/>
                    <a:p>
                      <a:pPr>
                        <a:lnSpc>
                          <a:spcPct val="107000"/>
                        </a:lnSpc>
                        <a:spcAft>
                          <a:spcPts val="0"/>
                        </a:spcAft>
                      </a:pPr>
                      <a:r>
                        <a:rPr lang="en-GB" sz="1600" b="1" dirty="0">
                          <a:effectLst/>
                        </a:rPr>
                        <a:t>2022</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Stay alive</a:t>
                      </a:r>
                      <a:endParaRPr lang="en-IE" sz="1100" b="1">
                        <a:effectLst/>
                      </a:endParaRPr>
                    </a:p>
                    <a:p>
                      <a:pPr>
                        <a:lnSpc>
                          <a:spcPct val="107000"/>
                        </a:lnSpc>
                        <a:spcAft>
                          <a:spcPts val="0"/>
                        </a:spcAft>
                      </a:pPr>
                      <a:r>
                        <a:rPr lang="en-IE" sz="1100" b="1">
                          <a:effectLst/>
                        </a:rPr>
                        <a:t>Data 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Stay alive</a:t>
                      </a:r>
                      <a:endParaRPr lang="en-IE" sz="1100" b="1">
                        <a:effectLst/>
                      </a:endParaRPr>
                    </a:p>
                    <a:p>
                      <a:pPr>
                        <a:lnSpc>
                          <a:spcPct val="107000"/>
                        </a:lnSpc>
                        <a:spcAft>
                          <a:spcPts val="0"/>
                        </a:spcAft>
                      </a:pPr>
                      <a:r>
                        <a:rPr lang="en-IE" sz="1100" b="1">
                          <a:effectLst/>
                        </a:rPr>
                        <a:t>Data 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Data call for 2021 data</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r h="596127">
                <a:tc>
                  <a:txBody>
                    <a:bodyPr/>
                    <a:lstStyle/>
                    <a:p>
                      <a:pPr>
                        <a:lnSpc>
                          <a:spcPct val="107000"/>
                        </a:lnSpc>
                        <a:spcAft>
                          <a:spcPts val="0"/>
                        </a:spcAft>
                      </a:pPr>
                      <a:r>
                        <a:rPr lang="en-GB" sz="1600" b="1" dirty="0">
                          <a:effectLst/>
                        </a:rPr>
                        <a:t>2023</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Stay alive</a:t>
                      </a:r>
                      <a:endParaRPr lang="en-IE" sz="1100" b="1">
                        <a:effectLst/>
                      </a:endParaRPr>
                    </a:p>
                    <a:p>
                      <a:pPr>
                        <a:lnSpc>
                          <a:spcPct val="107000"/>
                        </a:lnSpc>
                        <a:spcAft>
                          <a:spcPts val="0"/>
                        </a:spcAft>
                      </a:pPr>
                      <a:r>
                        <a:rPr lang="en-IE" sz="1100" b="1">
                          <a:effectLst/>
                        </a:rPr>
                        <a:t>Data 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Stay alive</a:t>
                      </a:r>
                      <a:endParaRPr lang="en-IE" sz="1100" b="1">
                        <a:effectLst/>
                      </a:endParaRPr>
                    </a:p>
                    <a:p>
                      <a:pPr>
                        <a:lnSpc>
                          <a:spcPct val="107000"/>
                        </a:lnSpc>
                        <a:spcAft>
                          <a:spcPts val="0"/>
                        </a:spcAft>
                      </a:pPr>
                      <a:r>
                        <a:rPr lang="en-IE" sz="1100" b="1">
                          <a:effectLst/>
                        </a:rPr>
                        <a:t>Data out</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Data call for 2022 and all year</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a:effectLst/>
                        </a:rPr>
                        <a:t> </a:t>
                      </a:r>
                      <a:endParaRPr lang="en-IE" sz="1100" b="1">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r h="254345">
                <a:tc>
                  <a:txBody>
                    <a:bodyPr/>
                    <a:lstStyle/>
                    <a:p>
                      <a:pPr>
                        <a:lnSpc>
                          <a:spcPct val="107000"/>
                        </a:lnSpc>
                        <a:spcAft>
                          <a:spcPts val="0"/>
                        </a:spcAft>
                      </a:pPr>
                      <a:r>
                        <a:rPr lang="en-GB" sz="1600" b="1" dirty="0">
                          <a:effectLst/>
                        </a:rPr>
                        <a:t>2024</a:t>
                      </a:r>
                      <a:endParaRPr lang="en-IE"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Terminated</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Terminated</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a:lnSpc>
                          <a:spcPct val="107000"/>
                        </a:lnSpc>
                        <a:spcAft>
                          <a:spcPts val="0"/>
                        </a:spcAft>
                      </a:pPr>
                      <a:r>
                        <a:rPr lang="en-GB" sz="1100" b="1" dirty="0">
                          <a:effectLst/>
                        </a:rPr>
                        <a:t> </a:t>
                      </a:r>
                      <a:endParaRPr lang="en-I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r>
            </a:tbl>
          </a:graphicData>
        </a:graphic>
      </p:graphicFrame>
    </p:spTree>
    <p:extLst>
      <p:ext uri="{BB962C8B-B14F-4D97-AF65-F5344CB8AC3E}">
        <p14:creationId xmlns:p14="http://schemas.microsoft.com/office/powerpoint/2010/main" val="3129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using the RDBES</a:t>
            </a:r>
            <a:endParaRPr lang="en-GB" dirty="0"/>
          </a:p>
        </p:txBody>
      </p:sp>
      <p:sp>
        <p:nvSpPr>
          <p:cNvPr id="3" name="Content Placeholder 2"/>
          <p:cNvSpPr>
            <a:spLocks noGrp="1"/>
          </p:cNvSpPr>
          <p:nvPr>
            <p:ph sz="quarter" idx="10"/>
          </p:nvPr>
        </p:nvSpPr>
        <p:spPr>
          <a:xfrm>
            <a:off x="680720" y="1534159"/>
            <a:ext cx="10780728" cy="4534773"/>
          </a:xfrm>
        </p:spPr>
        <p:txBody>
          <a:bodyPr wrap="square">
            <a:normAutofit fontScale="47500" lnSpcReduction="20000"/>
          </a:bodyPr>
          <a:lstStyle/>
          <a:p>
            <a:r>
              <a:rPr lang="en-GB" sz="5100" dirty="0" smtClean="0"/>
              <a:t>The stock coordinators will have to </a:t>
            </a:r>
            <a:r>
              <a:rPr lang="en-GB" sz="5100" b="1" dirty="0" smtClean="0"/>
              <a:t>work closer and more direct with data and R </a:t>
            </a:r>
            <a:r>
              <a:rPr lang="en-GB" sz="5100" dirty="0" smtClean="0"/>
              <a:t>to </a:t>
            </a:r>
            <a:r>
              <a:rPr lang="en-GB" sz="5100" dirty="0" smtClean="0"/>
              <a:t>estimate data </a:t>
            </a:r>
            <a:r>
              <a:rPr lang="en-GB" sz="5100" dirty="0" smtClean="0"/>
              <a:t>– not like in InterCatch. Any suggestions on how this graduate shift should happen?</a:t>
            </a:r>
          </a:p>
          <a:p>
            <a:endParaRPr lang="en-GB" sz="5100" dirty="0"/>
          </a:p>
          <a:p>
            <a:r>
              <a:rPr lang="en-GB" sz="5100" dirty="0" smtClean="0"/>
              <a:t>Not every stock need to use statistical sampling and estimation/raising, but </a:t>
            </a:r>
            <a:r>
              <a:rPr lang="en-GB" sz="5100" b="1" dirty="0" smtClean="0"/>
              <a:t>R scripts need to be written/copied </a:t>
            </a:r>
            <a:r>
              <a:rPr lang="en-GB" sz="5100" b="1" dirty="0"/>
              <a:t>and adjusted if needed</a:t>
            </a:r>
            <a:r>
              <a:rPr lang="en-GB" sz="5100" b="1" dirty="0" smtClean="0"/>
              <a:t> for any used estimations statistical or ratio-estimated and combination of the stock data</a:t>
            </a:r>
            <a:r>
              <a:rPr lang="en-GB" sz="5100" dirty="0" smtClean="0"/>
              <a:t>. The idea is that once a R scripts for one type of sampling is written, then it can be reused for similar types of sampling data/stocks</a:t>
            </a:r>
          </a:p>
          <a:p>
            <a:endParaRPr lang="en-GB" sz="5100" dirty="0" smtClean="0"/>
          </a:p>
          <a:p>
            <a:r>
              <a:rPr lang="en-GB" sz="5100" dirty="0" smtClean="0"/>
              <a:t>Stock assessors and the advice than can use the </a:t>
            </a:r>
            <a:r>
              <a:rPr lang="en-GB" sz="5100" b="1" dirty="0" smtClean="0"/>
              <a:t>coefficient of variance, CV</a:t>
            </a:r>
            <a:r>
              <a:rPr lang="en-GB" sz="5100" dirty="0" smtClean="0"/>
              <a:t>, calculated for the statistical data (and ratio-estimated but that is hard and not done)</a:t>
            </a:r>
          </a:p>
          <a:p>
            <a:endParaRPr lang="en-GB" sz="3600" dirty="0" smtClean="0"/>
          </a:p>
          <a:p>
            <a:endParaRPr lang="en-GB" dirty="0"/>
          </a:p>
        </p:txBody>
      </p:sp>
    </p:spTree>
    <p:extLst>
      <p:ext uri="{BB962C8B-B14F-4D97-AF65-F5344CB8AC3E}">
        <p14:creationId xmlns:p14="http://schemas.microsoft.com/office/powerpoint/2010/main" val="164758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sz="quarter" idx="10"/>
          </p:nvPr>
        </p:nvSpPr>
        <p:spPr>
          <a:xfrm>
            <a:off x="680720" y="1534160"/>
            <a:ext cx="10895796" cy="4852518"/>
          </a:xfrm>
        </p:spPr>
        <p:txBody>
          <a:bodyPr>
            <a:normAutofit/>
          </a:bodyPr>
          <a:lstStyle/>
          <a:p>
            <a:r>
              <a:rPr lang="en-GB" sz="2800" dirty="0" smtClean="0"/>
              <a:t>The RDBES is being specified by the Core Group, countries have given feedback 3 times during 2018, which is incorporated</a:t>
            </a:r>
          </a:p>
          <a:p>
            <a:r>
              <a:rPr lang="en-GB" sz="2800" dirty="0"/>
              <a:t>All countries support the data model</a:t>
            </a:r>
          </a:p>
          <a:p>
            <a:r>
              <a:rPr lang="en-GB" sz="2800" dirty="0" smtClean="0"/>
              <a:t>The RDBES web system is developed by ICES Secretariat</a:t>
            </a:r>
          </a:p>
          <a:p>
            <a:r>
              <a:rPr lang="en-GB" sz="2800" b="1" dirty="0" smtClean="0"/>
              <a:t>Funding is missing from Oct. 2019 </a:t>
            </a:r>
            <a:r>
              <a:rPr lang="en-GB" sz="2800" dirty="0" smtClean="0"/>
              <a:t>for RDBES web system development</a:t>
            </a:r>
          </a:p>
          <a:p>
            <a:r>
              <a:rPr lang="en-GB" sz="2800" dirty="0" smtClean="0"/>
              <a:t>Countries should upload data for select stocks in 2020</a:t>
            </a:r>
          </a:p>
          <a:p>
            <a:r>
              <a:rPr lang="en-GB" sz="2800" dirty="0"/>
              <a:t>WGs should start to prepare to use the RDBES</a:t>
            </a:r>
          </a:p>
          <a:p>
            <a:r>
              <a:rPr lang="en-GB" sz="2800" dirty="0" smtClean="0"/>
              <a:t>2 </a:t>
            </a:r>
            <a:r>
              <a:rPr lang="en-GB" sz="2800" dirty="0"/>
              <a:t>WK in 2019: WKRDB-POP 18 Feb. and WKRDB-EST Oct. </a:t>
            </a:r>
          </a:p>
        </p:txBody>
      </p:sp>
    </p:spTree>
    <p:extLst>
      <p:ext uri="{BB962C8B-B14F-4D97-AF65-F5344CB8AC3E}">
        <p14:creationId xmlns:p14="http://schemas.microsoft.com/office/powerpoint/2010/main" val="331420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why we are behind</a:t>
            </a:r>
            <a:endParaRPr lang="en-GB" dirty="0"/>
          </a:p>
        </p:txBody>
      </p:sp>
      <p:sp>
        <p:nvSpPr>
          <p:cNvPr id="3" name="Content Placeholder 2"/>
          <p:cNvSpPr>
            <a:spLocks noGrp="1"/>
          </p:cNvSpPr>
          <p:nvPr>
            <p:ph sz="quarter" idx="10"/>
          </p:nvPr>
        </p:nvSpPr>
        <p:spPr/>
        <p:txBody>
          <a:bodyPr>
            <a:normAutofit/>
          </a:bodyPr>
          <a:lstStyle/>
          <a:p>
            <a:pPr marL="0" indent="0">
              <a:buNone/>
            </a:pPr>
            <a:r>
              <a:rPr lang="en-GB" sz="2400" dirty="0" smtClean="0"/>
              <a:t>The reasons why we are behind the original plan</a:t>
            </a:r>
          </a:p>
          <a:p>
            <a:r>
              <a:rPr lang="en-GB" sz="2400" dirty="0" smtClean="0"/>
              <a:t>It is much more difficult to define the data model that first expected, because of the complexity of all the different sampling methods going on in all the countries for all the different species</a:t>
            </a:r>
          </a:p>
          <a:p>
            <a:r>
              <a:rPr lang="en-GB" sz="2400" dirty="0" smtClean="0"/>
              <a:t>When the User Requirement Specifications are not delivered it is difficult to develop the system and it takes longer time to do the parts.</a:t>
            </a:r>
          </a:p>
          <a:p>
            <a:r>
              <a:rPr lang="en-GB" sz="2400" dirty="0" smtClean="0"/>
              <a:t>Originally we did not expect the system to be so complex and dynamic, the existing RDB is 5 table and one hierarchy, the RDBES has 15 tables and 32 hierarchies</a:t>
            </a:r>
            <a:endParaRPr lang="en-GB" sz="2400" dirty="0"/>
          </a:p>
        </p:txBody>
      </p:sp>
    </p:spTree>
    <p:extLst>
      <p:ext uri="{BB962C8B-B14F-4D97-AF65-F5344CB8AC3E}">
        <p14:creationId xmlns:p14="http://schemas.microsoft.com/office/powerpoint/2010/main" val="217805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RDBES covers all sampling types</a:t>
            </a:r>
            <a:endParaRPr lang="en-GB" dirty="0"/>
          </a:p>
        </p:txBody>
      </p:sp>
      <p:sp>
        <p:nvSpPr>
          <p:cNvPr id="3" name="Content Placeholder 2"/>
          <p:cNvSpPr>
            <a:spLocks noGrp="1"/>
          </p:cNvSpPr>
          <p:nvPr>
            <p:ph sz="quarter" idx="10"/>
          </p:nvPr>
        </p:nvSpPr>
        <p:spPr>
          <a:xfrm>
            <a:off x="680720" y="1334344"/>
            <a:ext cx="10749280" cy="836061"/>
          </a:xfrm>
        </p:spPr>
        <p:txBody>
          <a:bodyPr>
            <a:normAutofit/>
          </a:bodyPr>
          <a:lstStyle/>
          <a:p>
            <a:pPr marL="0" indent="0">
              <a:buNone/>
            </a:pPr>
            <a:r>
              <a:rPr lang="en-GB" sz="1800" b="1" dirty="0" smtClean="0"/>
              <a:t>The existing RDB contains 5 tables for sampling: Trip, Individual samples, Haul, Species list and Length data</a:t>
            </a:r>
            <a:endParaRPr lang="en-GB" sz="1800" b="1" dirty="0"/>
          </a:p>
        </p:txBody>
      </p:sp>
      <p:pic>
        <p:nvPicPr>
          <p:cNvPr id="4" name="Content Placeholder 3"/>
          <p:cNvPicPr>
            <a:picLocks noChangeAspect="1"/>
          </p:cNvPicPr>
          <p:nvPr/>
        </p:nvPicPr>
        <p:blipFill>
          <a:blip r:embed="rId2"/>
          <a:stretch>
            <a:fillRect/>
          </a:stretch>
        </p:blipFill>
        <p:spPr>
          <a:xfrm>
            <a:off x="680720" y="2167589"/>
            <a:ext cx="4360163" cy="2861611"/>
          </a:xfrm>
          <a:prstGeom prst="rect">
            <a:avLst/>
          </a:prstGeom>
        </p:spPr>
      </p:pic>
      <p:pic>
        <p:nvPicPr>
          <p:cNvPr id="5" name="Picture 4"/>
          <p:cNvPicPr>
            <a:picLocks noChangeAspect="1"/>
          </p:cNvPicPr>
          <p:nvPr/>
        </p:nvPicPr>
        <p:blipFill>
          <a:blip r:embed="rId3"/>
          <a:stretch>
            <a:fillRect/>
          </a:stretch>
        </p:blipFill>
        <p:spPr>
          <a:xfrm>
            <a:off x="4621893" y="1799999"/>
            <a:ext cx="7227098" cy="4102768"/>
          </a:xfrm>
          <a:prstGeom prst="rect">
            <a:avLst/>
          </a:prstGeom>
        </p:spPr>
      </p:pic>
      <p:sp>
        <p:nvSpPr>
          <p:cNvPr id="6" name="TextBox 5"/>
          <p:cNvSpPr txBox="1"/>
          <p:nvPr/>
        </p:nvSpPr>
        <p:spPr>
          <a:xfrm>
            <a:off x="794084" y="5244599"/>
            <a:ext cx="3657600" cy="915569"/>
          </a:xfrm>
          <a:prstGeom prst="rect">
            <a:avLst/>
          </a:prstGeom>
        </p:spPr>
        <p:txBody>
          <a:bodyPr vert="horz" wrap="square" lIns="91440" tIns="45720" rIns="91440" bIns="45720" rtlCol="0" anchor="t">
            <a:noAutofit/>
          </a:bodyPr>
          <a:lstStyle/>
          <a:p>
            <a:r>
              <a:rPr lang="en-GB" b="1" dirty="0" smtClean="0"/>
              <a:t>RDBES data model May 2017</a:t>
            </a:r>
          </a:p>
        </p:txBody>
      </p:sp>
      <p:sp>
        <p:nvSpPr>
          <p:cNvPr id="7" name="TextBox 6"/>
          <p:cNvSpPr txBox="1"/>
          <p:nvPr/>
        </p:nvSpPr>
        <p:spPr>
          <a:xfrm>
            <a:off x="7897056" y="4915760"/>
            <a:ext cx="3657600" cy="915569"/>
          </a:xfrm>
          <a:prstGeom prst="rect">
            <a:avLst/>
          </a:prstGeom>
        </p:spPr>
        <p:txBody>
          <a:bodyPr vert="horz" wrap="square" lIns="91440" tIns="45720" rIns="91440" bIns="45720" rtlCol="0" anchor="t">
            <a:noAutofit/>
          </a:bodyPr>
          <a:lstStyle/>
          <a:p>
            <a:r>
              <a:rPr lang="en-GB" b="1" dirty="0"/>
              <a:t>RDBES </a:t>
            </a:r>
            <a:r>
              <a:rPr lang="en-GB" b="1" dirty="0" smtClean="0"/>
              <a:t>data model May 2018</a:t>
            </a:r>
          </a:p>
          <a:p>
            <a:r>
              <a:rPr lang="en-GB" b="1" dirty="0" smtClean="0"/>
              <a:t>This model is the first that covers all countries and potentially all species.</a:t>
            </a:r>
          </a:p>
          <a:p>
            <a:r>
              <a:rPr lang="en-GB" b="1" dirty="0" smtClean="0"/>
              <a:t>15 tables, combined in 32 different hierarchies</a:t>
            </a:r>
          </a:p>
        </p:txBody>
      </p:sp>
    </p:spTree>
    <p:extLst>
      <p:ext uri="{BB962C8B-B14F-4D97-AF65-F5344CB8AC3E}">
        <p14:creationId xmlns:p14="http://schemas.microsoft.com/office/powerpoint/2010/main" val="325320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RDBES table relations for 1 of the 32 sampling structures/hierarchies</a:t>
            </a:r>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583" y="1644056"/>
            <a:ext cx="6145359" cy="3246318"/>
          </a:xfrm>
          <a:prstGeom prst="rect">
            <a:avLst/>
          </a:prstGeom>
          <a:noFill/>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4866" y="4390602"/>
            <a:ext cx="4620126" cy="2354486"/>
          </a:xfrm>
          <a:prstGeom prst="rect">
            <a:avLst/>
          </a:prstGeom>
          <a:noFill/>
        </p:spPr>
      </p:pic>
    </p:spTree>
    <p:extLst>
      <p:ext uri="{BB962C8B-B14F-4D97-AF65-F5344CB8AC3E}">
        <p14:creationId xmlns:p14="http://schemas.microsoft.com/office/powerpoint/2010/main" val="407197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active Core Group of the RDBES development support group</a:t>
            </a:r>
            <a:endParaRPr lang="en-GB" dirty="0"/>
          </a:p>
        </p:txBody>
      </p:sp>
      <p:sp>
        <p:nvSpPr>
          <p:cNvPr id="3" name="Content Placeholder 2"/>
          <p:cNvSpPr>
            <a:spLocks noGrp="1"/>
          </p:cNvSpPr>
          <p:nvPr>
            <p:ph sz="quarter" idx="10"/>
          </p:nvPr>
        </p:nvSpPr>
        <p:spPr>
          <a:xfrm>
            <a:off x="996043" y="1876567"/>
            <a:ext cx="10413484" cy="4377276"/>
          </a:xfrm>
        </p:spPr>
        <p:txBody>
          <a:bodyPr>
            <a:normAutofit/>
          </a:bodyPr>
          <a:lstStyle/>
          <a:p>
            <a:r>
              <a:rPr lang="en-GB" sz="2000" dirty="0"/>
              <a:t>Kirsten Birch </a:t>
            </a:r>
            <a:r>
              <a:rPr lang="en-GB" sz="2000" dirty="0" err="1"/>
              <a:t>Håkansson</a:t>
            </a:r>
            <a:r>
              <a:rPr lang="en-GB" sz="2000" dirty="0"/>
              <a:t>, DTU Aqua, Denmark		</a:t>
            </a:r>
            <a:r>
              <a:rPr lang="en-GB" sz="2000" u="sng" dirty="0" smtClean="0">
                <a:hlinkClick r:id="rId2"/>
              </a:rPr>
              <a:t>Kibi@aqua.dtu.dk</a:t>
            </a:r>
            <a:r>
              <a:rPr lang="en-GB" sz="2000" u="sng" dirty="0" smtClean="0"/>
              <a:t> </a:t>
            </a:r>
            <a:endParaRPr lang="en-GB" sz="2000" dirty="0"/>
          </a:p>
          <a:p>
            <a:r>
              <a:rPr lang="en-GB" sz="2000" dirty="0"/>
              <a:t>Nuno Prista, SLU Aqua, Sweden				</a:t>
            </a:r>
            <a:r>
              <a:rPr lang="en-GB" sz="2000" u="sng" dirty="0" smtClean="0">
                <a:hlinkClick r:id="rId3"/>
              </a:rPr>
              <a:t>Nuno.prista@slu.se</a:t>
            </a:r>
            <a:r>
              <a:rPr lang="en-GB" sz="2000" u="sng" dirty="0" smtClean="0"/>
              <a:t> </a:t>
            </a:r>
            <a:r>
              <a:rPr lang="en-GB" sz="2000" dirty="0" smtClean="0"/>
              <a:t> </a:t>
            </a:r>
            <a:endParaRPr lang="en-GB" sz="2000" dirty="0"/>
          </a:p>
          <a:p>
            <a:r>
              <a:rPr lang="en-GB" sz="2000" dirty="0" smtClean="0"/>
              <a:t>David </a:t>
            </a:r>
            <a:r>
              <a:rPr lang="en-GB" sz="2000" dirty="0"/>
              <a:t>Currie, Marine Institute, Ireland			</a:t>
            </a:r>
            <a:r>
              <a:rPr lang="en-GB" sz="2000" u="sng" dirty="0">
                <a:hlinkClick r:id="rId4"/>
              </a:rPr>
              <a:t>David.Currie@Marine.ie</a:t>
            </a:r>
            <a:r>
              <a:rPr lang="en-GB" sz="2000" dirty="0"/>
              <a:t> </a:t>
            </a:r>
            <a:endParaRPr lang="en-GB" sz="2000" dirty="0" smtClean="0"/>
          </a:p>
          <a:p>
            <a:r>
              <a:rPr lang="en-GB" sz="2000" dirty="0"/>
              <a:t>Edvin Fuglebakk, </a:t>
            </a:r>
            <a:r>
              <a:rPr lang="en-GB" sz="2000" dirty="0" smtClean="0"/>
              <a:t>IMR, Norway</a:t>
            </a:r>
            <a:r>
              <a:rPr lang="en-GB" sz="2000" dirty="0"/>
              <a:t>				</a:t>
            </a:r>
            <a:r>
              <a:rPr lang="en-GB" sz="2000" dirty="0" smtClean="0">
                <a:hlinkClick r:id="rId5"/>
              </a:rPr>
              <a:t>Edvin.fuglebakk@hi.no</a:t>
            </a:r>
            <a:r>
              <a:rPr lang="en-GB" sz="2000" dirty="0" smtClean="0"/>
              <a:t> </a:t>
            </a:r>
          </a:p>
          <a:p>
            <a:r>
              <a:rPr lang="en-GB" sz="2000" dirty="0" smtClean="0"/>
              <a:t>Twan </a:t>
            </a:r>
            <a:r>
              <a:rPr lang="en-GB" sz="2000" dirty="0"/>
              <a:t>Leijzer, WUR, Netherlands	 			</a:t>
            </a:r>
            <a:r>
              <a:rPr lang="en-GB" sz="2000" u="sng" dirty="0" smtClean="0">
                <a:hlinkClick r:id="rId6"/>
              </a:rPr>
              <a:t>Twan.leijzer@wur.nl</a:t>
            </a:r>
            <a:r>
              <a:rPr lang="en-GB" sz="2000" u="sng" dirty="0" smtClean="0"/>
              <a:t>  </a:t>
            </a:r>
            <a:endParaRPr lang="en-GB" sz="2000" dirty="0"/>
          </a:p>
          <a:p>
            <a:r>
              <a:rPr lang="en-GB" sz="2000" dirty="0" smtClean="0"/>
              <a:t>Henrik Kjems-Nielsen, ICES				</a:t>
            </a:r>
            <a:r>
              <a:rPr lang="en-GB" sz="2000" dirty="0" smtClean="0">
                <a:hlinkClick r:id="rId7"/>
              </a:rPr>
              <a:t>Henrikkn@ices.dk</a:t>
            </a:r>
            <a:endParaRPr lang="en-GB" sz="2000" dirty="0" smtClean="0"/>
          </a:p>
          <a:p>
            <a:endParaRPr lang="en-GB" sz="2000" dirty="0"/>
          </a:p>
          <a:p>
            <a:pPr marL="0" indent="0">
              <a:buNone/>
            </a:pPr>
            <a:r>
              <a:rPr lang="en-GB" sz="2000" dirty="0" smtClean="0"/>
              <a:t>Now with two new members: Marta from Poland and Josefine from Denmark.</a:t>
            </a:r>
          </a:p>
          <a:p>
            <a:pPr marL="0" indent="0">
              <a:buNone/>
            </a:pPr>
            <a:r>
              <a:rPr lang="en-GB" sz="2000" dirty="0" smtClean="0"/>
              <a:t>The Development Support Core Group is a subgroup of SCRDBES </a:t>
            </a:r>
            <a:r>
              <a:rPr lang="en-GB" sz="2000" dirty="0"/>
              <a:t>and </a:t>
            </a:r>
            <a:r>
              <a:rPr lang="en-GB" sz="2000" dirty="0" smtClean="0"/>
              <a:t>in open to any participant, who want to contribute to the development and specifications of the RDBES.</a:t>
            </a:r>
            <a:endParaRPr lang="en-GB" sz="2000" dirty="0"/>
          </a:p>
        </p:txBody>
      </p:sp>
    </p:spTree>
    <p:extLst>
      <p:ext uri="{BB962C8B-B14F-4D97-AF65-F5344CB8AC3E}">
        <p14:creationId xmlns:p14="http://schemas.microsoft.com/office/powerpoint/2010/main" val="76787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27037"/>
            <a:ext cx="9415463" cy="730251"/>
          </a:xfrm>
        </p:spPr>
        <p:txBody>
          <a:bodyPr/>
          <a:lstStyle/>
          <a:p>
            <a:r>
              <a:rPr lang="en-GB" dirty="0" smtClean="0"/>
              <a:t>Core Group work plan for the 3 first months</a:t>
            </a:r>
            <a:endParaRPr lang="en-GB" dirty="0"/>
          </a:p>
        </p:txBody>
      </p:sp>
      <p:graphicFrame>
        <p:nvGraphicFramePr>
          <p:cNvPr id="4" name="Content Placeholder 3"/>
          <p:cNvGraphicFramePr>
            <a:graphicFrameLocks noGrp="1"/>
          </p:cNvGraphicFramePr>
          <p:nvPr>
            <p:ph sz="quarter" idx="10"/>
            <p:extLst/>
          </p:nvPr>
        </p:nvGraphicFramePr>
        <p:xfrm>
          <a:off x="947737" y="1352555"/>
          <a:ext cx="10134600" cy="4976809"/>
        </p:xfrm>
        <a:graphic>
          <a:graphicData uri="http://schemas.openxmlformats.org/drawingml/2006/table">
            <a:tbl>
              <a:tblPr firstRow="1" firstCol="1" bandRow="1">
                <a:tableStyleId>{5C22544A-7EE6-4342-B048-85BDC9FD1C3A}</a:tableStyleId>
              </a:tblPr>
              <a:tblGrid>
                <a:gridCol w="2875101"/>
                <a:gridCol w="7259499"/>
              </a:tblGrid>
              <a:tr h="246293">
                <a:tc>
                  <a:txBody>
                    <a:bodyPr/>
                    <a:lstStyle/>
                    <a:p>
                      <a:pPr>
                        <a:lnSpc>
                          <a:spcPct val="107000"/>
                        </a:lnSpc>
                        <a:spcAft>
                          <a:spcPts val="0"/>
                        </a:spcAft>
                      </a:pPr>
                      <a:r>
                        <a:rPr lang="en-GB" sz="1400" b="1" dirty="0">
                          <a:effectLst/>
                        </a:rPr>
                        <a:t>Time</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Action</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26</a:t>
                      </a:r>
                      <a:r>
                        <a:rPr lang="en-GB" sz="1400" b="1" baseline="30000">
                          <a:effectLst/>
                        </a:rPr>
                        <a:t>th</a:t>
                      </a:r>
                      <a:r>
                        <a:rPr lang="en-GB" sz="1400" b="1">
                          <a:effectLst/>
                        </a:rPr>
                        <a:t> Jan. (week 4)</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Finish the work on the documentation.</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29</a:t>
                      </a:r>
                      <a:r>
                        <a:rPr lang="en-GB" sz="1400" b="1" baseline="30000">
                          <a:effectLst/>
                        </a:rPr>
                        <a:t>th</a:t>
                      </a:r>
                      <a:r>
                        <a:rPr lang="en-GB" sz="1400" b="1">
                          <a:effectLst/>
                        </a:rPr>
                        <a:t> Jan. (week 5)</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Circulate the documentation to rest of the Core group.</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1</a:t>
                      </a:r>
                      <a:r>
                        <a:rPr lang="en-GB" sz="1400" b="1" baseline="30000">
                          <a:effectLst/>
                        </a:rPr>
                        <a:t>st</a:t>
                      </a:r>
                      <a:r>
                        <a:rPr lang="en-GB" sz="1400" b="1">
                          <a:effectLst/>
                        </a:rPr>
                        <a:t> or 2</a:t>
                      </a:r>
                      <a:r>
                        <a:rPr lang="en-GB" sz="1400" b="1" baseline="30000">
                          <a:effectLst/>
                        </a:rPr>
                        <a:t>nd</a:t>
                      </a:r>
                      <a:r>
                        <a:rPr lang="en-GB" sz="1400" b="1">
                          <a:effectLst/>
                        </a:rPr>
                        <a:t> Feb. (Week 5)</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dirty="0">
                          <a:effectLst/>
                        </a:rPr>
                        <a:t>Core group Skype meeting discuss feedback and make decisions.</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dirty="0">
                          <a:effectLst/>
                        </a:rPr>
                        <a:t>5-8</a:t>
                      </a:r>
                      <a:r>
                        <a:rPr lang="en-GB" sz="1400" b="1" baseline="30000" dirty="0">
                          <a:effectLst/>
                        </a:rPr>
                        <a:t>th</a:t>
                      </a:r>
                      <a:r>
                        <a:rPr lang="en-GB" sz="1400" b="1" dirty="0">
                          <a:effectLst/>
                        </a:rPr>
                        <a:t> Feb. (Week 6)</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Core group correct/updated minor changes.</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9</a:t>
                      </a:r>
                      <a:r>
                        <a:rPr lang="en-GB" sz="1400" b="1" baseline="30000">
                          <a:effectLst/>
                        </a:rPr>
                        <a:t>th</a:t>
                      </a:r>
                      <a:r>
                        <a:rPr lang="en-GB" sz="1400" b="1">
                          <a:effectLst/>
                        </a:rPr>
                        <a:t> Feb.  (Week 6)</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dirty="0">
                          <a:effectLst/>
                        </a:rPr>
                        <a:t>Send to WGCATCH ask for feedback.</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r>
              <a:tr h="246293">
                <a:tc>
                  <a:txBody>
                    <a:bodyPr/>
                    <a:lstStyle/>
                    <a:p>
                      <a:pPr>
                        <a:lnSpc>
                          <a:spcPct val="107000"/>
                        </a:lnSpc>
                        <a:spcAft>
                          <a:spcPts val="0"/>
                        </a:spcAft>
                      </a:pPr>
                      <a:r>
                        <a:rPr lang="en-GB" sz="1400" b="1" dirty="0">
                          <a:effectLst/>
                        </a:rPr>
                        <a:t>12</a:t>
                      </a:r>
                      <a:r>
                        <a:rPr lang="en-GB" sz="1400" b="1" baseline="30000" dirty="0">
                          <a:effectLst/>
                        </a:rPr>
                        <a:t>th</a:t>
                      </a:r>
                      <a:r>
                        <a:rPr lang="en-GB" sz="1400" b="1" dirty="0">
                          <a:effectLst/>
                        </a:rPr>
                        <a:t> – 23</a:t>
                      </a:r>
                      <a:r>
                        <a:rPr lang="en-GB" sz="1400" b="1" baseline="30000" dirty="0">
                          <a:effectLst/>
                        </a:rPr>
                        <a:t>th</a:t>
                      </a:r>
                      <a:r>
                        <a:rPr lang="en-GB" sz="1400" b="1" dirty="0">
                          <a:effectLst/>
                        </a:rPr>
                        <a:t>  Feb. (Week 7-8)</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dirty="0">
                          <a:effectLst/>
                        </a:rPr>
                        <a:t>WGCATCH will review. </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0656">
                <a:tc>
                  <a:txBody>
                    <a:bodyPr/>
                    <a:lstStyle/>
                    <a:p>
                      <a:pPr>
                        <a:lnSpc>
                          <a:spcPct val="107000"/>
                        </a:lnSpc>
                        <a:spcAft>
                          <a:spcPts val="0"/>
                        </a:spcAft>
                      </a:pPr>
                      <a:r>
                        <a:rPr lang="en-GB" sz="1400" b="1">
                          <a:effectLst/>
                        </a:rPr>
                        <a:t>23</a:t>
                      </a:r>
                      <a:r>
                        <a:rPr lang="en-GB" sz="1400" b="1" baseline="30000">
                          <a:effectLst/>
                        </a:rPr>
                        <a:t>th</a:t>
                      </a:r>
                      <a:r>
                        <a:rPr lang="en-GB" sz="1400" b="1">
                          <a:effectLst/>
                        </a:rPr>
                        <a:t> Feb. (Week 8)</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Deadline for written feedback from WGCATCH persons. Persons can give individual feedback.</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26</a:t>
                      </a:r>
                      <a:r>
                        <a:rPr lang="en-GB" sz="1400" b="1" baseline="30000">
                          <a:effectLst/>
                        </a:rPr>
                        <a:t>th</a:t>
                      </a:r>
                      <a:r>
                        <a:rPr lang="en-GB" sz="1400" b="1">
                          <a:effectLst/>
                        </a:rPr>
                        <a:t> Feb. (week 9)</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Core group deadline for reading all WGCATCH feedback.</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27</a:t>
                      </a:r>
                      <a:r>
                        <a:rPr lang="en-GB" sz="1400" b="1" baseline="30000">
                          <a:effectLst/>
                        </a:rPr>
                        <a:t>th</a:t>
                      </a:r>
                      <a:r>
                        <a:rPr lang="en-GB" sz="1400" b="1">
                          <a:effectLst/>
                        </a:rPr>
                        <a:t> or 28</a:t>
                      </a:r>
                      <a:r>
                        <a:rPr lang="en-GB" sz="1400" b="1" baseline="30000">
                          <a:effectLst/>
                        </a:rPr>
                        <a:t>th</a:t>
                      </a:r>
                      <a:r>
                        <a:rPr lang="en-GB" sz="1400" b="1">
                          <a:effectLst/>
                        </a:rPr>
                        <a:t>  Feb. (week 9)</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Core group Skype meeting discuss feedback and make decisions.</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28</a:t>
                      </a:r>
                      <a:r>
                        <a:rPr lang="en-GB" sz="1400" b="1" baseline="30000">
                          <a:effectLst/>
                        </a:rPr>
                        <a:t>th</a:t>
                      </a:r>
                      <a:r>
                        <a:rPr lang="en-GB" sz="1400" b="1">
                          <a:effectLst/>
                        </a:rPr>
                        <a:t> Feb. - 2 March (week 9)</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Core group update doc.</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7921">
                <a:tc>
                  <a:txBody>
                    <a:bodyPr/>
                    <a:lstStyle/>
                    <a:p>
                      <a:pPr>
                        <a:lnSpc>
                          <a:spcPct val="107000"/>
                        </a:lnSpc>
                        <a:spcAft>
                          <a:spcPts val="0"/>
                        </a:spcAft>
                      </a:pPr>
                      <a:r>
                        <a:rPr lang="en-GB" sz="1400" b="1">
                          <a:effectLst/>
                        </a:rPr>
                        <a:t>5</a:t>
                      </a:r>
                      <a:r>
                        <a:rPr lang="en-GB" sz="1400" b="1" baseline="30000">
                          <a:effectLst/>
                        </a:rPr>
                        <a:t>th</a:t>
                      </a:r>
                      <a:r>
                        <a:rPr lang="en-GB" sz="1400" b="1">
                          <a:effectLst/>
                        </a:rPr>
                        <a:t> March (week 10)</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dirty="0">
                          <a:effectLst/>
                        </a:rPr>
                        <a:t>Send to countries ask for feedback. Send to NC and ACOM members and RCG Chairs, SCRDB and Pan RCG data group (list in RCG NSEA 2017 (page 9 of the draft report). </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FF00"/>
                    </a:solidFill>
                  </a:tcPr>
                </a:tc>
              </a:tr>
              <a:tr h="246293">
                <a:tc>
                  <a:txBody>
                    <a:bodyPr/>
                    <a:lstStyle/>
                    <a:p>
                      <a:pPr>
                        <a:lnSpc>
                          <a:spcPct val="107000"/>
                        </a:lnSpc>
                        <a:spcAft>
                          <a:spcPts val="0"/>
                        </a:spcAft>
                      </a:pPr>
                      <a:r>
                        <a:rPr lang="en-GB" sz="1400" b="1">
                          <a:effectLst/>
                        </a:rPr>
                        <a:t>5</a:t>
                      </a:r>
                      <a:r>
                        <a:rPr lang="en-GB" sz="1400" b="1" baseline="30000">
                          <a:effectLst/>
                        </a:rPr>
                        <a:t>th</a:t>
                      </a:r>
                      <a:r>
                        <a:rPr lang="en-GB" sz="1400" b="1">
                          <a:effectLst/>
                        </a:rPr>
                        <a:t> – 2</a:t>
                      </a:r>
                      <a:r>
                        <a:rPr lang="en-GB" sz="1400" b="1" baseline="30000">
                          <a:effectLst/>
                        </a:rPr>
                        <a:t>nd</a:t>
                      </a:r>
                      <a:r>
                        <a:rPr lang="en-GB" sz="1400" b="1">
                          <a:effectLst/>
                        </a:rPr>
                        <a:t> April (week 10-13)</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Countries, RCG Chairs, SCRDB and Pan RCG data group will review.</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2</a:t>
                      </a:r>
                      <a:r>
                        <a:rPr lang="en-GB" sz="1400" b="1" baseline="30000">
                          <a:effectLst/>
                        </a:rPr>
                        <a:t>nd</a:t>
                      </a:r>
                      <a:r>
                        <a:rPr lang="en-GB" sz="1400" b="1">
                          <a:effectLst/>
                        </a:rPr>
                        <a:t> April (week 13)</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Deadline for countries’ feedback</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3839">
                <a:tc>
                  <a:txBody>
                    <a:bodyPr/>
                    <a:lstStyle/>
                    <a:p>
                      <a:pPr>
                        <a:lnSpc>
                          <a:spcPct val="107000"/>
                        </a:lnSpc>
                        <a:spcAft>
                          <a:spcPts val="0"/>
                        </a:spcAft>
                      </a:pPr>
                      <a:r>
                        <a:rPr lang="en-GB" sz="1400" b="1">
                          <a:effectLst/>
                        </a:rPr>
                        <a:t>5</a:t>
                      </a:r>
                      <a:r>
                        <a:rPr lang="en-GB" sz="1400" b="1" baseline="30000">
                          <a:effectLst/>
                        </a:rPr>
                        <a:t>th</a:t>
                      </a:r>
                      <a:r>
                        <a:rPr lang="en-GB" sz="1400" b="1">
                          <a:effectLst/>
                        </a:rPr>
                        <a:t> – 2</a:t>
                      </a:r>
                      <a:r>
                        <a:rPr lang="en-GB" sz="1400" b="1" baseline="30000">
                          <a:effectLst/>
                        </a:rPr>
                        <a:t>nd</a:t>
                      </a:r>
                      <a:r>
                        <a:rPr lang="en-GB" sz="1400" b="1">
                          <a:effectLst/>
                        </a:rPr>
                        <a:t> April (week 13)</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Core group reading all feedback from countries, RCG chairs, SCRDB etc.</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2584">
                <a:tc>
                  <a:txBody>
                    <a:bodyPr/>
                    <a:lstStyle/>
                    <a:p>
                      <a:pPr>
                        <a:lnSpc>
                          <a:spcPct val="107000"/>
                        </a:lnSpc>
                        <a:spcAft>
                          <a:spcPts val="0"/>
                        </a:spcAft>
                      </a:pPr>
                      <a:r>
                        <a:rPr lang="en-GB" sz="1400" b="1">
                          <a:effectLst/>
                        </a:rPr>
                        <a:t>21</a:t>
                      </a:r>
                      <a:r>
                        <a:rPr lang="en-GB" sz="1400" b="1" baseline="30000">
                          <a:effectLst/>
                        </a:rPr>
                        <a:t>st</a:t>
                      </a:r>
                      <a:r>
                        <a:rPr lang="en-GB" sz="1400" b="1">
                          <a:effectLst/>
                        </a:rPr>
                        <a:t> or 22</a:t>
                      </a:r>
                      <a:r>
                        <a:rPr lang="en-GB" sz="1400" b="1" baseline="30000">
                          <a:effectLst/>
                        </a:rPr>
                        <a:t>nd</a:t>
                      </a:r>
                      <a:r>
                        <a:rPr lang="en-GB" sz="1400" b="1">
                          <a:effectLst/>
                        </a:rPr>
                        <a:t> March (week 12)</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a:effectLst/>
                        </a:rPr>
                        <a:t>Core group Skype meeting discuss feedback and make decisions. ToRs for next WK. Agree on way forward.</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46293">
                <a:tc>
                  <a:txBody>
                    <a:bodyPr/>
                    <a:lstStyle/>
                    <a:p>
                      <a:pPr>
                        <a:lnSpc>
                          <a:spcPct val="107000"/>
                        </a:lnSpc>
                        <a:spcAft>
                          <a:spcPts val="0"/>
                        </a:spcAft>
                      </a:pPr>
                      <a:r>
                        <a:rPr lang="en-GB" sz="1400" b="1">
                          <a:effectLst/>
                        </a:rPr>
                        <a:t>3</a:t>
                      </a:r>
                      <a:r>
                        <a:rPr lang="en-GB" sz="1400" b="1" baseline="30000">
                          <a:effectLst/>
                        </a:rPr>
                        <a:t>th</a:t>
                      </a:r>
                      <a:r>
                        <a:rPr lang="en-GB" sz="1400" b="1">
                          <a:effectLst/>
                        </a:rPr>
                        <a:t> - 6</a:t>
                      </a:r>
                      <a:r>
                        <a:rPr lang="en-GB" sz="1400" b="1" baseline="30000">
                          <a:effectLst/>
                        </a:rPr>
                        <a:t>th</a:t>
                      </a:r>
                      <a:r>
                        <a:rPr lang="en-GB" sz="1400" b="1">
                          <a:effectLst/>
                        </a:rPr>
                        <a:t> April (week 14)</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b="1" dirty="0">
                          <a:effectLst/>
                        </a:rPr>
                        <a:t>WKRDB-SPEC</a:t>
                      </a: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8982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70360"/>
            <a:ext cx="9343323" cy="1063625"/>
          </a:xfrm>
        </p:spPr>
        <p:txBody>
          <a:bodyPr>
            <a:normAutofit fontScale="90000"/>
          </a:bodyPr>
          <a:lstStyle/>
          <a:p>
            <a:r>
              <a:rPr lang="en-GB" dirty="0" smtClean="0"/>
              <a:t>ICES Data centre need the following as soon as possible</a:t>
            </a:r>
            <a:endParaRPr lang="en-GB" dirty="0"/>
          </a:p>
        </p:txBody>
      </p:sp>
      <p:sp>
        <p:nvSpPr>
          <p:cNvPr id="3" name="Content Placeholder 2"/>
          <p:cNvSpPr>
            <a:spLocks noGrp="1"/>
          </p:cNvSpPr>
          <p:nvPr>
            <p:ph sz="quarter" idx="10"/>
          </p:nvPr>
        </p:nvSpPr>
        <p:spPr>
          <a:xfrm>
            <a:off x="1919485" y="1632318"/>
            <a:ext cx="9559635" cy="4600214"/>
          </a:xfrm>
        </p:spPr>
        <p:txBody>
          <a:bodyPr>
            <a:normAutofit/>
          </a:bodyPr>
          <a:lstStyle/>
          <a:p>
            <a:pPr marL="0" indent="0">
              <a:buNone/>
            </a:pPr>
            <a:r>
              <a:rPr lang="en-GB" sz="2400" dirty="0" smtClean="0"/>
              <a:t>Test data </a:t>
            </a:r>
            <a:r>
              <a:rPr lang="en-GB" sz="2400" dirty="0"/>
              <a:t>files for different hierarchies</a:t>
            </a:r>
          </a:p>
          <a:p>
            <a:pPr marL="0" indent="0">
              <a:buNone/>
            </a:pPr>
            <a:endParaRPr lang="en-GB" sz="2400" dirty="0" smtClean="0"/>
          </a:p>
          <a:p>
            <a:pPr marL="0" indent="0">
              <a:buNone/>
            </a:pPr>
            <a:r>
              <a:rPr lang="en-GB" sz="2400" dirty="0" smtClean="0"/>
              <a:t>Specifications of </a:t>
            </a:r>
          </a:p>
          <a:p>
            <a:r>
              <a:rPr lang="en-GB" sz="2400" b="1" dirty="0" smtClean="0"/>
              <a:t>User roles and security</a:t>
            </a:r>
          </a:p>
          <a:p>
            <a:r>
              <a:rPr lang="en-GB" sz="2400" b="1" dirty="0" smtClean="0"/>
              <a:t>Checks</a:t>
            </a:r>
            <a:endParaRPr lang="en-GB" sz="2400" b="1" dirty="0"/>
          </a:p>
          <a:p>
            <a:r>
              <a:rPr lang="en-GB" sz="2400" b="1" dirty="0"/>
              <a:t>Processing before estimations</a:t>
            </a:r>
          </a:p>
          <a:p>
            <a:r>
              <a:rPr lang="en-GB" sz="2400" b="1" dirty="0"/>
              <a:t>Estimations using R</a:t>
            </a:r>
          </a:p>
          <a:p>
            <a:r>
              <a:rPr lang="en-GB" sz="2400" b="1" dirty="0"/>
              <a:t>Processing of outputs and reports</a:t>
            </a:r>
          </a:p>
          <a:p>
            <a:pPr marL="0" indent="0">
              <a:buNone/>
            </a:pPr>
            <a:endParaRPr lang="en-GB" sz="2400" b="1" dirty="0" smtClean="0"/>
          </a:p>
          <a:p>
            <a:pPr marL="0" indent="0">
              <a:buNone/>
            </a:pPr>
            <a:endParaRPr lang="en-GB" sz="2400" b="1" dirty="0"/>
          </a:p>
        </p:txBody>
      </p:sp>
    </p:spTree>
    <p:extLst>
      <p:ext uri="{BB962C8B-B14F-4D97-AF65-F5344CB8AC3E}">
        <p14:creationId xmlns:p14="http://schemas.microsoft.com/office/powerpoint/2010/main" val="357217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20" y="272865"/>
            <a:ext cx="9343323" cy="1063625"/>
          </a:xfrm>
        </p:spPr>
        <p:txBody>
          <a:bodyPr>
            <a:normAutofit fontScale="90000"/>
          </a:bodyPr>
          <a:lstStyle/>
          <a:p>
            <a:r>
              <a:rPr lang="en-GB" dirty="0" smtClean="0"/>
              <a:t>Workshops to </a:t>
            </a:r>
            <a:r>
              <a:rPr lang="en-GB" dirty="0" smtClean="0"/>
              <a:t>specify the data </a:t>
            </a:r>
            <a:r>
              <a:rPr lang="en-GB" dirty="0" smtClean="0"/>
              <a:t>model in 2018</a:t>
            </a:r>
            <a:endParaRPr lang="en-GB" dirty="0"/>
          </a:p>
        </p:txBody>
      </p:sp>
      <p:sp>
        <p:nvSpPr>
          <p:cNvPr id="3" name="Content Placeholder 2"/>
          <p:cNvSpPr>
            <a:spLocks noGrp="1"/>
          </p:cNvSpPr>
          <p:nvPr>
            <p:ph sz="quarter" idx="10"/>
          </p:nvPr>
        </p:nvSpPr>
        <p:spPr>
          <a:xfrm>
            <a:off x="1028700" y="1257299"/>
            <a:ext cx="10237304" cy="5541065"/>
          </a:xfrm>
        </p:spPr>
        <p:txBody>
          <a:bodyPr>
            <a:normAutofit/>
          </a:bodyPr>
          <a:lstStyle/>
          <a:p>
            <a:pPr marL="0" indent="0">
              <a:buNone/>
            </a:pPr>
            <a:r>
              <a:rPr lang="en-GB" sz="2000" dirty="0" smtClean="0"/>
              <a:t>It is a difficult task to specify the new data model for the RDBES, the core group and ICES have </a:t>
            </a:r>
            <a:r>
              <a:rPr lang="en-GB" sz="2000" dirty="0" smtClean="0"/>
              <a:t>last </a:t>
            </a:r>
            <a:r>
              <a:rPr lang="en-GB" sz="2000" dirty="0" smtClean="0"/>
              <a:t>year had:</a:t>
            </a:r>
          </a:p>
          <a:p>
            <a:r>
              <a:rPr lang="en-GB" sz="2000" dirty="0" smtClean="0"/>
              <a:t>About 10 </a:t>
            </a:r>
            <a:r>
              <a:rPr lang="en-GB" sz="2000" dirty="0" smtClean="0"/>
              <a:t>Internet meetings </a:t>
            </a:r>
            <a:endParaRPr lang="en-GB" sz="2000" dirty="0" smtClean="0"/>
          </a:p>
          <a:p>
            <a:endParaRPr lang="en-GB" sz="2000" dirty="0" smtClean="0"/>
          </a:p>
          <a:p>
            <a:pPr marL="0" indent="0">
              <a:buNone/>
            </a:pPr>
            <a:r>
              <a:rPr lang="en-GB" sz="2000" dirty="0"/>
              <a:t>WKRDB-MODEL </a:t>
            </a:r>
            <a:r>
              <a:rPr lang="en-GB" sz="2000" dirty="0" smtClean="0"/>
              <a:t>January 4 days</a:t>
            </a:r>
            <a:endParaRPr lang="en-GB" sz="2000" dirty="0"/>
          </a:p>
          <a:p>
            <a:r>
              <a:rPr lang="en-GB" sz="2000" dirty="0"/>
              <a:t>Worked on the data model. Still to many out standings.</a:t>
            </a:r>
          </a:p>
          <a:p>
            <a:pPr marL="0" indent="0">
              <a:buNone/>
            </a:pPr>
            <a:endParaRPr lang="en-GB" sz="2000" dirty="0"/>
          </a:p>
          <a:p>
            <a:pPr marL="0" indent="0">
              <a:buNone/>
            </a:pPr>
            <a:r>
              <a:rPr lang="en-GB" sz="2000" dirty="0"/>
              <a:t>WKRDB-SPEC </a:t>
            </a:r>
            <a:r>
              <a:rPr lang="en-GB" sz="2000" dirty="0" smtClean="0"/>
              <a:t>April </a:t>
            </a:r>
            <a:r>
              <a:rPr lang="en-GB" sz="2000" dirty="0"/>
              <a:t>4 days</a:t>
            </a:r>
          </a:p>
          <a:p>
            <a:r>
              <a:rPr lang="en-GB" sz="2000" dirty="0"/>
              <a:t>Intention was to write specification of the RDBES, but it was needed to finalise the data model. </a:t>
            </a:r>
          </a:p>
          <a:p>
            <a:pPr marL="0" indent="0">
              <a:buNone/>
            </a:pPr>
            <a:endParaRPr lang="en-GB" sz="2000" dirty="0"/>
          </a:p>
          <a:p>
            <a:pPr marL="0" indent="0">
              <a:buNone/>
            </a:pPr>
            <a:r>
              <a:rPr lang="en-GB" sz="2000" dirty="0"/>
              <a:t>WKRDB-URS October 4 days</a:t>
            </a:r>
          </a:p>
          <a:p>
            <a:r>
              <a:rPr lang="en-GB" sz="2000" dirty="0"/>
              <a:t>Countries feedback on the data model. Populating the data model and document for new users. Start writing the user requirement specifications. Code lists, overwrite rules, user roles.</a:t>
            </a:r>
          </a:p>
          <a:p>
            <a:pPr marL="0" indent="0">
              <a:buNone/>
            </a:pPr>
            <a:endParaRPr lang="en-GB" sz="1600" dirty="0" smtClean="0"/>
          </a:p>
        </p:txBody>
      </p:sp>
    </p:spTree>
    <p:extLst>
      <p:ext uri="{BB962C8B-B14F-4D97-AF65-F5344CB8AC3E}">
        <p14:creationId xmlns:p14="http://schemas.microsoft.com/office/powerpoint/2010/main" val="4150131845"/>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z="7000" dirty="0" err="1" smtClean="0">
            <a:solidFill>
              <a:schemeClr val="bg1"/>
            </a:solidFill>
            <a:latin typeface="+mn-lt"/>
          </a:defRPr>
        </a:defPPr>
      </a:lstStyle>
    </a:txDef>
  </a:objectDefaults>
  <a:extraClrSchemeLst/>
  <a:extLst>
    <a:ext uri="{05A4C25C-085E-4340-85A3-A5531E510DB2}">
      <thm15:themeFamily xmlns:thm15="http://schemas.microsoft.com/office/thememl/2012/main" name="21614 - Powerpoint_v8 [Read-Only]" id="{E328B5C0-2E05-43A3-AFF4-3FD2226CC58D}" vid="{48411100-B00E-4B38-8660-E8CE0F9E94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F7A70E4C52844A97D08658027CEAF8" ma:contentTypeVersion="1" ma:contentTypeDescription="Create a new document." ma:contentTypeScope="" ma:versionID="49e0d02512b149b933d089e6680a2945">
  <xsd:schema xmlns:xsd="http://www.w3.org/2001/XMLSchema" xmlns:xs="http://www.w3.org/2001/XMLSchema" xmlns:p="http://schemas.microsoft.com/office/2006/metadata/properties" xmlns:ns2="4d5313c0-c1e6-4122-afa9-da1ccdba405d" targetNamespace="http://schemas.microsoft.com/office/2006/metadata/properties" ma:root="true" ma:fieldsID="31e010704c6d1c221ee652da2f8e01c0" ns2:_="">
    <xsd:import namespace="4d5313c0-c1e6-4122-afa9-da1ccdba405d"/>
    <xsd:element name="properties">
      <xsd:complexType>
        <xsd:sequence>
          <xsd:element name="documentManagement">
            <xsd:complexType>
              <xsd:all>
                <xsd:element ref="ns2:TaxKeywordTaxHTField" minOccurs="0"/>
                <xsd:element ref="ns2:TaxCatchAll" minOccurs="0"/>
                <xsd:element ref="ns2:TaxCatchAllLabel"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313c0-c1e6-4122-afa9-da1ccdba405d"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readOnly="false" ma:fieldId="{23f27201-bee3-471e-b2e7-b64fd8b7ca38}" ma:taxonomyMulti="true" ma:sspId="d535ea34-4ec8-4f57-b85b-d8a79460f026"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description="" ma:hidden="true" ma:list="{b2cc2698-5fc4-4ff6-b1d3-64e75efa1efc}" ma:internalName="TaxCatchAll" ma:readOnly="false" ma:showField="CatchAllData" ma:web="4d5313c0-c1e6-4122-afa9-da1ccdba405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b2cc2698-5fc4-4ff6-b1d3-64e75efa1efc}" ma:internalName="TaxCatchAllLabel" ma:readOnly="false" ma:showField="CatchAllDataLabel" ma:web="4d5313c0-c1e6-4122-afa9-da1ccdba405d">
      <xsd:complexType>
        <xsd:complexContent>
          <xsd:extension base="dms:MultiChoiceLookup">
            <xsd:sequence>
              <xsd:element name="Value" type="dms:Lookup" maxOccurs="unbounded" minOccurs="0" nillable="true"/>
            </xsd:sequence>
          </xsd:extension>
        </xsd:complexContent>
      </xsd:complexType>
    </xsd:element>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d5313c0-c1e6-4122-afa9-da1ccdba405d"/>
    <TaxCatchAllLabel xmlns="4d5313c0-c1e6-4122-afa9-da1ccdba405d"/>
    <TaxKeywordTaxHTField xmlns="4d5313c0-c1e6-4122-afa9-da1ccdba405d">
      <Terms xmlns="http://schemas.microsoft.com/office/infopath/2007/PartnerControls"/>
    </TaxKeywordTaxHTField>
  </documentManagement>
</p:properties>
</file>

<file path=customXml/itemProps1.xml><?xml version="1.0" encoding="utf-8"?>
<ds:datastoreItem xmlns:ds="http://schemas.openxmlformats.org/officeDocument/2006/customXml" ds:itemID="{C131DE52-85C0-422F-A881-47806844127A}"/>
</file>

<file path=customXml/itemProps2.xml><?xml version="1.0" encoding="utf-8"?>
<ds:datastoreItem xmlns:ds="http://schemas.openxmlformats.org/officeDocument/2006/customXml" ds:itemID="{92BDAEBA-2CE4-4266-A6C4-A8B75D69D98D}"/>
</file>

<file path=customXml/itemProps3.xml><?xml version="1.0" encoding="utf-8"?>
<ds:datastoreItem xmlns:ds="http://schemas.openxmlformats.org/officeDocument/2006/customXml" ds:itemID="{595CCBAA-34FA-493B-94EE-85EC03DF1F45}"/>
</file>

<file path=docProps/app.xml><?xml version="1.0" encoding="utf-8"?>
<Properties xmlns="http://schemas.openxmlformats.org/officeDocument/2006/extended-properties" xmlns:vt="http://schemas.openxmlformats.org/officeDocument/2006/docPropsVTypes">
  <Template>2016 01 20 InterCatch and Regional DB How they work</Template>
  <TotalTime>19285</TotalTime>
  <Words>1944</Words>
  <Application>Microsoft Office PowerPoint</Application>
  <PresentationFormat>Widescreen</PresentationFormat>
  <Paragraphs>293</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Black</vt:lpstr>
      <vt:lpstr>Calibri</vt:lpstr>
      <vt:lpstr>Calibri Light</vt:lpstr>
      <vt:lpstr>MS Mincho</vt:lpstr>
      <vt:lpstr>Palatino Linotype</vt:lpstr>
      <vt:lpstr>Times New Roman</vt:lpstr>
      <vt:lpstr>Office-tema</vt:lpstr>
      <vt:lpstr>PowerPoint Presentation</vt:lpstr>
      <vt:lpstr>InterCatch (IC), Regional DB (RDB) and Regional DB and Estimation System (RDBES) </vt:lpstr>
      <vt:lpstr>Reasons why we are behind</vt:lpstr>
      <vt:lpstr>RDBES covers all sampling types</vt:lpstr>
      <vt:lpstr>RDBES table relations for 1 of the 32 sampling structures/hierarchies</vt:lpstr>
      <vt:lpstr>The active Core Group of the RDBES development support group</vt:lpstr>
      <vt:lpstr>Core Group work plan for the 3 first months</vt:lpstr>
      <vt:lpstr>ICES Data centre need the following as soon as possible</vt:lpstr>
      <vt:lpstr>Workshops to specify the data model in 2018</vt:lpstr>
      <vt:lpstr>2 workshops in 2019</vt:lpstr>
      <vt:lpstr>Strategy RDBES diagram with statistical methods</vt:lpstr>
      <vt:lpstr>Regional DataBase and Estimation System developments </vt:lpstr>
      <vt:lpstr>Regional DataBase and Estimation System developments </vt:lpstr>
      <vt:lpstr>The first test version of RDBES (upload/download)</vt:lpstr>
      <vt:lpstr>The current check feedback page</vt:lpstr>
      <vt:lpstr>Large Pelagic</vt:lpstr>
      <vt:lpstr>Long Distance Fisheries</vt:lpstr>
      <vt:lpstr>Diadromous species</vt:lpstr>
      <vt:lpstr>Recreational fisheries</vt:lpstr>
      <vt:lpstr>WGBYC</vt:lpstr>
      <vt:lpstr>PowerPoint Presentation</vt:lpstr>
      <vt:lpstr>Challenges using the RDBES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Henrik Kjems-Nielsen</dc:creator>
  <cp:lastModifiedBy>Henrik Kjems-Nielsen</cp:lastModifiedBy>
  <cp:revision>282</cp:revision>
  <dcterms:created xsi:type="dcterms:W3CDTF">2016-01-18T11:01:03Z</dcterms:created>
  <dcterms:modified xsi:type="dcterms:W3CDTF">2019-02-18T12:55:42Z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0x0101009CF7A70E4C52844A97D08658027CEAF8</vt:lpwstr>
  </property>
  <property fmtid="{D5CDD505-2E9C-101B-9397-08002B2CF9AE}" pid="3" name="TaxKeyword">
    <vt:lpwstr/>
  </property>
</Properties>
</file>