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handoutMasterIdLst>
    <p:handoutMasterId r:id="rId14"/>
  </p:handoutMasterIdLst>
  <p:sldIdLst>
    <p:sldId id="257" r:id="rId5"/>
    <p:sldId id="265" r:id="rId6"/>
    <p:sldId id="291" r:id="rId7"/>
    <p:sldId id="292" r:id="rId8"/>
    <p:sldId id="290" r:id="rId9"/>
    <p:sldId id="293" r:id="rId10"/>
    <p:sldId id="272" r:id="rId11"/>
    <p:sldId id="294" r:id="rId12"/>
    <p:sldId id="295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or" initials="P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hor" initials="A" lastIdx="0" clrIdx="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0F1FA6-BF7C-4623-8852-8652D216C14E}" v="26" dt="2024-10-22T07:36:39.3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78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6E911-F793-4838-A7E0-22F5DC2E219F}" type="datetimeFigureOut">
              <a:rPr lang="da-DK" smtClean="0"/>
              <a:t>22-10-2024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9DA88-E9CB-4BD6-A3AA-E9F01D61D7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649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209F14E-8D1D-40C6-A539-73D6BEFEED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174" y="769938"/>
            <a:ext cx="9220202" cy="2323445"/>
          </a:xfrm>
        </p:spPr>
        <p:txBody>
          <a:bodyPr anchor="b">
            <a:no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Pladsholder til tekst 18">
            <a:extLst>
              <a:ext uri="{FF2B5EF4-FFF2-40B4-BE49-F238E27FC236}">
                <a16:creationId xmlns:a16="http://schemas.microsoft.com/office/drawing/2014/main" id="{4AAD550C-3146-4C57-AB2D-C76A65C79F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276" y="3093383"/>
            <a:ext cx="9182100" cy="1349223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add </a:t>
            </a:r>
            <a:r>
              <a:rPr lang="en-GB" dirty="0" err="1"/>
              <a:t>subheader</a:t>
            </a:r>
            <a:endParaRPr lang="en-GB" dirty="0"/>
          </a:p>
        </p:txBody>
      </p:sp>
      <p:pic>
        <p:nvPicPr>
          <p:cNvPr id="7" name="Billed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5345359"/>
            <a:ext cx="1724025" cy="898278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3" y="6195173"/>
            <a:ext cx="2560542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1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6C7311DF-2A29-4CE6-AEB9-357814EE58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174" y="769938"/>
            <a:ext cx="9220202" cy="2323445"/>
          </a:xfrm>
        </p:spPr>
        <p:txBody>
          <a:bodyPr anchor="b">
            <a:no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0" name="Pladsholder til tekst 18">
            <a:extLst>
              <a:ext uri="{FF2B5EF4-FFF2-40B4-BE49-F238E27FC236}">
                <a16:creationId xmlns:a16="http://schemas.microsoft.com/office/drawing/2014/main" id="{4A07E728-4615-42A6-B1E8-908674A12F9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276" y="3093383"/>
            <a:ext cx="9182100" cy="1349223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add </a:t>
            </a:r>
            <a:r>
              <a:rPr lang="en-GB" dirty="0" err="1"/>
              <a:t>subheader</a:t>
            </a:r>
            <a:endParaRPr lang="en-GB" dirty="0"/>
          </a:p>
        </p:txBody>
      </p:sp>
      <p:pic>
        <p:nvPicPr>
          <p:cNvPr id="7" name="Billed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5345359"/>
            <a:ext cx="1724025" cy="898278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3" y="6195173"/>
            <a:ext cx="2560542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647700" y="427037"/>
            <a:ext cx="9343323" cy="1063625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65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6" name="Billed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733" y="6418914"/>
            <a:ext cx="2560542" cy="38408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69C79-234C-42BF-93BB-D4FFA57123F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700" y="1825200"/>
            <a:ext cx="10763249" cy="44003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80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647700" y="427037"/>
            <a:ext cx="9343323" cy="1063625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65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21D9-F37F-4846-AD9E-FB2231C6F2F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47700" y="1825625"/>
            <a:ext cx="3792220" cy="42262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41EB9-3042-4108-98CF-EA57B3983B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810250" y="1825624"/>
            <a:ext cx="5600700" cy="37391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Rektangel 8"/>
          <p:cNvSpPr/>
          <p:nvPr userDrawn="1"/>
        </p:nvSpPr>
        <p:spPr>
          <a:xfrm>
            <a:off x="-1" y="6296025"/>
            <a:ext cx="12192001" cy="561975"/>
          </a:xfrm>
          <a:prstGeom prst="rect">
            <a:avLst/>
          </a:prstGeom>
          <a:solidFill>
            <a:srgbClr val="002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2" name="Billed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733" y="6418914"/>
            <a:ext cx="2560542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3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647700" y="427037"/>
            <a:ext cx="9343323" cy="1063625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65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463921-33CB-4908-B5A9-1060D340A50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47700" y="1825625"/>
            <a:ext cx="3792220" cy="42262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116F9FD3-3D16-4DB5-AD5C-E8098D87A87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810250" y="1825624"/>
            <a:ext cx="5600700" cy="37391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Rektangel 11"/>
          <p:cNvSpPr/>
          <p:nvPr userDrawn="1"/>
        </p:nvSpPr>
        <p:spPr>
          <a:xfrm>
            <a:off x="-1" y="6296025"/>
            <a:ext cx="12192001" cy="561975"/>
          </a:xfrm>
          <a:prstGeom prst="rect">
            <a:avLst/>
          </a:prstGeom>
          <a:solidFill>
            <a:srgbClr val="EC5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Billed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733" y="6418914"/>
            <a:ext cx="2560542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7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- 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647700" y="427037"/>
            <a:ext cx="9343323" cy="1063625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65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21D465C-25A6-4B18-9B14-0DBDE3EF467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47700" y="1825625"/>
            <a:ext cx="3792220" cy="42262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F222F2F0-F6B4-4E5B-8718-B38DF1BB96E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810250" y="1825624"/>
            <a:ext cx="5600700" cy="37391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Rektangel 11"/>
          <p:cNvSpPr/>
          <p:nvPr userDrawn="1"/>
        </p:nvSpPr>
        <p:spPr>
          <a:xfrm>
            <a:off x="-1" y="6296025"/>
            <a:ext cx="12192001" cy="561975"/>
          </a:xfrm>
          <a:prstGeom prst="rect">
            <a:avLst/>
          </a:prstGeom>
          <a:solidFill>
            <a:srgbClr val="00A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Billed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733" y="6418914"/>
            <a:ext cx="2560542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6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47700" y="427037"/>
            <a:ext cx="9343323" cy="1063625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65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110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14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1359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master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.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.</a:t>
            </a:r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">
                <a:noFill/>
              </a:defRPr>
            </a:lvl1pPr>
          </a:lstStyle>
          <a:p>
            <a:endParaRPr lang="en-GB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501499D-F55E-49F4-B2E9-CBEF800A041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174" y="627063"/>
            <a:ext cx="12477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8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61" r:id="rId5"/>
    <p:sldLayoutId id="2147483662" r:id="rId6"/>
    <p:sldLayoutId id="2147483654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90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90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90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ices.dk/rec12/login.aspx" TargetMode="External"/><Relationship Id="rId2" Type="http://schemas.openxmlformats.org/officeDocument/2006/relationships/hyperlink" Target="https://rdbes.ices.dk/#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ices-tools-dev/RDBESQualityReport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A1C458-7B80-44E1-A4F2-09E73FF5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WGRDBES-GOV ISSG Quality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5F2DF7-8E3D-4DFE-B339-34EE2A2973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/>
              <a:t>Rmarkdown</a:t>
            </a:r>
            <a:r>
              <a:rPr lang="en-GB" dirty="0"/>
              <a:t> guidelines</a:t>
            </a:r>
          </a:p>
          <a:p>
            <a:r>
              <a:rPr lang="en-GB" dirty="0"/>
              <a:t>22/10/2024</a:t>
            </a:r>
          </a:p>
        </p:txBody>
      </p:sp>
    </p:spTree>
    <p:extLst>
      <p:ext uri="{BB962C8B-B14F-4D97-AF65-F5344CB8AC3E}">
        <p14:creationId xmlns:p14="http://schemas.microsoft.com/office/powerpoint/2010/main" val="55974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r>
              <a:rPr lang="en-US" b="1" dirty="0"/>
              <a:t>This </a:t>
            </a:r>
            <a:r>
              <a:rPr lang="en-US" b="1" dirty="0" err="1"/>
              <a:t>Rmarkdown</a:t>
            </a:r>
            <a:r>
              <a:rPr lang="en-US" b="1" dirty="0"/>
              <a:t> script was developed under the WGRDBES-GOV ISSG Quality </a:t>
            </a:r>
          </a:p>
          <a:p>
            <a:pPr lvl="1"/>
            <a:r>
              <a:rPr lang="en-US" b="1" dirty="0"/>
              <a:t>Tool to assist the data submitters in quality checking their national data and enhancing the data quality</a:t>
            </a:r>
          </a:p>
          <a:p>
            <a:r>
              <a:rPr lang="en-US" b="1" dirty="0"/>
              <a:t>It’s still being developed</a:t>
            </a:r>
          </a:p>
          <a:p>
            <a:pPr lvl="1"/>
            <a:r>
              <a:rPr lang="en-US" b="1" dirty="0"/>
              <a:t>Only CL &amp; CE tables are currently implemented, and the script requires testing from countries to ensure all details are captured adequately  </a:t>
            </a:r>
          </a:p>
          <a:p>
            <a:pPr lvl="1"/>
            <a:r>
              <a:rPr lang="en-US" b="1" dirty="0"/>
              <a:t>CS tables are a future development considering their complexity </a:t>
            </a:r>
          </a:p>
          <a:p>
            <a:r>
              <a:rPr lang="en-US" b="1" dirty="0"/>
              <a:t>Long term plan: Report automatically generated during the upload in the RDBES database</a:t>
            </a:r>
          </a:p>
          <a:p>
            <a:pPr lvl="1"/>
            <a:r>
              <a:rPr lang="en-US" b="1" dirty="0"/>
              <a:t>Subject to funding</a:t>
            </a:r>
          </a:p>
          <a:p>
            <a:pPr lvl="1"/>
            <a:r>
              <a:rPr lang="en-US" b="1" dirty="0"/>
              <a:t>Priority after the full transition from </a:t>
            </a:r>
            <a:r>
              <a:rPr lang="en-US" b="1" dirty="0" err="1"/>
              <a:t>InterCatch</a:t>
            </a:r>
            <a:r>
              <a:rPr lang="en-US" b="1" dirty="0"/>
              <a:t> to RDBES</a:t>
            </a:r>
          </a:p>
        </p:txBody>
      </p:sp>
    </p:spTree>
    <p:extLst>
      <p:ext uri="{BB962C8B-B14F-4D97-AF65-F5344CB8AC3E}">
        <p14:creationId xmlns:p14="http://schemas.microsoft.com/office/powerpoint/2010/main" val="153769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47700" y="1899821"/>
            <a:ext cx="10763249" cy="4582394"/>
          </a:xfrm>
        </p:spPr>
        <p:txBody>
          <a:bodyPr anchor="ctr"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Main data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The RDBES CL and CE tables downloaded from the RDBES database</a:t>
            </a:r>
          </a:p>
          <a:p>
            <a:pPr marL="0" indent="0" algn="ctr">
              <a:buNone/>
            </a:pPr>
            <a:r>
              <a:rPr lang="en-US" b="1" dirty="0">
                <a:hlinkClick r:id="rId2"/>
              </a:rPr>
              <a:t>https://rdbes.ices.dk/#/</a:t>
            </a: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The script is working </a:t>
            </a:r>
            <a:r>
              <a:rPr lang="en-US" b="1" u="sng" dirty="0"/>
              <a:t>with multiple years of data for both tables </a:t>
            </a:r>
          </a:p>
          <a:p>
            <a:pPr marL="457200" indent="-457200" algn="ctr">
              <a:buFont typeface="+mj-lt"/>
              <a:buAutoNum type="arabicPeriod"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2</a:t>
            </a:r>
            <a:r>
              <a:rPr lang="en-US" sz="2400" b="1" dirty="0"/>
              <a:t>.    Auxiliary data</a:t>
            </a:r>
          </a:p>
          <a:p>
            <a:pPr marL="0" indent="0">
              <a:buNone/>
            </a:pPr>
            <a:r>
              <a:rPr lang="en-US" b="1" dirty="0"/>
              <a:t>	</a:t>
            </a:r>
          </a:p>
          <a:p>
            <a:r>
              <a:rPr lang="en-US" b="1" dirty="0"/>
              <a:t>Eurostat: If enabled, it pulls the Eurostat data directly from the Eurostat database. </a:t>
            </a:r>
          </a:p>
          <a:p>
            <a:r>
              <a:rPr lang="en-US" b="1" dirty="0"/>
              <a:t>ICES preliminary catch statistics: </a:t>
            </a:r>
            <a:r>
              <a:rPr lang="en-US" b="1" dirty="0">
                <a:hlinkClick r:id="rId3"/>
              </a:rPr>
              <a:t>https://data.ices.dk/rec12/login.aspx</a:t>
            </a:r>
            <a:endParaRPr lang="en-US" b="1" dirty="0"/>
          </a:p>
          <a:p>
            <a:r>
              <a:rPr lang="en-US" b="1" u="sng" dirty="0"/>
              <a:t>Fleet register: Not yet implemented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u="sng" dirty="0"/>
              <a:t>Please note: You do not have to modify the downloaded files! </a:t>
            </a:r>
          </a:p>
        </p:txBody>
      </p:sp>
    </p:spTree>
    <p:extLst>
      <p:ext uri="{BB962C8B-B14F-4D97-AF65-F5344CB8AC3E}">
        <p14:creationId xmlns:p14="http://schemas.microsoft.com/office/powerpoint/2010/main" val="316790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the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266331" y="1686070"/>
            <a:ext cx="4635742" cy="3835841"/>
          </a:xfrm>
        </p:spPr>
        <p:txBody>
          <a:bodyPr anchor="ctr">
            <a:normAutofit/>
          </a:bodyPr>
          <a:lstStyle/>
          <a:p>
            <a:r>
              <a:rPr lang="en-US" b="1" dirty="0"/>
              <a:t>Go to the GitHub page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ices-tools-dev/</a:t>
            </a:r>
            <a:r>
              <a:rPr lang="en-US" dirty="0" err="1">
                <a:hlinkClick r:id="rId2"/>
              </a:rPr>
              <a:t>RDBESQualityReport</a:t>
            </a:r>
            <a:r>
              <a:rPr lang="en-US" dirty="0">
                <a:hlinkClick r:id="rId2"/>
              </a:rPr>
              <a:t>: Quality report script for RDBES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Make sure that you’re downloading the </a:t>
            </a:r>
            <a:r>
              <a:rPr lang="en-US" b="1" u="sng" dirty="0"/>
              <a:t>“Main” </a:t>
            </a:r>
            <a:r>
              <a:rPr lang="en-US" b="1" dirty="0"/>
              <a:t>branch.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The other branch called </a:t>
            </a:r>
            <a:r>
              <a:rPr lang="en-US" b="1" u="sng" dirty="0"/>
              <a:t>“Dev” </a:t>
            </a:r>
            <a:r>
              <a:rPr lang="en-US" b="1" dirty="0"/>
              <a:t>is for the developers. You can use It but at your own risk, as It could potentially be unstable during the development phase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1A534F8-0E7D-8D8A-3772-A8E81AC0CF59}"/>
              </a:ext>
            </a:extLst>
          </p:cNvPr>
          <p:cNvGrpSpPr/>
          <p:nvPr/>
        </p:nvGrpSpPr>
        <p:grpSpPr>
          <a:xfrm>
            <a:off x="4902073" y="1825206"/>
            <a:ext cx="6872677" cy="3485859"/>
            <a:chOff x="647700" y="1059508"/>
            <a:chExt cx="6872677" cy="34858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61DB9B2-2CF2-BEBD-1664-79322F0B24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228" r="23365" b="1437"/>
            <a:stretch/>
          </p:blipFill>
          <p:spPr>
            <a:xfrm>
              <a:off x="647700" y="1059508"/>
              <a:ext cx="6872677" cy="348585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CED2B-4E26-9B6A-8A74-6E96365A3B9D}"/>
                </a:ext>
              </a:extLst>
            </p:cNvPr>
            <p:cNvSpPr/>
            <p:nvPr/>
          </p:nvSpPr>
          <p:spPr>
            <a:xfrm>
              <a:off x="1278384" y="1825200"/>
              <a:ext cx="1154098" cy="562893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25431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the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237755" y="1374775"/>
            <a:ext cx="10896969" cy="1905000"/>
          </a:xfrm>
        </p:spPr>
        <p:txBody>
          <a:bodyPr anchor="ctr">
            <a:normAutofit/>
          </a:bodyPr>
          <a:lstStyle/>
          <a:p>
            <a:r>
              <a:rPr lang="en-US" b="1" dirty="0"/>
              <a:t>Are you familiar with Git? </a:t>
            </a:r>
          </a:p>
          <a:p>
            <a:pPr marL="0" indent="0">
              <a:buNone/>
            </a:pPr>
            <a:r>
              <a:rPr lang="en-US" b="1" dirty="0"/>
              <a:t>Then clone it directly from the repository. 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Are you </a:t>
            </a:r>
            <a:r>
              <a:rPr lang="en-US" b="1" u="sng" dirty="0"/>
              <a:t>not</a:t>
            </a:r>
            <a:r>
              <a:rPr lang="en-US" b="1" dirty="0"/>
              <a:t> familiar with Git? Click on Code and Download ZIP. Save the ZIP in a dedicated folder and extract it.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3DD8BC-EFDA-5E32-A649-4BCDA1807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3252939"/>
            <a:ext cx="8582025" cy="343504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C4D8D6-1324-5366-51F3-9398570D1A90}"/>
              </a:ext>
            </a:extLst>
          </p:cNvPr>
          <p:cNvCxnSpPr>
            <a:cxnSpLocks/>
          </p:cNvCxnSpPr>
          <p:nvPr/>
        </p:nvCxnSpPr>
        <p:spPr>
          <a:xfrm flipH="1">
            <a:off x="6773663" y="3997911"/>
            <a:ext cx="169563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BA66F4-31A2-8195-D646-9CB36B1B3203}"/>
              </a:ext>
            </a:extLst>
          </p:cNvPr>
          <p:cNvCxnSpPr>
            <a:cxnSpLocks/>
          </p:cNvCxnSpPr>
          <p:nvPr/>
        </p:nvCxnSpPr>
        <p:spPr>
          <a:xfrm flipH="1">
            <a:off x="5078028" y="6218808"/>
            <a:ext cx="169563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58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the script (almost there </a:t>
            </a:r>
            <a:r>
              <a:rPr lang="en-US" dirty="0">
                <a:sym typeface="Wingdings" panose="05000000000000000000" pitchFamily="2" charset="2"/>
              </a:rPr>
              <a:t>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220000" y="1294245"/>
            <a:ext cx="10896969" cy="838460"/>
          </a:xfrm>
        </p:spPr>
        <p:txBody>
          <a:bodyPr anchor="ctr">
            <a:normAutofit/>
          </a:bodyPr>
          <a:lstStyle/>
          <a:p>
            <a:r>
              <a:rPr lang="en-US" b="1" dirty="0"/>
              <a:t>Click on the </a:t>
            </a:r>
            <a:r>
              <a:rPr lang="en-US" b="1" dirty="0" err="1"/>
              <a:t>RunReport.R</a:t>
            </a:r>
            <a:r>
              <a:rPr lang="en-US" b="1" dirty="0"/>
              <a:t> script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1BBF82-C552-3DC1-8ECC-789AB672160D}"/>
              </a:ext>
            </a:extLst>
          </p:cNvPr>
          <p:cNvGrpSpPr/>
          <p:nvPr/>
        </p:nvGrpSpPr>
        <p:grpSpPr>
          <a:xfrm>
            <a:off x="220000" y="2140461"/>
            <a:ext cx="8338074" cy="4086378"/>
            <a:chOff x="220000" y="2493826"/>
            <a:chExt cx="8338074" cy="408637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73D7A2-E103-0255-2F39-E541EC7EA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000" y="2493826"/>
              <a:ext cx="7647252" cy="4086378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9FB1FAF-6E0F-69AC-BECC-86268EA6F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06827" y="2674351"/>
              <a:ext cx="165124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3E45BE1-63E8-D900-B5BC-1E8C30F69D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2450" y="3501454"/>
              <a:ext cx="82562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06266E5-A453-F5CC-C545-388F8139C7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0249" y="3844031"/>
              <a:ext cx="523782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BCA8826-6B9C-689E-64FE-C4C97042E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2291" y="4216893"/>
              <a:ext cx="509578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FC4AB41-3B23-1C6F-D3A2-E9C9DAE1CC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4986" y="4623001"/>
              <a:ext cx="19530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EBF440E-4B82-6713-12D1-845B9D0B17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0966" y="5157141"/>
              <a:ext cx="492710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94A2AFD-90BD-F7B9-F224-B502A98D3C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9880" y="6391922"/>
              <a:ext cx="230819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715B892-867F-A429-85DD-D0DFFCFCAE30}"/>
              </a:ext>
            </a:extLst>
          </p:cNvPr>
          <p:cNvSpPr txBox="1"/>
          <p:nvPr/>
        </p:nvSpPr>
        <p:spPr>
          <a:xfrm>
            <a:off x="8675608" y="2971816"/>
            <a:ext cx="2048615" cy="55860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pPr algn="l"/>
            <a:r>
              <a:rPr lang="en-GB" sz="2000" dirty="0">
                <a:solidFill>
                  <a:schemeClr val="accent1"/>
                </a:solidFill>
              </a:rPr>
              <a:t>2</a:t>
            </a:r>
            <a:r>
              <a:rPr lang="en-GB" sz="2000" dirty="0">
                <a:solidFill>
                  <a:schemeClr val="accent1"/>
                </a:solidFill>
                <a:latin typeface="+mn-lt"/>
              </a:rPr>
              <a:t>. Set the path the CL &amp; CE tables</a:t>
            </a:r>
            <a:endParaRPr lang="en-US" sz="2000" dirty="0" err="1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38AA2E-EE30-D336-7082-CA2386F573A0}"/>
              </a:ext>
            </a:extLst>
          </p:cNvPr>
          <p:cNvSpPr txBox="1"/>
          <p:nvPr/>
        </p:nvSpPr>
        <p:spPr>
          <a:xfrm>
            <a:off x="8675606" y="2164291"/>
            <a:ext cx="2048615" cy="55860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pPr algn="l"/>
            <a:r>
              <a:rPr lang="en-GB" sz="2000" dirty="0">
                <a:solidFill>
                  <a:schemeClr val="accent1"/>
                </a:solidFill>
                <a:latin typeface="+mn-lt"/>
              </a:rPr>
              <a:t>1. Set the path to the main script</a:t>
            </a:r>
            <a:endParaRPr lang="en-US" sz="2000" dirty="0" err="1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B3C06C-5842-39E3-BF2B-51A900C099C5}"/>
              </a:ext>
            </a:extLst>
          </p:cNvPr>
          <p:cNvSpPr txBox="1"/>
          <p:nvPr/>
        </p:nvSpPr>
        <p:spPr>
          <a:xfrm>
            <a:off x="8675607" y="3313081"/>
            <a:ext cx="2048615" cy="55860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pPr algn="l"/>
            <a:r>
              <a:rPr lang="en-GB" sz="2000" dirty="0">
                <a:solidFill>
                  <a:schemeClr val="accent1"/>
                </a:solidFill>
              </a:rPr>
              <a:t>3</a:t>
            </a:r>
            <a:r>
              <a:rPr lang="en-GB" sz="2000" dirty="0">
                <a:solidFill>
                  <a:schemeClr val="accent1"/>
                </a:solidFill>
                <a:latin typeface="+mn-lt"/>
              </a:rPr>
              <a:t>. TRUE if you want to see this</a:t>
            </a:r>
            <a:endParaRPr lang="en-US" sz="2000" dirty="0" err="1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AB4D56-6654-93B6-84B4-91C2A650A68E}"/>
              </a:ext>
            </a:extLst>
          </p:cNvPr>
          <p:cNvSpPr txBox="1"/>
          <p:nvPr/>
        </p:nvSpPr>
        <p:spPr>
          <a:xfrm>
            <a:off x="8675606" y="3706352"/>
            <a:ext cx="2048615" cy="55860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pPr algn="l"/>
            <a:r>
              <a:rPr lang="en-GB" sz="2000" dirty="0">
                <a:solidFill>
                  <a:schemeClr val="accent1"/>
                </a:solidFill>
                <a:latin typeface="+mn-lt"/>
              </a:rPr>
              <a:t>4. TRUE if you want to see this</a:t>
            </a:r>
            <a:endParaRPr lang="en-US" sz="2000" dirty="0" err="1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7E43F7-8738-9C25-DA76-627AD303F529}"/>
              </a:ext>
            </a:extLst>
          </p:cNvPr>
          <p:cNvSpPr txBox="1"/>
          <p:nvPr/>
        </p:nvSpPr>
        <p:spPr>
          <a:xfrm>
            <a:off x="8675606" y="4090227"/>
            <a:ext cx="2048615" cy="55860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pPr algn="l"/>
            <a:r>
              <a:rPr lang="en-GB" sz="2000" dirty="0">
                <a:solidFill>
                  <a:schemeClr val="accent1"/>
                </a:solidFill>
                <a:latin typeface="+mn-lt"/>
              </a:rPr>
              <a:t>5. </a:t>
            </a:r>
            <a:r>
              <a:rPr lang="en-GB" sz="2000" b="1" dirty="0">
                <a:solidFill>
                  <a:schemeClr val="accent1"/>
                </a:solidFill>
              </a:rPr>
              <a:t>AND set the path </a:t>
            </a:r>
            <a:endParaRPr lang="en-US" sz="2000" b="1" dirty="0" err="1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F96B6B-32EC-2258-BFD0-050D0ABCCCCF}"/>
              </a:ext>
            </a:extLst>
          </p:cNvPr>
          <p:cNvSpPr txBox="1"/>
          <p:nvPr/>
        </p:nvSpPr>
        <p:spPr>
          <a:xfrm>
            <a:off x="8675605" y="4638468"/>
            <a:ext cx="2048615" cy="55860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pPr algn="l"/>
            <a:r>
              <a:rPr lang="en-GB" sz="2000" dirty="0">
                <a:solidFill>
                  <a:schemeClr val="accent1"/>
                </a:solidFill>
                <a:latin typeface="+mn-lt"/>
              </a:rPr>
              <a:t>Leave as it is </a:t>
            </a:r>
            <a:endParaRPr lang="en-US" sz="2000" dirty="0" err="1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643604-1F1F-2238-EBD7-EA004A684CA4}"/>
              </a:ext>
            </a:extLst>
          </p:cNvPr>
          <p:cNvSpPr txBox="1"/>
          <p:nvPr/>
        </p:nvSpPr>
        <p:spPr>
          <a:xfrm>
            <a:off x="8675605" y="5830263"/>
            <a:ext cx="3106820" cy="47485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algn="l"/>
            <a:r>
              <a:rPr lang="en-GB" sz="2000" dirty="0">
                <a:solidFill>
                  <a:schemeClr val="accent1"/>
                </a:solidFill>
              </a:rPr>
              <a:t>6</a:t>
            </a:r>
            <a:r>
              <a:rPr lang="en-GB" sz="2000" dirty="0">
                <a:solidFill>
                  <a:schemeClr val="accent1"/>
                </a:solidFill>
                <a:latin typeface="+mn-lt"/>
              </a:rPr>
              <a:t>. Set the path to where you want to save the report</a:t>
            </a:r>
            <a:endParaRPr lang="en-US" sz="2000" dirty="0" err="1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D5B72D-DAE3-9022-C17B-9DA41FAB4999}"/>
              </a:ext>
            </a:extLst>
          </p:cNvPr>
          <p:cNvSpPr txBox="1"/>
          <p:nvPr/>
        </p:nvSpPr>
        <p:spPr>
          <a:xfrm>
            <a:off x="503156" y="6430963"/>
            <a:ext cx="7229294" cy="330015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pPr algn="ctr"/>
            <a:r>
              <a:rPr lang="en-GB" sz="2000" b="1" dirty="0">
                <a:solidFill>
                  <a:schemeClr val="accent1"/>
                </a:solidFill>
              </a:rPr>
              <a:t>7</a:t>
            </a:r>
            <a:r>
              <a:rPr lang="en-GB" sz="2000" b="1" dirty="0">
                <a:solidFill>
                  <a:schemeClr val="accent1"/>
                </a:solidFill>
                <a:latin typeface="+mn-lt"/>
              </a:rPr>
              <a:t>. Select all and Ctrl + Enter</a:t>
            </a:r>
            <a:endParaRPr lang="en-US" sz="2000" b="1" dirty="0" err="1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1F47FE-A08C-C4B5-2326-4DF08059BB60}"/>
              </a:ext>
            </a:extLst>
          </p:cNvPr>
          <p:cNvSpPr/>
          <p:nvPr/>
        </p:nvSpPr>
        <p:spPr>
          <a:xfrm>
            <a:off x="8558074" y="3630967"/>
            <a:ext cx="3515557" cy="830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211260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512762"/>
            <a:ext cx="9343323" cy="1063625"/>
          </a:xfrm>
        </p:spPr>
        <p:txBody>
          <a:bodyPr/>
          <a:lstStyle/>
          <a:p>
            <a:r>
              <a:rPr lang="en-US" dirty="0"/>
              <a:t>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47700" y="1825200"/>
            <a:ext cx="10763249" cy="4211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This session: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Does it run as intended? </a:t>
            </a:r>
          </a:p>
        </p:txBody>
      </p:sp>
    </p:spTree>
    <p:extLst>
      <p:ext uri="{BB962C8B-B14F-4D97-AF65-F5344CB8AC3E}">
        <p14:creationId xmlns:p14="http://schemas.microsoft.com/office/powerpoint/2010/main" val="200330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512762"/>
            <a:ext cx="9343323" cy="1063625"/>
          </a:xfrm>
        </p:spPr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47700" y="1825200"/>
            <a:ext cx="10763249" cy="3812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 Afternoon session: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Issues with running the script (technical)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Specific issues related to the output </a:t>
            </a:r>
          </a:p>
          <a:p>
            <a:pPr lvl="1"/>
            <a:r>
              <a:rPr lang="en-US" dirty="0"/>
              <a:t>E.g., you don’t see important information for your country’s data </a:t>
            </a:r>
          </a:p>
          <a:p>
            <a:pPr lvl="1"/>
            <a:r>
              <a:rPr lang="en-US" dirty="0"/>
              <a:t>Plot dimensions all wrong</a:t>
            </a:r>
          </a:p>
          <a:p>
            <a:pPr lvl="1"/>
            <a:endParaRPr lang="en-US" dirty="0"/>
          </a:p>
          <a:p>
            <a:r>
              <a:rPr lang="en-US" dirty="0"/>
              <a:t>Suggestions for additional features </a:t>
            </a:r>
          </a:p>
          <a:p>
            <a:endParaRPr lang="en-US" dirty="0"/>
          </a:p>
          <a:p>
            <a:r>
              <a:rPr lang="en-US" dirty="0"/>
              <a:t>Other? </a:t>
            </a:r>
          </a:p>
          <a:p>
            <a:pPr marL="180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68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512762"/>
            <a:ext cx="9343323" cy="1063625"/>
          </a:xfrm>
        </p:spPr>
        <p:txBody>
          <a:bodyPr/>
          <a:lstStyle/>
          <a:p>
            <a:r>
              <a:rPr lang="en-US" dirty="0"/>
              <a:t>Future 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47700" y="1825200"/>
            <a:ext cx="10763249" cy="3812120"/>
          </a:xfrm>
        </p:spPr>
        <p:txBody>
          <a:bodyPr>
            <a:normAutofit/>
          </a:bodyPr>
          <a:lstStyle/>
          <a:p>
            <a:pPr lvl="1"/>
            <a:r>
              <a:rPr lang="en-GB" b="1" dirty="0"/>
              <a:t>Contribute if you can </a:t>
            </a:r>
          </a:p>
          <a:p>
            <a:pPr lvl="1"/>
            <a:r>
              <a:rPr lang="en-GB" b="1" dirty="0"/>
              <a:t>Keep using it</a:t>
            </a:r>
          </a:p>
          <a:p>
            <a:pPr lvl="1"/>
            <a:r>
              <a:rPr lang="en-GB" b="1" dirty="0"/>
              <a:t>Future feedback </a:t>
            </a:r>
          </a:p>
          <a:p>
            <a:pPr lvl="1"/>
            <a:endParaRPr lang="en-GB" dirty="0"/>
          </a:p>
          <a:p>
            <a:pPr marL="1800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B0EDC-1ADF-722E-14D3-051674415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98" y="2965969"/>
            <a:ext cx="11408204" cy="354136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DDF7C4-6E66-E5C3-7A46-202A6E095DDE}"/>
              </a:ext>
            </a:extLst>
          </p:cNvPr>
          <p:cNvCxnSpPr>
            <a:cxnSpLocks/>
          </p:cNvCxnSpPr>
          <p:nvPr/>
        </p:nvCxnSpPr>
        <p:spPr>
          <a:xfrm flipV="1">
            <a:off x="10990556" y="4237607"/>
            <a:ext cx="0" cy="13997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24FCE74-29A2-9A37-9677-6DB3D3FE42DA}"/>
              </a:ext>
            </a:extLst>
          </p:cNvPr>
          <p:cNvSpPr/>
          <p:nvPr/>
        </p:nvSpPr>
        <p:spPr>
          <a:xfrm>
            <a:off x="1012055" y="3308092"/>
            <a:ext cx="1012054" cy="52706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098866788"/>
      </p:ext>
    </p:extLst>
  </p:cSld>
  <p:clrMapOvr>
    <a:masterClrMapping/>
  </p:clrMapOvr>
</p:sld>
</file>

<file path=ppt/theme/theme1.xml><?xml version="1.0" encoding="utf-8"?>
<a:theme xmlns:a="http://schemas.openxmlformats.org/drawingml/2006/main" name="ICES">
  <a:themeElements>
    <a:clrScheme name="ICE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265A"/>
      </a:accent1>
      <a:accent2>
        <a:srgbClr val="EE522C"/>
      </a:accent2>
      <a:accent3>
        <a:srgbClr val="00A695"/>
      </a:accent3>
      <a:accent4>
        <a:srgbClr val="73A9B9"/>
      </a:accent4>
      <a:accent5>
        <a:srgbClr val="B2CCC4"/>
      </a:accent5>
      <a:accent6>
        <a:srgbClr val="3FB8F3"/>
      </a:accent6>
      <a:hlink>
        <a:srgbClr val="0563C1"/>
      </a:hlink>
      <a:folHlink>
        <a:srgbClr val="954F72"/>
      </a:folHlink>
    </a:clrScheme>
    <a:fontScheme name="ICE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0" tIns="0" rIns="0" bIns="0" rtlCol="0" anchor="t">
        <a:noAutofit/>
      </a:bodyPr>
      <a:lstStyle>
        <a:defPPr algn="l">
          <a:defRPr sz="2000" dirty="0" err="1" smtClean="0">
            <a:solidFill>
              <a:schemeClr val="accent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CES PowerPoint template 2019 [Read-Only]" id="{70FE6429-2D32-40FE-86C5-7BC4DC107F43}" vid="{ED9E908D-211E-40E0-ACC4-0E7CBCF3B4F5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d5313c0-c1e6-4122-afa9-da1ccdba405d"/>
    <TaxCatchAllLabel xmlns="4d5313c0-c1e6-4122-afa9-da1ccdba405d"/>
    <TaxKeywordTaxHTField xmlns="4d5313c0-c1e6-4122-afa9-da1ccdba405d">
      <Terms xmlns="http://schemas.microsoft.com/office/infopath/2007/PartnerControls"/>
    </TaxKeywordTaxHTFiel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5681E1A4C7504BA1C35FA828EC8EBE" ma:contentTypeVersion="0" ma:contentTypeDescription="Create a new document." ma:contentTypeScope="" ma:versionID="6bd96c005d3e1e0ba7a22be0542c18ac">
  <xsd:schema xmlns:xsd="http://www.w3.org/2001/XMLSchema" xmlns:xs="http://www.w3.org/2001/XMLSchema" xmlns:p="http://schemas.microsoft.com/office/2006/metadata/properties" xmlns:ns2="4d5313c0-c1e6-4122-afa9-da1ccdba405d" xmlns:ns3="362c980f-4e38-4cca-bd06-5104ee5993c5" targetNamespace="http://schemas.microsoft.com/office/2006/metadata/properties" ma:root="true" ma:fieldsID="b91c66d6a628c7b1a21e6c64315cfea9" ns2:_="" ns3:_="">
    <xsd:import namespace="4d5313c0-c1e6-4122-afa9-da1ccdba405d"/>
    <xsd:import namespace="362c980f-4e38-4cca-bd06-5104ee5993c5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2:TaxCatchAllLabel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5313c0-c1e6-4122-afa9-da1ccdba405d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8" nillable="true" ma:taxonomy="true" ma:internalName="TaxKeywordTaxHTField" ma:taxonomyFieldName="TaxKeyword" ma:displayName="Enterprise Keywords" ma:readOnly="false" ma:fieldId="{23f27201-bee3-471e-b2e7-b64fd8b7ca38}" ma:taxonomyMulti="true" ma:sspId="d535ea34-4ec8-4f57-b85b-d8a79460f026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b2cc2698-5fc4-4ff6-b1d3-64e75efa1efc}" ma:internalName="TaxCatchAll" ma:readOnly="false" ma:showField="CatchAllData" ma:web="4d5313c0-c1e6-4122-afa9-da1ccdba405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b2cc2698-5fc4-4ff6-b1d3-64e75efa1efc}" ma:internalName="TaxCatchAllLabel" ma:readOnly="false" ma:showField="CatchAllDataLabel" ma:web="4d5313c0-c1e6-4122-afa9-da1ccdba405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2c980f-4e38-4cca-bd06-5104ee5993c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FEFB4A-93BB-42CE-991E-3137591E04A2}">
  <ds:schemaRefs>
    <ds:schemaRef ds:uri="http://schemas.microsoft.com/office/2006/metadata/properties"/>
    <ds:schemaRef ds:uri="http://schemas.microsoft.com/office/infopath/2007/PartnerControls"/>
    <ds:schemaRef ds:uri="4d5313c0-c1e6-4122-afa9-da1ccdba405d"/>
  </ds:schemaRefs>
</ds:datastoreItem>
</file>

<file path=customXml/itemProps2.xml><?xml version="1.0" encoding="utf-8"?>
<ds:datastoreItem xmlns:ds="http://schemas.openxmlformats.org/officeDocument/2006/customXml" ds:itemID="{7398604D-DD2F-4176-B7A9-4D6F41F12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5313c0-c1e6-4122-afa9-da1ccdba405d"/>
    <ds:schemaRef ds:uri="362c980f-4e38-4cca-bd06-5104ee5993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766D45-EAD8-4B35-81C7-D364DC0604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ICES PowerPoint template 2019</Template>
  <TotalTime>0</TotalTime>
  <Words>446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ICES</vt:lpstr>
      <vt:lpstr>WGRDBES-GOV ISSG Quality</vt:lpstr>
      <vt:lpstr>General information</vt:lpstr>
      <vt:lpstr>What we need</vt:lpstr>
      <vt:lpstr>How to run the script</vt:lpstr>
      <vt:lpstr>How to run the script</vt:lpstr>
      <vt:lpstr>How to run the script (almost there  )</vt:lpstr>
      <vt:lpstr>Troubleshooting</vt:lpstr>
      <vt:lpstr>Feedback</vt:lpstr>
      <vt:lpstr>Future developments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2020-11-04T16:30:11Z</dcterms:created>
  <dcterms:modified xsi:type="dcterms:W3CDTF">2024-10-22T07:37:03Z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0x010100C25681E1A4C7504BA1C35FA828EC8EBE</vt:lpwstr>
  </property>
  <property fmtid="{D5CDD505-2E9C-101B-9397-08002B2CF9AE}" pid="3" name="TaxKeyword">
    <vt:lpwstr/>
  </property>
  <property fmtid="{D5CDD505-2E9C-101B-9397-08002B2CF9AE}" pid="4" name="MSIP_Label_92f01cf0-dd39-4ca8-8ed8-80cbd24f5bed_Enabled">
    <vt:lpwstr>true</vt:lpwstr>
  </property>
  <property fmtid="{D5CDD505-2E9C-101B-9397-08002B2CF9AE}" pid="5" name="MSIP_Label_92f01cf0-dd39-4ca8-8ed8-80cbd24f5bed_SetDate">
    <vt:lpwstr>2021-11-07T17:48:40Z</vt:lpwstr>
  </property>
  <property fmtid="{D5CDD505-2E9C-101B-9397-08002B2CF9AE}" pid="6" name="MSIP_Label_92f01cf0-dd39-4ca8-8ed8-80cbd24f5bed_Method">
    <vt:lpwstr>Standard</vt:lpwstr>
  </property>
  <property fmtid="{D5CDD505-2E9C-101B-9397-08002B2CF9AE}" pid="7" name="MSIP_Label_92f01cf0-dd39-4ca8-8ed8-80cbd24f5bed_Name">
    <vt:lpwstr>Interno</vt:lpwstr>
  </property>
  <property fmtid="{D5CDD505-2E9C-101B-9397-08002B2CF9AE}" pid="8" name="MSIP_Label_92f01cf0-dd39-4ca8-8ed8-80cbd24f5bed_SiteId">
    <vt:lpwstr>6219f119-3e79-4e7f-acde-a5750808cd9b</vt:lpwstr>
  </property>
  <property fmtid="{D5CDD505-2E9C-101B-9397-08002B2CF9AE}" pid="9" name="MSIP_Label_92f01cf0-dd39-4ca8-8ed8-80cbd24f5bed_ActionId">
    <vt:lpwstr>50e4c0a4-8f91-459d-abf8-9035fa376300</vt:lpwstr>
  </property>
  <property fmtid="{D5CDD505-2E9C-101B-9397-08002B2CF9AE}" pid="10" name="MSIP_Label_92f01cf0-dd39-4ca8-8ed8-80cbd24f5bed_ContentBits">
    <vt:lpwstr>0</vt:lpwstr>
  </property>
</Properties>
</file>