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handoutMasterIdLst>
    <p:handoutMasterId r:id="rId19"/>
  </p:handoutMasterIdLst>
  <p:sldIdLst>
    <p:sldId id="257" r:id="rId5"/>
    <p:sldId id="311" r:id="rId6"/>
    <p:sldId id="292" r:id="rId7"/>
    <p:sldId id="314" r:id="rId8"/>
    <p:sldId id="300" r:id="rId9"/>
    <p:sldId id="301" r:id="rId10"/>
    <p:sldId id="312" r:id="rId11"/>
    <p:sldId id="308" r:id="rId12"/>
    <p:sldId id="302" r:id="rId13"/>
    <p:sldId id="303" r:id="rId14"/>
    <p:sldId id="304" r:id="rId15"/>
    <p:sldId id="305" r:id="rId16"/>
    <p:sldId id="309" r:id="rId17"/>
    <p:sldId id="313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2" y="10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6E911-F793-4838-A7E0-22F5DC2E219F}" type="datetimeFigureOut">
              <a:rPr lang="da-DK" smtClean="0"/>
              <a:t>15-12-2021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9DA88-E9CB-4BD6-A3AA-E9F01D61D7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649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209F14E-8D1D-40C6-A539-73D6BEFEE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4" y="769938"/>
            <a:ext cx="9220202" cy="2323445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Pladsholder til tekst 18">
            <a:extLst>
              <a:ext uri="{FF2B5EF4-FFF2-40B4-BE49-F238E27FC236}">
                <a16:creationId xmlns:a16="http://schemas.microsoft.com/office/drawing/2014/main" id="{4AAD550C-3146-4C57-AB2D-C76A65C79F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6" y="3093383"/>
            <a:ext cx="9182100" cy="1349223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dirty="0" err="1"/>
              <a:t>subheader</a:t>
            </a:r>
            <a:endParaRPr lang="en-GB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5345359"/>
            <a:ext cx="1724025" cy="898278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" y="6195173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6C7311DF-2A29-4CE6-AEB9-357814EE5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4" y="769938"/>
            <a:ext cx="9220202" cy="2323445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Pladsholder til tekst 18">
            <a:extLst>
              <a:ext uri="{FF2B5EF4-FFF2-40B4-BE49-F238E27FC236}">
                <a16:creationId xmlns:a16="http://schemas.microsoft.com/office/drawing/2014/main" id="{4A07E728-4615-42A6-B1E8-908674A12F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6" y="3093383"/>
            <a:ext cx="9182100" cy="1349223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dirty="0" err="1"/>
              <a:t>subheader</a:t>
            </a:r>
            <a:endParaRPr lang="en-GB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5345359"/>
            <a:ext cx="1724025" cy="898278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" y="6195173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9C79-234C-42BF-93BB-D4FFA57123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700" y="1825200"/>
            <a:ext cx="10763249" cy="44003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8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21D9-F37F-4846-AD9E-FB2231C6F2F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41EB9-3042-4108-98CF-EA57B3983B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ktangel 8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002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Billed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463921-33CB-4908-B5A9-1060D340A50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16F9FD3-3D16-4DB5-AD5C-E8098D87A8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EC5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1D465C-25A6-4B18-9B14-0DBDE3EF467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222F2F0-F6B4-4E5B-8718-B38DF1BB96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00A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6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1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14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shape and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098BC990-E3F0-4969-A62C-2B2DAB821C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74669" y="1014582"/>
            <a:ext cx="1543488" cy="5849336"/>
          </a:xfrm>
          <a:custGeom>
            <a:avLst/>
            <a:gdLst>
              <a:gd name="connsiteX0" fmla="*/ 0 w 1533233"/>
              <a:gd name="connsiteY0" fmla="*/ 6008703 h 6008703"/>
              <a:gd name="connsiteX1" fmla="*/ 1533233 w 1533233"/>
              <a:gd name="connsiteY1" fmla="*/ 0 h 6008703"/>
              <a:gd name="connsiteX2" fmla="*/ 1533233 w 1533233"/>
              <a:gd name="connsiteY2" fmla="*/ 6008703 h 6008703"/>
              <a:gd name="connsiteX3" fmla="*/ 0 w 1533233"/>
              <a:gd name="connsiteY3" fmla="*/ 6008703 h 6008703"/>
              <a:gd name="connsiteX0" fmla="*/ 0 w 1533233"/>
              <a:gd name="connsiteY0" fmla="*/ 6008703 h 6014621"/>
              <a:gd name="connsiteX1" fmla="*/ 1533233 w 1533233"/>
              <a:gd name="connsiteY1" fmla="*/ 0 h 6014621"/>
              <a:gd name="connsiteX2" fmla="*/ 314033 w 1533233"/>
              <a:gd name="connsiteY2" fmla="*/ 6014621 h 6014621"/>
              <a:gd name="connsiteX3" fmla="*/ 0 w 1533233"/>
              <a:gd name="connsiteY3" fmla="*/ 6008703 h 6014621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314033 w 1538565"/>
              <a:gd name="connsiteY2" fmla="*/ 5849336 h 5849336"/>
              <a:gd name="connsiteX3" fmla="*/ 0 w 1538565"/>
              <a:gd name="connsiteY3" fmla="*/ 5843418 h 5849336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1492752 w 1538565"/>
              <a:gd name="connsiteY2" fmla="*/ 216524 h 5849336"/>
              <a:gd name="connsiteX3" fmla="*/ 314033 w 1538565"/>
              <a:gd name="connsiteY3" fmla="*/ 5849336 h 5849336"/>
              <a:gd name="connsiteX4" fmla="*/ 0 w 1538565"/>
              <a:gd name="connsiteY4" fmla="*/ 5843418 h 5849336"/>
              <a:gd name="connsiteX0" fmla="*/ 0 w 1542759"/>
              <a:gd name="connsiteY0" fmla="*/ 5843418 h 5849336"/>
              <a:gd name="connsiteX1" fmla="*/ 1538565 w 1542759"/>
              <a:gd name="connsiteY1" fmla="*/ 0 h 5849336"/>
              <a:gd name="connsiteX2" fmla="*/ 1542759 w 1542759"/>
              <a:gd name="connsiteY2" fmla="*/ 54599 h 5849336"/>
              <a:gd name="connsiteX3" fmla="*/ 314033 w 1542759"/>
              <a:gd name="connsiteY3" fmla="*/ 5849336 h 5849336"/>
              <a:gd name="connsiteX4" fmla="*/ 0 w 1542759"/>
              <a:gd name="connsiteY4" fmla="*/ 5843418 h 5849336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1535615 w 1538565"/>
              <a:gd name="connsiteY2" fmla="*/ 56980 h 5849336"/>
              <a:gd name="connsiteX3" fmla="*/ 314033 w 1538565"/>
              <a:gd name="connsiteY3" fmla="*/ 5849336 h 5849336"/>
              <a:gd name="connsiteX4" fmla="*/ 0 w 1538565"/>
              <a:gd name="connsiteY4" fmla="*/ 5843418 h 5849336"/>
              <a:gd name="connsiteX0" fmla="*/ 0 w 1578477"/>
              <a:gd name="connsiteY0" fmla="*/ 5843418 h 5849336"/>
              <a:gd name="connsiteX1" fmla="*/ 1538565 w 1578477"/>
              <a:gd name="connsiteY1" fmla="*/ 0 h 5849336"/>
              <a:gd name="connsiteX2" fmla="*/ 1578477 w 1578477"/>
              <a:gd name="connsiteY2" fmla="*/ 87937 h 5849336"/>
              <a:gd name="connsiteX3" fmla="*/ 314033 w 1578477"/>
              <a:gd name="connsiteY3" fmla="*/ 5849336 h 5849336"/>
              <a:gd name="connsiteX4" fmla="*/ 0 w 1578477"/>
              <a:gd name="connsiteY4" fmla="*/ 5843418 h 5849336"/>
              <a:gd name="connsiteX0" fmla="*/ 0 w 1578502"/>
              <a:gd name="connsiteY0" fmla="*/ 5843418 h 5849336"/>
              <a:gd name="connsiteX1" fmla="*/ 1538565 w 1578502"/>
              <a:gd name="connsiteY1" fmla="*/ 0 h 5849336"/>
              <a:gd name="connsiteX2" fmla="*/ 1578477 w 1578502"/>
              <a:gd name="connsiteY2" fmla="*/ 87937 h 5849336"/>
              <a:gd name="connsiteX3" fmla="*/ 314033 w 1578502"/>
              <a:gd name="connsiteY3" fmla="*/ 5849336 h 5849336"/>
              <a:gd name="connsiteX4" fmla="*/ 0 w 1578502"/>
              <a:gd name="connsiteY4" fmla="*/ 5843418 h 5849336"/>
              <a:gd name="connsiteX0" fmla="*/ 0 w 1543111"/>
              <a:gd name="connsiteY0" fmla="*/ 5843418 h 5849336"/>
              <a:gd name="connsiteX1" fmla="*/ 1538565 w 1543111"/>
              <a:gd name="connsiteY1" fmla="*/ 0 h 5849336"/>
              <a:gd name="connsiteX2" fmla="*/ 1530852 w 1543111"/>
              <a:gd name="connsiteY2" fmla="*/ 83174 h 5849336"/>
              <a:gd name="connsiteX3" fmla="*/ 314033 w 1543111"/>
              <a:gd name="connsiteY3" fmla="*/ 5849336 h 5849336"/>
              <a:gd name="connsiteX4" fmla="*/ 0 w 1543111"/>
              <a:gd name="connsiteY4" fmla="*/ 5843418 h 5849336"/>
              <a:gd name="connsiteX0" fmla="*/ 0 w 1540225"/>
              <a:gd name="connsiteY0" fmla="*/ 5843418 h 5849336"/>
              <a:gd name="connsiteX1" fmla="*/ 1538565 w 1540225"/>
              <a:gd name="connsiteY1" fmla="*/ 0 h 5849336"/>
              <a:gd name="connsiteX2" fmla="*/ 1530852 w 1540225"/>
              <a:gd name="connsiteY2" fmla="*/ 83174 h 5849336"/>
              <a:gd name="connsiteX3" fmla="*/ 314033 w 1540225"/>
              <a:gd name="connsiteY3" fmla="*/ 5849336 h 5849336"/>
              <a:gd name="connsiteX4" fmla="*/ 0 w 1540225"/>
              <a:gd name="connsiteY4" fmla="*/ 5843418 h 5849336"/>
              <a:gd name="connsiteX0" fmla="*/ 0 w 1545425"/>
              <a:gd name="connsiteY0" fmla="*/ 5843418 h 5849336"/>
              <a:gd name="connsiteX1" fmla="*/ 1538565 w 1545425"/>
              <a:gd name="connsiteY1" fmla="*/ 0 h 5849336"/>
              <a:gd name="connsiteX2" fmla="*/ 1545139 w 1545425"/>
              <a:gd name="connsiteY2" fmla="*/ 80793 h 5849336"/>
              <a:gd name="connsiteX3" fmla="*/ 314033 w 1545425"/>
              <a:gd name="connsiteY3" fmla="*/ 5849336 h 5849336"/>
              <a:gd name="connsiteX4" fmla="*/ 0 w 1545425"/>
              <a:gd name="connsiteY4" fmla="*/ 5843418 h 5849336"/>
              <a:gd name="connsiteX0" fmla="*/ 0 w 1543488"/>
              <a:gd name="connsiteY0" fmla="*/ 5843418 h 5849336"/>
              <a:gd name="connsiteX1" fmla="*/ 1538565 w 1543488"/>
              <a:gd name="connsiteY1" fmla="*/ 0 h 5849336"/>
              <a:gd name="connsiteX2" fmla="*/ 1542758 w 1543488"/>
              <a:gd name="connsiteY2" fmla="*/ 49836 h 5849336"/>
              <a:gd name="connsiteX3" fmla="*/ 314033 w 1543488"/>
              <a:gd name="connsiteY3" fmla="*/ 5849336 h 5849336"/>
              <a:gd name="connsiteX4" fmla="*/ 0 w 1543488"/>
              <a:gd name="connsiteY4" fmla="*/ 5843418 h 5849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488" h="5849336">
                <a:moveTo>
                  <a:pt x="0" y="5843418"/>
                </a:moveTo>
                <a:lnTo>
                  <a:pt x="1538565" y="0"/>
                </a:lnTo>
                <a:cubicBezTo>
                  <a:pt x="1544726" y="26931"/>
                  <a:pt x="1543742" y="13381"/>
                  <a:pt x="1542758" y="49836"/>
                </a:cubicBezTo>
                <a:lnTo>
                  <a:pt x="314033" y="5849336"/>
                </a:lnTo>
                <a:lnTo>
                  <a:pt x="0" y="58434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2E0A6B9-3A25-4D77-BE60-0156198942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0963" y="1108695"/>
            <a:ext cx="1233996" cy="5749305"/>
          </a:xfrm>
          <a:custGeom>
            <a:avLst/>
            <a:gdLst>
              <a:gd name="connsiteX0" fmla="*/ 0 w 1233996"/>
              <a:gd name="connsiteY0" fmla="*/ 5825504 h 5825504"/>
              <a:gd name="connsiteX1" fmla="*/ 1233996 w 1233996"/>
              <a:gd name="connsiteY1" fmla="*/ 0 h 5825504"/>
              <a:gd name="connsiteX2" fmla="*/ 1233996 w 1233996"/>
              <a:gd name="connsiteY2" fmla="*/ 5825504 h 5825504"/>
              <a:gd name="connsiteX3" fmla="*/ 0 w 1233996"/>
              <a:gd name="connsiteY3" fmla="*/ 5825504 h 5825504"/>
              <a:gd name="connsiteX0" fmla="*/ 0 w 1260190"/>
              <a:gd name="connsiteY0" fmla="*/ 5715967 h 5715967"/>
              <a:gd name="connsiteX1" fmla="*/ 1260190 w 1260190"/>
              <a:gd name="connsiteY1" fmla="*/ 0 h 5715967"/>
              <a:gd name="connsiteX2" fmla="*/ 1233996 w 1260190"/>
              <a:gd name="connsiteY2" fmla="*/ 5715967 h 5715967"/>
              <a:gd name="connsiteX3" fmla="*/ 0 w 1260190"/>
              <a:gd name="connsiteY3" fmla="*/ 5715967 h 5715967"/>
              <a:gd name="connsiteX0" fmla="*/ 0 w 1233996"/>
              <a:gd name="connsiteY0" fmla="*/ 5749305 h 5749305"/>
              <a:gd name="connsiteX1" fmla="*/ 1231615 w 1233996"/>
              <a:gd name="connsiteY1" fmla="*/ 0 h 5749305"/>
              <a:gd name="connsiteX2" fmla="*/ 1233996 w 1233996"/>
              <a:gd name="connsiteY2" fmla="*/ 5749305 h 5749305"/>
              <a:gd name="connsiteX3" fmla="*/ 0 w 1233996"/>
              <a:gd name="connsiteY3" fmla="*/ 5749305 h 574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996" h="5749305">
                <a:moveTo>
                  <a:pt x="0" y="5749305"/>
                </a:moveTo>
                <a:lnTo>
                  <a:pt x="1231615" y="0"/>
                </a:lnTo>
                <a:cubicBezTo>
                  <a:pt x="1232409" y="1916435"/>
                  <a:pt x="1233202" y="3832870"/>
                  <a:pt x="1233996" y="5749305"/>
                </a:cubicBezTo>
                <a:lnTo>
                  <a:pt x="0" y="574930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lIns="720000" bIns="165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.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2CE84D2-A6B0-47F2-BD7C-842E6783A3CA}"/>
              </a:ext>
            </a:extLst>
          </p:cNvPr>
          <p:cNvSpPr/>
          <p:nvPr userDrawn="1"/>
        </p:nvSpPr>
        <p:spPr>
          <a:xfrm>
            <a:off x="-2074459" y="24063"/>
            <a:ext cx="1990236" cy="26940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en-GB" sz="900" i="1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Text, shape and interchangeable small image: </a:t>
            </a: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To use your own </a:t>
            </a:r>
            <a:r>
              <a:rPr lang="en-GB" sz="900" i="0" u="none" noProof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GB" sz="900" i="0" u="none" baseline="0" noProof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right</a:t>
            </a:r>
            <a:r>
              <a:rPr lang="en-GB" sz="900" i="0" u="none" noProof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“Picture” icon in the placeholder and insert an image, which should not be too detailed. </a:t>
            </a: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To move the image within the image area: click on the picture, select “Crop”, select the picture again and move it or change the size of it.</a:t>
            </a: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To change the colour of the shape: click on the shape and select a different colour theme from “Shape </a:t>
            </a:r>
            <a:r>
              <a:rPr lang="en-GB" sz="900" i="0" u="none" noProof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</a:t>
            </a: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If </a:t>
            </a:r>
            <a:r>
              <a:rPr lang="en-GB" sz="900" i="0" u="none" noProof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impossible to click </a:t>
            </a: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shape, click on the image area and select “Send </a:t>
            </a:r>
            <a:r>
              <a:rPr lang="en-GB" sz="900" i="0" u="none" noProof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backward</a:t>
            </a: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</p:txBody>
      </p:sp>
      <p:sp>
        <p:nvSpPr>
          <p:cNvPr id="14" name="Rubrik 1">
            <a:extLst>
              <a:ext uri="{FF2B5EF4-FFF2-40B4-BE49-F238E27FC236}">
                <a16:creationId xmlns:a16="http://schemas.microsoft.com/office/drawing/2014/main" id="{74DDC08D-FA75-4863-947C-517F8BA91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721" y="1250481"/>
            <a:ext cx="9862887" cy="880197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Header</a:t>
            </a:r>
          </a:p>
        </p:txBody>
      </p:sp>
      <p:sp>
        <p:nvSpPr>
          <p:cNvPr id="15" name="Platshållare för innehåll 2">
            <a:extLst>
              <a:ext uri="{FF2B5EF4-FFF2-40B4-BE49-F238E27FC236}">
                <a16:creationId xmlns:a16="http://schemas.microsoft.com/office/drawing/2014/main" id="{180675CF-18A0-44DC-94A7-B0DBF8A481D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8721" y="2397442"/>
            <a:ext cx="9862887" cy="36485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  <a:p>
            <a:pPr lvl="4"/>
            <a:r>
              <a:rPr lang="en-GB" noProof="0"/>
              <a:t>Level five</a:t>
            </a:r>
          </a:p>
          <a:p>
            <a:pPr lvl="4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6114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359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.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501499D-F55E-49F4-B2E9-CBEF800A041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74" y="627063"/>
            <a:ext cx="1247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1" r:id="rId5"/>
    <p:sldLayoutId id="2147483662" r:id="rId6"/>
    <p:sldLayoutId id="2147483654" r:id="rId7"/>
    <p:sldLayoutId id="2147483655" r:id="rId8"/>
    <p:sldLayoutId id="214748366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mgcv/versions/1.8-33/topics/gam" TargetMode="External"/><Relationship Id="rId2" Type="http://schemas.openxmlformats.org/officeDocument/2006/relationships/hyperlink" Target="https://github.com/ices-eg/WK_RDBES/blob/master/WKRDB-EST2/styleGuideCodeRDBES.pdf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eg/WK_RDBES/blob/master/WKRDB-EST2/styleGuideCodeRDBES.pdf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A1C458-7B80-44E1-A4F2-09E73FF5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3" y="769938"/>
            <a:ext cx="10434987" cy="2323445"/>
          </a:xfrm>
        </p:spPr>
        <p:txBody>
          <a:bodyPr/>
          <a:lstStyle/>
          <a:p>
            <a:r>
              <a:rPr lang="en-US" b="1" dirty="0"/>
              <a:t>A newbie’s </a:t>
            </a:r>
            <a:r>
              <a:rPr lang="en-US" b="1" dirty="0" smtClean="0"/>
              <a:t>guide to the development of a new </a:t>
            </a:r>
            <a:r>
              <a:rPr lang="en-US" b="1" dirty="0"/>
              <a:t>function </a:t>
            </a:r>
            <a:r>
              <a:rPr lang="en-US" b="1" dirty="0" smtClean="0"/>
              <a:t>for </a:t>
            </a:r>
            <a:r>
              <a:rPr lang="en-US" b="1" dirty="0" err="1" smtClean="0"/>
              <a:t>icesRDBES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00" b="1" dirty="0" smtClean="0"/>
              <a:t>(with details for more experienced contributors at the end)</a:t>
            </a:r>
            <a:endParaRPr lang="en-GB" sz="1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97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1" y="478585"/>
            <a:ext cx="9862887" cy="880197"/>
          </a:xfrm>
        </p:spPr>
        <p:txBody>
          <a:bodyPr>
            <a:normAutofit/>
          </a:bodyPr>
          <a:lstStyle/>
          <a:p>
            <a:r>
              <a:rPr lang="en-US" dirty="0" smtClean="0"/>
              <a:t>When you are done with your function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721" y="1625546"/>
            <a:ext cx="9862887" cy="36485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Install and run </a:t>
            </a:r>
            <a:r>
              <a:rPr lang="en-US" dirty="0" err="1" smtClean="0"/>
              <a:t>styler</a:t>
            </a:r>
            <a:r>
              <a:rPr lang="en-US" dirty="0" smtClean="0"/>
              <a:t> package in e.g., default mode (</a:t>
            </a:r>
            <a:r>
              <a:rPr lang="en-US" dirty="0" err="1" smtClean="0"/>
              <a:t>tidyverse</a:t>
            </a:r>
            <a:r>
              <a:rPr lang="en-US" dirty="0" smtClean="0"/>
              <a:t>)</a:t>
            </a:r>
          </a:p>
          <a:p>
            <a:pPr marL="600075" lvl="1" indent="-257175"/>
            <a:r>
              <a:rPr lang="en-US" dirty="0"/>
              <a:t>If you are using </a:t>
            </a:r>
            <a:r>
              <a:rPr lang="en-US" dirty="0" err="1"/>
              <a:t>RStudio</a:t>
            </a:r>
            <a:r>
              <a:rPr lang="en-US" dirty="0"/>
              <a:t> then when you install </a:t>
            </a:r>
            <a:r>
              <a:rPr lang="en-US" dirty="0" err="1"/>
              <a:t>styler</a:t>
            </a:r>
            <a:r>
              <a:rPr lang="en-US" dirty="0"/>
              <a:t> an </a:t>
            </a:r>
            <a:r>
              <a:rPr lang="en-US" dirty="0" err="1"/>
              <a:t>RStudio</a:t>
            </a:r>
            <a:r>
              <a:rPr lang="en-US" dirty="0"/>
              <a:t> add-in is created – this allows you to easily style sections of text, or the active file.  </a:t>
            </a:r>
          </a:p>
          <a:p>
            <a:pPr marL="600075" lvl="1" indent="-257175"/>
            <a:r>
              <a:rPr lang="en-US" dirty="0"/>
              <a:t>Just select the text, and then choose “Style selection” from </a:t>
            </a:r>
            <a:r>
              <a:rPr lang="en-US" dirty="0" err="1"/>
              <a:t>Addins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61" y="3449804"/>
            <a:ext cx="3937298" cy="25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0" y="490460"/>
            <a:ext cx="9862887" cy="880197"/>
          </a:xfrm>
        </p:spPr>
        <p:txBody>
          <a:bodyPr>
            <a:normAutofit/>
          </a:bodyPr>
          <a:lstStyle/>
          <a:p>
            <a:r>
              <a:rPr lang="en-US" dirty="0" smtClean="0"/>
              <a:t>When you are done with your function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720" y="1673047"/>
            <a:ext cx="9862887" cy="36485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Install and run </a:t>
            </a:r>
            <a:r>
              <a:rPr lang="en-US" dirty="0" err="1" smtClean="0"/>
              <a:t>lintr</a:t>
            </a:r>
            <a:r>
              <a:rPr lang="en-US" dirty="0" smtClean="0"/>
              <a:t> package, solving the main issues flagged</a:t>
            </a:r>
          </a:p>
          <a:p>
            <a:pPr marL="600075" lvl="1" indent="-257175"/>
            <a:r>
              <a:rPr lang="en-US" dirty="0" smtClean="0"/>
              <a:t>This is a tool to help identify and remove problems in your code – in particular we are using it to identify any remaining style problems.</a:t>
            </a:r>
          </a:p>
          <a:p>
            <a:pPr marL="600075" lvl="1" indent="-257175"/>
            <a:r>
              <a:rPr lang="en-US" dirty="0" smtClean="0"/>
              <a:t>Run </a:t>
            </a:r>
            <a:r>
              <a:rPr lang="en-US" dirty="0"/>
              <a:t>the following command to identify problems in a file called </a:t>
            </a:r>
            <a:r>
              <a:rPr lang="en-US" dirty="0" err="1">
                <a:solidFill>
                  <a:srgbClr val="FF0000"/>
                </a:solidFill>
              </a:rPr>
              <a:t>myFunction.R</a:t>
            </a:r>
            <a:r>
              <a:rPr lang="en-US" dirty="0"/>
              <a:t>:</a:t>
            </a:r>
          </a:p>
          <a:p>
            <a:pPr marL="780075" lvl="2" indent="-257175"/>
            <a:r>
              <a:rPr lang="en-US" dirty="0" err="1"/>
              <a:t>lintr</a:t>
            </a:r>
            <a:r>
              <a:rPr lang="en-US" dirty="0"/>
              <a:t>::lint("</a:t>
            </a:r>
            <a:r>
              <a:rPr lang="en-US" dirty="0" err="1">
                <a:solidFill>
                  <a:srgbClr val="FF0000"/>
                </a:solidFill>
              </a:rPr>
              <a:t>myFunction.R</a:t>
            </a:r>
            <a:r>
              <a:rPr lang="en-US" dirty="0" err="1"/>
              <a:t>",linters</a:t>
            </a:r>
            <a:r>
              <a:rPr lang="en-US" dirty="0"/>
              <a:t>=</a:t>
            </a:r>
            <a:r>
              <a:rPr lang="en-US" dirty="0" err="1"/>
              <a:t>lintr</a:t>
            </a:r>
            <a:r>
              <a:rPr lang="en-US" dirty="0"/>
              <a:t>::</a:t>
            </a:r>
            <a:r>
              <a:rPr lang="en-US" dirty="0" err="1"/>
              <a:t>with_defaults</a:t>
            </a:r>
            <a:r>
              <a:rPr lang="en-US" dirty="0"/>
              <a:t>(</a:t>
            </a:r>
            <a:r>
              <a:rPr lang="en-US" dirty="0" err="1"/>
              <a:t>object_name_linter</a:t>
            </a:r>
            <a:r>
              <a:rPr lang="en-US" dirty="0"/>
              <a:t>=</a:t>
            </a:r>
            <a:r>
              <a:rPr lang="en-US" dirty="0" err="1"/>
              <a:t>lintr</a:t>
            </a:r>
            <a:r>
              <a:rPr lang="en-US" dirty="0"/>
              <a:t>::</a:t>
            </a:r>
            <a:r>
              <a:rPr lang="en-US" dirty="0" err="1"/>
              <a:t>object_name_linter</a:t>
            </a:r>
            <a:r>
              <a:rPr lang="en-US" dirty="0"/>
              <a:t>(styles = "</a:t>
            </a:r>
            <a:r>
              <a:rPr lang="en-US" dirty="0" err="1"/>
              <a:t>camelCase</a:t>
            </a:r>
            <a:r>
              <a:rPr lang="en-US" dirty="0" smtClean="0"/>
              <a:t>")))</a:t>
            </a:r>
          </a:p>
          <a:p>
            <a:pPr marL="600075" lvl="1" indent="-257175"/>
            <a:r>
              <a:rPr lang="en-US" dirty="0"/>
              <a:t>If you run the </a:t>
            </a:r>
            <a:r>
              <a:rPr lang="en-US" dirty="0" err="1"/>
              <a:t>lintr</a:t>
            </a:r>
            <a:r>
              <a:rPr lang="en-US" dirty="0"/>
              <a:t> command in </a:t>
            </a:r>
            <a:r>
              <a:rPr lang="en-US" dirty="0" err="1"/>
              <a:t>RStudio</a:t>
            </a:r>
            <a:r>
              <a:rPr lang="en-US" dirty="0"/>
              <a:t> you will see a “Markers” pane open to show any </a:t>
            </a:r>
            <a:r>
              <a:rPr lang="en-US" dirty="0" smtClean="0"/>
              <a:t>problems</a:t>
            </a:r>
          </a:p>
          <a:p>
            <a:pPr marL="780075" lvl="2" indent="-257175"/>
            <a:r>
              <a:rPr lang="en-US" dirty="0" smtClean="0"/>
              <a:t>If </a:t>
            </a:r>
            <a:r>
              <a:rPr lang="en-US" dirty="0"/>
              <a:t>you have a warning about </a:t>
            </a:r>
            <a:r>
              <a:rPr lang="en-US" dirty="0" err="1"/>
              <a:t>cyclomatic</a:t>
            </a:r>
            <a:r>
              <a:rPr lang="en-US" dirty="0"/>
              <a:t> </a:t>
            </a:r>
            <a:r>
              <a:rPr lang="en-US" dirty="0" smtClean="0"/>
              <a:t>complexity: </a:t>
            </a:r>
            <a:r>
              <a:rPr lang="en-US" dirty="0" smtClean="0">
                <a:solidFill>
                  <a:srgbClr val="FF0000"/>
                </a:solidFill>
              </a:rPr>
              <a:t>consider splitting </a:t>
            </a:r>
            <a:r>
              <a:rPr lang="en-US" dirty="0">
                <a:solidFill>
                  <a:srgbClr val="FF0000"/>
                </a:solidFill>
              </a:rPr>
              <a:t>up the function into smaller parts, </a:t>
            </a:r>
            <a:r>
              <a:rPr lang="en-US" dirty="0" smtClean="0">
                <a:solidFill>
                  <a:srgbClr val="FF0000"/>
                </a:solidFill>
              </a:rPr>
              <a:t>(but don't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worry too much if that looks difficult – can be done later)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29454" y="4768452"/>
            <a:ext cx="4206018" cy="17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1" y="516852"/>
            <a:ext cx="9862887" cy="880197"/>
          </a:xfrm>
        </p:spPr>
        <p:txBody>
          <a:bodyPr>
            <a:normAutofit/>
          </a:bodyPr>
          <a:lstStyle/>
          <a:p>
            <a:r>
              <a:rPr lang="en-US" dirty="0" smtClean="0"/>
              <a:t>When you are done with your function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724" y="1623472"/>
            <a:ext cx="9862887" cy="398184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/>
              <a:t>Commit your code, data and </a:t>
            </a:r>
            <a:r>
              <a:rPr lang="en-GB" dirty="0" smtClean="0"/>
              <a:t>example/vignettes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/>
              <a:t>Inform WGRDBES-EST chairs so your </a:t>
            </a:r>
            <a:r>
              <a:rPr lang="en-US" dirty="0" err="1" smtClean="0"/>
              <a:t>example_script&amp;function</a:t>
            </a:r>
            <a:r>
              <a:rPr lang="en-US" dirty="0" smtClean="0"/>
              <a:t> are highlighted for discussion at next meeting;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/>
              <a:t>Leave a comment in </a:t>
            </a:r>
            <a:r>
              <a:rPr lang="en-US" dirty="0"/>
              <a:t>your issue </a:t>
            </a:r>
            <a:r>
              <a:rPr lang="en-US" dirty="0" smtClean="0"/>
              <a:t>detailing where the code is (and other developments you consider important to flag), and label it as “in test” so others know they can test 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/>
              <a:t>After your code is tested you will receive support from maintainers in the final preparation of your code for inclusion in the package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600075" lvl="1" indent="-257175">
              <a:lnSpc>
                <a:spcPct val="150000"/>
              </a:lnSpc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sv-SE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8721" y="3518031"/>
            <a:ext cx="9862887" cy="364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600075" lvl="1" indent="-257175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69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1" y="396656"/>
            <a:ext cx="9862887" cy="8801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are a more experienced contributor</a:t>
            </a:r>
            <a:endParaRPr lang="sv-SE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8721" y="3518031"/>
            <a:ext cx="9862887" cy="364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600075" lvl="1" indent="-257175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721" y="1276854"/>
            <a:ext cx="10227830" cy="5230824"/>
          </a:xfrm>
        </p:spPr>
        <p:txBody>
          <a:bodyPr>
            <a:normAutofit/>
          </a:bodyPr>
          <a:lstStyle/>
          <a:p>
            <a:pPr marL="273050" indent="-273050"/>
            <a:r>
              <a:rPr lang="en-US" sz="1400" dirty="0"/>
              <a:t>Contributors need to be given commit access to the dev and prod repos – ICES have a work-flow for this [contact the chairs for info]</a:t>
            </a:r>
          </a:p>
          <a:p>
            <a:pPr marL="273050" indent="-273050"/>
            <a:r>
              <a:rPr lang="en-US" sz="1400" dirty="0" smtClean="0"/>
              <a:t>There </a:t>
            </a:r>
            <a:r>
              <a:rPr lang="en-US" sz="1400" dirty="0"/>
              <a:t>are two branches within the repo: master and dev</a:t>
            </a:r>
          </a:p>
          <a:p>
            <a:pPr marL="800100" lvl="1" indent="-342900"/>
            <a:r>
              <a:rPr lang="en-US" sz="1400" dirty="0"/>
              <a:t>The master branch is protected so that only the maintainers can commit to it </a:t>
            </a:r>
          </a:p>
          <a:p>
            <a:pPr marL="800100" lvl="1" indent="-342900"/>
            <a:r>
              <a:rPr lang="en-US" sz="1400" dirty="0"/>
              <a:t>The dev branch is used for all development work – contributors can commit directly to it </a:t>
            </a:r>
          </a:p>
          <a:p>
            <a:pPr marL="800100" lvl="1" indent="-342900"/>
            <a:r>
              <a:rPr lang="en-US" sz="1400" dirty="0"/>
              <a:t>A pull request needs to be created when we want to merge the development branch into the master branch – the maintainers will need to approve the pull request </a:t>
            </a:r>
            <a:endParaRPr lang="en-US" sz="1400" dirty="0" smtClean="0"/>
          </a:p>
          <a:p>
            <a:pPr marL="800100" lvl="1" indent="-342900"/>
            <a:r>
              <a:rPr lang="en-US" sz="1400" dirty="0"/>
              <a:t>Release labels </a:t>
            </a:r>
            <a:r>
              <a:rPr lang="en-US" sz="1400" dirty="0" smtClean="0"/>
              <a:t>will be </a:t>
            </a:r>
            <a:r>
              <a:rPr lang="en-US" sz="1400" dirty="0"/>
              <a:t>applied to the master branch to keep track of releases </a:t>
            </a:r>
          </a:p>
          <a:p>
            <a:pPr marL="273050" indent="-273050"/>
            <a:r>
              <a:rPr lang="en-US" sz="1400" b="1" dirty="0"/>
              <a:t>Before any development is started an “issue” should be raised on the GitHub repo </a:t>
            </a:r>
            <a:r>
              <a:rPr lang="en-US" sz="1400" dirty="0"/>
              <a:t>– this can be to point out a bug in existing code, improve existing functions, or describe new functions that are required.  The proposed changes can then be discussed and agreed with the maintainers and other relevant people </a:t>
            </a:r>
            <a:r>
              <a:rPr lang="en-US" sz="1400" dirty="0" smtClean="0"/>
              <a:t>(there are regular online meetings) – </a:t>
            </a:r>
            <a:r>
              <a:rPr lang="en-US" sz="1400" dirty="0"/>
              <a:t>this should also act as peer-review system for the statistical content of the proposed </a:t>
            </a:r>
            <a:r>
              <a:rPr lang="en-US" sz="1400" dirty="0" smtClean="0"/>
              <a:t>development</a:t>
            </a:r>
            <a:endParaRPr lang="en-US" sz="1400" dirty="0"/>
          </a:p>
          <a:p>
            <a:pPr marL="273050" indent="-273050"/>
            <a:r>
              <a:rPr lang="en-US" sz="1400" b="1" dirty="0"/>
              <a:t>All contributed developments should be linked to an issue </a:t>
            </a:r>
            <a:r>
              <a:rPr lang="en-US" sz="1400" dirty="0"/>
              <a:t>– they will not be included in a future pull request if they are not.</a:t>
            </a:r>
          </a:p>
          <a:p>
            <a:pPr marL="273050" indent="-273050"/>
            <a:r>
              <a:rPr lang="en-US" sz="1400" dirty="0"/>
              <a:t>Periodically the maintainers will update the package in CRAN. If people want/need the latest version of the package it can always be installed directly from GitHub. </a:t>
            </a:r>
            <a:endParaRPr lang="en-US" sz="1400" dirty="0" smtClean="0"/>
          </a:p>
          <a:p>
            <a:pPr marL="273050" indent="-273050">
              <a:lnSpc>
                <a:spcPct val="100000"/>
              </a:lnSpc>
            </a:pPr>
            <a:r>
              <a:rPr lang="en-US" sz="1400" dirty="0" smtClean="0"/>
              <a:t>A </a:t>
            </a:r>
            <a:r>
              <a:rPr lang="en-US" sz="1400" dirty="0">
                <a:solidFill>
                  <a:schemeClr val="tx1"/>
                </a:solidFill>
              </a:rPr>
              <a:t>small group of maintainers will need to </a:t>
            </a:r>
            <a:r>
              <a:rPr lang="en-US" sz="1400" dirty="0" smtClean="0">
                <a:solidFill>
                  <a:schemeClr val="tx1"/>
                </a:solidFill>
              </a:rPr>
              <a:t>volunteer. The group includes someone </a:t>
            </a:r>
            <a:r>
              <a:rPr lang="en-US" sz="1400" dirty="0">
                <a:solidFill>
                  <a:schemeClr val="tx1"/>
                </a:solidFill>
              </a:rPr>
              <a:t>from the </a:t>
            </a:r>
            <a:r>
              <a:rPr lang="en-US" sz="1400" dirty="0" smtClean="0">
                <a:solidFill>
                  <a:schemeClr val="tx1"/>
                </a:solidFill>
              </a:rPr>
              <a:t>ICES Secretariat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smtClean="0">
                <a:solidFill>
                  <a:schemeClr val="tx1"/>
                </a:solidFill>
              </a:rPr>
              <a:t>We are actively looking for maintainers. You </a:t>
            </a:r>
            <a:r>
              <a:rPr lang="en-US" sz="1400" dirty="0">
                <a:solidFill>
                  <a:schemeClr val="tx1"/>
                </a:solidFill>
              </a:rPr>
              <a:t>are welcome to flag your </a:t>
            </a:r>
            <a:r>
              <a:rPr lang="en-US" sz="1400" dirty="0" smtClean="0">
                <a:solidFill>
                  <a:schemeClr val="tx1"/>
                </a:solidFill>
              </a:rPr>
              <a:t>interest.</a:t>
            </a:r>
          </a:p>
          <a:p>
            <a:pPr marL="273050" indent="-273050">
              <a:lnSpc>
                <a:spcPct val="10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A </a:t>
            </a:r>
            <a:r>
              <a:rPr lang="en-US" sz="1400" dirty="0">
                <a:solidFill>
                  <a:schemeClr val="tx1"/>
                </a:solidFill>
              </a:rPr>
              <a:t>“lint” tool is configured that will compare </a:t>
            </a:r>
            <a:r>
              <a:rPr lang="en-US" sz="1400" dirty="0" smtClean="0">
                <a:solidFill>
                  <a:schemeClr val="tx1"/>
                </a:solidFill>
              </a:rPr>
              <a:t>committed </a:t>
            </a:r>
            <a:r>
              <a:rPr lang="en-US" sz="1400" dirty="0">
                <a:solidFill>
                  <a:schemeClr val="tx1"/>
                </a:solidFill>
              </a:rPr>
              <a:t>code to a defined style and warn if there any problems. For now it is not </a:t>
            </a:r>
            <a:r>
              <a:rPr lang="en-US" sz="1400" dirty="0" smtClean="0">
                <a:solidFill>
                  <a:schemeClr val="tx1"/>
                </a:solidFill>
              </a:rPr>
              <a:t>activated – just run </a:t>
            </a:r>
            <a:r>
              <a:rPr lang="en-US" sz="1400" dirty="0" err="1" smtClean="0">
                <a:solidFill>
                  <a:schemeClr val="tx1"/>
                </a:solidFill>
              </a:rPr>
              <a:t>styler</a:t>
            </a:r>
            <a:r>
              <a:rPr lang="en-US" sz="1400" dirty="0" smtClean="0">
                <a:solidFill>
                  <a:schemeClr val="tx1"/>
                </a:solidFill>
              </a:rPr>
              <a:t> (default: </a:t>
            </a:r>
            <a:r>
              <a:rPr lang="en-US" sz="1400" dirty="0" err="1" smtClean="0">
                <a:solidFill>
                  <a:schemeClr val="tx1"/>
                </a:solidFill>
              </a:rPr>
              <a:t>tidyverse</a:t>
            </a:r>
            <a:r>
              <a:rPr lang="en-US" sz="1400" dirty="0" smtClean="0">
                <a:solidFill>
                  <a:schemeClr val="tx1"/>
                </a:solidFill>
              </a:rPr>
              <a:t>) and </a:t>
            </a:r>
            <a:r>
              <a:rPr lang="en-US" sz="1400" dirty="0" err="1" smtClean="0"/>
              <a:t>lintr</a:t>
            </a:r>
            <a:r>
              <a:rPr lang="en-US" sz="1400" dirty="0"/>
              <a:t>::lint("</a:t>
            </a:r>
            <a:r>
              <a:rPr lang="en-US" sz="1400" dirty="0" err="1">
                <a:solidFill>
                  <a:srgbClr val="FF0000"/>
                </a:solidFill>
              </a:rPr>
              <a:t>myFunction.R</a:t>
            </a:r>
            <a:r>
              <a:rPr lang="en-US" sz="1400" dirty="0" err="1"/>
              <a:t>",linters</a:t>
            </a:r>
            <a:r>
              <a:rPr lang="en-US" sz="1400" dirty="0"/>
              <a:t>=</a:t>
            </a:r>
            <a:r>
              <a:rPr lang="en-US" sz="1400" dirty="0" err="1"/>
              <a:t>lintr</a:t>
            </a:r>
            <a:r>
              <a:rPr lang="en-US" sz="1400" dirty="0"/>
              <a:t>::</a:t>
            </a:r>
            <a:r>
              <a:rPr lang="en-US" sz="1400" dirty="0" err="1"/>
              <a:t>with_defaults</a:t>
            </a:r>
            <a:r>
              <a:rPr lang="en-US" sz="1400" dirty="0"/>
              <a:t>(</a:t>
            </a:r>
            <a:r>
              <a:rPr lang="en-US" sz="1400" dirty="0" err="1"/>
              <a:t>object_name_linter</a:t>
            </a:r>
            <a:r>
              <a:rPr lang="en-US" sz="1400" dirty="0"/>
              <a:t>=</a:t>
            </a:r>
            <a:r>
              <a:rPr lang="en-US" sz="1400" dirty="0" err="1"/>
              <a:t>lintr</a:t>
            </a:r>
            <a:r>
              <a:rPr lang="en-US" sz="1400" dirty="0"/>
              <a:t>::</a:t>
            </a:r>
            <a:r>
              <a:rPr lang="en-US" sz="1400" dirty="0" err="1"/>
              <a:t>object_name_linter</a:t>
            </a:r>
            <a:r>
              <a:rPr lang="en-US" sz="1400" dirty="0"/>
              <a:t>(styles = "</a:t>
            </a:r>
            <a:r>
              <a:rPr lang="en-US" sz="1400" dirty="0" err="1"/>
              <a:t>camelCase</a:t>
            </a:r>
            <a:r>
              <a:rPr lang="en-US" sz="1400" dirty="0"/>
              <a:t>")))</a:t>
            </a:r>
          </a:p>
          <a:p>
            <a:pPr marL="257175" indent="-257175">
              <a:lnSpc>
                <a:spcPct val="100000"/>
              </a:lnSpc>
            </a:pPr>
            <a:endParaRPr lang="en-US" sz="1400" dirty="0"/>
          </a:p>
          <a:p>
            <a:pPr marL="257175" indent="-257175">
              <a:lnSpc>
                <a:spcPct val="100000"/>
              </a:lnSpc>
            </a:pPr>
            <a:endParaRPr lang="en-US" sz="1400" dirty="0"/>
          </a:p>
          <a:p>
            <a:pPr marL="600075" lvl="1" indent="-257175"/>
            <a:endParaRPr lang="en-US" sz="1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44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1" y="396656"/>
            <a:ext cx="9862887" cy="8801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are a more experienced contributor</a:t>
            </a:r>
            <a:endParaRPr lang="sv-SE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8721" y="3518031"/>
            <a:ext cx="9862887" cy="364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600075" lvl="1" indent="-257175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721" y="1276854"/>
            <a:ext cx="10227830" cy="5230824"/>
          </a:xfrm>
        </p:spPr>
        <p:txBody>
          <a:bodyPr>
            <a:normAutofit/>
          </a:bodyPr>
          <a:lstStyle/>
          <a:p>
            <a:pPr marL="257175" indent="-257175">
              <a:lnSpc>
                <a:spcPct val="100000"/>
              </a:lnSpc>
            </a:pPr>
            <a:r>
              <a:rPr lang="en-US" sz="1400" dirty="0" smtClean="0"/>
              <a:t>The </a:t>
            </a:r>
            <a:r>
              <a:rPr lang="en-US" sz="1400" dirty="0"/>
              <a:t>fastest way for contributors to get </a:t>
            </a:r>
            <a:r>
              <a:rPr lang="en-US" sz="1400" dirty="0" smtClean="0"/>
              <a:t>code </a:t>
            </a:r>
            <a:r>
              <a:rPr lang="en-US" sz="1400" dirty="0"/>
              <a:t>included in the package is to provide code that fully meets our package standards. These are: </a:t>
            </a:r>
          </a:p>
          <a:p>
            <a:pPr marL="600075" lvl="1" indent="-257175"/>
            <a:r>
              <a:rPr lang="en-US" sz="1400" dirty="0" smtClean="0"/>
              <a:t>The </a:t>
            </a:r>
            <a:r>
              <a:rPr lang="en-US" sz="1400" dirty="0"/>
              <a:t>contributor is using the latest version of R, </a:t>
            </a:r>
            <a:r>
              <a:rPr lang="en-US" sz="1400" dirty="0" err="1"/>
              <a:t>roxygen</a:t>
            </a:r>
            <a:r>
              <a:rPr lang="en-US" sz="1400" dirty="0"/>
              <a:t> and any dependencies </a:t>
            </a:r>
          </a:p>
          <a:p>
            <a:pPr marL="600075" lvl="1" indent="-257175"/>
            <a:r>
              <a:rPr lang="en-US" sz="1400" dirty="0" smtClean="0"/>
              <a:t>Work is done in the “dev” branch directly in the </a:t>
            </a:r>
            <a:r>
              <a:rPr lang="en-US" sz="1400" dirty="0" err="1" smtClean="0"/>
              <a:t>icesRDBES</a:t>
            </a:r>
            <a:r>
              <a:rPr lang="en-US" sz="1400" dirty="0" smtClean="0"/>
              <a:t> core directories after issue is open</a:t>
            </a:r>
          </a:p>
          <a:p>
            <a:pPr marL="600075" lvl="1" indent="-257175"/>
            <a:r>
              <a:rPr lang="en-US" sz="1400" dirty="0"/>
              <a:t>Contributors should pull the </a:t>
            </a:r>
            <a:r>
              <a:rPr lang="en-US" sz="1400" dirty="0" smtClean="0"/>
              <a:t>“dev” </a:t>
            </a:r>
            <a:r>
              <a:rPr lang="en-US" sz="1400" dirty="0"/>
              <a:t>branch, make and commit changes on their local machine, and only push changes back to GitHub once their work is consistent (e.g. a new function is created and documented</a:t>
            </a:r>
            <a:r>
              <a:rPr lang="en-US" sz="1400" dirty="0" smtClean="0"/>
              <a:t>). For </a:t>
            </a:r>
            <a:r>
              <a:rPr lang="en-US" sz="1400" dirty="0"/>
              <a:t>each function an R file exists in the </a:t>
            </a:r>
            <a:r>
              <a:rPr lang="en-US" sz="1400" dirty="0" smtClean="0"/>
              <a:t>\R directory, example data exists in \data, and vignettes in .</a:t>
            </a:r>
            <a:r>
              <a:rPr lang="en-US" sz="1400" dirty="0" err="1" smtClean="0"/>
              <a:t>Rmd</a:t>
            </a:r>
            <a:r>
              <a:rPr lang="en-US" sz="1400" dirty="0" smtClean="0"/>
              <a:t> code exist in \vignettes. </a:t>
            </a:r>
            <a:endParaRPr lang="en-US" sz="1400" dirty="0"/>
          </a:p>
          <a:p>
            <a:pPr marL="600075" lvl="1" indent="-257175"/>
            <a:r>
              <a:rPr lang="en-US" sz="1400" dirty="0" smtClean="0"/>
              <a:t>Consider the style guide </a:t>
            </a:r>
            <a:r>
              <a:rPr lang="en-US" sz="1400" dirty="0"/>
              <a:t>developed </a:t>
            </a:r>
            <a:r>
              <a:rPr lang="en-US" sz="1400" dirty="0" smtClean="0"/>
              <a:t>during </a:t>
            </a:r>
            <a:r>
              <a:rPr lang="en-US" sz="1400" dirty="0"/>
              <a:t>WKRDB-EST 1-2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github.com/ices-eg/WK_RDBES/blob/master/WKRDB-EST2/styleGuideCodeRDBES.pdf</a:t>
            </a:r>
            <a:r>
              <a:rPr lang="en-US" sz="1400" dirty="0" smtClean="0"/>
              <a:t>. It </a:t>
            </a:r>
            <a:r>
              <a:rPr lang="en-US" sz="1400" dirty="0"/>
              <a:t>is preferable for contributors to only use base R but the following packages (and their dependencies) are also allowed: </a:t>
            </a:r>
            <a:r>
              <a:rPr lang="en-US" sz="1400" b="1" dirty="0" err="1"/>
              <a:t>data.table</a:t>
            </a:r>
            <a:r>
              <a:rPr lang="en-US" sz="1400" dirty="0"/>
              <a:t>, and </a:t>
            </a:r>
            <a:r>
              <a:rPr lang="en-US" sz="1400" b="1" dirty="0" err="1"/>
              <a:t>dplyr</a:t>
            </a:r>
            <a:r>
              <a:rPr lang="en-US" sz="1400" dirty="0"/>
              <a:t> (not the whole </a:t>
            </a:r>
            <a:r>
              <a:rPr lang="en-US" sz="1400" dirty="0" err="1"/>
              <a:t>tidyverse</a:t>
            </a:r>
            <a:r>
              <a:rPr lang="en-US" sz="1400" dirty="0"/>
              <a:t>). If contributors wish/need to use other packages this must be discussed beforehand. </a:t>
            </a:r>
          </a:p>
          <a:p>
            <a:pPr marL="600075" lvl="1" indent="-257175"/>
            <a:r>
              <a:rPr lang="en-US" sz="1400" dirty="0" smtClean="0"/>
              <a:t>Full </a:t>
            </a:r>
            <a:r>
              <a:rPr lang="en-US" sz="1400" dirty="0"/>
              <a:t>roxygen2 documentation has been generated for that function and any data included. A good example of comprehensive documentation can be provided by the “gam” function (</a:t>
            </a:r>
            <a:r>
              <a:rPr lang="en-US" sz="1400" dirty="0">
                <a:hlinkClick r:id="rId3"/>
              </a:rPr>
              <a:t>https://www.rdocumentation.org/packages/mgcv/versions/1.8-33/topics/gam</a:t>
            </a:r>
            <a:r>
              <a:rPr lang="en-US" sz="1400" dirty="0"/>
              <a:t> ). This level of documentation might not be appropriate or feasible in all cases but does show some important features to bear in mind. </a:t>
            </a:r>
            <a:endParaRPr lang="en-US" sz="1400" dirty="0" smtClean="0"/>
          </a:p>
          <a:p>
            <a:pPr marL="600075" lvl="1" indent="-257175"/>
            <a:r>
              <a:rPr lang="en-US" sz="1400" dirty="0" smtClean="0"/>
              <a:t>The </a:t>
            </a:r>
            <a:r>
              <a:rPr lang="en-US" sz="1400" dirty="0"/>
              <a:t>contributor has defined tests for all new functionality </a:t>
            </a:r>
            <a:r>
              <a:rPr lang="en-US" sz="1400" dirty="0" smtClean="0"/>
              <a:t>(committed to \tests)</a:t>
            </a:r>
            <a:endParaRPr lang="en-US" sz="1400" dirty="0"/>
          </a:p>
          <a:p>
            <a:pPr marL="600075" lvl="1" indent="-257175"/>
            <a:r>
              <a:rPr lang="en-US" sz="1400" dirty="0" err="1"/>
              <a:t>Devtools</a:t>
            </a:r>
            <a:r>
              <a:rPr lang="en-US" sz="1400" dirty="0"/>
              <a:t>::check has been run successfully on their local machine </a:t>
            </a:r>
          </a:p>
          <a:p>
            <a:pPr marL="600075" lvl="1" indent="-257175"/>
            <a:r>
              <a:rPr lang="en-US" sz="1400" dirty="0"/>
              <a:t>The code passes the automatic lint checks </a:t>
            </a:r>
            <a:r>
              <a:rPr lang="en-US" sz="1400" dirty="0" smtClean="0"/>
              <a:t>(when these are included in the package)</a:t>
            </a:r>
          </a:p>
          <a:p>
            <a:pPr marL="600075" lvl="1" indent="-257175"/>
            <a:r>
              <a:rPr lang="en-US" sz="1400" dirty="0" smtClean="0"/>
              <a:t>A </a:t>
            </a:r>
            <a:r>
              <a:rPr lang="en-US" sz="1400" dirty="0"/>
              <a:t>pull request needs to be created when we want to merge the development branch into the master branch – the maintainers will need to approve the pull request </a:t>
            </a:r>
          </a:p>
          <a:p>
            <a:pPr marL="600075" lvl="1" indent="-257175"/>
            <a:endParaRPr lang="en-US" sz="1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11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1" y="502336"/>
            <a:ext cx="9862887" cy="880197"/>
          </a:xfrm>
        </p:spPr>
        <p:txBody>
          <a:bodyPr>
            <a:normAutofit/>
          </a:bodyPr>
          <a:lstStyle/>
          <a:p>
            <a:r>
              <a:rPr lang="en-US" dirty="0" smtClean="0"/>
              <a:t>Time table for development </a:t>
            </a:r>
            <a:r>
              <a:rPr lang="en-US" sz="2000" dirty="0" smtClean="0"/>
              <a:t>(as of 25/11/2021)</a:t>
            </a:r>
            <a:endParaRPr lang="sv-SE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721" y="2165174"/>
            <a:ext cx="9863138" cy="28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5986" y="1421906"/>
            <a:ext cx="7324888" cy="26760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l"/>
            <a:r>
              <a:rPr lang="en-US" sz="1400" b="1" dirty="0" smtClean="0">
                <a:solidFill>
                  <a:schemeClr val="accent1"/>
                </a:solidFill>
                <a:latin typeface="+mn-lt"/>
              </a:rPr>
              <a:t>Bold: 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Main decision points; MC = Main Contributor; TG = test group; PG = supporting package group</a:t>
            </a:r>
            <a:endParaRPr lang="sv-SE" sz="1400" dirty="0" err="1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35330" y="505204"/>
            <a:ext cx="9862887" cy="880197"/>
          </a:xfrm>
        </p:spPr>
        <p:txBody>
          <a:bodyPr>
            <a:normAutofit/>
          </a:bodyPr>
          <a:lstStyle/>
          <a:p>
            <a:r>
              <a:rPr lang="en-US" dirty="0" smtClean="0"/>
              <a:t>Routine work-flow</a:t>
            </a:r>
            <a:endParaRPr lang="sv-SE" dirty="0"/>
          </a:p>
        </p:txBody>
      </p:sp>
      <p:sp>
        <p:nvSpPr>
          <p:cNvPr id="2" name="Rectangle 1"/>
          <p:cNvSpPr/>
          <p:nvPr/>
        </p:nvSpPr>
        <p:spPr>
          <a:xfrm>
            <a:off x="2459100" y="3577983"/>
            <a:ext cx="975745" cy="4049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Meeting</a:t>
            </a:r>
            <a:endParaRPr lang="sv-SE" sz="1400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1557855" y="2813121"/>
            <a:ext cx="1177346" cy="404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Development</a:t>
            </a:r>
            <a:endParaRPr lang="sv-SE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7855" y="4342845"/>
            <a:ext cx="1177346" cy="404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Testing</a:t>
            </a:r>
            <a:endParaRPr lang="sv-SE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4549" y="2048259"/>
            <a:ext cx="975745" cy="4049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Meeting</a:t>
            </a:r>
            <a:endParaRPr lang="sv-SE" sz="1400" dirty="0" err="1" smtClean="0"/>
          </a:p>
        </p:txBody>
      </p:sp>
      <p:sp>
        <p:nvSpPr>
          <p:cNvPr id="12" name="Rectangle 11"/>
          <p:cNvSpPr/>
          <p:nvPr/>
        </p:nvSpPr>
        <p:spPr>
          <a:xfrm>
            <a:off x="894549" y="5107707"/>
            <a:ext cx="975745" cy="4049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Meeting</a:t>
            </a:r>
            <a:endParaRPr lang="sv-SE" sz="1400" dirty="0" err="1" smtClean="0"/>
          </a:p>
        </p:txBody>
      </p:sp>
      <p:sp>
        <p:nvSpPr>
          <p:cNvPr id="13" name="Rectangle 12"/>
          <p:cNvSpPr/>
          <p:nvPr/>
        </p:nvSpPr>
        <p:spPr>
          <a:xfrm>
            <a:off x="1569730" y="5895140"/>
            <a:ext cx="1177346" cy="404935"/>
          </a:xfrm>
          <a:prstGeom prst="rect">
            <a:avLst/>
          </a:prstGeom>
          <a:solidFill>
            <a:srgbClr val="56842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Packaging</a:t>
            </a:r>
            <a:endParaRPr lang="sv-SE" sz="1400" dirty="0" err="1" smtClean="0"/>
          </a:p>
        </p:txBody>
      </p:sp>
      <p:sp>
        <p:nvSpPr>
          <p:cNvPr id="4" name="Rectangle 3"/>
          <p:cNvSpPr/>
          <p:nvPr/>
        </p:nvSpPr>
        <p:spPr>
          <a:xfrm>
            <a:off x="5215285" y="18765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dirty="0" smtClean="0"/>
              <a:t>Meet: identify </a:t>
            </a:r>
            <a:r>
              <a:rPr lang="en-GB" b="1" dirty="0"/>
              <a:t>what functions needs produced [issues are open in GitHub and main contributor MC identified]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215285" y="2766902"/>
            <a:ext cx="5502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MC: setup up your workspace and develop your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15285" y="34258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Meet: </a:t>
            </a:r>
            <a:r>
              <a:rPr lang="en-GB" b="1" dirty="0" err="1"/>
              <a:t>Present&amp;Discuss</a:t>
            </a:r>
            <a:r>
              <a:rPr lang="en-GB" b="1" dirty="0"/>
              <a:t> with other contributors; identify group for testing and further development TG; set a test period;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15285" y="4249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MC,TG: Place issues in </a:t>
            </a:r>
            <a:r>
              <a:rPr lang="en-GB" dirty="0" err="1"/>
              <a:t>github</a:t>
            </a:r>
            <a:r>
              <a:rPr lang="en-GB" dirty="0"/>
              <a:t>, help solve them; further development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15285" y="5016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Meet: is function ready for “safe” routine use? -&gt; function can go to package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15285" y="578358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MC (with PG support): Incorporate function in package [issue put in GitHub]</a:t>
            </a:r>
          </a:p>
          <a:p>
            <a:pPr lvl="1">
              <a:lnSpc>
                <a:spcPct val="100000"/>
              </a:lnSpc>
            </a:pPr>
            <a:r>
              <a:rPr lang="en-GB" sz="1200" dirty="0"/>
              <a:t>More tests are developed; remaining complexity issues solved; optimization; etc. [note: function may drastically change after re-coding]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57855" y="2522858"/>
            <a:ext cx="178131" cy="2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11773" y="3303872"/>
            <a:ext cx="178131" cy="2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46920" y="5574094"/>
            <a:ext cx="178131" cy="2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403266" y="4809232"/>
            <a:ext cx="234322" cy="24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83677" y="4072225"/>
            <a:ext cx="234322" cy="24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2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6453" y="1923328"/>
            <a:ext cx="9343323" cy="10636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Any previous experience with building R packages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453" y="3253840"/>
            <a:ext cx="10763249" cy="1950432"/>
          </a:xfrm>
        </p:spPr>
        <p:txBody>
          <a:bodyPr/>
          <a:lstStyle/>
          <a:p>
            <a:r>
              <a:rPr lang="en-US" dirty="0"/>
              <a:t>No: proceed to slide 5</a:t>
            </a:r>
            <a:endParaRPr lang="en-US" dirty="0" smtClean="0"/>
          </a:p>
          <a:p>
            <a:r>
              <a:rPr lang="en-US" dirty="0" smtClean="0"/>
              <a:t>Yes: move to slide 13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664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720" y="1739750"/>
            <a:ext cx="9862887" cy="36485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latest </a:t>
            </a:r>
            <a:r>
              <a:rPr lang="en-US" dirty="0"/>
              <a:t>version of </a:t>
            </a:r>
            <a:r>
              <a:rPr lang="en-US" dirty="0" smtClean="0"/>
              <a:t>R</a:t>
            </a:r>
            <a:r>
              <a:rPr lang="en-US" dirty="0"/>
              <a:t>, </a:t>
            </a:r>
            <a:r>
              <a:rPr lang="en-US" dirty="0" err="1"/>
              <a:t>roxygen</a:t>
            </a:r>
            <a:r>
              <a:rPr lang="en-US" dirty="0"/>
              <a:t> and any </a:t>
            </a:r>
            <a:r>
              <a:rPr lang="en-US" dirty="0" smtClean="0"/>
              <a:t>dependencies; R-studio also comes handy</a:t>
            </a:r>
          </a:p>
          <a:p>
            <a:pPr marL="712788" lvl="1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installr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check.for.updates.R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notify_user</a:t>
            </a:r>
            <a:r>
              <a:rPr lang="en-US" sz="1400" dirty="0">
                <a:solidFill>
                  <a:schemeClr val="tx1"/>
                </a:solidFill>
              </a:rPr>
              <a:t> = TRUE, GUI = TRUE, </a:t>
            </a:r>
          </a:p>
          <a:p>
            <a:pPr marL="712788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page_with_download_url</a:t>
            </a:r>
            <a:r>
              <a:rPr lang="en-US" sz="1400" dirty="0">
                <a:solidFill>
                  <a:schemeClr val="tx1"/>
                </a:solidFill>
              </a:rPr>
              <a:t> = "https://cran.rstudio.com/bin/windows/base/", pat = "R-[0-9.]+.+-win\\.exe")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“remotes”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latest version of </a:t>
            </a:r>
            <a:r>
              <a:rPr lang="en-US" dirty="0" err="1" smtClean="0"/>
              <a:t>icesRDBES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1" y="3746687"/>
            <a:ext cx="6260700" cy="2333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768721" y="502336"/>
            <a:ext cx="9862887" cy="880197"/>
          </a:xfrm>
        </p:spPr>
        <p:txBody>
          <a:bodyPr/>
          <a:lstStyle/>
          <a:p>
            <a:r>
              <a:rPr lang="en-US" dirty="0" smtClean="0"/>
              <a:t>First steps: set-up your workspace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87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721" y="1566170"/>
            <a:ext cx="9729066" cy="489400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 smtClean="0"/>
              <a:t>If not already done: Request writing access to </a:t>
            </a:r>
            <a:r>
              <a:rPr lang="en-US" dirty="0" err="1" smtClean="0"/>
              <a:t>icesRDBES</a:t>
            </a:r>
            <a:r>
              <a:rPr lang="en-US" dirty="0" smtClean="0"/>
              <a:t> repo [email to chairs]; 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GB" dirty="0" smtClean="0">
                <a:solidFill>
                  <a:srgbClr val="FF0000"/>
                </a:solidFill>
              </a:rPr>
              <a:t>Open </a:t>
            </a:r>
            <a:r>
              <a:rPr lang="en-GB" dirty="0">
                <a:solidFill>
                  <a:srgbClr val="FF0000"/>
                </a:solidFill>
              </a:rPr>
              <a:t>an issue </a:t>
            </a:r>
            <a:r>
              <a:rPr lang="en-GB" dirty="0" smtClean="0">
                <a:solidFill>
                  <a:srgbClr val="FF0000"/>
                </a:solidFill>
              </a:rPr>
              <a:t>that details </a:t>
            </a:r>
            <a:r>
              <a:rPr lang="en-GB" dirty="0" smtClean="0">
                <a:solidFill>
                  <a:srgbClr val="FF0000"/>
                </a:solidFill>
              </a:rPr>
              <a:t>on what </a:t>
            </a:r>
            <a:r>
              <a:rPr lang="en-GB" dirty="0">
                <a:solidFill>
                  <a:srgbClr val="FF0000"/>
                </a:solidFill>
              </a:rPr>
              <a:t>you will be working </a:t>
            </a:r>
            <a:r>
              <a:rPr lang="en-GB" dirty="0" smtClean="0">
                <a:solidFill>
                  <a:srgbClr val="FF0000"/>
                </a:solidFill>
              </a:rPr>
              <a:t>on. </a:t>
            </a:r>
          </a:p>
          <a:p>
            <a:pPr marL="900113" lvl="1" indent="-450850"/>
            <a:r>
              <a:rPr lang="en-GB" dirty="0" smtClean="0">
                <a:solidFill>
                  <a:srgbClr val="FF0000"/>
                </a:solidFill>
              </a:rPr>
              <a:t>This will signal to others what you are doing and avoid duplication; also allow you to make your contributions more visible.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GB" dirty="0" smtClean="0"/>
              <a:t>Check out the “dev” branch and work on it</a:t>
            </a:r>
          </a:p>
          <a:p>
            <a:pPr marL="903288" lvl="1" indent="0">
              <a:buNone/>
            </a:pPr>
            <a:r>
              <a:rPr lang="en-US" dirty="0"/>
              <a:t>The dev branch is used for all development work – contributors can commit directly to it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GB" dirty="0" smtClean="0"/>
              <a:t>Choose the options below you are more comfortable with:</a:t>
            </a:r>
          </a:p>
          <a:p>
            <a:pPr marL="712788" lvl="1" indent="-439738">
              <a:buFont typeface="+mj-lt"/>
              <a:buAutoNum type="alphaUcPeriod"/>
            </a:pPr>
            <a:r>
              <a:rPr lang="en-GB" dirty="0" smtClean="0"/>
              <a:t>Work directly on the core </a:t>
            </a:r>
            <a:r>
              <a:rPr lang="en-GB" dirty="0" smtClean="0"/>
              <a:t>repo </a:t>
            </a:r>
            <a:r>
              <a:rPr lang="en-GB" dirty="0" smtClean="0">
                <a:solidFill>
                  <a:srgbClr val="FF0000"/>
                </a:solidFill>
              </a:rPr>
              <a:t>[preferable]</a:t>
            </a:r>
            <a:endParaRPr lang="en-GB" dirty="0" smtClean="0">
              <a:solidFill>
                <a:srgbClr val="FF0000"/>
              </a:solidFill>
            </a:endParaRPr>
          </a:p>
          <a:p>
            <a:pPr marL="892788" lvl="2" indent="-439738"/>
            <a:r>
              <a:rPr lang="en-GB" dirty="0" smtClean="0"/>
              <a:t>This means your functions and changes will be readily available to those (including you) interested in building a local “dev version” of the </a:t>
            </a:r>
            <a:r>
              <a:rPr lang="en-GB" dirty="0" err="1" smtClean="0"/>
              <a:t>icesRDBES</a:t>
            </a:r>
            <a:r>
              <a:rPr lang="en-GB" dirty="0" smtClean="0"/>
              <a:t> package.</a:t>
            </a:r>
          </a:p>
          <a:p>
            <a:pPr marL="892788" lvl="2" indent="-439738"/>
            <a:r>
              <a:rPr lang="en-GB" dirty="0" smtClean="0"/>
              <a:t>If you are not experienced with building packages and the checks and procedures involved, some changes you make may lead code to break</a:t>
            </a:r>
          </a:p>
          <a:p>
            <a:pPr marL="712788" lvl="1" indent="-439738">
              <a:buFont typeface="+mj-lt"/>
              <a:buAutoNum type="alphaUcPeriod"/>
            </a:pPr>
            <a:r>
              <a:rPr lang="en-GB" dirty="0" smtClean="0"/>
              <a:t>Work on folder </a:t>
            </a:r>
            <a:r>
              <a:rPr lang="en-GB" dirty="0" smtClean="0"/>
              <a:t>WGRDBES\personal </a:t>
            </a:r>
            <a:r>
              <a:rPr lang="en-GB" dirty="0" smtClean="0">
                <a:solidFill>
                  <a:srgbClr val="FF0000"/>
                </a:solidFill>
              </a:rPr>
              <a:t>[optional]</a:t>
            </a:r>
            <a:endParaRPr lang="en-GB" dirty="0" smtClean="0">
              <a:solidFill>
                <a:srgbClr val="FF0000"/>
              </a:solidFill>
            </a:endParaRPr>
          </a:p>
          <a:p>
            <a:pPr marL="892788" lvl="2" indent="-439738"/>
            <a:r>
              <a:rPr lang="en-GB" dirty="0" smtClean="0"/>
              <a:t>This means your functions will not be </a:t>
            </a:r>
            <a:r>
              <a:rPr lang="en-GB" dirty="0"/>
              <a:t>readily </a:t>
            </a:r>
            <a:r>
              <a:rPr lang="en-GB" dirty="0" smtClean="0"/>
              <a:t>available local </a:t>
            </a:r>
            <a:r>
              <a:rPr lang="en-GB" dirty="0"/>
              <a:t>“dev version” of the </a:t>
            </a:r>
            <a:r>
              <a:rPr lang="en-GB" dirty="0" err="1"/>
              <a:t>icesRDBES</a:t>
            </a:r>
            <a:r>
              <a:rPr lang="en-GB" dirty="0"/>
              <a:t> </a:t>
            </a:r>
            <a:r>
              <a:rPr lang="en-GB" dirty="0" smtClean="0"/>
              <a:t>package [because WGRDBES directory is in </a:t>
            </a:r>
            <a:r>
              <a:rPr lang="en-GB" dirty="0" err="1" smtClean="0"/>
              <a:t>buildignore</a:t>
            </a:r>
            <a:r>
              <a:rPr lang="en-GB" dirty="0" smtClean="0"/>
              <a:t>]</a:t>
            </a:r>
          </a:p>
          <a:p>
            <a:pPr marL="892788" lvl="2" indent="-439738"/>
            <a:r>
              <a:rPr lang="en-GB" dirty="0" smtClean="0"/>
              <a:t>Since its personal there are less risks of breaking others code; But also less interaction with other contributors; and it will take more time for your functions to integrate the package</a:t>
            </a:r>
            <a:endParaRPr lang="en-GB" dirty="0"/>
          </a:p>
          <a:p>
            <a:pPr marL="892788" lvl="2" indent="-439738"/>
            <a:endParaRPr lang="en-GB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en-GB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sv-SE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768721" y="502336"/>
            <a:ext cx="9862887" cy="88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First steps: set-up your workspace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3303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635" y="549565"/>
            <a:ext cx="9862887" cy="880197"/>
          </a:xfrm>
        </p:spPr>
        <p:txBody>
          <a:bodyPr/>
          <a:lstStyle/>
          <a:p>
            <a:r>
              <a:rPr lang="en-US" dirty="0"/>
              <a:t>First steps: set-up your workspace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721" y="1542419"/>
            <a:ext cx="7611627" cy="41814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decide to </a:t>
            </a:r>
            <a:r>
              <a:rPr lang="en-GB" dirty="0"/>
              <a:t>Work directly on the core repo</a:t>
            </a:r>
          </a:p>
          <a:p>
            <a:pPr lvl="1"/>
            <a:r>
              <a:rPr lang="en-US" dirty="0" smtClean="0"/>
              <a:t>Commit your functions in \R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Commit your data to \data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Commit your vignettes to \vignettes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Commit your tests to \tests </a:t>
            </a:r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decide to work on  </a:t>
            </a:r>
            <a:r>
              <a:rPr lang="en-GB" dirty="0" smtClean="0"/>
              <a:t>WGRDBES-EST\personal</a:t>
            </a:r>
            <a:endParaRPr lang="en-US" dirty="0"/>
          </a:p>
          <a:p>
            <a:pPr lvl="1"/>
            <a:r>
              <a:rPr lang="en-GB" dirty="0" smtClean="0"/>
              <a:t>Open </a:t>
            </a:r>
            <a:r>
              <a:rPr lang="en-GB" dirty="0"/>
              <a:t>a folder </a:t>
            </a:r>
            <a:r>
              <a:rPr lang="en-GB" dirty="0" smtClean="0"/>
              <a:t>with </a:t>
            </a:r>
            <a:r>
              <a:rPr lang="en-GB" dirty="0"/>
              <a:t>your </a:t>
            </a:r>
            <a:r>
              <a:rPr lang="en-GB" dirty="0" smtClean="0">
                <a:solidFill>
                  <a:srgbClr val="FF0000"/>
                </a:solidFill>
              </a:rPr>
              <a:t>name</a:t>
            </a:r>
            <a:endParaRPr lang="en-GB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\R </a:t>
            </a:r>
            <a:r>
              <a:rPr lang="en-US" dirty="0" smtClean="0"/>
              <a:t>directory and \data to put your functions and data </a:t>
            </a:r>
          </a:p>
          <a:p>
            <a:pPr lvl="1"/>
            <a:r>
              <a:rPr lang="en-US" dirty="0" smtClean="0"/>
              <a:t>Vignettes/Examples that details use of your functions:</a:t>
            </a:r>
          </a:p>
          <a:p>
            <a:pPr lvl="2"/>
            <a:r>
              <a:rPr lang="en-US" dirty="0" smtClean="0"/>
              <a:t>If you can </a:t>
            </a:r>
            <a:r>
              <a:rPr lang="en-US" dirty="0" err="1" smtClean="0"/>
              <a:t>Rmd</a:t>
            </a:r>
            <a:r>
              <a:rPr lang="en-US" dirty="0" smtClean="0"/>
              <a:t>: Create a \vignettes to put your .</a:t>
            </a:r>
            <a:r>
              <a:rPr lang="en-US" dirty="0" err="1" smtClean="0"/>
              <a:t>Rmd</a:t>
            </a:r>
            <a:r>
              <a:rPr lang="en-US" dirty="0" smtClean="0"/>
              <a:t> vignettes there</a:t>
            </a:r>
          </a:p>
          <a:p>
            <a:pPr lvl="2"/>
            <a:r>
              <a:rPr lang="en-US" dirty="0" smtClean="0"/>
              <a:t>If you cannot </a:t>
            </a:r>
            <a:r>
              <a:rPr lang="en-US" dirty="0" err="1" smtClean="0"/>
              <a:t>Rmd</a:t>
            </a:r>
            <a:r>
              <a:rPr lang="en-US" dirty="0" smtClean="0"/>
              <a:t>: Create “</a:t>
            </a:r>
            <a:r>
              <a:rPr lang="en-US" dirty="0" err="1" smtClean="0"/>
              <a:t>example_script.R</a:t>
            </a:r>
            <a:r>
              <a:rPr lang="en-US" dirty="0" smtClean="0"/>
              <a:t>” in normal R and place it in the root of your personal folder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396" y="1536500"/>
            <a:ext cx="2974054" cy="19429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9153736" y="2412309"/>
            <a:ext cx="405900" cy="1747837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348" y="4272803"/>
            <a:ext cx="3491346" cy="7523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256312" y="5723907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5760" y="5760930"/>
            <a:ext cx="6198919" cy="9144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b="1" dirty="0" smtClean="0">
                <a:solidFill>
                  <a:schemeClr val="accent1"/>
                </a:solidFill>
                <a:latin typeface="+mn-lt"/>
              </a:rPr>
              <a:t>In any case: </a:t>
            </a:r>
          </a:p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Do not forget to check out “dev” branch before you start</a:t>
            </a:r>
          </a:p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Do not forget to open an issue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692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1" y="466710"/>
            <a:ext cx="9862887" cy="880197"/>
          </a:xfrm>
        </p:spPr>
        <p:txBody>
          <a:bodyPr/>
          <a:lstStyle/>
          <a:p>
            <a:r>
              <a:rPr lang="en-US" dirty="0" smtClean="0"/>
              <a:t>First steps: set-up your workspace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1848" y="1542419"/>
            <a:ext cx="9862887" cy="42185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/>
              <a:t>Take a look </a:t>
            </a:r>
            <a:r>
              <a:rPr lang="en-US" dirty="0" err="1"/>
              <a:t>styleguide</a:t>
            </a:r>
            <a:r>
              <a:rPr lang="en-US" dirty="0"/>
              <a:t> developed </a:t>
            </a:r>
            <a:r>
              <a:rPr lang="en-US" dirty="0" smtClean="0"/>
              <a:t>during </a:t>
            </a:r>
            <a:r>
              <a:rPr lang="en-US" dirty="0"/>
              <a:t>WKRDB-EST 1-2 </a:t>
            </a:r>
            <a:r>
              <a:rPr lang="en-US" dirty="0">
                <a:hlinkClick r:id="rId2"/>
              </a:rPr>
              <a:t>https://github.com/ices-eg/WK_RDBES/blob/master/WKRDB-EST2/styleGuideCodeRDBES.pdf</a:t>
            </a:r>
            <a:r>
              <a:rPr lang="en-US" dirty="0"/>
              <a:t> </a:t>
            </a:r>
          </a:p>
          <a:p>
            <a:pPr marL="892175" lvl="1" indent="-171450">
              <a:spcBef>
                <a:spcPts val="1200"/>
              </a:spcBef>
            </a:pPr>
            <a:r>
              <a:rPr lang="en-US" dirty="0"/>
              <a:t>prefer nouns when naming your objects; use concise and meaningful names; avoid using names of existing objects</a:t>
            </a:r>
          </a:p>
          <a:p>
            <a:pPr marL="892175" lvl="1" indent="-171450">
              <a:spcBef>
                <a:spcPts val="1200"/>
              </a:spcBef>
            </a:pPr>
            <a:r>
              <a:rPr lang="en-US" dirty="0"/>
              <a:t>use </a:t>
            </a:r>
            <a:r>
              <a:rPr lang="en-US" dirty="0" err="1"/>
              <a:t>camelCase</a:t>
            </a:r>
            <a:r>
              <a:rPr lang="en-US" dirty="0"/>
              <a:t> for variable names; use verbs as start of function names (e.g., import…; generate…)</a:t>
            </a:r>
          </a:p>
          <a:p>
            <a:pPr marL="892175" lvl="1" indent="-171450">
              <a:spcBef>
                <a:spcPts val="1200"/>
              </a:spcBef>
            </a:pPr>
            <a:r>
              <a:rPr lang="en-US" dirty="0"/>
              <a:t>It is preferable to use base R but the following packages (and their dependencies) are also allowed: </a:t>
            </a:r>
            <a:r>
              <a:rPr lang="en-US" b="1" dirty="0" err="1"/>
              <a:t>data.table</a:t>
            </a:r>
            <a:r>
              <a:rPr lang="en-US" dirty="0"/>
              <a:t>, and </a:t>
            </a:r>
            <a:r>
              <a:rPr lang="en-US" b="1" dirty="0" err="1"/>
              <a:t>dplyr</a:t>
            </a:r>
            <a:r>
              <a:rPr lang="en-US" dirty="0"/>
              <a:t> (not the whole </a:t>
            </a:r>
            <a:r>
              <a:rPr lang="en-US" dirty="0" err="1"/>
              <a:t>tidyverse</a:t>
            </a:r>
            <a:r>
              <a:rPr lang="en-US" dirty="0"/>
              <a:t>). If contributors wish/need to use other packages this must be discussed beforehand.</a:t>
            </a:r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Start developing your code</a:t>
            </a:r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  <a:p>
            <a:pPr marL="457200" indent="-457200">
              <a:buFont typeface="+mj-lt"/>
              <a:buAutoNum type="arabicPeriod" startAt="8"/>
            </a:pP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  <a:p>
            <a:pPr marL="457200" indent="-457200">
              <a:buFont typeface="+mj-lt"/>
              <a:buAutoNum type="arabicPeriod" startAt="8"/>
            </a:pP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  <a:p>
            <a:pPr marL="457200" indent="-457200">
              <a:buFont typeface="+mj-lt"/>
              <a:buAutoNum type="arabicPeriod" startAt="8"/>
            </a:pP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4975760" y="5760930"/>
            <a:ext cx="6198919" cy="9144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Do not forget to check out “dev” branch before you start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 smtClean="0">
                <a:solidFill>
                  <a:schemeClr val="accent1"/>
                </a:solidFill>
              </a:rPr>
              <a:t>nd open an issue!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956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0" y="573588"/>
            <a:ext cx="9862887" cy="880197"/>
          </a:xfrm>
        </p:spPr>
        <p:txBody>
          <a:bodyPr>
            <a:normAutofit/>
          </a:bodyPr>
          <a:lstStyle/>
          <a:p>
            <a:r>
              <a:rPr lang="en-US" dirty="0" smtClean="0"/>
              <a:t>When you are done with your function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719" y="1803676"/>
            <a:ext cx="9862887" cy="36485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“Minimum standard documentation” preamble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45" y="2442245"/>
            <a:ext cx="6005158" cy="28820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61494" y="5655054"/>
            <a:ext cx="8985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 smtClean="0"/>
              <a:t>Some</a:t>
            </a:r>
            <a:r>
              <a:rPr lang="sv-SE" sz="1400" dirty="0" smtClean="0"/>
              <a:t> </a:t>
            </a:r>
            <a:r>
              <a:rPr lang="sv-SE" sz="1400" dirty="0" err="1" smtClean="0"/>
              <a:t>more</a:t>
            </a:r>
            <a:r>
              <a:rPr lang="sv-SE" sz="1400" dirty="0" smtClean="0"/>
              <a:t> info </a:t>
            </a:r>
            <a:r>
              <a:rPr lang="sv-SE" sz="1400" dirty="0" err="1" smtClean="0"/>
              <a:t>e.g</a:t>
            </a:r>
            <a:r>
              <a:rPr lang="sv-SE" sz="1400" dirty="0" smtClean="0"/>
              <a:t>., https</a:t>
            </a:r>
            <a:r>
              <a:rPr lang="sv-SE" sz="1400" dirty="0"/>
              <a:t>://riptutorial.com/r/example/18279/documenting-a-package-with-roxygen2</a:t>
            </a:r>
          </a:p>
        </p:txBody>
      </p:sp>
    </p:spTree>
    <p:extLst>
      <p:ext uri="{BB962C8B-B14F-4D97-AF65-F5344CB8AC3E}">
        <p14:creationId xmlns:p14="http://schemas.microsoft.com/office/powerpoint/2010/main" val="39355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ES">
  <a:themeElements>
    <a:clrScheme name="IC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265A"/>
      </a:accent1>
      <a:accent2>
        <a:srgbClr val="EE522C"/>
      </a:accent2>
      <a:accent3>
        <a:srgbClr val="00A695"/>
      </a:accent3>
      <a:accent4>
        <a:srgbClr val="73A9B9"/>
      </a:accent4>
      <a:accent5>
        <a:srgbClr val="B2CCC4"/>
      </a:accent5>
      <a:accent6>
        <a:srgbClr val="3FB8F3"/>
      </a:accent6>
      <a:hlink>
        <a:srgbClr val="0563C1"/>
      </a:hlink>
      <a:folHlink>
        <a:srgbClr val="954F72"/>
      </a:folHlink>
    </a:clrScheme>
    <a:fontScheme name="IC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 anchor="t">
        <a:noAutofit/>
      </a:bodyPr>
      <a:lstStyle>
        <a:defPPr algn="l">
          <a:defRPr sz="2000" dirty="0" err="1" smtClean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CES PowerPoint template 2019 [Read-Only]" id="{70FE6429-2D32-40FE-86C5-7BC4DC107F43}" vid="{ED9E908D-211E-40E0-ACC4-0E7CBCF3B4F5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EAC08ED3A4D4DAA920947DB5E144D" ma:contentTypeVersion="1" ma:contentTypeDescription="Create a new document." ma:contentTypeScope="" ma:versionID="c51e592a787050860f1195050ce8844f">
  <xsd:schema xmlns:xsd="http://www.w3.org/2001/XMLSchema" xmlns:xs="http://www.w3.org/2001/XMLSchema" xmlns:p="http://schemas.microsoft.com/office/2006/metadata/properties" xmlns:ns2="4d5313c0-c1e6-4122-afa9-da1ccdba405d" targetNamespace="http://schemas.microsoft.com/office/2006/metadata/properties" ma:root="true" ma:fieldsID="b17605de6e1dd7ee2c1d376d0ce33c47" ns2:_="">
    <xsd:import namespace="4d5313c0-c1e6-4122-afa9-da1ccdba405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313c0-c1e6-4122-afa9-da1ccdba40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766D45-EAD8-4B35-81C7-D364DC0604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9E2F9C-D44F-403E-BD4F-E865F9788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313c0-c1e6-4122-afa9-da1ccdba40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EFB4A-93BB-42CE-991E-3137591E04A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d5313c0-c1e6-4122-afa9-da1ccdba405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WKRDB-EST_ToRs_and_Agenda</Template>
  <TotalTime>0</TotalTime>
  <Words>1718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ICES</vt:lpstr>
      <vt:lpstr>A newbie’s guide to the development of a new function for icesRDBES (with details for more experienced contributors at the end)</vt:lpstr>
      <vt:lpstr>Time table for development (as of 25/11/2021)</vt:lpstr>
      <vt:lpstr>Routine work-flow</vt:lpstr>
      <vt:lpstr>Any previous experience with building R packages</vt:lpstr>
      <vt:lpstr>First steps: set-up your workspace</vt:lpstr>
      <vt:lpstr>PowerPoint Presentation</vt:lpstr>
      <vt:lpstr>First steps: set-up your workspace</vt:lpstr>
      <vt:lpstr>First steps: set-up your workspace</vt:lpstr>
      <vt:lpstr>When you are done with your function</vt:lpstr>
      <vt:lpstr>When you are done with your function</vt:lpstr>
      <vt:lpstr>When you are done with your function</vt:lpstr>
      <vt:lpstr>When you are done with your function</vt:lpstr>
      <vt:lpstr>If you are a more experienced contributor</vt:lpstr>
      <vt:lpstr>If you are a more experienced contributor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2019-09-30T09:16:23Z</dcterms:created>
  <dcterms:modified xsi:type="dcterms:W3CDTF">2021-12-15T12:52:32Z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0x010100318EAC08ED3A4D4DAA920947DB5E144D</vt:lpwstr>
  </property>
</Properties>
</file>