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app0.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package/2006/relationships/metadata/extended-properties" Target="docProps/app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88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7B26C5-4107-4FEC-AEDC-1716B250A1E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4660"/>
  </p:normalViewPr>
  <p:slideViewPr>
    <p:cSldViewPr snapToGrid="0">
      <p:cViewPr varScale="1">
        <p:scale>
          <a:sx n="73" d="100"/>
          <a:sy n="73" d="100"/>
        </p:scale>
        <p:origin x="84" y="414"/>
      </p:cViewPr>
      <p:guideLst>
        <p:guide orient="horz" pos="2160"/>
        <p:guide pos="3840"/>
      </p:guideLst>
    </p:cSldViewPr>
  </p:slideViewPr>
  <p:notesTextViewPr>
    <p:cViewPr>
      <p:scale>
        <a:sx n="3" d="2"/>
        <a:sy n="3" d="2"/>
      </p:scale>
      <p:origin x="0" y="0"/>
    </p:cViewPr>
  </p:notesTextViewPr>
  <p:notesViewPr>
    <p:cSldViewPr snapToGrid="0">
      <p:cViewPr varScale="1">
        <p:scale>
          <a:sx n="87" d="100"/>
          <a:sy n="87" d="100"/>
        </p:scale>
        <p:origin x="278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objects - Turquoise">
    <p:spTree>
      <p:nvGrpSpPr>
        <p:cNvPr id="1" name=""/>
        <p:cNvGrpSpPr/>
        <p:nvPr/>
      </p:nvGrpSpPr>
      <p:grpSpPr>
        <a:xfrm>
          <a:off x="0" y="0"/>
          <a:ext cx="0" cy="0"/>
          <a:chOff x="0" y="0"/>
          <a:chExt cx="0" cy="0"/>
        </a:xfrm>
      </p:grpSpPr>
      <p:sp>
        <p:nvSpPr>
          <p:cNvPr id="11" name="Titel 1"/>
          <p:cNvSpPr>
            <a:spLocks noGrp="1"/>
          </p:cNvSpPr>
          <p:nvPr>
            <p:ph type="title"/>
          </p:nvPr>
        </p:nvSpPr>
        <p:spPr>
          <a:xfrm>
            <a:off x="647700" y="427037"/>
            <a:ext cx="9343323" cy="1063625"/>
          </a:xfrm>
        </p:spPr>
        <p:txBody>
          <a:bodyPr>
            <a:normAutofit/>
          </a:bodyPr>
          <a:lstStyle>
            <a:lvl1pPr>
              <a:defRPr sz="4000" b="1">
                <a:solidFill>
                  <a:srgbClr val="00265A"/>
                </a:solidFill>
                <a:latin typeface="+mn-lt"/>
              </a:defRPr>
            </a:lvl1pPr>
          </a:lstStyle>
          <a:p>
            <a:r>
              <a:rPr lang="en-US" dirty="0"/>
              <a:t>Click to edit Master title style</a:t>
            </a:r>
            <a:endParaRPr lang="en-GB" dirty="0"/>
          </a:p>
        </p:txBody>
      </p:sp>
      <p:sp>
        <p:nvSpPr>
          <p:cNvPr id="15" name="Content Placeholder 2">
            <a:extLst>
              <a:ext uri="{FF2B5EF4-FFF2-40B4-BE49-F238E27FC236}">
                <a16:creationId xmlns:a16="http://schemas.microsoft.com/office/drawing/2014/main" id="{721D465C-25A6-4B18-9B14-0DBDE3EF4677}"/>
              </a:ext>
            </a:extLst>
          </p:cNvPr>
          <p:cNvSpPr>
            <a:spLocks noGrp="1"/>
          </p:cNvSpPr>
          <p:nvPr>
            <p:ph sz="quarter" idx="12" hasCustomPrompt="1"/>
          </p:nvPr>
        </p:nvSpPr>
        <p:spPr>
          <a:xfrm>
            <a:off x="647700" y="1825625"/>
            <a:ext cx="3792220" cy="4226259"/>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6" name="Content Placeholder 5">
            <a:extLst>
              <a:ext uri="{FF2B5EF4-FFF2-40B4-BE49-F238E27FC236}">
                <a16:creationId xmlns:a16="http://schemas.microsoft.com/office/drawing/2014/main" id="{F222F2F0-F6B4-4E5B-8718-B38DF1BB96E1}"/>
              </a:ext>
            </a:extLst>
          </p:cNvPr>
          <p:cNvSpPr>
            <a:spLocks noGrp="1"/>
          </p:cNvSpPr>
          <p:nvPr>
            <p:ph sz="quarter" idx="13" hasCustomPrompt="1"/>
          </p:nvPr>
        </p:nvSpPr>
        <p:spPr>
          <a:xfrm>
            <a:off x="5810250" y="1825624"/>
            <a:ext cx="5600700" cy="3739133"/>
          </a:xfrm>
        </p:spPr>
        <p:txBody>
          <a:bodyPr/>
          <a:lstStyle>
            <a:lvl1pPr>
              <a:defRPr/>
            </a:lvl1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12" name="Rektangel 11"/>
          <p:cNvSpPr/>
          <p:nvPr userDrawn="1"/>
        </p:nvSpPr>
        <p:spPr>
          <a:xfrm>
            <a:off x="-1" y="6296025"/>
            <a:ext cx="12192001" cy="561975"/>
          </a:xfrm>
          <a:prstGeom prst="rect">
            <a:avLst/>
          </a:prstGeom>
          <a:solidFill>
            <a:srgbClr val="00A6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9" name="Billede 8"/>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957733" y="6418914"/>
            <a:ext cx="2560542" cy="384081"/>
          </a:xfrm>
          <a:prstGeom prst="rect">
            <a:avLst/>
          </a:prstGeom>
        </p:spPr>
      </p:pic>
    </p:spTree>
    <p:extLst>
      <p:ext uri="{BB962C8B-B14F-4D97-AF65-F5344CB8AC3E}">
        <p14:creationId xmlns:p14="http://schemas.microsoft.com/office/powerpoint/2010/main" val="2798265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6844936" cy="871538"/>
          </a:xfrm>
        </p:spPr>
        <p:txBody>
          <a:bodyPr anchor="b">
            <a:noAutofit/>
          </a:bodyPr>
          <a:lstStyle>
            <a:lvl1pPr algn="l">
              <a:defRPr sz="3200" b="1"/>
            </a:lvl1pPr>
          </a:lstStyle>
          <a:p>
            <a:r>
              <a:rPr lang="en-US" dirty="0"/>
              <a:t>Click to edit Master title style</a:t>
            </a:r>
          </a:p>
        </p:txBody>
      </p:sp>
      <p:sp>
        <p:nvSpPr>
          <p:cNvPr id="3" name="Content Placeholder 2"/>
          <p:cNvSpPr>
            <a:spLocks noGrp="1"/>
          </p:cNvSpPr>
          <p:nvPr>
            <p:ph idx="1"/>
          </p:nvPr>
        </p:nvSpPr>
        <p:spPr>
          <a:xfrm>
            <a:off x="6623049" y="1436915"/>
            <a:ext cx="5111750" cy="5025697"/>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6915"/>
            <a:ext cx="6061166" cy="5025698"/>
          </a:xfrm>
        </p:spPr>
        <p:txBody>
          <a:bodyPr>
            <a:normAutofit/>
          </a:bodyPr>
          <a:lstStyle>
            <a:lvl1pPr marL="0" indent="0">
              <a:buNone/>
              <a:defRPr sz="20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png"/><Relationship Id="rId5" Type="http://schemas.openxmlformats.org/officeDocument/2006/relationships/slideLayout" Target="../slideLayouts/slideLayout5.xml"/><Relationship Id="rId10"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0">
            <a:lum/>
          </a:blip>
          <a:srcRect/>
          <a:stretch>
            <a:fillRect/>
          </a:stretch>
        </a:blipFill>
        <a:effectLst/>
      </p:bgPr>
    </p:bg>
    <p:spTree>
      <p:nvGrpSpPr>
        <p:cNvPr id="1" name=""/>
        <p:cNvGrpSpPr/>
        <p:nvPr/>
      </p:nvGrpSpPr>
      <p:grpSpPr>
        <a:xfrm>
          <a:off x="0" y="0"/>
          <a:ext cx="0" cy="0"/>
          <a:chOff x="0" y="0"/>
          <a:chExt cx="0" cy="0"/>
        </a:xfrm>
      </p:grpSpPr>
      <p:sp>
        <p:nvSpPr>
          <p:cNvPr id="2" name="Pladsholder til titel 1"/>
          <p:cNvSpPr>
            <a:spLocks noGrp="1"/>
          </p:cNvSpPr>
          <p:nvPr>
            <p:ph type="title"/>
          </p:nvPr>
        </p:nvSpPr>
        <p:spPr>
          <a:xfrm>
            <a:off x="838200" y="365125"/>
            <a:ext cx="9135979" cy="1325563"/>
          </a:xfrm>
          <a:prstGeom prst="rect">
            <a:avLst/>
          </a:prstGeom>
        </p:spPr>
        <p:txBody>
          <a:bodyPr vert="horz" lIns="91440" tIns="45720" rIns="91440" bIns="45720" rtlCol="0" anchor="ctr">
            <a:normAutofit/>
          </a:bodyPr>
          <a:lstStyle/>
          <a:p>
            <a:r>
              <a:rPr lang="en-GB" dirty="0" err="1"/>
              <a:t>Klik</a:t>
            </a:r>
            <a:r>
              <a:rPr lang="en-GB" dirty="0"/>
              <a:t> for at </a:t>
            </a:r>
            <a:r>
              <a:rPr lang="en-GB" dirty="0" err="1"/>
              <a:t>redigere</a:t>
            </a:r>
            <a:r>
              <a:rPr lang="en-GB" dirty="0"/>
              <a:t> </a:t>
            </a:r>
            <a:r>
              <a:rPr lang="en-GB" dirty="0" err="1"/>
              <a:t>i</a:t>
            </a:r>
            <a:r>
              <a:rPr lang="en-GB" dirty="0"/>
              <a:t> master</a:t>
            </a:r>
          </a:p>
        </p:txBody>
      </p:sp>
      <p:sp>
        <p:nvSpPr>
          <p:cNvPr id="3" name="Pladsholder til tekst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err="1"/>
              <a:t>Klik</a:t>
            </a:r>
            <a:r>
              <a:rPr lang="en-GB" dirty="0"/>
              <a:t> for at </a:t>
            </a:r>
            <a:r>
              <a:rPr lang="en-GB" dirty="0" err="1"/>
              <a:t>redigere</a:t>
            </a:r>
            <a:r>
              <a:rPr lang="en-GB" dirty="0"/>
              <a:t> </a:t>
            </a:r>
            <a:r>
              <a:rPr lang="en-GB" dirty="0" err="1"/>
              <a:t>i</a:t>
            </a:r>
            <a:r>
              <a:rPr lang="en-GB" dirty="0"/>
              <a:t> master</a:t>
            </a:r>
          </a:p>
          <a:p>
            <a:pPr lvl="1"/>
            <a:r>
              <a:rPr lang="en-GB" dirty="0" err="1"/>
              <a:t>Andet</a:t>
            </a:r>
            <a:r>
              <a:rPr lang="en-GB" dirty="0"/>
              <a:t> </a:t>
            </a:r>
            <a:r>
              <a:rPr lang="en-GB" dirty="0" err="1"/>
              <a:t>niveau</a:t>
            </a:r>
            <a:endParaRPr lang="en-GB" dirty="0"/>
          </a:p>
          <a:p>
            <a:pPr lvl="2"/>
            <a:r>
              <a:rPr lang="en-GB" dirty="0" err="1"/>
              <a:t>Tredje</a:t>
            </a:r>
            <a:r>
              <a:rPr lang="en-GB" dirty="0"/>
              <a:t> </a:t>
            </a:r>
            <a:r>
              <a:rPr lang="en-GB" dirty="0" err="1"/>
              <a:t>niveau</a:t>
            </a:r>
            <a:endParaRPr lang="en-GB" dirty="0"/>
          </a:p>
          <a:p>
            <a:pPr lvl="3"/>
            <a:r>
              <a:rPr lang="en-GB" dirty="0" err="1"/>
              <a:t>Fjerde</a:t>
            </a:r>
            <a:r>
              <a:rPr lang="en-GB" dirty="0"/>
              <a:t> </a:t>
            </a:r>
            <a:r>
              <a:rPr lang="en-GB" dirty="0" err="1"/>
              <a:t>niveau</a:t>
            </a:r>
            <a:endParaRPr lang="en-GB" dirty="0"/>
          </a:p>
          <a:p>
            <a:pPr lvl="4"/>
            <a:r>
              <a:rPr lang="en-GB" dirty="0" err="1"/>
              <a:t>Femte</a:t>
            </a:r>
            <a:r>
              <a:rPr lang="en-GB" dirty="0"/>
              <a:t> </a:t>
            </a:r>
            <a:r>
              <a:rPr lang="en-GB" dirty="0" err="1"/>
              <a:t>niveau</a:t>
            </a:r>
            <a:endParaRPr lang="en-GB" dirty="0"/>
          </a:p>
          <a:p>
            <a:pPr lvl="5"/>
            <a:r>
              <a:rPr lang="en-GB" dirty="0"/>
              <a:t>6</a:t>
            </a:r>
          </a:p>
          <a:p>
            <a:pPr lvl="6"/>
            <a:r>
              <a:rPr lang="en-GB" dirty="0"/>
              <a:t>7</a:t>
            </a:r>
          </a:p>
          <a:p>
            <a:pPr lvl="7"/>
            <a:r>
              <a:rPr lang="en-GB" dirty="0"/>
              <a:t>8</a:t>
            </a:r>
          </a:p>
          <a:p>
            <a:pPr lvl="8"/>
            <a:r>
              <a:rPr lang="en-GB" dirty="0"/>
              <a:t>9</a:t>
            </a:r>
          </a:p>
        </p:txBody>
      </p:sp>
      <p:sp>
        <p:nvSpPr>
          <p:cNvPr id="4" name="Pladsholder til dato 3"/>
          <p:cNvSpPr>
            <a:spLocks noGrp="1"/>
          </p:cNvSpPr>
          <p:nvPr>
            <p:ph type="dt" sz="half" idx="2"/>
          </p:nvPr>
        </p:nvSpPr>
        <p:spPr>
          <a:xfrm>
            <a:off x="0" y="6858000"/>
            <a:ext cx="0" cy="0"/>
          </a:xfrm>
          <a:prstGeom prst="rect">
            <a:avLst/>
          </a:prstGeom>
        </p:spPr>
        <p:txBody>
          <a:bodyPr vert="horz" lIns="91440" tIns="45720" rIns="91440" bIns="45720" rtlCol="0" anchor="ctr"/>
          <a:lstStyle>
            <a:lvl1pPr algn="l">
              <a:defRPr sz="100">
                <a:solidFill>
                  <a:schemeClr val="tx1">
                    <a:tint val="75000"/>
                  </a:schemeClr>
                </a:solidFill>
              </a:defRPr>
            </a:lvl1pPr>
          </a:lstStyle>
          <a:p>
            <a:r>
              <a:rPr lang="en-GB" dirty="0"/>
              <a:t>.</a:t>
            </a:r>
          </a:p>
        </p:txBody>
      </p:sp>
      <p:sp>
        <p:nvSpPr>
          <p:cNvPr id="5" name="Pladsholder til sidefod 4"/>
          <p:cNvSpPr>
            <a:spLocks noGrp="1"/>
          </p:cNvSpPr>
          <p:nvPr>
            <p:ph type="ftr" sz="quarter" idx="3"/>
          </p:nvPr>
        </p:nvSpPr>
        <p:spPr>
          <a:xfrm>
            <a:off x="0" y="6858000"/>
            <a:ext cx="0" cy="0"/>
          </a:xfrm>
          <a:prstGeom prst="rect">
            <a:avLst/>
          </a:prstGeom>
        </p:spPr>
        <p:txBody>
          <a:bodyPr vert="horz" lIns="91440" tIns="45720" rIns="91440" bIns="45720" rtlCol="0" anchor="ctr"/>
          <a:lstStyle>
            <a:lvl1pPr algn="ctr">
              <a:defRPr sz="100">
                <a:solidFill>
                  <a:schemeClr val="tx1">
                    <a:tint val="75000"/>
                  </a:schemeClr>
                </a:solidFill>
              </a:defRPr>
            </a:lvl1pPr>
          </a:lstStyle>
          <a:p>
            <a:r>
              <a:rPr lang="en-GB" dirty="0"/>
              <a:t>.</a:t>
            </a:r>
          </a:p>
        </p:txBody>
      </p:sp>
      <p:sp>
        <p:nvSpPr>
          <p:cNvPr id="6" name="Pladsholder til slidenummer 5"/>
          <p:cNvSpPr>
            <a:spLocks noGrp="1"/>
          </p:cNvSpPr>
          <p:nvPr>
            <p:ph type="sldNum" sz="quarter" idx="4"/>
          </p:nvPr>
        </p:nvSpPr>
        <p:spPr>
          <a:xfrm>
            <a:off x="0" y="6858000"/>
            <a:ext cx="0" cy="0"/>
          </a:xfrm>
          <a:prstGeom prst="rect">
            <a:avLst/>
          </a:prstGeom>
        </p:spPr>
        <p:txBody>
          <a:bodyPr vert="horz" lIns="91440" tIns="45720" rIns="91440" bIns="45720" rtlCol="0" anchor="ctr"/>
          <a:lstStyle>
            <a:lvl1pPr algn="r">
              <a:defRPr sz="100">
                <a:noFill/>
              </a:defRPr>
            </a:lvl1pPr>
          </a:lstStyle>
          <a:p>
            <a:endParaRPr lang="en-GB" dirty="0"/>
          </a:p>
        </p:txBody>
      </p:sp>
      <p:pic>
        <p:nvPicPr>
          <p:cNvPr id="7" name="Billede 6">
            <a:extLst>
              <a:ext uri="{FF2B5EF4-FFF2-40B4-BE49-F238E27FC236}">
                <a16:creationId xmlns:a16="http://schemas.microsoft.com/office/drawing/2014/main" id="{5501499D-F55E-49F4-B2E9-CBEF800A0415}"/>
              </a:ext>
            </a:extLst>
          </p:cNvPr>
          <p:cNvPicPr>
            <a:picLocks noChangeAspect="1"/>
          </p:cNvPicPr>
          <p:nvPr userDrawn="1"/>
        </p:nvPicPr>
        <p:blipFill>
          <a:blip r:embed="rId11">
            <a:extLst>
              <a:ext uri="{28A0092B-C50C-407E-A947-70E740481C1C}">
                <a14:useLocalDpi xmlns:a14="http://schemas.microsoft.com/office/drawing/2010/main" val="0"/>
              </a:ext>
            </a:extLst>
          </a:blip>
          <a:stretch>
            <a:fillRect/>
          </a:stretch>
        </p:blipFill>
        <p:spPr>
          <a:xfrm>
            <a:off x="10163174" y="627063"/>
            <a:ext cx="1247775" cy="561975"/>
          </a:xfrm>
          <a:prstGeom prst="rect">
            <a:avLst/>
          </a:prstGeom>
        </p:spPr>
      </p:pic>
    </p:spTree>
    <p:extLst>
      <p:ext uri="{BB962C8B-B14F-4D97-AF65-F5344CB8AC3E}">
        <p14:creationId xmlns:p14="http://schemas.microsoft.com/office/powerpoint/2010/main" val="2069487236"/>
      </p:ext>
    </p:extLst>
  </p:cSld>
  <p:clrMap bg1="lt1" tx1="dk1" bg2="lt2" tx2="dk2" accent1="accent1" accent2="accent2" accent3="accent3" accent4="accent4" accent5="accent5" accent6="accent6" hlink="hlink" folHlink="folHlink"/>
  <p:sldLayoutIdLst>
    <p:sldLayoutId id="2147483649" r:id="rId1"/>
    <p:sldLayoutId id="2147483660" r:id="rId2"/>
    <p:sldLayoutId id="2147483650" r:id="rId3"/>
    <p:sldLayoutId id="2147483652" r:id="rId4"/>
    <p:sldLayoutId id="2147483661" r:id="rId5"/>
    <p:sldLayoutId id="2147483662" r:id="rId6"/>
    <p:sldLayoutId id="2147483654" r:id="rId7"/>
    <p:sldLayoutId id="2147483655" r:id="rId8"/>
  </p:sldLayoutIdLst>
  <p:txStyles>
    <p:titleStyle>
      <a:lvl1pPr algn="l" defTabSz="914400" rtl="0" eaLnBrk="1" latinLnBrk="0" hangingPunct="1">
        <a:lnSpc>
          <a:spcPct val="90000"/>
        </a:lnSpc>
        <a:spcBef>
          <a:spcPct val="0"/>
        </a:spcBef>
        <a:buNone/>
        <a:defRPr sz="4400" b="1" kern="1200">
          <a:solidFill>
            <a:schemeClr val="accent1"/>
          </a:solidFill>
          <a:latin typeface="+mj-lt"/>
          <a:ea typeface="+mj-ea"/>
          <a:cs typeface="+mj-cs"/>
        </a:defRPr>
      </a:lvl1pPr>
    </p:titleStyle>
    <p:bodyStyle>
      <a:lvl1pPr marL="180000" indent="-180000" algn="l" defTabSz="914400" rtl="0" eaLnBrk="1" latinLnBrk="0" hangingPunct="1">
        <a:lnSpc>
          <a:spcPct val="90000"/>
        </a:lnSpc>
        <a:spcBef>
          <a:spcPts val="600"/>
        </a:spcBef>
        <a:buFont typeface="Arial" panose="020B0604020202020204" pitchFamily="34" charset="0"/>
        <a:buChar char="•"/>
        <a:defRPr sz="2000" kern="1200">
          <a:solidFill>
            <a:schemeClr val="accent1"/>
          </a:solidFill>
          <a:latin typeface="+mn-lt"/>
          <a:ea typeface="+mn-ea"/>
          <a:cs typeface="+mn-cs"/>
        </a:defRPr>
      </a:lvl1pPr>
      <a:lvl2pPr marL="360000" indent="-180000" algn="l" defTabSz="914400" rtl="0" eaLnBrk="1" latinLnBrk="0" hangingPunct="1">
        <a:lnSpc>
          <a:spcPct val="100000"/>
        </a:lnSpc>
        <a:spcBef>
          <a:spcPts val="600"/>
        </a:spcBef>
        <a:spcAft>
          <a:spcPts val="0"/>
        </a:spcAft>
        <a:buFont typeface="Arial" panose="020B0604020202020204" pitchFamily="34" charset="0"/>
        <a:buChar char="•"/>
        <a:defRPr sz="1800" kern="1200">
          <a:solidFill>
            <a:schemeClr val="accent1"/>
          </a:solidFill>
          <a:latin typeface="+mn-lt"/>
          <a:ea typeface="+mn-ea"/>
          <a:cs typeface="+mn-cs"/>
        </a:defRPr>
      </a:lvl2pPr>
      <a:lvl3pPr marL="540000" indent="-180000" algn="l" defTabSz="914400" rtl="0" eaLnBrk="1" latinLnBrk="0" hangingPunct="1">
        <a:lnSpc>
          <a:spcPct val="100000"/>
        </a:lnSpc>
        <a:spcBef>
          <a:spcPts val="600"/>
        </a:spcBef>
        <a:spcAft>
          <a:spcPts val="0"/>
        </a:spcAft>
        <a:buFont typeface="Arial" panose="020B0604020202020204" pitchFamily="34" charset="0"/>
        <a:buChar char="•"/>
        <a:defRPr sz="1600" kern="1200">
          <a:solidFill>
            <a:schemeClr val="accent1"/>
          </a:solidFill>
          <a:latin typeface="+mn-lt"/>
          <a:ea typeface="+mn-ea"/>
          <a:cs typeface="+mn-cs"/>
        </a:defRPr>
      </a:lvl3pPr>
      <a:lvl4pPr marL="72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accent1"/>
          </a:solidFill>
          <a:latin typeface="+mn-lt"/>
          <a:ea typeface="+mn-ea"/>
          <a:cs typeface="+mn-cs"/>
        </a:defRPr>
      </a:lvl4pPr>
      <a:lvl5pPr marL="90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accent1"/>
          </a:solidFill>
          <a:latin typeface="+mn-lt"/>
          <a:ea typeface="+mn-ea"/>
          <a:cs typeface="+mn-cs"/>
        </a:defRPr>
      </a:lvl5pPr>
      <a:lvl6pPr marL="90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accent1"/>
          </a:solidFill>
          <a:latin typeface="+mn-lt"/>
          <a:ea typeface="+mn-ea"/>
          <a:cs typeface="+mn-cs"/>
        </a:defRPr>
      </a:lvl6pPr>
      <a:lvl7pPr marL="90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accent1"/>
          </a:solidFill>
          <a:latin typeface="+mn-lt"/>
          <a:ea typeface="+mn-ea"/>
          <a:cs typeface="+mn-cs"/>
        </a:defRPr>
      </a:lvl7pPr>
      <a:lvl8pPr marL="90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accent1"/>
          </a:solidFill>
          <a:latin typeface="+mn-lt"/>
          <a:ea typeface="+mn-ea"/>
          <a:cs typeface="+mn-cs"/>
        </a:defRPr>
      </a:lvl8pPr>
      <a:lvl9pPr marL="900000" indent="-180000" algn="l" defTabSz="914400" rtl="0" eaLnBrk="1" latinLnBrk="0" hangingPunct="1">
        <a:lnSpc>
          <a:spcPct val="100000"/>
        </a:lnSpc>
        <a:spcBef>
          <a:spcPts val="600"/>
        </a:spcBef>
        <a:spcAft>
          <a:spcPts val="0"/>
        </a:spcAft>
        <a:buFont typeface="Arial" panose="020B0604020202020204" pitchFamily="34" charset="0"/>
        <a:buChar char="•"/>
        <a:defRPr sz="1400" kern="1200">
          <a:solidFill>
            <a:schemeClr val="accent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ices-tools-dev.github.io/RDBEScore/articles/manipulating-rdbesdataobjects.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ices-tools-dev.github.io/RDBEScore/articles/manipulating-rdbesdataobjects.html"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github.com/ices-tools-dev/RDBEScore/issues/13"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CRAN.R-project.org/package=SDAResources" TargetMode="External"/><Relationship Id="rId2" Type="http://schemas.openxmlformats.org/officeDocument/2006/relationships/hyperlink" Target="https://CRAN.R-project.org/package=survey" TargetMode="External"/><Relationship Id="rId1" Type="http://schemas.openxmlformats.org/officeDocument/2006/relationships/slideLayout" Target="../slideLayouts/slideLayout2.xml"/><Relationship Id="rId4" Type="http://schemas.openxmlformats.org/officeDocument/2006/relationships/hyperlink" Target="https://ices-tools-dev.github.io/RDBEScore/articles/estimating-rdbesdataobjects.html"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rdbes.ices.dk/#/"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2" Type="http://schemas.openxmlformats.org/officeDocument/2006/relationships/hyperlink" Target="https://github.com/ices-tools-dev/RDBEScore/issue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ices-tools-dev.github.io/RDBEScore/" TargetMode="External"/><Relationship Id="rId2" Type="http://schemas.openxmlformats.org/officeDocument/2006/relationships/hyperlink" Target="https://github.com/ices-tools-dev/RDBEScore/tree/dev"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fontScale="90000"/>
          </a:bodyPr>
          <a:lstStyle/>
          <a:p>
            <a:pPr marL="0" lvl="0" indent="0">
              <a:buNone/>
            </a:pPr>
            <a:r>
              <a:t>RDBEScore: Using R for ICES Regional Database &amp; Estimation System (RDBES) Data</a:t>
            </a:r>
          </a:p>
        </p:txBody>
      </p:sp>
      <p:sp>
        <p:nvSpPr>
          <p:cNvPr id="3" name="Subtitle 2"/>
          <p:cNvSpPr>
            <a:spLocks noGrp="1"/>
          </p:cNvSpPr>
          <p:nvPr>
            <p:ph type="subTitle" idx="1"/>
          </p:nvPr>
        </p:nvSpPr>
        <p:spPr>
          <a:xfrm>
            <a:off x="1371600" y="2914650"/>
            <a:ext cx="6400800" cy="1314450"/>
          </a:xfrm>
        </p:spPr>
        <p:txBody>
          <a:bodyPr/>
          <a:lstStyle/>
          <a:p>
            <a:pPr marL="0" lvl="0" indent="0">
              <a:buNone/>
            </a:pPr>
            <a:br/>
            <a:b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Object class RDBESDataObject</a:t>
            </a:r>
          </a:p>
        </p:txBody>
      </p:sp>
      <p:sp>
        <p:nvSpPr>
          <p:cNvPr id="3" name="Content Placeholder 2"/>
          <p:cNvSpPr>
            <a:spLocks noGrp="1"/>
          </p:cNvSpPr>
          <p:nvPr>
            <p:ph idx="1"/>
          </p:nvPr>
        </p:nvSpPr>
        <p:spPr/>
        <p:txBody>
          <a:bodyPr>
            <a:normAutofit fontScale="85000" lnSpcReduction="10000"/>
          </a:bodyPr>
          <a:lstStyle/>
          <a:p>
            <a:pPr marL="0" lvl="0" indent="0">
              <a:buNone/>
            </a:pPr>
            <a:r>
              <a:t>It should be noted that the objects created are of the S3 class “</a:t>
            </a:r>
            <a:r>
              <a:rPr b="1"/>
              <a:t>RDBESDataObject</a:t>
            </a:r>
            <a:r>
              <a:t>”. The class has defined </a:t>
            </a:r>
            <a:r>
              <a:rPr b="1"/>
              <a:t>print()</a:t>
            </a:r>
            <a:r>
              <a:t>, </a:t>
            </a:r>
            <a:r>
              <a:rPr b="1"/>
              <a:t>summary()</a:t>
            </a:r>
            <a:r>
              <a:t> and </a:t>
            </a:r>
            <a:r>
              <a:rPr b="1"/>
              <a:t>sort()</a:t>
            </a:r>
            <a:r>
              <a:t> methods. For more info on these see vignette </a:t>
            </a:r>
            <a:r>
              <a:rPr>
                <a:hlinkClick r:id="rId2"/>
              </a:rPr>
              <a:t>Manipulating RDBESDataObjects</a:t>
            </a:r>
            <a:r>
              <a:t>.</a:t>
            </a:r>
          </a:p>
          <a:p>
            <a:pPr marL="0" lvl="0" indent="0">
              <a:spcBef>
                <a:spcPts val="3000"/>
              </a:spcBef>
              <a:buNone/>
            </a:pPr>
            <a:r>
              <a:rPr b="1"/>
              <a:t>validate RDBESDataObject</a:t>
            </a:r>
          </a:p>
          <a:p>
            <a:pPr marL="0" lvl="0" indent="0">
              <a:buNone/>
            </a:pPr>
            <a:r>
              <a:t>RDBESDataObject structure can be validated using the </a:t>
            </a:r>
            <a:r>
              <a:rPr b="1"/>
              <a:t>validateRDBESDataObject()</a:t>
            </a:r>
            <a:r>
              <a:t> function.</a:t>
            </a:r>
          </a:p>
          <a:p>
            <a:pPr lvl="0" indent="0">
              <a:buNone/>
            </a:pPr>
            <a:r>
              <a:rPr>
                <a:solidFill>
                  <a:srgbClr val="06287E"/>
                </a:solidFill>
                <a:latin typeface="Courier"/>
              </a:rPr>
              <a:t>validateRDBESDataObject</a:t>
            </a:r>
            <a:r>
              <a:rPr>
                <a:latin typeface="Courier"/>
              </a:rPr>
              <a:t>(importedList, </a:t>
            </a:r>
            <a:r>
              <a:rPr>
                <a:solidFill>
                  <a:srgbClr val="7D9029"/>
                </a:solidFill>
                <a:latin typeface="Courier"/>
              </a:rPr>
              <a:t>verbose =</a:t>
            </a:r>
            <a:r>
              <a:rPr>
                <a:latin typeface="Courier"/>
              </a:rPr>
              <a:t> </a:t>
            </a:r>
            <a:r>
              <a:rPr>
                <a:solidFill>
                  <a:srgbClr val="880000"/>
                </a:solidFill>
                <a:latin typeface="Courier"/>
              </a:rPr>
              <a:t>TRUE</a:t>
            </a:r>
            <a:r>
              <a:rPr>
                <a:latin typeface="Courier"/>
              </a:rPr>
              <a:t>)</a:t>
            </a:r>
          </a:p>
          <a:p>
            <a:pPr lvl="0" indent="0">
              <a:buNone/>
            </a:pPr>
            <a:r>
              <a:rPr>
                <a:latin typeface="Courier"/>
              </a:rPr>
              <a:t>## [1] "Note that TE is NULL but this is allowed in an RDBESDataObject"
## [2] "Note that LO is NULL but this is allowed in an RDBESDataObject"
## [3] "Note that OS is NULL but this is allowed in an RDBESDataObject"
## [4] "Note that LE is NULL but this is allowed in an RDBESDataObject"
## [5] "Note that CL is NULL but this is allowed in an RDBESDataObject"
## [6] "Note that CE is NULL but this is allowed in an RDBESDataObject"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Filtering RDBESDataObjects</a:t>
            </a:r>
          </a:p>
        </p:txBody>
      </p:sp>
      <p:sp>
        <p:nvSpPr>
          <p:cNvPr id="3" name="Content Placeholder 2"/>
          <p:cNvSpPr>
            <a:spLocks noGrp="1"/>
          </p:cNvSpPr>
          <p:nvPr>
            <p:ph idx="1"/>
          </p:nvPr>
        </p:nvSpPr>
        <p:spPr/>
        <p:txBody>
          <a:bodyPr>
            <a:normAutofit lnSpcReduction="10000"/>
          </a:bodyPr>
          <a:lstStyle/>
          <a:p>
            <a:pPr marL="0" lvl="0" indent="0">
              <a:buNone/>
            </a:pPr>
            <a:r>
              <a:t>RDBESDataObjects can be filtered using the </a:t>
            </a:r>
            <a:r>
              <a:rPr b="1"/>
              <a:t>filterRDBESDataObject()</a:t>
            </a:r>
            <a:r>
              <a:t> function - this allows the RDBESDataObject to be filtered by any field. A typical use of filtering might be to extract all data collected in a particular ICES division.</a:t>
            </a:r>
          </a:p>
          <a:p>
            <a:pPr lvl="0" indent="0">
              <a:buNone/>
            </a:pPr>
            <a:r>
              <a:rPr>
                <a:latin typeface="Courier"/>
              </a:rPr>
              <a:t>myFields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"SDctry"</a:t>
            </a:r>
            <a:r>
              <a:rPr>
                <a:latin typeface="Courier"/>
              </a:rPr>
              <a:t>,</a:t>
            </a:r>
            <a:r>
              <a:rPr>
                <a:solidFill>
                  <a:srgbClr val="4070A0"/>
                </a:solidFill>
                <a:latin typeface="Courier"/>
              </a:rPr>
              <a:t>"VDctry"</a:t>
            </a:r>
            <a:r>
              <a:rPr>
                <a:latin typeface="Courier"/>
              </a:rPr>
              <a:t>,</a:t>
            </a:r>
            <a:r>
              <a:rPr>
                <a:solidFill>
                  <a:srgbClr val="4070A0"/>
                </a:solidFill>
                <a:latin typeface="Courier"/>
              </a:rPr>
              <a:t>"VDflgCtry"</a:t>
            </a:r>
            <a:r>
              <a:rPr>
                <a:latin typeface="Courier"/>
              </a:rPr>
              <a:t>,</a:t>
            </a:r>
            <a:r>
              <a:rPr>
                <a:solidFill>
                  <a:srgbClr val="4070A0"/>
                </a:solidFill>
                <a:latin typeface="Courier"/>
              </a:rPr>
              <a:t>"FTarvLoc"</a:t>
            </a:r>
            <a:r>
              <a:rPr>
                <a:latin typeface="Courier"/>
              </a:rPr>
              <a:t>)</a:t>
            </a:r>
            <a:br/>
            <a:r>
              <a:rPr>
                <a:latin typeface="Courier"/>
              </a:rPr>
              <a:t>myValues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"ZW"</a:t>
            </a:r>
            <a:r>
              <a:rPr>
                <a:latin typeface="Courier"/>
              </a:rPr>
              <a:t>,</a:t>
            </a:r>
            <a:r>
              <a:rPr>
                <a:solidFill>
                  <a:srgbClr val="4070A0"/>
                </a:solidFill>
                <a:latin typeface="Courier"/>
              </a:rPr>
              <a:t>"ZWBZH"</a:t>
            </a:r>
            <a:r>
              <a:rPr>
                <a:latin typeface="Courier"/>
              </a:rPr>
              <a:t>,</a:t>
            </a:r>
            <a:r>
              <a:rPr>
                <a:solidFill>
                  <a:srgbClr val="4070A0"/>
                </a:solidFill>
                <a:latin typeface="Courier"/>
              </a:rPr>
              <a:t>"ZWVFA"</a:t>
            </a:r>
            <a:r>
              <a:rPr>
                <a:latin typeface="Courier"/>
              </a:rPr>
              <a:t> )</a:t>
            </a:r>
            <a:br/>
            <a:br/>
            <a:r>
              <a:rPr>
                <a:latin typeface="Courier"/>
              </a:rPr>
              <a:t>myFilteredObject </a:t>
            </a:r>
            <a:r>
              <a:rPr>
                <a:solidFill>
                  <a:srgbClr val="007020"/>
                </a:solidFill>
                <a:latin typeface="Courier"/>
              </a:rPr>
              <a:t>&lt;-</a:t>
            </a:r>
            <a:r>
              <a:rPr>
                <a:latin typeface="Courier"/>
              </a:rPr>
              <a:t> </a:t>
            </a:r>
            <a:r>
              <a:rPr>
                <a:solidFill>
                  <a:srgbClr val="06287E"/>
                </a:solidFill>
                <a:latin typeface="Courier"/>
              </a:rPr>
              <a:t>filterRDBESDataObject</a:t>
            </a:r>
            <a:r>
              <a:rPr>
                <a:latin typeface="Courier"/>
              </a:rPr>
              <a:t>(H1Example,</a:t>
            </a:r>
            <a:br/>
            <a:r>
              <a:rPr>
                <a:latin typeface="Courier"/>
              </a:rPr>
              <a:t>                                         </a:t>
            </a:r>
            <a:r>
              <a:rPr>
                <a:solidFill>
                  <a:srgbClr val="7D9029"/>
                </a:solidFill>
                <a:latin typeface="Courier"/>
              </a:rPr>
              <a:t>fieldsToFilter =</a:t>
            </a:r>
            <a:r>
              <a:rPr>
                <a:latin typeface="Courier"/>
              </a:rPr>
              <a:t> myFields,</a:t>
            </a:r>
            <a:br/>
            <a:r>
              <a:rPr>
                <a:latin typeface="Courier"/>
              </a:rPr>
              <a:t>                                         </a:t>
            </a:r>
            <a:r>
              <a:rPr>
                <a:solidFill>
                  <a:srgbClr val="7D9029"/>
                </a:solidFill>
                <a:latin typeface="Courier"/>
              </a:rPr>
              <a:t>valuesToFilter =</a:t>
            </a:r>
            <a:r>
              <a:rPr>
                <a:latin typeface="Courier"/>
              </a:rPr>
              <a:t> myValues )</a:t>
            </a:r>
            <a:br/>
            <a:br/>
            <a:r>
              <a:rPr i="1">
                <a:solidFill>
                  <a:srgbClr val="60A0B0"/>
                </a:solidFill>
                <a:latin typeface="Courier"/>
              </a:rPr>
              <a:t># Number of rows in each non-null table</a:t>
            </a:r>
            <a:br/>
            <a:r>
              <a:rPr>
                <a:solidFill>
                  <a:srgbClr val="06287E"/>
                </a:solidFill>
                <a:latin typeface="Courier"/>
              </a:rPr>
              <a:t>unlist</a:t>
            </a:r>
            <a:r>
              <a:rPr>
                <a:latin typeface="Courier"/>
              </a:rPr>
              <a:t>(</a:t>
            </a:r>
            <a:r>
              <a:rPr>
                <a:solidFill>
                  <a:srgbClr val="06287E"/>
                </a:solidFill>
                <a:latin typeface="Courier"/>
              </a:rPr>
              <a:t>summary</a:t>
            </a:r>
            <a:r>
              <a:rPr>
                <a:latin typeface="Courier"/>
              </a:rPr>
              <a:t>(myFilteredObject)</a:t>
            </a:r>
            <a:r>
              <a:rPr>
                <a:solidFill>
                  <a:srgbClr val="4070A0"/>
                </a:solidFill>
                <a:latin typeface="Courier"/>
              </a:rPr>
              <a:t>$</a:t>
            </a:r>
            <a:r>
              <a:rPr>
                <a:latin typeface="Courier"/>
              </a:rPr>
              <a:t>rows)</a:t>
            </a:r>
          </a:p>
          <a:p>
            <a:pPr lvl="0" indent="0">
              <a:buNone/>
            </a:pPr>
            <a:r>
              <a:rPr>
                <a:latin typeface="Courier"/>
              </a:rPr>
              <a:t>## NULL</a:t>
            </a:r>
          </a:p>
          <a:p>
            <a:pPr lvl="0" indent="0">
              <a:buNone/>
            </a:pPr>
            <a:r>
              <a:rPr>
                <a:solidFill>
                  <a:srgbClr val="06287E"/>
                </a:solidFill>
                <a:latin typeface="Courier"/>
              </a:rPr>
              <a:t>validateRDBESDataObject</a:t>
            </a:r>
            <a:r>
              <a:rPr>
                <a:latin typeface="Courier"/>
              </a:rPr>
              <a:t>(myFilteredObject, </a:t>
            </a:r>
            <a:r>
              <a:rPr>
                <a:solidFill>
                  <a:srgbClr val="7D9029"/>
                </a:solidFill>
                <a:latin typeface="Courier"/>
              </a:rPr>
              <a:t>verbose =</a:t>
            </a:r>
            <a:r>
              <a:rPr>
                <a:latin typeface="Courier"/>
              </a:rPr>
              <a:t> </a:t>
            </a:r>
            <a:r>
              <a:rPr>
                <a:solidFill>
                  <a:srgbClr val="880000"/>
                </a:solidFill>
                <a:latin typeface="Courier"/>
              </a:rPr>
              <a:t>FALSE</a:t>
            </a:r>
            <a:r>
              <a:rPr>
                <a:latin typeface="Courier"/>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Remowing Unlinked Data</a:t>
            </a:r>
          </a:p>
        </p:txBody>
      </p:sp>
      <p:sp>
        <p:nvSpPr>
          <p:cNvPr id="3" name="Content Placeholder 2"/>
          <p:cNvSpPr>
            <a:spLocks noGrp="1"/>
          </p:cNvSpPr>
          <p:nvPr>
            <p:ph idx="1"/>
          </p:nvPr>
        </p:nvSpPr>
        <p:spPr/>
        <p:txBody>
          <a:bodyPr/>
          <a:lstStyle/>
          <a:p>
            <a:pPr marL="0" lvl="0" indent="0">
              <a:buNone/>
            </a:pPr>
            <a:r>
              <a:t>It is important to note that filtering is likely to result in “orphan” rows being produced so it is usual to also apply the </a:t>
            </a:r>
            <a:r>
              <a:rPr b="1"/>
              <a:t>findAndKillOrphans()</a:t>
            </a:r>
            <a:r>
              <a:t> function to the filtered data to remove these records.</a:t>
            </a:r>
          </a:p>
          <a:p>
            <a:pPr lvl="0" indent="0">
              <a:buNone/>
            </a:pPr>
            <a:r>
              <a:rPr>
                <a:latin typeface="Courier"/>
              </a:rPr>
              <a:t>myFilteredObjectNoOrphans </a:t>
            </a:r>
            <a:r>
              <a:rPr>
                <a:solidFill>
                  <a:srgbClr val="007020"/>
                </a:solidFill>
                <a:latin typeface="Courier"/>
              </a:rPr>
              <a:t>&lt;-</a:t>
            </a:r>
            <a:r>
              <a:rPr>
                <a:latin typeface="Courier"/>
              </a:rPr>
              <a:t> </a:t>
            </a:r>
            <a:br/>
            <a:r>
              <a:rPr>
                <a:latin typeface="Courier"/>
              </a:rPr>
              <a:t>  </a:t>
            </a:r>
            <a:r>
              <a:rPr>
                <a:solidFill>
                  <a:srgbClr val="06287E"/>
                </a:solidFill>
                <a:latin typeface="Courier"/>
              </a:rPr>
              <a:t>findAndKillOrphans</a:t>
            </a:r>
            <a:r>
              <a:rPr>
                <a:latin typeface="Courier"/>
              </a:rPr>
              <a:t>(</a:t>
            </a:r>
            <a:r>
              <a:rPr>
                <a:solidFill>
                  <a:srgbClr val="7D9029"/>
                </a:solidFill>
                <a:latin typeface="Courier"/>
              </a:rPr>
              <a:t>objectToCheck =</a:t>
            </a:r>
            <a:r>
              <a:rPr>
                <a:latin typeface="Courier"/>
              </a:rPr>
              <a:t> myFilteredObject, </a:t>
            </a:r>
            <a:r>
              <a:rPr>
                <a:solidFill>
                  <a:srgbClr val="7D9029"/>
                </a:solidFill>
                <a:latin typeface="Courier"/>
              </a:rPr>
              <a:t>verbose =</a:t>
            </a:r>
            <a:r>
              <a:rPr>
                <a:latin typeface="Courier"/>
              </a:rPr>
              <a:t> </a:t>
            </a:r>
            <a:r>
              <a:rPr>
                <a:solidFill>
                  <a:srgbClr val="880000"/>
                </a:solidFill>
                <a:latin typeface="Courier"/>
              </a:rPr>
              <a:t>FALSE</a:t>
            </a:r>
            <a:r>
              <a:rPr>
                <a:latin typeface="Courier"/>
              </a:rPr>
              <a:t>)</a:t>
            </a:r>
            <a:br/>
            <a:br/>
            <a:r>
              <a:rPr>
                <a:solidFill>
                  <a:srgbClr val="06287E"/>
                </a:solidFill>
                <a:latin typeface="Courier"/>
              </a:rPr>
              <a:t>validateRDBESDataObject</a:t>
            </a:r>
            <a:r>
              <a:rPr>
                <a:latin typeface="Courier"/>
              </a:rPr>
              <a:t>(myFilteredObjectNoOrphans, </a:t>
            </a:r>
            <a:r>
              <a:rPr>
                <a:solidFill>
                  <a:srgbClr val="7D9029"/>
                </a:solidFill>
                <a:latin typeface="Courier"/>
              </a:rPr>
              <a:t>verbose =</a:t>
            </a:r>
            <a:r>
              <a:rPr>
                <a:latin typeface="Courier"/>
              </a:rPr>
              <a:t> </a:t>
            </a:r>
            <a:r>
              <a:rPr>
                <a:solidFill>
                  <a:srgbClr val="880000"/>
                </a:solidFill>
                <a:latin typeface="Courier"/>
              </a:rPr>
              <a:t>FALSE</a:t>
            </a:r>
            <a:r>
              <a:rPr>
                <a:latin typeface="Courier"/>
              </a:rPr>
              <a:t>)</a:t>
            </a:r>
          </a:p>
          <a:p>
            <a:pPr marL="0" lvl="0" indent="0">
              <a:buNone/>
            </a:pPr>
            <a:r>
              <a:t>Again to see more details on the functions see the vignette </a:t>
            </a:r>
            <a:r>
              <a:rPr>
                <a:hlinkClick r:id="rId2"/>
              </a:rPr>
              <a:t>Manipulating RDBESDataObjects</a:t>
            </a:r>
            <a:r>
              <a: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Getting Subsets of RDBESDataObject Tables</a:t>
            </a:r>
          </a:p>
        </p:txBody>
      </p:sp>
      <p:sp>
        <p:nvSpPr>
          <p:cNvPr id="4" name="Text Placeholder 3"/>
          <p:cNvSpPr>
            <a:spLocks noGrp="1"/>
          </p:cNvSpPr>
          <p:nvPr>
            <p:ph type="body" sz="half" idx="2"/>
          </p:nvPr>
        </p:nvSpPr>
        <p:spPr/>
        <p:txBody>
          <a:bodyPr/>
          <a:lstStyle/>
          <a:p>
            <a:pPr marL="0" lvl="0" indent="0">
              <a:buNone/>
            </a:pPr>
            <a:r>
              <a:t>Sometimes it we want to see how a field or values in the </a:t>
            </a:r>
            <a:r>
              <a:rPr b="1"/>
              <a:t>RDBESDataObject</a:t>
            </a:r>
            <a:r>
              <a:t> are connected to other tables. One use case would be e.g. to see when a specific Landing Event (LE) occurred.For this we can use the </a:t>
            </a:r>
            <a:r>
              <a:rPr b="1"/>
              <a:t>getLinkedDataFromLevel()</a:t>
            </a:r>
            <a:r>
              <a:t> function.</a:t>
            </a:r>
          </a:p>
          <a:p>
            <a:pPr lvl="0" indent="0">
              <a:buNone/>
            </a:pPr>
            <a:r>
              <a:rPr i="1">
                <a:solidFill>
                  <a:srgbClr val="60A0B0"/>
                </a:solidFill>
                <a:latin typeface="Courier"/>
              </a:rPr>
              <a:t>#get the TE table corresponding to the first LEid in the H8ExampleEE1 object</a:t>
            </a:r>
            <a:br/>
            <a:r>
              <a:rPr>
                <a:latin typeface="Courier"/>
              </a:rPr>
              <a:t>ld </a:t>
            </a:r>
            <a:r>
              <a:rPr>
                <a:solidFill>
                  <a:srgbClr val="007020"/>
                </a:solidFill>
                <a:latin typeface="Courier"/>
              </a:rPr>
              <a:t>&lt;-</a:t>
            </a:r>
            <a:r>
              <a:rPr>
                <a:latin typeface="Courier"/>
              </a:rPr>
              <a:t> </a:t>
            </a:r>
            <a:r>
              <a:rPr>
                <a:solidFill>
                  <a:srgbClr val="06287E"/>
                </a:solidFill>
                <a:latin typeface="Courier"/>
              </a:rPr>
              <a:t>getLinkedDataFromLevel</a:t>
            </a:r>
            <a:r>
              <a:rPr>
                <a:latin typeface="Courier"/>
              </a:rPr>
              <a:t>(</a:t>
            </a:r>
            <a:r>
              <a:rPr>
                <a:solidFill>
                  <a:srgbClr val="4070A0"/>
                </a:solidFill>
                <a:latin typeface="Courier"/>
              </a:rPr>
              <a:t>"LEid"</a:t>
            </a:r>
            <a:r>
              <a:rPr>
                <a:latin typeface="Courier"/>
              </a:rPr>
              <a:t>, </a:t>
            </a:r>
            <a:r>
              <a:rPr>
                <a:solidFill>
                  <a:srgbClr val="06287E"/>
                </a:solidFill>
                <a:latin typeface="Courier"/>
              </a:rPr>
              <a:t>c</a:t>
            </a:r>
            <a:r>
              <a:rPr>
                <a:latin typeface="Courier"/>
              </a:rPr>
              <a:t>(</a:t>
            </a:r>
            <a:r>
              <a:rPr>
                <a:solidFill>
                  <a:srgbClr val="40A070"/>
                </a:solidFill>
                <a:latin typeface="Courier"/>
              </a:rPr>
              <a:t>1</a:t>
            </a:r>
            <a:r>
              <a:rPr>
                <a:latin typeface="Courier"/>
              </a:rPr>
              <a:t>), H8ExampleEE1, </a:t>
            </a:r>
            <a:r>
              <a:rPr>
                <a:solidFill>
                  <a:srgbClr val="4070A0"/>
                </a:solidFill>
                <a:latin typeface="Courier"/>
              </a:rPr>
              <a:t>"TE"</a:t>
            </a:r>
            <a:r>
              <a:rPr>
                <a:latin typeface="Courier"/>
              </a:rPr>
              <a:t>, </a:t>
            </a:r>
            <a:r>
              <a:rPr>
                <a:solidFill>
                  <a:srgbClr val="7D9029"/>
                </a:solidFill>
                <a:latin typeface="Courier"/>
              </a:rPr>
              <a:t>verbose =</a:t>
            </a:r>
            <a:r>
              <a:rPr>
                <a:latin typeface="Courier"/>
              </a:rPr>
              <a:t> </a:t>
            </a:r>
            <a:r>
              <a:rPr>
                <a:solidFill>
                  <a:srgbClr val="880000"/>
                </a:solidFill>
                <a:latin typeface="Courier"/>
              </a:rPr>
              <a:t>TRUE</a:t>
            </a:r>
            <a:r>
              <a:rPr>
                <a:latin typeface="Courier"/>
              </a:rPr>
              <a:t>)</a:t>
            </a:r>
          </a:p>
          <a:p>
            <a:pPr lvl="0" indent="0">
              <a:buNone/>
            </a:pPr>
            <a:r>
              <a:rPr>
                <a:latin typeface="Courier"/>
              </a:rPr>
              <a:t>## Traversing upwards in the table hierarchy from LE to TE 
## [1] "LE: 1"
## [1] "Skipping: FT"
## [1] "VS: 1"</a:t>
            </a:r>
          </a:p>
          <a:p>
            <a:pPr lvl="0" indent="0">
              <a:buNone/>
            </a:pPr>
            <a:r>
              <a:rPr>
                <a:latin typeface="Courier"/>
              </a:rPr>
              <a:t>knitr</a:t>
            </a:r>
            <a:r>
              <a:rPr>
                <a:solidFill>
                  <a:srgbClr val="4070A0"/>
                </a:solidFill>
                <a:latin typeface="Courier"/>
              </a:rPr>
              <a:t>::</a:t>
            </a:r>
            <a:r>
              <a:rPr>
                <a:solidFill>
                  <a:srgbClr val="06287E"/>
                </a:solidFill>
                <a:latin typeface="Courier"/>
              </a:rPr>
              <a:t>kable</a:t>
            </a:r>
            <a:r>
              <a:rPr>
                <a:latin typeface="Courier"/>
              </a:rPr>
              <a:t>(ld[,</a:t>
            </a:r>
            <a:r>
              <a:rPr>
                <a:solidFill>
                  <a:srgbClr val="06287E"/>
                </a:solidFill>
                <a:latin typeface="Courier"/>
              </a:rPr>
              <a:t>c</a:t>
            </a:r>
            <a:r>
              <a:rPr>
                <a:latin typeface="Courier"/>
              </a:rPr>
              <a:t>(</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r>
              <a:rPr>
                <a:solidFill>
                  <a:srgbClr val="40A070"/>
                </a:solidFill>
                <a:latin typeface="Courier"/>
              </a:rPr>
              <a:t>5</a:t>
            </a:r>
            <a:r>
              <a:rPr>
                <a:solidFill>
                  <a:srgbClr val="4070A0"/>
                </a:solidFill>
                <a:latin typeface="Courier"/>
              </a:rPr>
              <a:t>:</a:t>
            </a:r>
            <a:r>
              <a:rPr>
                <a:solidFill>
                  <a:srgbClr val="40A070"/>
                </a:solidFill>
                <a:latin typeface="Courier"/>
              </a:rPr>
              <a:t>8</a:t>
            </a:r>
            <a:r>
              <a:rPr>
                <a:latin typeface="Courier"/>
              </a:rPr>
              <a:t> )])</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{9D7B26C5-4107-4FEC-AEDC-1716B250A1EF}</a:tableStyleId>
              </a:tblPr>
              <a:tblGrid>
                <a:gridCol w="850900">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gridCol w="850900">
                  <a:extLst>
                    <a:ext uri="{9D8B030D-6E8A-4147-A177-3AD203B41FA5}">
                      <a16:colId xmlns:a16="http://schemas.microsoft.com/office/drawing/2014/main" val="20004"/>
                    </a:ext>
                  </a:extLst>
                </a:gridCol>
                <a:gridCol w="850900">
                  <a:extLst>
                    <a:ext uri="{9D8B030D-6E8A-4147-A177-3AD203B41FA5}">
                      <a16:colId xmlns:a16="http://schemas.microsoft.com/office/drawing/2014/main" val="20005"/>
                    </a:ext>
                  </a:extLst>
                </a:gridCol>
              </a:tblGrid>
              <a:tr h="0">
                <a:tc>
                  <a:txBody>
                    <a:bodyPr/>
                    <a:lstStyle/>
                    <a:p>
                      <a:pPr marL="0" lvl="0" indent="0" algn="r">
                        <a:buNone/>
                      </a:pPr>
                      <a:r>
                        <a:t>TEid</a:t>
                      </a:r>
                    </a:p>
                  </a:txBody>
                  <a:tcPr/>
                </a:tc>
                <a:tc>
                  <a:txBody>
                    <a:bodyPr/>
                    <a:lstStyle/>
                    <a:p>
                      <a:pPr marL="0" lvl="0" indent="0" algn="r">
                        <a:buNone/>
                      </a:pPr>
                      <a:r>
                        <a:t>SDid</a:t>
                      </a:r>
                    </a:p>
                  </a:txBody>
                  <a:tcPr/>
                </a:tc>
                <a:tc>
                  <a:txBody>
                    <a:bodyPr/>
                    <a:lstStyle/>
                    <a:p>
                      <a:pPr marL="0" lvl="0" indent="0" algn="l">
                        <a:buNone/>
                      </a:pPr>
                      <a:r>
                        <a:t>TErecType</a:t>
                      </a:r>
                    </a:p>
                  </a:txBody>
                  <a:tcPr/>
                </a:tc>
                <a:tc>
                  <a:txBody>
                    <a:bodyPr/>
                    <a:lstStyle/>
                    <a:p>
                      <a:pPr marL="0" lvl="0" indent="0" algn="r">
                        <a:buNone/>
                      </a:pPr>
                      <a:r>
                        <a:t>TEseqNum</a:t>
                      </a:r>
                    </a:p>
                  </a:txBody>
                  <a:tcPr/>
                </a:tc>
                <a:tc>
                  <a:txBody>
                    <a:bodyPr/>
                    <a:lstStyle/>
                    <a:p>
                      <a:pPr marL="0" lvl="0" indent="0" algn="l">
                        <a:buNone/>
                      </a:pPr>
                      <a:r>
                        <a:t>TEstratification</a:t>
                      </a:r>
                    </a:p>
                  </a:txBody>
                  <a:tcPr/>
                </a:tc>
                <a:tc>
                  <a:txBody>
                    <a:bodyPr/>
                    <a:lstStyle/>
                    <a:p>
                      <a:pPr marL="0" lvl="0" indent="0" algn="l">
                        <a:buNone/>
                      </a:pPr>
                      <a:r>
                        <a:t>TEtimeUnit</a:t>
                      </a:r>
                    </a:p>
                  </a:txBody>
                  <a:tcPr/>
                </a:tc>
                <a:extLst>
                  <a:ext uri="{0D108BD9-81ED-4DB2-BD59-A6C34878D82A}">
                    <a16:rowId xmlns:a16="http://schemas.microsoft.com/office/drawing/2014/main" val="10000"/>
                  </a:ext>
                </a:extLst>
              </a:tr>
              <a:tr h="0">
                <a:tc>
                  <a:txBody>
                    <a:bodyPr/>
                    <a:lstStyle/>
                    <a:p>
                      <a:pPr marL="0" lvl="0" indent="0" algn="r">
                        <a:buNone/>
                      </a:pPr>
                      <a:r>
                        <a:t>1</a:t>
                      </a:r>
                    </a:p>
                  </a:txBody>
                  <a:tcPr/>
                </a:tc>
                <a:tc>
                  <a:txBody>
                    <a:bodyPr/>
                    <a:lstStyle/>
                    <a:p>
                      <a:pPr marL="0" lvl="0" indent="0" algn="r">
                        <a:buNone/>
                      </a:pPr>
                      <a:r>
                        <a:t>1</a:t>
                      </a:r>
                    </a:p>
                  </a:txBody>
                  <a:tcPr/>
                </a:tc>
                <a:tc>
                  <a:txBody>
                    <a:bodyPr/>
                    <a:lstStyle/>
                    <a:p>
                      <a:pPr marL="0" lvl="0" indent="0" algn="l">
                        <a:buNone/>
                      </a:pPr>
                      <a:r>
                        <a:t>TE</a:t>
                      </a:r>
                    </a:p>
                  </a:txBody>
                  <a:tcPr/>
                </a:tc>
                <a:tc>
                  <a:txBody>
                    <a:bodyPr/>
                    <a:lstStyle/>
                    <a:p>
                      <a:pPr marL="0" lvl="0" indent="0" algn="r">
                        <a:buNone/>
                      </a:pPr>
                      <a:r>
                        <a:t>1</a:t>
                      </a:r>
                    </a:p>
                  </a:txBody>
                  <a:tcPr/>
                </a:tc>
                <a:tc>
                  <a:txBody>
                    <a:bodyPr/>
                    <a:lstStyle/>
                    <a:p>
                      <a:pPr marL="0" lvl="0" indent="0" algn="l">
                        <a:buNone/>
                      </a:pPr>
                      <a:r>
                        <a:t>Y</a:t>
                      </a:r>
                    </a:p>
                  </a:txBody>
                  <a:tcPr/>
                </a:tc>
                <a:tc>
                  <a:txBody>
                    <a:bodyPr/>
                    <a:lstStyle/>
                    <a:p>
                      <a:pPr marL="0" lvl="0" indent="0" algn="l">
                        <a:buNone/>
                      </a:pPr>
                      <a:r>
                        <a:t>Week</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Getting Subsets of RDBESDataObject Tables</a:t>
            </a:r>
          </a:p>
        </p:txBody>
      </p:sp>
      <p:sp>
        <p:nvSpPr>
          <p:cNvPr id="4" name="Text Placeholder 3"/>
          <p:cNvSpPr>
            <a:spLocks noGrp="1"/>
          </p:cNvSpPr>
          <p:nvPr>
            <p:ph type="body" sz="half" idx="2"/>
          </p:nvPr>
        </p:nvSpPr>
        <p:spPr/>
        <p:txBody>
          <a:bodyPr>
            <a:normAutofit lnSpcReduction="10000"/>
          </a:bodyPr>
          <a:lstStyle/>
          <a:p>
            <a:pPr marL="0" lvl="0" indent="0">
              <a:buNone/>
            </a:pPr>
            <a:r>
              <a:t>Similarly we can get the subset of the LE table corresponding to a specific value in the TE table. This does not have to be the </a:t>
            </a:r>
            <a:r>
              <a:rPr i="1"/>
              <a:t>id</a:t>
            </a:r>
            <a:r>
              <a:t> field, but can be any field in the table.</a:t>
            </a:r>
          </a:p>
          <a:p>
            <a:pPr lvl="0" indent="0">
              <a:buNone/>
            </a:pPr>
            <a:r>
              <a:rPr i="1">
                <a:solidFill>
                  <a:srgbClr val="60A0B0"/>
                </a:solidFill>
                <a:latin typeface="Courier"/>
              </a:rPr>
              <a:t>#get the SA table corresponding to the first 2 TEids in the H8ExampleEE1 object</a:t>
            </a:r>
            <a:br/>
            <a:r>
              <a:rPr>
                <a:latin typeface="Courier"/>
              </a:rPr>
              <a:t>ld </a:t>
            </a:r>
            <a:r>
              <a:rPr>
                <a:solidFill>
                  <a:srgbClr val="007020"/>
                </a:solidFill>
                <a:latin typeface="Courier"/>
              </a:rPr>
              <a:t>&lt;-</a:t>
            </a:r>
            <a:r>
              <a:rPr>
                <a:latin typeface="Courier"/>
              </a:rPr>
              <a:t> </a:t>
            </a:r>
            <a:r>
              <a:rPr>
                <a:solidFill>
                  <a:srgbClr val="06287E"/>
                </a:solidFill>
                <a:latin typeface="Courier"/>
              </a:rPr>
              <a:t>getLinkedDataFromLevel</a:t>
            </a:r>
            <a:r>
              <a:rPr>
                <a:latin typeface="Courier"/>
              </a:rPr>
              <a:t>(</a:t>
            </a:r>
            <a:r>
              <a:rPr>
                <a:solidFill>
                  <a:srgbClr val="4070A0"/>
                </a:solidFill>
                <a:latin typeface="Courier"/>
              </a:rPr>
              <a:t>"TEid"</a:t>
            </a:r>
            <a:r>
              <a:rPr>
                <a:latin typeface="Courier"/>
              </a:rPr>
              <a:t>, </a:t>
            </a:r>
            <a:r>
              <a:rPr>
                <a:solidFill>
                  <a:srgbClr val="06287E"/>
                </a:solidFill>
                <a:latin typeface="Courier"/>
              </a:rPr>
              <a:t>c</a:t>
            </a:r>
            <a:r>
              <a:rPr>
                <a:latin typeface="Courier"/>
              </a:rPr>
              <a:t>(</a:t>
            </a:r>
            <a:r>
              <a:rPr>
                <a:solidFill>
                  <a:srgbClr val="40A070"/>
                </a:solidFill>
                <a:latin typeface="Courier"/>
              </a:rPr>
              <a:t>1</a:t>
            </a:r>
            <a:r>
              <a:rPr>
                <a:latin typeface="Courier"/>
              </a:rPr>
              <a:t>,</a:t>
            </a:r>
            <a:r>
              <a:rPr>
                <a:solidFill>
                  <a:srgbClr val="40A070"/>
                </a:solidFill>
                <a:latin typeface="Courier"/>
              </a:rPr>
              <a:t>2</a:t>
            </a:r>
            <a:r>
              <a:rPr>
                <a:latin typeface="Courier"/>
              </a:rPr>
              <a:t>), H8ExampleEE1, </a:t>
            </a:r>
            <a:r>
              <a:rPr>
                <a:solidFill>
                  <a:srgbClr val="4070A0"/>
                </a:solidFill>
                <a:latin typeface="Courier"/>
              </a:rPr>
              <a:t>"SA"</a:t>
            </a:r>
            <a:r>
              <a:rPr>
                <a:latin typeface="Courier"/>
              </a:rPr>
              <a:t>, </a:t>
            </a:r>
            <a:r>
              <a:rPr>
                <a:solidFill>
                  <a:srgbClr val="7D9029"/>
                </a:solidFill>
                <a:latin typeface="Courier"/>
              </a:rPr>
              <a:t>verbose =</a:t>
            </a:r>
            <a:r>
              <a:rPr>
                <a:latin typeface="Courier"/>
              </a:rPr>
              <a:t> </a:t>
            </a:r>
            <a:r>
              <a:rPr>
                <a:solidFill>
                  <a:srgbClr val="880000"/>
                </a:solidFill>
                <a:latin typeface="Courier"/>
              </a:rPr>
              <a:t>TRUE</a:t>
            </a:r>
            <a:r>
              <a:rPr>
                <a:latin typeface="Courier"/>
              </a:rPr>
              <a:t>)</a:t>
            </a:r>
          </a:p>
          <a:p>
            <a:pPr lvl="0" indent="0">
              <a:buNone/>
            </a:pPr>
            <a:r>
              <a:rPr>
                <a:latin typeface="Courier"/>
              </a:rPr>
              <a:t>## Traversing downwards in the table hierarchy from TE to SA 
## TEid: 1, 2
## VSid: 1, 2, 3
## LEid: 1, 2, 3
## SSid: 1, 2, 3</a:t>
            </a:r>
          </a:p>
          <a:p>
            <a:pPr lvl="0" indent="0">
              <a:buNone/>
            </a:pPr>
            <a:r>
              <a:rPr>
                <a:latin typeface="Courier"/>
              </a:rPr>
              <a:t>knitr</a:t>
            </a:r>
            <a:r>
              <a:rPr>
                <a:solidFill>
                  <a:srgbClr val="4070A0"/>
                </a:solidFill>
                <a:latin typeface="Courier"/>
              </a:rPr>
              <a:t>::</a:t>
            </a:r>
            <a:r>
              <a:rPr>
                <a:solidFill>
                  <a:srgbClr val="06287E"/>
                </a:solidFill>
                <a:latin typeface="Courier"/>
              </a:rPr>
              <a:t>kable</a:t>
            </a:r>
            <a:r>
              <a:rPr>
                <a:latin typeface="Courier"/>
              </a:rPr>
              <a:t>(ld[,</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{9D7B26C5-4107-4FEC-AEDC-1716B250A1EF}</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0">
                <a:tc>
                  <a:txBody>
                    <a:bodyPr/>
                    <a:lstStyle/>
                    <a:p>
                      <a:pPr marL="0" lvl="0" indent="0" algn="r">
                        <a:buNone/>
                      </a:pPr>
                      <a:r>
                        <a:t>SAid</a:t>
                      </a:r>
                    </a:p>
                  </a:txBody>
                  <a:tcPr/>
                </a:tc>
                <a:tc>
                  <a:txBody>
                    <a:bodyPr/>
                    <a:lstStyle/>
                    <a:p>
                      <a:pPr marL="0" lvl="0" indent="0" algn="l">
                        <a:buNone/>
                      </a:pPr>
                      <a:r>
                        <a:t>SAparSequNum</a:t>
                      </a:r>
                    </a:p>
                  </a:txBody>
                  <a:tcPr/>
                </a:tc>
                <a:tc>
                  <a:txBody>
                    <a:bodyPr/>
                    <a:lstStyle/>
                    <a:p>
                      <a:pPr marL="0" lvl="0" indent="0" algn="r">
                        <a:buNone/>
                      </a:pPr>
                      <a:r>
                        <a:t>SSid</a:t>
                      </a:r>
                    </a:p>
                  </a:txBody>
                  <a:tcPr/>
                </a:tc>
                <a:tc>
                  <a:txBody>
                    <a:bodyPr/>
                    <a:lstStyle/>
                    <a:p>
                      <a:pPr marL="0" lvl="0" indent="0" algn="l">
                        <a:buNone/>
                      </a:pPr>
                      <a:r>
                        <a:t>SArecType</a:t>
                      </a:r>
                    </a:p>
                  </a:txBody>
                  <a:tcPr/>
                </a:tc>
                <a:tc>
                  <a:txBody>
                    <a:bodyPr/>
                    <a:lstStyle/>
                    <a:p>
                      <a:pPr marL="0" lvl="0" indent="0" algn="r">
                        <a:buNone/>
                      </a:pPr>
                      <a:r>
                        <a:t>SAseqNum</a:t>
                      </a:r>
                    </a:p>
                  </a:txBody>
                  <a:tcPr/>
                </a:tc>
                <a:extLst>
                  <a:ext uri="{0D108BD9-81ED-4DB2-BD59-A6C34878D82A}">
                    <a16:rowId xmlns:a16="http://schemas.microsoft.com/office/drawing/2014/main" val="10000"/>
                  </a:ext>
                </a:extLst>
              </a:tr>
              <a:tr h="0">
                <a:tc>
                  <a:txBody>
                    <a:bodyPr/>
                    <a:lstStyle/>
                    <a:p>
                      <a:pPr marL="0" lvl="0" indent="0" algn="r">
                        <a:buNone/>
                      </a:pPr>
                      <a:r>
                        <a:t>1</a:t>
                      </a:r>
                    </a:p>
                  </a:txBody>
                  <a:tcPr/>
                </a:tc>
                <a:tc>
                  <a:txBody>
                    <a:bodyPr/>
                    <a:lstStyle/>
                    <a:p>
                      <a:pPr marL="0" lvl="0" indent="0" algn="l">
                        <a:buNone/>
                      </a:pPr>
                      <a:r>
                        <a:t>NA</a:t>
                      </a:r>
                    </a:p>
                  </a:txBody>
                  <a:tcPr/>
                </a:tc>
                <a:tc>
                  <a:txBody>
                    <a:bodyPr/>
                    <a:lstStyle/>
                    <a:p>
                      <a:pPr marL="0" lvl="0" indent="0" algn="r">
                        <a:buNone/>
                      </a:pPr>
                      <a:r>
                        <a:t>1</a:t>
                      </a:r>
                    </a:p>
                  </a:txBody>
                  <a:tcPr/>
                </a:tc>
                <a:tc>
                  <a:txBody>
                    <a:bodyPr/>
                    <a:lstStyle/>
                    <a:p>
                      <a:pPr marL="0" lvl="0" indent="0" algn="l">
                        <a:buNone/>
                      </a:pPr>
                      <a:r>
                        <a:t>SA</a:t>
                      </a:r>
                    </a:p>
                  </a:txBody>
                  <a:tcPr/>
                </a:tc>
                <a:tc>
                  <a:txBody>
                    <a:bodyPr/>
                    <a:lstStyle/>
                    <a:p>
                      <a:pPr marL="0" lvl="0" indent="0" algn="r">
                        <a:buNone/>
                      </a:pPr>
                      <a:r>
                        <a:t>1</a:t>
                      </a:r>
                    </a:p>
                  </a:txBody>
                  <a:tcPr/>
                </a:tc>
                <a:extLst>
                  <a:ext uri="{0D108BD9-81ED-4DB2-BD59-A6C34878D82A}">
                    <a16:rowId xmlns:a16="http://schemas.microsoft.com/office/drawing/2014/main" val="10001"/>
                  </a:ext>
                </a:extLst>
              </a:tr>
              <a:tr h="0">
                <a:tc>
                  <a:txBody>
                    <a:bodyPr/>
                    <a:lstStyle/>
                    <a:p>
                      <a:pPr marL="0" lvl="0" indent="0" algn="r">
                        <a:buNone/>
                      </a:pPr>
                      <a:r>
                        <a:t>2</a:t>
                      </a:r>
                    </a:p>
                  </a:txBody>
                  <a:tcPr/>
                </a:tc>
                <a:tc>
                  <a:txBody>
                    <a:bodyPr/>
                    <a:lstStyle/>
                    <a:p>
                      <a:pPr marL="0" lvl="0" indent="0" algn="l">
                        <a:buNone/>
                      </a:pPr>
                      <a:r>
                        <a:t>NA</a:t>
                      </a:r>
                    </a:p>
                  </a:txBody>
                  <a:tcPr/>
                </a:tc>
                <a:tc>
                  <a:txBody>
                    <a:bodyPr/>
                    <a:lstStyle/>
                    <a:p>
                      <a:pPr marL="0" lvl="0" indent="0" algn="r">
                        <a:buNone/>
                      </a:pPr>
                      <a:r>
                        <a:t>2</a:t>
                      </a:r>
                    </a:p>
                  </a:txBody>
                  <a:tcPr/>
                </a:tc>
                <a:tc>
                  <a:txBody>
                    <a:bodyPr/>
                    <a:lstStyle/>
                    <a:p>
                      <a:pPr marL="0" lvl="0" indent="0" algn="l">
                        <a:buNone/>
                      </a:pPr>
                      <a:r>
                        <a:t>SA</a:t>
                      </a:r>
                    </a:p>
                  </a:txBody>
                  <a:tcPr/>
                </a:tc>
                <a:tc>
                  <a:txBody>
                    <a:bodyPr/>
                    <a:lstStyle/>
                    <a:p>
                      <a:pPr marL="0" lvl="0" indent="0" algn="r">
                        <a:buNone/>
                      </a:pPr>
                      <a:r>
                        <a:t>2</a:t>
                      </a:r>
                    </a:p>
                  </a:txBody>
                  <a:tcPr/>
                </a:tc>
                <a:extLst>
                  <a:ext uri="{0D108BD9-81ED-4DB2-BD59-A6C34878D82A}">
                    <a16:rowId xmlns:a16="http://schemas.microsoft.com/office/drawing/2014/main" val="10002"/>
                  </a:ext>
                </a:extLst>
              </a:tr>
              <a:tr h="0">
                <a:tc>
                  <a:txBody>
                    <a:bodyPr/>
                    <a:lstStyle/>
                    <a:p>
                      <a:pPr marL="0" lvl="0" indent="0" algn="r">
                        <a:buNone/>
                      </a:pPr>
                      <a:r>
                        <a:t>3</a:t>
                      </a:r>
                    </a:p>
                  </a:txBody>
                  <a:tcPr/>
                </a:tc>
                <a:tc>
                  <a:txBody>
                    <a:bodyPr/>
                    <a:lstStyle/>
                    <a:p>
                      <a:pPr marL="0" lvl="0" indent="0" algn="l">
                        <a:buNone/>
                      </a:pPr>
                      <a:r>
                        <a:t>NA</a:t>
                      </a:r>
                    </a:p>
                  </a:txBody>
                  <a:tcPr/>
                </a:tc>
                <a:tc>
                  <a:txBody>
                    <a:bodyPr/>
                    <a:lstStyle/>
                    <a:p>
                      <a:pPr marL="0" lvl="0" indent="0" algn="r">
                        <a:buNone/>
                      </a:pPr>
                      <a:r>
                        <a:t>3</a:t>
                      </a:r>
                    </a:p>
                  </a:txBody>
                  <a:tcPr/>
                </a:tc>
                <a:tc>
                  <a:txBody>
                    <a:bodyPr/>
                    <a:lstStyle/>
                    <a:p>
                      <a:pPr marL="0" lvl="0" indent="0" algn="l">
                        <a:buNone/>
                      </a:pPr>
                      <a:r>
                        <a:t>SA</a:t>
                      </a:r>
                    </a:p>
                  </a:txBody>
                  <a:tcPr/>
                </a:tc>
                <a:tc>
                  <a:txBody>
                    <a:bodyPr/>
                    <a:lstStyle/>
                    <a:p>
                      <a:pPr marL="0" lvl="0" indent="0" algn="r">
                        <a:buNone/>
                      </a:pPr>
                      <a:r>
                        <a:t>3</a:t>
                      </a:r>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type="body" sz="half" idx="2"/>
          </p:nvPr>
        </p:nvSpPr>
        <p:spPr/>
        <p:txBody>
          <a:bodyPr>
            <a:normAutofit lnSpcReduction="10000"/>
          </a:bodyPr>
          <a:lstStyle/>
          <a:p>
            <a:pPr marL="0" lvl="0" indent="0">
              <a:buNone/>
            </a:pPr>
            <a:r>
              <a:t>Also lower hierarchy tables can be used to get the subset of the higher hierarchy tables.</a:t>
            </a:r>
          </a:p>
          <a:p>
            <a:pPr lvl="0" indent="0">
              <a:buNone/>
            </a:pPr>
            <a:r>
              <a:rPr i="1">
                <a:solidFill>
                  <a:srgbClr val="60A0B0"/>
                </a:solidFill>
                <a:latin typeface="Courier"/>
              </a:rPr>
              <a:t>#which vessel caught those fish?</a:t>
            </a:r>
            <a:br/>
            <a:r>
              <a:rPr>
                <a:latin typeface="Courier"/>
              </a:rPr>
              <a:t>ld </a:t>
            </a:r>
            <a:r>
              <a:rPr>
                <a:solidFill>
                  <a:srgbClr val="007020"/>
                </a:solidFill>
                <a:latin typeface="Courier"/>
              </a:rPr>
              <a:t>&lt;-</a:t>
            </a:r>
            <a:r>
              <a:rPr>
                <a:latin typeface="Courier"/>
              </a:rPr>
              <a:t> </a:t>
            </a:r>
            <a:r>
              <a:rPr>
                <a:solidFill>
                  <a:srgbClr val="06287E"/>
                </a:solidFill>
                <a:latin typeface="Courier"/>
              </a:rPr>
              <a:t>getLinkedDataFromLevel</a:t>
            </a:r>
            <a:r>
              <a:rPr>
                <a:latin typeface="Courier"/>
              </a:rPr>
              <a:t>(</a:t>
            </a:r>
            <a:r>
              <a:rPr>
                <a:solidFill>
                  <a:srgbClr val="4070A0"/>
                </a:solidFill>
                <a:latin typeface="Courier"/>
              </a:rPr>
              <a:t>"BVfishId"</a:t>
            </a:r>
            <a:r>
              <a:rPr>
                <a:latin typeface="Courier"/>
              </a:rPr>
              <a:t>, </a:t>
            </a:r>
            <a:r>
              <a:rPr>
                <a:solidFill>
                  <a:srgbClr val="06287E"/>
                </a:solidFill>
                <a:latin typeface="Courier"/>
              </a:rPr>
              <a:t>c</a:t>
            </a:r>
            <a:r>
              <a:rPr>
                <a:latin typeface="Courier"/>
              </a:rPr>
              <a:t>(</a:t>
            </a:r>
            <a:r>
              <a:rPr>
                <a:solidFill>
                  <a:srgbClr val="4070A0"/>
                </a:solidFill>
                <a:latin typeface="Courier"/>
              </a:rPr>
              <a:t>"410472143"</a:t>
            </a:r>
            <a:r>
              <a:rPr>
                <a:latin typeface="Courier"/>
              </a:rPr>
              <a:t>, </a:t>
            </a:r>
            <a:r>
              <a:rPr>
                <a:solidFill>
                  <a:srgbClr val="4070A0"/>
                </a:solidFill>
                <a:latin typeface="Courier"/>
              </a:rPr>
              <a:t>"410472144"</a:t>
            </a:r>
            <a:r>
              <a:rPr>
                <a:latin typeface="Courier"/>
              </a:rPr>
              <a:t>), H8ExampleEE1, </a:t>
            </a:r>
            <a:r>
              <a:rPr>
                <a:solidFill>
                  <a:srgbClr val="4070A0"/>
                </a:solidFill>
                <a:latin typeface="Courier"/>
              </a:rPr>
              <a:t>"VS"</a:t>
            </a:r>
            <a:r>
              <a:rPr>
                <a:latin typeface="Courier"/>
              </a:rPr>
              <a:t>, </a:t>
            </a:r>
            <a:r>
              <a:rPr>
                <a:solidFill>
                  <a:srgbClr val="880000"/>
                </a:solidFill>
                <a:latin typeface="Courier"/>
              </a:rPr>
              <a:t>TRUE</a:t>
            </a:r>
            <a:r>
              <a:rPr>
                <a:latin typeface="Courier"/>
              </a:rPr>
              <a:t>)</a:t>
            </a:r>
          </a:p>
          <a:p>
            <a:pPr lvl="0" indent="0">
              <a:buNone/>
            </a:pPr>
            <a:r>
              <a:rPr>
                <a:latin typeface="Courier"/>
              </a:rPr>
              <a:t>## Traversing upwards in the table hierarchy from BV to VS 
## [1] "BV: 410472143, 410472144"
## [1] "Skipping: FM"
## [1] "SA: 5, 5, 5, 5, 5, 5, 5, 5, 5, 5"
## [1] "SS: 5"
## [1] "LE: 5"
## [1] "Skipping: FT"</a:t>
            </a:r>
          </a:p>
          <a:p>
            <a:pPr lvl="0" indent="0">
              <a:buNone/>
            </a:pPr>
            <a:r>
              <a:rPr>
                <a:latin typeface="Courier"/>
              </a:rPr>
              <a:t>knitr</a:t>
            </a:r>
            <a:r>
              <a:rPr>
                <a:solidFill>
                  <a:srgbClr val="4070A0"/>
                </a:solidFill>
                <a:latin typeface="Courier"/>
              </a:rPr>
              <a:t>::</a:t>
            </a:r>
            <a:r>
              <a:rPr>
                <a:solidFill>
                  <a:srgbClr val="06287E"/>
                </a:solidFill>
                <a:latin typeface="Courier"/>
              </a:rPr>
              <a:t>kable</a:t>
            </a:r>
            <a:r>
              <a:rPr>
                <a:latin typeface="Courier"/>
              </a:rPr>
              <a:t>(ld[,</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{9D7B26C5-4107-4FEC-AEDC-1716B250A1EF}</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tblGrid>
              <a:tr h="0">
                <a:tc>
                  <a:txBody>
                    <a:bodyPr/>
                    <a:lstStyle/>
                    <a:p>
                      <a:pPr marL="0" lvl="0" indent="0" algn="r">
                        <a:buNone/>
                      </a:pPr>
                      <a:r>
                        <a:t>VSid</a:t>
                      </a:r>
                    </a:p>
                  </a:txBody>
                  <a:tcPr/>
                </a:tc>
                <a:tc>
                  <a:txBody>
                    <a:bodyPr/>
                    <a:lstStyle/>
                    <a:p>
                      <a:pPr marL="0" lvl="0" indent="0" algn="r">
                        <a:buNone/>
                      </a:pPr>
                      <a:r>
                        <a:t>SDid</a:t>
                      </a:r>
                    </a:p>
                  </a:txBody>
                  <a:tcPr/>
                </a:tc>
                <a:tc>
                  <a:txBody>
                    <a:bodyPr/>
                    <a:lstStyle/>
                    <a:p>
                      <a:pPr marL="0" lvl="0" indent="0" algn="r">
                        <a:buNone/>
                      </a:pPr>
                      <a:r>
                        <a:t>VDid</a:t>
                      </a:r>
                    </a:p>
                  </a:txBody>
                  <a:tcPr/>
                </a:tc>
                <a:tc>
                  <a:txBody>
                    <a:bodyPr/>
                    <a:lstStyle/>
                    <a:p>
                      <a:pPr marL="0" lvl="0" indent="0" algn="r">
                        <a:buNone/>
                      </a:pPr>
                      <a:r>
                        <a:t>TEid</a:t>
                      </a:r>
                    </a:p>
                  </a:txBody>
                  <a:tcPr/>
                </a:tc>
                <a:tc>
                  <a:txBody>
                    <a:bodyPr/>
                    <a:lstStyle/>
                    <a:p>
                      <a:pPr marL="0" lvl="0" indent="0" algn="l">
                        <a:buNone/>
                      </a:pPr>
                      <a:r>
                        <a:t>VSrecType</a:t>
                      </a:r>
                    </a:p>
                  </a:txBody>
                  <a:tcPr/>
                </a:tc>
                <a:extLst>
                  <a:ext uri="{0D108BD9-81ED-4DB2-BD59-A6C34878D82A}">
                    <a16:rowId xmlns:a16="http://schemas.microsoft.com/office/drawing/2014/main" val="10000"/>
                  </a:ext>
                </a:extLst>
              </a:tr>
              <a:tr h="0">
                <a:tc>
                  <a:txBody>
                    <a:bodyPr/>
                    <a:lstStyle/>
                    <a:p>
                      <a:pPr marL="0" lvl="0" indent="0" algn="r">
                        <a:buNone/>
                      </a:pPr>
                      <a:r>
                        <a:t>5</a:t>
                      </a:r>
                    </a:p>
                  </a:txBody>
                  <a:tcPr/>
                </a:tc>
                <a:tc>
                  <a:txBody>
                    <a:bodyPr/>
                    <a:lstStyle/>
                    <a:p>
                      <a:pPr marL="0" lvl="0" indent="0" algn="r">
                        <a:buNone/>
                      </a:pPr>
                      <a:r>
                        <a:t>1</a:t>
                      </a:r>
                    </a:p>
                  </a:txBody>
                  <a:tcPr/>
                </a:tc>
                <a:tc>
                  <a:txBody>
                    <a:bodyPr/>
                    <a:lstStyle/>
                    <a:p>
                      <a:pPr marL="0" lvl="0" indent="0" algn="r">
                        <a:buNone/>
                      </a:pPr>
                      <a:r>
                        <a:t>500</a:t>
                      </a:r>
                    </a:p>
                  </a:txBody>
                  <a:tcPr/>
                </a:tc>
                <a:tc>
                  <a:txBody>
                    <a:bodyPr/>
                    <a:lstStyle/>
                    <a:p>
                      <a:pPr marL="0" lvl="0" indent="0" algn="r">
                        <a:buNone/>
                      </a:pPr>
                      <a:r>
                        <a:t>4</a:t>
                      </a:r>
                    </a:p>
                  </a:txBody>
                  <a:tcPr/>
                </a:tc>
                <a:tc>
                  <a:txBody>
                    <a:bodyPr/>
                    <a:lstStyle/>
                    <a:p>
                      <a:pPr marL="0" lvl="0" indent="0" algn="l">
                        <a:buNone/>
                      </a:pPr>
                      <a:r>
                        <a:t>VS</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Estimating</a:t>
            </a:r>
          </a:p>
        </p:txBody>
      </p:sp>
      <p:sp>
        <p:nvSpPr>
          <p:cNvPr id="3" name="Content Placeholder 2"/>
          <p:cNvSpPr>
            <a:spLocks noGrp="1"/>
          </p:cNvSpPr>
          <p:nvPr>
            <p:ph idx="1"/>
          </p:nvPr>
        </p:nvSpPr>
        <p:spPr/>
        <p:txBody>
          <a:bodyPr/>
          <a:lstStyle/>
          <a:p>
            <a:pPr marL="0" lvl="0" indent="0">
              <a:buNone/>
            </a:pPr>
            <a:r>
              <a:t>The RDBEScore package aims to provide a set of functions to estimate values from the RDBES data. The development of the estimation functions is ongoing and the current version provides functions to estimate values using the Multiple Count Estimator (MCE) for the upper hierarchies.</a:t>
            </a:r>
          </a:p>
          <a:p>
            <a:pPr marL="0" lvl="0" indent="0">
              <a:buNone/>
            </a:pPr>
            <a:r>
              <a:t>To estimate the last level values for a single FMid so that estimation is done for one top level record</a:t>
            </a:r>
          </a:p>
          <a:p>
            <a:pPr lvl="0" indent="0">
              <a:buNone/>
            </a:pPr>
            <a:r>
              <a:rPr>
                <a:latin typeface="Courier"/>
              </a:rPr>
              <a:t>FMidSel </a:t>
            </a:r>
            <a:r>
              <a:rPr>
                <a:solidFill>
                  <a:srgbClr val="007020"/>
                </a:solidFill>
                <a:latin typeface="Courier"/>
              </a:rPr>
              <a:t>&lt;-</a:t>
            </a:r>
            <a:r>
              <a:rPr>
                <a:latin typeface="Courier"/>
              </a:rPr>
              <a:t> </a:t>
            </a:r>
            <a:r>
              <a:rPr>
                <a:solidFill>
                  <a:srgbClr val="4070A0"/>
                </a:solidFill>
                <a:latin typeface="Courier"/>
              </a:rPr>
              <a:t>"4033243"</a:t>
            </a:r>
            <a:br/>
            <a:r>
              <a:rPr>
                <a:latin typeface="Courier"/>
              </a:rPr>
              <a:t>BV </a:t>
            </a:r>
            <a:r>
              <a:rPr>
                <a:solidFill>
                  <a:srgbClr val="007020"/>
                </a:solidFill>
                <a:latin typeface="Courier"/>
              </a:rPr>
              <a:t>&lt;-</a:t>
            </a:r>
            <a:r>
              <a:rPr>
                <a:latin typeface="Courier"/>
              </a:rPr>
              <a:t> H1Example</a:t>
            </a:r>
            <a:r>
              <a:rPr>
                <a:solidFill>
                  <a:srgbClr val="4070A0"/>
                </a:solidFill>
                <a:latin typeface="Courier"/>
              </a:rPr>
              <a:t>$</a:t>
            </a:r>
            <a:r>
              <a:rPr>
                <a:latin typeface="Courier"/>
              </a:rPr>
              <a:t>BV[H1Example</a:t>
            </a:r>
            <a:r>
              <a:rPr>
                <a:solidFill>
                  <a:srgbClr val="4070A0"/>
                </a:solidFill>
                <a:latin typeface="Courier"/>
              </a:rPr>
              <a:t>$</a:t>
            </a:r>
            <a:r>
              <a:rPr>
                <a:latin typeface="Courier"/>
              </a:rPr>
              <a:t>BV</a:t>
            </a:r>
            <a:r>
              <a:rPr>
                <a:solidFill>
                  <a:srgbClr val="4070A0"/>
                </a:solidFill>
                <a:latin typeface="Courier"/>
              </a:rPr>
              <a:t>$</a:t>
            </a:r>
            <a:r>
              <a:rPr>
                <a:latin typeface="Courier"/>
              </a:rPr>
              <a:t>FMid </a:t>
            </a:r>
            <a:r>
              <a:rPr>
                <a:solidFill>
                  <a:srgbClr val="4070A0"/>
                </a:solidFill>
                <a:latin typeface="Courier"/>
              </a:rPr>
              <a:t>==</a:t>
            </a:r>
            <a:r>
              <a:rPr>
                <a:latin typeface="Courier"/>
              </a:rPr>
              <a:t> FMidSel,]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Single level Multiple Count Estimator</a:t>
            </a:r>
          </a:p>
        </p:txBody>
      </p:sp>
      <p:sp>
        <p:nvSpPr>
          <p:cNvPr id="3" name="Content Placeholder 2"/>
          <p:cNvSpPr>
            <a:spLocks noGrp="1"/>
          </p:cNvSpPr>
          <p:nvPr>
            <p:ph idx="1"/>
          </p:nvPr>
        </p:nvSpPr>
        <p:spPr/>
        <p:txBody>
          <a:bodyPr>
            <a:normAutofit fontScale="40000" lnSpcReduction="20000"/>
          </a:bodyPr>
          <a:lstStyle/>
          <a:p>
            <a:pPr marL="0" lvl="0" indent="0">
              <a:buNone/>
            </a:pPr>
            <a:r>
              <a:t>This </a:t>
            </a:r>
            <a:r>
              <a:rPr b="1"/>
              <a:t>estimMC(…)</a:t>
            </a:r>
            <a:r>
              <a:t> function is actually the core of the estimation functions running on multiple levels as well. For implementation details see: </a:t>
            </a:r>
            <a:r>
              <a:rPr>
                <a:hlinkClick r:id="rId2"/>
              </a:rPr>
              <a:t>Variance calculation functions using “Multiple count” estimator</a:t>
            </a:r>
          </a:p>
          <a:p>
            <a:pPr lvl="0" indent="0">
              <a:buNone/>
            </a:pPr>
            <a:r>
              <a:rPr>
                <a:solidFill>
                  <a:srgbClr val="06287E"/>
                </a:solidFill>
                <a:latin typeface="Courier"/>
              </a:rPr>
              <a:t>estimMC</a:t>
            </a:r>
            <a:r>
              <a:rPr>
                <a:latin typeface="Courier"/>
              </a:rPr>
              <a:t>(</a:t>
            </a:r>
            <a:r>
              <a:rPr>
                <a:solidFill>
                  <a:srgbClr val="06287E"/>
                </a:solidFill>
                <a:latin typeface="Courier"/>
              </a:rPr>
              <a:t>as.numeric</a:t>
            </a:r>
            <a:r>
              <a:rPr>
                <a:latin typeface="Courier"/>
              </a:rPr>
              <a:t>(BV</a:t>
            </a:r>
            <a:r>
              <a:rPr>
                <a:solidFill>
                  <a:srgbClr val="4070A0"/>
                </a:solidFill>
                <a:latin typeface="Courier"/>
              </a:rPr>
              <a:t>$</a:t>
            </a:r>
            <a:r>
              <a:rPr>
                <a:latin typeface="Courier"/>
              </a:rPr>
              <a:t>BVvalueMeas),</a:t>
            </a:r>
            <a:br/>
            <a:r>
              <a:rPr>
                <a:latin typeface="Courier"/>
              </a:rPr>
              <a:t>        BV</a:t>
            </a:r>
            <a:r>
              <a:rPr>
                <a:solidFill>
                  <a:srgbClr val="4070A0"/>
                </a:solidFill>
                <a:latin typeface="Courier"/>
              </a:rPr>
              <a:t>$</a:t>
            </a:r>
            <a:r>
              <a:rPr>
                <a:latin typeface="Courier"/>
              </a:rPr>
              <a:t>BVnumSamp,</a:t>
            </a:r>
            <a:br/>
            <a:r>
              <a:rPr>
                <a:latin typeface="Courier"/>
              </a:rPr>
              <a:t>        BV</a:t>
            </a:r>
            <a:r>
              <a:rPr>
                <a:solidFill>
                  <a:srgbClr val="4070A0"/>
                </a:solidFill>
                <a:latin typeface="Courier"/>
              </a:rPr>
              <a:t>$</a:t>
            </a:r>
            <a:r>
              <a:rPr>
                <a:latin typeface="Courier"/>
              </a:rPr>
              <a:t>BVnumTotal, </a:t>
            </a:r>
            <a:br/>
            <a:r>
              <a:rPr>
                <a:latin typeface="Courier"/>
              </a:rPr>
              <a:t>        </a:t>
            </a:r>
            <a:r>
              <a:rPr>
                <a:solidFill>
                  <a:srgbClr val="7D9029"/>
                </a:solidFill>
                <a:latin typeface="Courier"/>
              </a:rPr>
              <a:t>method=</a:t>
            </a:r>
            <a:r>
              <a:rPr>
                <a:solidFill>
                  <a:srgbClr val="06287E"/>
                </a:solidFill>
                <a:latin typeface="Courier"/>
              </a:rPr>
              <a:t>unique</a:t>
            </a:r>
            <a:r>
              <a:rPr>
                <a:latin typeface="Courier"/>
              </a:rPr>
              <a:t>(BV</a:t>
            </a:r>
            <a:r>
              <a:rPr>
                <a:solidFill>
                  <a:srgbClr val="4070A0"/>
                </a:solidFill>
                <a:latin typeface="Courier"/>
              </a:rPr>
              <a:t>$</a:t>
            </a:r>
            <a:r>
              <a:rPr>
                <a:latin typeface="Courier"/>
              </a:rPr>
              <a:t>BVselectMeth))</a:t>
            </a:r>
          </a:p>
          <a:p>
            <a:pPr lvl="0" indent="0">
              <a:buNone/>
            </a:pPr>
            <a:r>
              <a:rPr>
                <a:latin typeface="Courier"/>
              </a:rPr>
              <a:t>## $est.total
## [1] 4
## 
## $est.mean
## [1] 2
## 
## $est.algorithm
## [1] "Generalized Horvitz-Thompson aka Mutiple-Count"
## 
## $var.total
## [1] 0
## 
## $var.mean
## [1] 0
## 
## $var.algorithm
## [1] "Sen-Yates-Grundy"
## 
## $PI
##      [,1] [,2]
## [1,]  0.5  0.5
## [2,]  0.5  0.5</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Estimation workflow</a:t>
            </a:r>
          </a:p>
        </p:txBody>
      </p:sp>
      <p:sp>
        <p:nvSpPr>
          <p:cNvPr id="3" name="Content Placeholder 2"/>
          <p:cNvSpPr>
            <a:spLocks noGrp="1"/>
          </p:cNvSpPr>
          <p:nvPr>
            <p:ph idx="1"/>
          </p:nvPr>
        </p:nvSpPr>
        <p:spPr/>
        <p:txBody>
          <a:bodyPr/>
          <a:lstStyle/>
          <a:p>
            <a:pPr marL="0" lvl="0" indent="0">
              <a:buNone/>
            </a:pPr>
            <a:r>
              <a:t>Right now estimation actually is done on a </a:t>
            </a:r>
            <a:r>
              <a:rPr i="1"/>
              <a:t>RDBESEstObject</a:t>
            </a:r>
            <a:r>
              <a:t> that is generate from </a:t>
            </a:r>
            <a:r>
              <a:rPr i="1"/>
              <a:t>RDBESDataObject</a:t>
            </a:r>
            <a:r>
              <a:t> using </a:t>
            </a:r>
            <a:r>
              <a:rPr b="1"/>
              <a:t>createRDBESEstObject(…)</a:t>
            </a:r>
            <a:r>
              <a:t>.</a:t>
            </a:r>
          </a:p>
          <a:p>
            <a:pPr marL="0" lvl="0" indent="0">
              <a:buNone/>
            </a:pPr>
            <a:r>
              <a:t>In the next sections we will use data from R packages </a:t>
            </a:r>
            <a:r>
              <a:rPr>
                <a:hlinkClick r:id="rId2"/>
              </a:rPr>
              <a:t>survey</a:t>
            </a:r>
            <a:r>
              <a:t> and </a:t>
            </a:r>
            <a:r>
              <a:rPr>
                <a:hlinkClick r:id="rId3"/>
              </a:rPr>
              <a:t>SDAResources</a:t>
            </a:r>
            <a:r>
              <a:t> that are converted into the </a:t>
            </a:r>
            <a:r>
              <a:rPr i="1"/>
              <a:t>RDBESDataObject</a:t>
            </a:r>
            <a:r>
              <a:t> to demonstrate the estimation procedure.</a:t>
            </a:r>
          </a:p>
          <a:p>
            <a:pPr marL="0" lvl="0" indent="0">
              <a:buNone/>
            </a:pPr>
            <a:r>
              <a:t>For more detailed information on the estimation functions see the vignette </a:t>
            </a:r>
            <a:r>
              <a:rPr>
                <a:hlinkClick r:id="rId4"/>
              </a:rPr>
              <a:t>Estimating Population parameters from RDBESDataObjects</a:t>
            </a:r>
            <a:r>
              <a:t>.</a:t>
            </a:r>
          </a:p>
          <a:p>
            <a:pPr lvl="0" indent="0">
              <a:buNone/>
            </a:pPr>
            <a:r>
              <a:rPr i="1">
                <a:solidFill>
                  <a:srgbClr val="60A0B0"/>
                </a:solidFill>
                <a:latin typeface="Courier"/>
              </a:rPr>
              <a:t>#create the estimation object to estimate values on the SA table</a:t>
            </a:r>
            <a:br/>
            <a:r>
              <a:rPr>
                <a:latin typeface="Courier"/>
              </a:rPr>
              <a:t>estObj </a:t>
            </a:r>
            <a:r>
              <a:rPr>
                <a:solidFill>
                  <a:srgbClr val="007020"/>
                </a:solidFill>
                <a:latin typeface="Courier"/>
              </a:rPr>
              <a:t>&lt;-</a:t>
            </a:r>
            <a:r>
              <a:rPr>
                <a:latin typeface="Courier"/>
              </a:rPr>
              <a:t> </a:t>
            </a:r>
            <a:r>
              <a:rPr>
                <a:solidFill>
                  <a:srgbClr val="06287E"/>
                </a:solidFill>
                <a:latin typeface="Courier"/>
              </a:rPr>
              <a:t>createRDBESEstObject</a:t>
            </a:r>
            <a:r>
              <a:rPr>
                <a:latin typeface="Courier"/>
              </a:rPr>
              <a:t>(Pckg_SDAResources_agstrat_H1, </a:t>
            </a:r>
            <a:r>
              <a:rPr>
                <a:solidFill>
                  <a:srgbClr val="40A070"/>
                </a:solidFill>
                <a:latin typeface="Courier"/>
              </a:rPr>
              <a:t>1</a:t>
            </a:r>
            <a:r>
              <a:rPr>
                <a:latin typeface="Courier"/>
              </a:rPr>
              <a:t>, </a:t>
            </a:r>
            <a:r>
              <a:rPr>
                <a:solidFill>
                  <a:srgbClr val="4070A0"/>
                </a:solidFill>
                <a:latin typeface="Courier"/>
              </a:rPr>
              <a:t>"SA"</a:t>
            </a:r>
            <a:r>
              <a:rPr>
                <a:latin typeface="Courier"/>
              </a:rPr>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Estimation on Multiple Strata</a:t>
            </a:r>
          </a:p>
        </p:txBody>
      </p:sp>
      <p:sp>
        <p:nvSpPr>
          <p:cNvPr id="3" name="Content Placeholder 2"/>
          <p:cNvSpPr>
            <a:spLocks noGrp="1"/>
          </p:cNvSpPr>
          <p:nvPr>
            <p:ph idx="1"/>
          </p:nvPr>
        </p:nvSpPr>
        <p:spPr/>
        <p:txBody>
          <a:bodyPr/>
          <a:lstStyle/>
          <a:p>
            <a:pPr lvl="0" indent="0">
              <a:buNone/>
            </a:pPr>
            <a:r>
              <a:rPr>
                <a:latin typeface="Courier"/>
              </a:rPr>
              <a:t>res </a:t>
            </a:r>
            <a:r>
              <a:rPr>
                <a:solidFill>
                  <a:srgbClr val="007020"/>
                </a:solidFill>
                <a:latin typeface="Courier"/>
              </a:rPr>
              <a:t>&lt;-</a:t>
            </a:r>
            <a:r>
              <a:rPr>
                <a:latin typeface="Courier"/>
              </a:rPr>
              <a:t> </a:t>
            </a:r>
            <a:r>
              <a:rPr>
                <a:solidFill>
                  <a:srgbClr val="06287E"/>
                </a:solidFill>
                <a:latin typeface="Courier"/>
              </a:rPr>
              <a:t>doEstimationForAllStrata</a:t>
            </a:r>
            <a:r>
              <a:rPr>
                <a:latin typeface="Courier"/>
              </a:rPr>
              <a:t>(estObj, </a:t>
            </a:r>
            <a:r>
              <a:rPr>
                <a:solidFill>
                  <a:srgbClr val="4070A0"/>
                </a:solidFill>
                <a:latin typeface="Courier"/>
              </a:rPr>
              <a:t>"SAsampWtMes"</a:t>
            </a:r>
            <a:r>
              <a:rPr>
                <a:latin typeface="Courier"/>
              </a:rPr>
              <a:t>)</a:t>
            </a:r>
            <a:br/>
            <a:br/>
            <a:r>
              <a:rPr i="1">
                <a:solidFill>
                  <a:srgbClr val="60A0B0"/>
                </a:solidFill>
                <a:latin typeface="Courier"/>
              </a:rPr>
              <a:t># Get the estimated total and mean  for "SAsampWtMes" for the VS stratum "NC"</a:t>
            </a:r>
            <a:br/>
            <a:r>
              <a:rPr>
                <a:latin typeface="Courier"/>
              </a:rPr>
              <a:t>columns2Get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"est.total"</a:t>
            </a:r>
            <a:r>
              <a:rPr>
                <a:latin typeface="Courier"/>
              </a:rPr>
              <a:t>,</a:t>
            </a:r>
            <a:r>
              <a:rPr>
                <a:solidFill>
                  <a:srgbClr val="4070A0"/>
                </a:solidFill>
                <a:latin typeface="Courier"/>
              </a:rPr>
              <a:t>"est.mean"</a:t>
            </a:r>
            <a:r>
              <a:rPr>
                <a:latin typeface="Courier"/>
              </a:rPr>
              <a:t>, </a:t>
            </a:r>
            <a:r>
              <a:rPr>
                <a:solidFill>
                  <a:srgbClr val="4070A0"/>
                </a:solidFill>
                <a:latin typeface="Courier"/>
              </a:rPr>
              <a:t>"se.total"</a:t>
            </a:r>
            <a:r>
              <a:rPr>
                <a:latin typeface="Courier"/>
              </a:rPr>
              <a:t>,</a:t>
            </a:r>
            <a:r>
              <a:rPr>
                <a:solidFill>
                  <a:srgbClr val="4070A0"/>
                </a:solidFill>
                <a:latin typeface="Courier"/>
              </a:rPr>
              <a:t>"se.mean"</a:t>
            </a:r>
            <a:r>
              <a:rPr>
                <a:latin typeface="Courier"/>
              </a:rPr>
              <a:t>)</a:t>
            </a:r>
            <a:br/>
            <a:r>
              <a:rPr>
                <a:solidFill>
                  <a:srgbClr val="06287E"/>
                </a:solidFill>
                <a:latin typeface="Courier"/>
              </a:rPr>
              <a:t>round</a:t>
            </a:r>
            <a:r>
              <a:rPr>
                <a:latin typeface="Courier"/>
              </a:rPr>
              <a:t>(</a:t>
            </a:r>
            <a:r>
              <a:rPr>
                <a:solidFill>
                  <a:srgbClr val="06287E"/>
                </a:solidFill>
                <a:latin typeface="Courier"/>
              </a:rPr>
              <a:t>unlist</a:t>
            </a:r>
            <a:r>
              <a:rPr>
                <a:latin typeface="Courier"/>
              </a:rPr>
              <a:t>(res[res</a:t>
            </a:r>
            <a:r>
              <a:rPr>
                <a:solidFill>
                  <a:srgbClr val="4070A0"/>
                </a:solidFill>
                <a:latin typeface="Courier"/>
              </a:rPr>
              <a:t>$</a:t>
            </a:r>
            <a:r>
              <a:rPr>
                <a:latin typeface="Courier"/>
              </a:rPr>
              <a:t>recType </a:t>
            </a:r>
            <a:r>
              <a:rPr>
                <a:solidFill>
                  <a:srgbClr val="4070A0"/>
                </a:solidFill>
                <a:latin typeface="Courier"/>
              </a:rPr>
              <a:t>==</a:t>
            </a:r>
            <a:r>
              <a:rPr>
                <a:latin typeface="Courier"/>
              </a:rPr>
              <a:t> </a:t>
            </a:r>
            <a:r>
              <a:rPr>
                <a:solidFill>
                  <a:srgbClr val="4070A0"/>
                </a:solidFill>
                <a:latin typeface="Courier"/>
              </a:rPr>
              <a:t>"VS"</a:t>
            </a:r>
            <a:r>
              <a:rPr>
                <a:latin typeface="Courier"/>
              </a:rPr>
              <a:t> </a:t>
            </a:r>
            <a:r>
              <a:rPr>
                <a:solidFill>
                  <a:srgbClr val="4070A0"/>
                </a:solidFill>
                <a:latin typeface="Courier"/>
              </a:rPr>
              <a:t>&amp;</a:t>
            </a:r>
            <a:r>
              <a:rPr>
                <a:latin typeface="Courier"/>
              </a:rPr>
              <a:t> res</a:t>
            </a:r>
            <a:r>
              <a:rPr>
                <a:solidFill>
                  <a:srgbClr val="4070A0"/>
                </a:solidFill>
                <a:latin typeface="Courier"/>
              </a:rPr>
              <a:t>$</a:t>
            </a:r>
            <a:r>
              <a:rPr>
                <a:latin typeface="Courier"/>
              </a:rPr>
              <a:t>stratumName </a:t>
            </a:r>
            <a:r>
              <a:rPr>
                <a:solidFill>
                  <a:srgbClr val="4070A0"/>
                </a:solidFill>
                <a:latin typeface="Courier"/>
              </a:rPr>
              <a:t>==</a:t>
            </a:r>
            <a:r>
              <a:rPr>
                <a:latin typeface="Courier"/>
              </a:rPr>
              <a:t> </a:t>
            </a:r>
            <a:r>
              <a:rPr>
                <a:solidFill>
                  <a:srgbClr val="4070A0"/>
                </a:solidFill>
                <a:latin typeface="Courier"/>
              </a:rPr>
              <a:t>"NC"</a:t>
            </a:r>
            <a:r>
              <a:rPr>
                <a:latin typeface="Courier"/>
              </a:rPr>
              <a:t> ,columns2Get]),</a:t>
            </a:r>
            <a:r>
              <a:rPr>
                <a:solidFill>
                  <a:srgbClr val="40A070"/>
                </a:solidFill>
                <a:latin typeface="Courier"/>
              </a:rPr>
              <a:t>1</a:t>
            </a:r>
            <a:r>
              <a:rPr>
                <a:latin typeface="Courier"/>
              </a:rPr>
              <a:t>)</a:t>
            </a:r>
          </a:p>
          <a:p>
            <a:pPr lvl="0" indent="0">
              <a:buNone/>
            </a:pPr>
            <a:r>
              <a:rPr>
                <a:latin typeface="Courier"/>
              </a:rPr>
              <a:t>##   est.total    est.mean    se.total     se.mean 
## 316731379.7    300504.2  16977399.2     16107.6</a:t>
            </a:r>
          </a:p>
          <a:p>
            <a:pPr marL="0" lvl="0" indent="0">
              <a:buNone/>
            </a:pPr>
            <a:r>
              <a:t>How to interpret these results in the above example?</a:t>
            </a:r>
          </a:p>
          <a:p>
            <a:pPr lvl="0"/>
            <a:r>
              <a:rPr i="1"/>
              <a:t>est.total</a:t>
            </a:r>
            <a:r>
              <a:t> - total SAsampWtMes sampled weight per vessel per year in the stratum</a:t>
            </a:r>
          </a:p>
          <a:p>
            <a:pPr lvl="0"/>
            <a:r>
              <a:rPr i="1"/>
              <a:t>est.mean</a:t>
            </a:r>
            <a:r>
              <a:t> - mean SAsampWtMes per vessel per year in the stratum (i.e how much in total one ship on average contributed to the sampled total in this stratum)</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Importing RDBES Data</a:t>
            </a:r>
          </a:p>
        </p:txBody>
      </p:sp>
      <p:sp>
        <p:nvSpPr>
          <p:cNvPr id="3" name="Content Placeholder 2"/>
          <p:cNvSpPr>
            <a:spLocks noGrp="1"/>
          </p:cNvSpPr>
          <p:nvPr>
            <p:ph idx="1"/>
          </p:nvPr>
        </p:nvSpPr>
        <p:spPr/>
        <p:txBody>
          <a:bodyPr/>
          <a:lstStyle/>
          <a:p>
            <a:pPr marL="0" lvl="0" indent="0">
              <a:buNone/>
            </a:pPr>
            <a:r>
              <a:t>The aim of this document is to outline the basic workflow of importing data downloaded from the </a:t>
            </a:r>
            <a:r>
              <a:rPr>
                <a:hlinkClick r:id="rId2"/>
              </a:rPr>
              <a:t>ICES Regional Database &amp; Estimation System (RDBES)</a:t>
            </a:r>
            <a:r>
              <a:t> or a </a:t>
            </a:r>
            <a:r>
              <a:rPr>
                <a:latin typeface="Courier"/>
              </a:rPr>
              <a:t>list</a:t>
            </a:r>
            <a:r>
              <a:t> object containing data frames (or data.tables) into </a:t>
            </a:r>
            <a:r>
              <a:rPr>
                <a:latin typeface="Courier"/>
              </a:rPr>
              <a:t>R</a:t>
            </a:r>
            <a:r>
              <a:t> using the </a:t>
            </a:r>
            <a:r>
              <a:rPr>
                <a:latin typeface="Courier"/>
              </a:rPr>
              <a:t>RDBEScore</a:t>
            </a:r>
            <a:r>
              <a:t> package.</a:t>
            </a:r>
          </a:p>
          <a:p>
            <a:pPr marL="0" lvl="0" indent="0">
              <a:buNone/>
            </a:pPr>
            <a:r>
              <a:t>The function </a:t>
            </a:r>
            <a:r>
              <a:rPr b="1"/>
              <a:t>createRDBESDataObject</a:t>
            </a:r>
            <a:r>
              <a:t> is intended to directly import Commercial Landing (CL), Commercial Effort (CE) and Commercial Sampling (CS) tables downloaded from </a:t>
            </a:r>
            <a:r>
              <a:rPr>
                <a:hlinkClick r:id="rId2"/>
              </a:rPr>
              <a:t>RDBES</a:t>
            </a:r>
            <a:r>
              <a:t>.</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Basic Ratio Estimation</a:t>
            </a:r>
          </a:p>
        </p:txBody>
      </p:sp>
      <p:sp>
        <p:nvSpPr>
          <p:cNvPr id="3" name="Content Placeholder 2"/>
          <p:cNvSpPr>
            <a:spLocks noGrp="1"/>
          </p:cNvSpPr>
          <p:nvPr>
            <p:ph idx="1"/>
          </p:nvPr>
        </p:nvSpPr>
        <p:spPr/>
        <p:txBody>
          <a:bodyPr/>
          <a:lstStyle/>
          <a:p>
            <a:pPr marL="0" lvl="0" indent="0">
              <a:buNone/>
            </a:pPr>
            <a:r>
              <a:t>In practice the data submitters have to prepare Intercatch data call tables. In the future the estimation functions should be made so that they estimate the values for these tables.</a:t>
            </a:r>
          </a:p>
          <a:p>
            <a:pPr marL="0" lvl="0" indent="0">
              <a:buNone/>
            </a:pPr>
            <a:r>
              <a:t>in the </a:t>
            </a:r>
            <a:r>
              <a:rPr b="1"/>
              <a:t>dev</a:t>
            </a:r>
            <a:r>
              <a:t> branch there is a function </a:t>
            </a:r>
            <a:r>
              <a:rPr b="1"/>
              <a:t>doBVestimCANUM(…)</a:t>
            </a:r>
            <a:r>
              <a:t> that can be used for a very basic estimation of the total catch at number (CANUM) for a specified biological variable, such as age or length.</a:t>
            </a:r>
          </a:p>
          <a:p>
            <a:pPr marL="0" lvl="0" indent="0">
              <a:spcBef>
                <a:spcPts val="3000"/>
              </a:spcBef>
              <a:buNone/>
            </a:pPr>
            <a:r>
              <a:rPr b="1"/>
              <a:t>Simple Estimation Example</a:t>
            </a:r>
          </a:p>
          <a:p>
            <a:pPr marL="0" lvl="0" indent="0">
              <a:buNone/>
            </a:pPr>
            <a:r>
              <a:t>For the simplest case of estimation we need the </a:t>
            </a:r>
            <a:r>
              <a:rPr b="1"/>
              <a:t>RDBESDataObject</a:t>
            </a:r>
            <a:r>
              <a:t> with CS tables and a CL table. In the following example we will estimate the total number of sprat caught in the area </a:t>
            </a:r>
            <a:r>
              <a:rPr i="1"/>
              <a:t>27.3.d.28.1</a:t>
            </a:r>
            <a:r>
              <a:t> with the gear </a:t>
            </a:r>
            <a:r>
              <a:rPr i="1"/>
              <a:t>OTM_SPF_16-31_0_0</a:t>
            </a:r>
            <a:r>
              <a:t> for the first quarter of the year.</a:t>
            </a:r>
          </a:p>
          <a:p>
            <a:pPr lvl="0" indent="0">
              <a:buNone/>
            </a:pPr>
            <a:r>
              <a:rPr i="1">
                <a:solidFill>
                  <a:srgbClr val="60A0B0"/>
                </a:solidFill>
                <a:latin typeface="Courier"/>
              </a:rPr>
              <a:t>#From the commertial landings table we need to get the total weight of the catches</a:t>
            </a:r>
            <a:br/>
            <a:r>
              <a:rPr>
                <a:latin typeface="Courier"/>
              </a:rPr>
              <a:t>CLfieldstoSum </a:t>
            </a:r>
            <a:r>
              <a:rPr>
                <a:solidFill>
                  <a:srgbClr val="007020"/>
                </a:solidFill>
                <a:latin typeface="Courier"/>
              </a:rPr>
              <a:t>&lt;-</a:t>
            </a:r>
            <a:r>
              <a:rPr>
                <a:latin typeface="Courier"/>
              </a:rPr>
              <a:t> </a:t>
            </a:r>
            <a:r>
              <a:rPr>
                <a:solidFill>
                  <a:srgbClr val="06287E"/>
                </a:solidFill>
                <a:latin typeface="Courier"/>
              </a:rPr>
              <a:t>c</a:t>
            </a:r>
            <a:r>
              <a:rPr>
                <a:latin typeface="Courier"/>
              </a:rPr>
              <a:t>(</a:t>
            </a:r>
            <a:r>
              <a:rPr>
                <a:solidFill>
                  <a:srgbClr val="4070A0"/>
                </a:solidFill>
                <a:latin typeface="Courier"/>
              </a:rPr>
              <a:t>"CLoffWeight"</a:t>
            </a:r>
            <a:r>
              <a:rPr>
                <a:latin typeface="Courier"/>
              </a:rPr>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Getting the Right Data</a:t>
            </a:r>
          </a:p>
        </p:txBody>
      </p:sp>
      <p:sp>
        <p:nvSpPr>
          <p:cNvPr id="3" name="Content Placeholder 2"/>
          <p:cNvSpPr>
            <a:spLocks noGrp="1"/>
          </p:cNvSpPr>
          <p:nvPr>
            <p:ph idx="1"/>
          </p:nvPr>
        </p:nvSpPr>
        <p:spPr/>
        <p:txBody>
          <a:bodyPr>
            <a:normAutofit lnSpcReduction="10000"/>
          </a:bodyPr>
          <a:lstStyle/>
          <a:p>
            <a:pPr marL="0" lvl="0" indent="0">
              <a:buNone/>
            </a:pPr>
            <a:r>
              <a:t>The most important thing in this estimation is to get the same strata for the CS and CL tables. This means we want to take the samples from the same area, with the same gear and the same species. Exactly how this is done depends on the upper and lower hierarchy used and how the sampling is stratified. In the following example we are using the lower hierarchy C meaning that we are extracting the BV data as the biological data.</a:t>
            </a:r>
          </a:p>
          <a:p>
            <a:pPr lvl="0" indent="0">
              <a:buNone/>
            </a:pPr>
            <a:r>
              <a:rPr i="1">
                <a:solidFill>
                  <a:srgbClr val="60A0B0"/>
                </a:solidFill>
                <a:latin typeface="Courier"/>
              </a:rPr>
              <a:t>#get the first quarter data from CS </a:t>
            </a:r>
            <a:br/>
            <a:r>
              <a:rPr>
                <a:latin typeface="Courier"/>
              </a:rPr>
              <a:t>strataListCS </a:t>
            </a:r>
            <a:r>
              <a:rPr>
                <a:solidFill>
                  <a:srgbClr val="007020"/>
                </a:solidFill>
                <a:latin typeface="Courier"/>
              </a:rPr>
              <a:t>&lt;-</a:t>
            </a:r>
            <a:r>
              <a:rPr>
                <a:latin typeface="Courier"/>
              </a:rPr>
              <a:t> </a:t>
            </a:r>
            <a:r>
              <a:rPr>
                <a:solidFill>
                  <a:srgbClr val="06287E"/>
                </a:solidFill>
                <a:latin typeface="Courier"/>
              </a:rPr>
              <a:t>list</a:t>
            </a:r>
            <a:r>
              <a:rPr>
                <a:latin typeface="Courier"/>
              </a:rPr>
              <a:t>(</a:t>
            </a:r>
            <a:r>
              <a:rPr>
                <a:solidFill>
                  <a:srgbClr val="7D9029"/>
                </a:solidFill>
                <a:latin typeface="Courier"/>
              </a:rPr>
              <a:t>LEarea=</a:t>
            </a:r>
            <a:r>
              <a:rPr>
                <a:solidFill>
                  <a:srgbClr val="4070A0"/>
                </a:solidFill>
                <a:latin typeface="Courier"/>
              </a:rPr>
              <a:t>"27.3.d.28.1"</a:t>
            </a:r>
            <a:r>
              <a:rPr>
                <a:latin typeface="Courier"/>
              </a:rPr>
              <a:t>,</a:t>
            </a:r>
            <a:br/>
            <a:r>
              <a:rPr>
                <a:latin typeface="Courier"/>
              </a:rPr>
              <a:t>                     </a:t>
            </a:r>
            <a:r>
              <a:rPr>
                <a:solidFill>
                  <a:srgbClr val="7D9029"/>
                </a:solidFill>
                <a:latin typeface="Courier"/>
              </a:rPr>
              <a:t>LEmetier6 =</a:t>
            </a:r>
            <a:r>
              <a:rPr>
                <a:latin typeface="Courier"/>
              </a:rPr>
              <a:t> </a:t>
            </a:r>
            <a:r>
              <a:rPr>
                <a:solidFill>
                  <a:srgbClr val="4070A0"/>
                </a:solidFill>
                <a:latin typeface="Courier"/>
              </a:rPr>
              <a:t>"OTM_SPF_16-31_0_0"</a:t>
            </a:r>
            <a:r>
              <a:rPr>
                <a:latin typeface="Courier"/>
              </a:rPr>
              <a:t>,</a:t>
            </a:r>
            <a:br/>
            <a:r>
              <a:rPr>
                <a:latin typeface="Courier"/>
              </a:rPr>
              <a:t>                     </a:t>
            </a:r>
            <a:r>
              <a:rPr>
                <a:solidFill>
                  <a:srgbClr val="7D9029"/>
                </a:solidFill>
                <a:latin typeface="Courier"/>
              </a:rPr>
              <a:t>TEstratumName =</a:t>
            </a:r>
            <a:r>
              <a:rPr>
                <a:latin typeface="Courier"/>
              </a:rPr>
              <a:t> month.name[</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a:t>
            </a:r>
            <a:br/>
            <a:r>
              <a:rPr>
                <a:latin typeface="Courier"/>
              </a:rPr>
              <a:t>                    </a:t>
            </a:r>
            <a:r>
              <a:rPr>
                <a:solidFill>
                  <a:srgbClr val="7D9029"/>
                </a:solidFill>
                <a:latin typeface="Courier"/>
              </a:rPr>
              <a:t>SAspeCodeFAO =</a:t>
            </a:r>
            <a:r>
              <a:rPr>
                <a:latin typeface="Courier"/>
              </a:rPr>
              <a:t> </a:t>
            </a:r>
            <a:r>
              <a:rPr>
                <a:solidFill>
                  <a:srgbClr val="4070A0"/>
                </a:solidFill>
                <a:latin typeface="Courier"/>
              </a:rPr>
              <a:t>"SPR"</a:t>
            </a:r>
            <a:r>
              <a:rPr>
                <a:latin typeface="Courier"/>
              </a:rPr>
              <a:t>)</a:t>
            </a:r>
            <a:br/>
            <a:br/>
            <a:r>
              <a:rPr i="1">
                <a:solidFill>
                  <a:srgbClr val="60A0B0"/>
                </a:solidFill>
                <a:latin typeface="Courier"/>
              </a:rPr>
              <a:t>#get the first quarter data from CL table</a:t>
            </a:r>
            <a:br/>
            <a:r>
              <a:rPr>
                <a:latin typeface="Courier"/>
              </a:rPr>
              <a:t>strataListCL </a:t>
            </a:r>
            <a:r>
              <a:rPr>
                <a:solidFill>
                  <a:srgbClr val="007020"/>
                </a:solidFill>
                <a:latin typeface="Courier"/>
              </a:rPr>
              <a:t>&lt;-</a:t>
            </a:r>
            <a:r>
              <a:rPr>
                <a:latin typeface="Courier"/>
              </a:rPr>
              <a:t> </a:t>
            </a:r>
            <a:r>
              <a:rPr>
                <a:solidFill>
                  <a:srgbClr val="06287E"/>
                </a:solidFill>
                <a:latin typeface="Courier"/>
              </a:rPr>
              <a:t>list</a:t>
            </a:r>
            <a:r>
              <a:rPr>
                <a:latin typeface="Courier"/>
              </a:rPr>
              <a:t>(</a:t>
            </a:r>
            <a:r>
              <a:rPr>
                <a:solidFill>
                  <a:srgbClr val="7D9029"/>
                </a:solidFill>
                <a:latin typeface="Courier"/>
              </a:rPr>
              <a:t>CLarea=</a:t>
            </a:r>
            <a:r>
              <a:rPr>
                <a:solidFill>
                  <a:srgbClr val="4070A0"/>
                </a:solidFill>
                <a:latin typeface="Courier"/>
              </a:rPr>
              <a:t>"27.3.d.28.1"</a:t>
            </a:r>
            <a:r>
              <a:rPr>
                <a:latin typeface="Courier"/>
              </a:rPr>
              <a:t>,</a:t>
            </a:r>
            <a:br/>
            <a:r>
              <a:rPr>
                <a:latin typeface="Courier"/>
              </a:rPr>
              <a:t>                     </a:t>
            </a:r>
            <a:r>
              <a:rPr>
                <a:solidFill>
                  <a:srgbClr val="7D9029"/>
                </a:solidFill>
                <a:latin typeface="Courier"/>
              </a:rPr>
              <a:t>CLquar =</a:t>
            </a:r>
            <a:r>
              <a:rPr>
                <a:latin typeface="Courier"/>
              </a:rPr>
              <a:t> </a:t>
            </a:r>
            <a:r>
              <a:rPr>
                <a:solidFill>
                  <a:srgbClr val="40A070"/>
                </a:solidFill>
                <a:latin typeface="Courier"/>
              </a:rPr>
              <a:t>1</a:t>
            </a:r>
            <a:r>
              <a:rPr>
                <a:latin typeface="Courier"/>
              </a:rPr>
              <a:t>,</a:t>
            </a:r>
            <a:br/>
            <a:r>
              <a:rPr>
                <a:latin typeface="Courier"/>
              </a:rPr>
              <a:t>                     </a:t>
            </a:r>
            <a:r>
              <a:rPr>
                <a:solidFill>
                  <a:srgbClr val="7D9029"/>
                </a:solidFill>
                <a:latin typeface="Courier"/>
              </a:rPr>
              <a:t>CLmetier6 =</a:t>
            </a:r>
            <a:r>
              <a:rPr>
                <a:latin typeface="Courier"/>
              </a:rPr>
              <a:t> </a:t>
            </a:r>
            <a:r>
              <a:rPr>
                <a:solidFill>
                  <a:srgbClr val="4070A0"/>
                </a:solidFill>
                <a:latin typeface="Courier"/>
              </a:rPr>
              <a:t>"OTM_SPF_16-31_0_0"</a:t>
            </a:r>
            <a:r>
              <a:rPr>
                <a:latin typeface="Courier"/>
              </a:rPr>
              <a:t>,</a:t>
            </a:r>
            <a:br/>
            <a:r>
              <a:rPr>
                <a:latin typeface="Courier"/>
              </a:rPr>
              <a:t>                     </a:t>
            </a:r>
            <a:r>
              <a:rPr>
                <a:solidFill>
                  <a:srgbClr val="7D9029"/>
                </a:solidFill>
                <a:latin typeface="Courier"/>
              </a:rPr>
              <a:t>CLspecFAO =</a:t>
            </a:r>
            <a:r>
              <a:rPr>
                <a:latin typeface="Courier"/>
              </a:rPr>
              <a:t> </a:t>
            </a:r>
            <a:r>
              <a:rPr>
                <a:solidFill>
                  <a:srgbClr val="4070A0"/>
                </a:solidFill>
                <a:latin typeface="Courier"/>
              </a:rPr>
              <a:t>"SPR"</a:t>
            </a:r>
            <a:r>
              <a:rPr>
                <a:latin typeface="Courier"/>
              </a:rPr>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Adding CL data to the lower hierarchy</a:t>
            </a:r>
          </a:p>
        </p:txBody>
      </p:sp>
      <p:sp>
        <p:nvSpPr>
          <p:cNvPr id="3" name="Content Placeholder 2"/>
          <p:cNvSpPr>
            <a:spLocks noGrp="1"/>
          </p:cNvSpPr>
          <p:nvPr>
            <p:ph idx="1"/>
          </p:nvPr>
        </p:nvSpPr>
        <p:spPr/>
        <p:txBody>
          <a:bodyPr/>
          <a:lstStyle/>
          <a:p>
            <a:pPr marL="0" lvl="0" indent="0">
              <a:buNone/>
            </a:pPr>
            <a:r>
              <a:t>There is a function in development </a:t>
            </a:r>
            <a:r>
              <a:rPr b="1"/>
              <a:t>addCLtoLowerCS(…)</a:t>
            </a:r>
            <a:r>
              <a:t> that can be used to add the CL data to the lower hierarchy.</a:t>
            </a:r>
          </a:p>
          <a:p>
            <a:pPr lvl="0" indent="0">
              <a:buNone/>
            </a:pPr>
            <a:r>
              <a:rPr i="1">
                <a:solidFill>
                  <a:srgbClr val="60A0B0"/>
                </a:solidFill>
                <a:latin typeface="Courier"/>
              </a:rPr>
              <a:t>#we are using the lower hierarchy C meaning that we are extracting the BV data</a:t>
            </a:r>
            <a:br/>
            <a:r>
              <a:rPr i="1">
                <a:solidFill>
                  <a:srgbClr val="60A0B0"/>
                </a:solidFill>
                <a:latin typeface="Courier"/>
              </a:rPr>
              <a:t>#as the biological data</a:t>
            </a:r>
            <a:br/>
            <a:r>
              <a:rPr>
                <a:latin typeface="Courier"/>
              </a:rPr>
              <a:t>biolCLQ1 </a:t>
            </a:r>
            <a:r>
              <a:rPr>
                <a:solidFill>
                  <a:srgbClr val="007020"/>
                </a:solidFill>
                <a:latin typeface="Courier"/>
              </a:rPr>
              <a:t>&lt;-</a:t>
            </a:r>
            <a:r>
              <a:rPr>
                <a:latin typeface="Courier"/>
              </a:rPr>
              <a:t> </a:t>
            </a:r>
            <a:r>
              <a:rPr>
                <a:solidFill>
                  <a:srgbClr val="06287E"/>
                </a:solidFill>
                <a:latin typeface="Courier"/>
              </a:rPr>
              <a:t>addCLtoLowerCS</a:t>
            </a:r>
            <a:r>
              <a:rPr>
                <a:latin typeface="Courier"/>
              </a:rPr>
              <a:t>(H8ExampleEE1, strataListCS, strataListCL,</a:t>
            </a:r>
            <a:br/>
            <a:r>
              <a:rPr>
                <a:latin typeface="Courier"/>
              </a:rPr>
              <a:t>                         </a:t>
            </a:r>
            <a:r>
              <a:rPr>
                <a:solidFill>
                  <a:srgbClr val="7D9029"/>
                </a:solidFill>
                <a:latin typeface="Courier"/>
              </a:rPr>
              <a:t>combineStrata =</a:t>
            </a:r>
            <a:r>
              <a:rPr>
                <a:latin typeface="Courier"/>
              </a:rPr>
              <a:t>T, </a:t>
            </a:r>
            <a:r>
              <a:rPr>
                <a:solidFill>
                  <a:srgbClr val="7D9029"/>
                </a:solidFill>
                <a:latin typeface="Courier"/>
              </a:rPr>
              <a:t>lowerHierarchy =</a:t>
            </a:r>
            <a:r>
              <a:rPr>
                <a:latin typeface="Courier"/>
              </a:rPr>
              <a:t> </a:t>
            </a:r>
            <a:r>
              <a:rPr>
                <a:solidFill>
                  <a:srgbClr val="4070A0"/>
                </a:solidFill>
                <a:latin typeface="Courier"/>
              </a:rPr>
              <a:t>"C"</a:t>
            </a:r>
            <a:r>
              <a:rPr>
                <a:latin typeface="Courier"/>
              </a:rPr>
              <a:t>,</a:t>
            </a:r>
            <a:br/>
            <a:r>
              <a:rPr>
                <a:latin typeface="Courier"/>
              </a:rPr>
              <a:t>                         </a:t>
            </a:r>
            <a:r>
              <a:rPr>
                <a:solidFill>
                  <a:srgbClr val="7D9029"/>
                </a:solidFill>
                <a:latin typeface="Courier"/>
              </a:rPr>
              <a:t>CLfields =</a:t>
            </a:r>
            <a:r>
              <a:rPr>
                <a:latin typeface="Courier"/>
              </a:rPr>
              <a:t> CLfieldstoSum)</a:t>
            </a:r>
          </a:p>
          <a:p>
            <a:pPr lvl="0" indent="0">
              <a:buNone/>
            </a:pPr>
            <a:r>
              <a:rPr>
                <a:latin typeface="Courier"/>
              </a:rPr>
              <a:t>## Warning in getLowerTableSubsets(strataListCS, tblName, rdbes, combineStrata = combineStrata): TEstratumName is collapsed in the result into: "January|February|March"</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marL="0" lvl="0" indent="0">
              <a:buNone/>
            </a:pPr>
            <a:r>
              <a:t>Estimation based on CL and BV</a:t>
            </a:r>
          </a:p>
        </p:txBody>
      </p:sp>
      <p:sp>
        <p:nvSpPr>
          <p:cNvPr id="4" name="Text Placeholder 3"/>
          <p:cNvSpPr>
            <a:spLocks noGrp="1"/>
          </p:cNvSpPr>
          <p:nvPr>
            <p:ph type="body" sz="half" idx="2"/>
          </p:nvPr>
        </p:nvSpPr>
        <p:spPr/>
        <p:txBody>
          <a:bodyPr>
            <a:normAutofit lnSpcReduction="10000"/>
          </a:bodyPr>
          <a:lstStyle/>
          <a:p>
            <a:pPr marL="0" lvl="0" indent="0">
              <a:buNone/>
            </a:pPr>
            <a:r>
              <a:rPr dirty="0"/>
              <a:t>To estimate the total number of sprat caught in the area 27.3.d.28.1 with the gear OTM_SPF_16-31_0_0 for the first quarter of the year we need to use the function </a:t>
            </a:r>
            <a:r>
              <a:rPr b="1" dirty="0" err="1"/>
              <a:t>doBVestimCANUM</a:t>
            </a:r>
            <a:r>
              <a:rPr b="1" dirty="0"/>
              <a:t>(…)</a:t>
            </a:r>
            <a:r>
              <a:rPr dirty="0"/>
              <a:t>. For more details on the function see the vignette in the </a:t>
            </a:r>
            <a:r>
              <a:rPr b="1" dirty="0"/>
              <a:t>dev</a:t>
            </a:r>
            <a:r>
              <a:rPr dirty="0"/>
              <a:t> branch. The output table should be enough to populate a classic </a:t>
            </a:r>
            <a:r>
              <a:rPr dirty="0" err="1"/>
              <a:t>InterCatch</a:t>
            </a:r>
            <a:r>
              <a:rPr dirty="0"/>
              <a:t> data call table.</a:t>
            </a:r>
          </a:p>
          <a:p>
            <a:pPr lvl="0" indent="0">
              <a:buNone/>
            </a:pPr>
            <a:r>
              <a:rPr dirty="0">
                <a:latin typeface="Courier"/>
              </a:rPr>
              <a:t>lenCANUMQ1 </a:t>
            </a:r>
            <a:r>
              <a:rPr dirty="0">
                <a:solidFill>
                  <a:srgbClr val="007020"/>
                </a:solidFill>
                <a:latin typeface="Courier"/>
              </a:rPr>
              <a:t>&lt;-</a:t>
            </a:r>
            <a:r>
              <a:rPr dirty="0">
                <a:latin typeface="Courier"/>
              </a:rPr>
              <a:t> </a:t>
            </a:r>
            <a:r>
              <a:rPr dirty="0" err="1">
                <a:solidFill>
                  <a:srgbClr val="06287E"/>
                </a:solidFill>
                <a:latin typeface="Courier"/>
              </a:rPr>
              <a:t>doBVestimCANUM</a:t>
            </a:r>
            <a:r>
              <a:rPr dirty="0">
                <a:latin typeface="Courier"/>
              </a:rPr>
              <a:t>(biolCLQ1, </a:t>
            </a:r>
            <a:r>
              <a:rPr dirty="0">
                <a:solidFill>
                  <a:srgbClr val="06287E"/>
                </a:solidFill>
                <a:latin typeface="Courier"/>
              </a:rPr>
              <a:t>c</a:t>
            </a:r>
            <a:r>
              <a:rPr dirty="0">
                <a:latin typeface="Courier"/>
              </a:rPr>
              <a:t>(</a:t>
            </a:r>
            <a:r>
              <a:rPr dirty="0">
                <a:solidFill>
                  <a:srgbClr val="4070A0"/>
                </a:solidFill>
                <a:latin typeface="Courier"/>
              </a:rPr>
              <a:t>"</a:t>
            </a:r>
            <a:r>
              <a:rPr dirty="0" err="1">
                <a:solidFill>
                  <a:srgbClr val="4070A0"/>
                </a:solidFill>
                <a:latin typeface="Courier"/>
              </a:rPr>
              <a:t>sumCLoffWeight</a:t>
            </a:r>
            <a:r>
              <a:rPr dirty="0">
                <a:solidFill>
                  <a:srgbClr val="4070A0"/>
                </a:solidFill>
                <a:latin typeface="Courier"/>
              </a:rPr>
              <a:t>"</a:t>
            </a:r>
            <a:r>
              <a:rPr dirty="0">
                <a:latin typeface="Courier"/>
              </a:rPr>
              <a:t>),</a:t>
            </a:r>
            <a:br>
              <a:rPr dirty="0"/>
            </a:br>
            <a:r>
              <a:rPr dirty="0">
                <a:latin typeface="Courier"/>
              </a:rPr>
              <a:t>             </a:t>
            </a:r>
            <a:r>
              <a:rPr dirty="0" err="1">
                <a:solidFill>
                  <a:srgbClr val="7D9029"/>
                </a:solidFill>
                <a:latin typeface="Courier"/>
              </a:rPr>
              <a:t>classUnits</a:t>
            </a:r>
            <a:r>
              <a:rPr dirty="0">
                <a:solidFill>
                  <a:srgbClr val="7D9029"/>
                </a:solidFill>
                <a:latin typeface="Courier"/>
              </a:rPr>
              <a:t> =</a:t>
            </a:r>
            <a:r>
              <a:rPr dirty="0">
                <a:latin typeface="Courier"/>
              </a:rPr>
              <a:t> </a:t>
            </a:r>
            <a:r>
              <a:rPr dirty="0">
                <a:solidFill>
                  <a:srgbClr val="4070A0"/>
                </a:solidFill>
                <a:latin typeface="Courier"/>
              </a:rPr>
              <a:t>"</a:t>
            </a:r>
            <a:r>
              <a:rPr dirty="0" err="1">
                <a:solidFill>
                  <a:srgbClr val="4070A0"/>
                </a:solidFill>
                <a:latin typeface="Courier"/>
              </a:rPr>
              <a:t>Lengthmm</a:t>
            </a:r>
            <a:r>
              <a:rPr dirty="0">
                <a:solidFill>
                  <a:srgbClr val="4070A0"/>
                </a:solidFill>
                <a:latin typeface="Courier"/>
              </a:rPr>
              <a:t>"</a:t>
            </a:r>
            <a:r>
              <a:rPr dirty="0">
                <a:latin typeface="Courier"/>
              </a:rPr>
              <a:t>,</a:t>
            </a:r>
            <a:br>
              <a:rPr dirty="0"/>
            </a:br>
            <a:r>
              <a:rPr dirty="0">
                <a:latin typeface="Courier"/>
              </a:rPr>
              <a:t>             </a:t>
            </a:r>
            <a:r>
              <a:rPr dirty="0" err="1">
                <a:solidFill>
                  <a:srgbClr val="7D9029"/>
                </a:solidFill>
                <a:latin typeface="Courier"/>
              </a:rPr>
              <a:t>classBreaks</a:t>
            </a:r>
            <a:r>
              <a:rPr dirty="0">
                <a:solidFill>
                  <a:srgbClr val="7D9029"/>
                </a:solidFill>
                <a:latin typeface="Courier"/>
              </a:rPr>
              <a:t> =</a:t>
            </a:r>
            <a:r>
              <a:rPr dirty="0">
                <a:latin typeface="Courier"/>
              </a:rPr>
              <a:t> </a:t>
            </a:r>
            <a:r>
              <a:rPr dirty="0">
                <a:solidFill>
                  <a:srgbClr val="06287E"/>
                </a:solidFill>
                <a:latin typeface="Courier"/>
              </a:rPr>
              <a:t>seq</a:t>
            </a:r>
            <a:r>
              <a:rPr dirty="0">
                <a:latin typeface="Courier"/>
              </a:rPr>
              <a:t>(</a:t>
            </a:r>
            <a:r>
              <a:rPr dirty="0">
                <a:solidFill>
                  <a:srgbClr val="40A070"/>
                </a:solidFill>
                <a:latin typeface="Courier"/>
              </a:rPr>
              <a:t>70</a:t>
            </a:r>
            <a:r>
              <a:rPr dirty="0">
                <a:latin typeface="Courier"/>
              </a:rPr>
              <a:t>,</a:t>
            </a:r>
            <a:r>
              <a:rPr dirty="0">
                <a:solidFill>
                  <a:srgbClr val="40A070"/>
                </a:solidFill>
                <a:latin typeface="Courier"/>
              </a:rPr>
              <a:t>130</a:t>
            </a:r>
            <a:r>
              <a:rPr dirty="0">
                <a:latin typeface="Courier"/>
              </a:rPr>
              <a:t>,</a:t>
            </a:r>
            <a:r>
              <a:rPr dirty="0">
                <a:solidFill>
                  <a:srgbClr val="40A070"/>
                </a:solidFill>
                <a:latin typeface="Courier"/>
              </a:rPr>
              <a:t>10</a:t>
            </a:r>
            <a:r>
              <a:rPr dirty="0">
                <a:latin typeface="Courier"/>
              </a:rPr>
              <a:t>),</a:t>
            </a:r>
            <a:br>
              <a:rPr dirty="0"/>
            </a:br>
            <a:r>
              <a:rPr dirty="0">
                <a:latin typeface="Courier"/>
              </a:rPr>
              <a:t>             </a:t>
            </a:r>
            <a:r>
              <a:rPr dirty="0">
                <a:solidFill>
                  <a:srgbClr val="7D9029"/>
                </a:solidFill>
                <a:latin typeface="Courier"/>
              </a:rPr>
              <a:t>verbose =</a:t>
            </a:r>
            <a:r>
              <a:rPr dirty="0">
                <a:latin typeface="Courier"/>
              </a:rPr>
              <a:t> </a:t>
            </a:r>
            <a:r>
              <a:rPr dirty="0">
                <a:solidFill>
                  <a:srgbClr val="880000"/>
                </a:solidFill>
                <a:latin typeface="Courier"/>
              </a:rPr>
              <a:t>FALSE</a:t>
            </a:r>
            <a:r>
              <a:rPr dirty="0">
                <a:latin typeface="Courier"/>
              </a:rPr>
              <a:t>)</a:t>
            </a:r>
            <a:br>
              <a:rPr dirty="0"/>
            </a:br>
            <a:br>
              <a:rPr dirty="0"/>
            </a:br>
            <a:r>
              <a:rPr dirty="0" err="1">
                <a:latin typeface="Courier"/>
              </a:rPr>
              <a:t>knitr</a:t>
            </a:r>
            <a:r>
              <a:rPr dirty="0">
                <a:solidFill>
                  <a:srgbClr val="4070A0"/>
                </a:solidFill>
                <a:latin typeface="Courier"/>
              </a:rPr>
              <a:t>::</a:t>
            </a:r>
            <a:r>
              <a:rPr dirty="0" err="1">
                <a:solidFill>
                  <a:srgbClr val="06287E"/>
                </a:solidFill>
                <a:latin typeface="Courier"/>
              </a:rPr>
              <a:t>kable</a:t>
            </a:r>
            <a:r>
              <a:rPr dirty="0">
                <a:latin typeface="Courier"/>
              </a:rPr>
              <a:t>(lenCANUMQ1[, </a:t>
            </a:r>
            <a:r>
              <a:rPr dirty="0">
                <a:solidFill>
                  <a:srgbClr val="06287E"/>
                </a:solidFill>
                <a:latin typeface="Courier"/>
              </a:rPr>
              <a:t>c</a:t>
            </a:r>
            <a:r>
              <a:rPr dirty="0">
                <a:latin typeface="Courier"/>
              </a:rPr>
              <a:t>(</a:t>
            </a:r>
            <a:r>
              <a:rPr dirty="0">
                <a:solidFill>
                  <a:srgbClr val="4070A0"/>
                </a:solidFill>
                <a:latin typeface="Courier"/>
              </a:rPr>
              <a:t>"Group"</a:t>
            </a:r>
            <a:r>
              <a:rPr dirty="0">
                <a:latin typeface="Courier"/>
              </a:rPr>
              <a:t>, </a:t>
            </a:r>
            <a:r>
              <a:rPr dirty="0">
                <a:solidFill>
                  <a:srgbClr val="4070A0"/>
                </a:solidFill>
                <a:latin typeface="Courier"/>
              </a:rPr>
              <a:t>"</a:t>
            </a:r>
            <a:r>
              <a:rPr dirty="0" err="1">
                <a:solidFill>
                  <a:srgbClr val="4070A0"/>
                </a:solidFill>
                <a:latin typeface="Courier"/>
              </a:rPr>
              <a:t>WeightgMean</a:t>
            </a:r>
            <a:r>
              <a:rPr dirty="0">
                <a:solidFill>
                  <a:srgbClr val="4070A0"/>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LengthmmMean</a:t>
            </a:r>
            <a:r>
              <a:rPr dirty="0">
                <a:solidFill>
                  <a:srgbClr val="4070A0"/>
                </a:solidFill>
                <a:latin typeface="Courier"/>
              </a:rPr>
              <a:t>"</a:t>
            </a:r>
            <a:r>
              <a:rPr dirty="0">
                <a:latin typeface="Courier"/>
              </a:rPr>
              <a:t>, </a:t>
            </a:r>
            <a:r>
              <a:rPr dirty="0">
                <a:solidFill>
                  <a:srgbClr val="4070A0"/>
                </a:solidFill>
                <a:latin typeface="Courier"/>
              </a:rPr>
              <a:t>"</a:t>
            </a:r>
            <a:r>
              <a:rPr dirty="0" err="1">
                <a:solidFill>
                  <a:srgbClr val="4070A0"/>
                </a:solidFill>
                <a:latin typeface="Courier"/>
              </a:rPr>
              <a:t>totNum</a:t>
            </a:r>
            <a:r>
              <a:rPr dirty="0">
                <a:solidFill>
                  <a:srgbClr val="4070A0"/>
                </a:solidFill>
                <a:latin typeface="Courier"/>
              </a:rPr>
              <a:t>"</a:t>
            </a:r>
            <a:r>
              <a:rPr dirty="0">
                <a:latin typeface="Courier"/>
              </a:rPr>
              <a:t>)],</a:t>
            </a:r>
            <a:br>
              <a:rPr dirty="0"/>
            </a:br>
            <a:r>
              <a:rPr dirty="0">
                <a:latin typeface="Courier"/>
              </a:rPr>
              <a:t>             </a:t>
            </a:r>
            <a:r>
              <a:rPr dirty="0">
                <a:solidFill>
                  <a:srgbClr val="7D9029"/>
                </a:solidFill>
                <a:latin typeface="Courier"/>
              </a:rPr>
              <a:t>digits =</a:t>
            </a:r>
            <a:r>
              <a:rPr dirty="0">
                <a:latin typeface="Courier"/>
              </a:rPr>
              <a:t> </a:t>
            </a:r>
            <a:r>
              <a:rPr dirty="0">
                <a:solidFill>
                  <a:srgbClr val="40A070"/>
                </a:solidFill>
                <a:latin typeface="Courier"/>
              </a:rPr>
              <a:t>2</a:t>
            </a:r>
            <a:r>
              <a:rPr dirty="0">
                <a:latin typeface="Courier"/>
              </a:rPr>
              <a:t>)</a:t>
            </a:r>
          </a:p>
        </p:txBody>
      </p:sp>
      <p:graphicFrame>
        <p:nvGraphicFramePr>
          <p:cNvPr id="6" name="Content Placeholder 5"/>
          <p:cNvGraphicFramePr>
            <a:graphicFrameLocks noGrp="1"/>
          </p:cNvGraphicFramePr>
          <p:nvPr>
            <p:ph idx="1"/>
          </p:nvPr>
        </p:nvGraphicFramePr>
        <p:xfrm>
          <a:off x="3568700" y="203200"/>
          <a:ext cx="5080000" cy="3749040"/>
        </p:xfrm>
        <a:graphic>
          <a:graphicData uri="http://schemas.openxmlformats.org/drawingml/2006/table">
            <a:tbl>
              <a:tblPr firstRow="1" bandRow="1">
                <a:tableStyleId>{9D7B26C5-4107-4FEC-AEDC-1716B250A1EF}</a:tableStyleId>
              </a:tblPr>
              <a:tblGrid>
                <a:gridCol w="1270000">
                  <a:extLst>
                    <a:ext uri="{9D8B030D-6E8A-4147-A177-3AD203B41FA5}">
                      <a16:colId xmlns:a16="http://schemas.microsoft.com/office/drawing/2014/main" val="20000"/>
                    </a:ext>
                  </a:extLst>
                </a:gridCol>
                <a:gridCol w="1270000">
                  <a:extLst>
                    <a:ext uri="{9D8B030D-6E8A-4147-A177-3AD203B41FA5}">
                      <a16:colId xmlns:a16="http://schemas.microsoft.com/office/drawing/2014/main" val="20001"/>
                    </a:ext>
                  </a:extLst>
                </a:gridCol>
                <a:gridCol w="1270000">
                  <a:extLst>
                    <a:ext uri="{9D8B030D-6E8A-4147-A177-3AD203B41FA5}">
                      <a16:colId xmlns:a16="http://schemas.microsoft.com/office/drawing/2014/main" val="20002"/>
                    </a:ext>
                  </a:extLst>
                </a:gridCol>
                <a:gridCol w="1270000">
                  <a:extLst>
                    <a:ext uri="{9D8B030D-6E8A-4147-A177-3AD203B41FA5}">
                      <a16:colId xmlns:a16="http://schemas.microsoft.com/office/drawing/2014/main" val="20003"/>
                    </a:ext>
                  </a:extLst>
                </a:gridCol>
              </a:tblGrid>
              <a:tr h="0">
                <a:tc>
                  <a:txBody>
                    <a:bodyPr/>
                    <a:lstStyle/>
                    <a:p>
                      <a:pPr marL="0" lvl="0" indent="0" algn="l">
                        <a:buNone/>
                      </a:pPr>
                      <a:r>
                        <a:t>Group</a:t>
                      </a:r>
                    </a:p>
                  </a:txBody>
                  <a:tcPr/>
                </a:tc>
                <a:tc>
                  <a:txBody>
                    <a:bodyPr/>
                    <a:lstStyle/>
                    <a:p>
                      <a:pPr marL="0" lvl="0" indent="0" algn="r">
                        <a:buNone/>
                      </a:pPr>
                      <a:r>
                        <a:t>WeightgMean</a:t>
                      </a:r>
                    </a:p>
                  </a:txBody>
                  <a:tcPr/>
                </a:tc>
                <a:tc>
                  <a:txBody>
                    <a:bodyPr/>
                    <a:lstStyle/>
                    <a:p>
                      <a:pPr marL="0" lvl="0" indent="0" algn="r">
                        <a:buNone/>
                      </a:pPr>
                      <a:r>
                        <a:t>LengthmmMean</a:t>
                      </a:r>
                    </a:p>
                  </a:txBody>
                  <a:tcPr/>
                </a:tc>
                <a:tc>
                  <a:txBody>
                    <a:bodyPr/>
                    <a:lstStyle/>
                    <a:p>
                      <a:pPr marL="0" lvl="0" indent="0" algn="r">
                        <a:buNone/>
                      </a:pPr>
                      <a:r>
                        <a:t>totNum</a:t>
                      </a:r>
                    </a:p>
                  </a:txBody>
                  <a:tcPr/>
                </a:tc>
                <a:extLst>
                  <a:ext uri="{0D108BD9-81ED-4DB2-BD59-A6C34878D82A}">
                    <a16:rowId xmlns:a16="http://schemas.microsoft.com/office/drawing/2014/main" val="10000"/>
                  </a:ext>
                </a:extLst>
              </a:tr>
              <a:tr h="0">
                <a:tc>
                  <a:txBody>
                    <a:bodyPr/>
                    <a:lstStyle/>
                    <a:p>
                      <a:pPr marL="0" lvl="0" indent="0" algn="l">
                        <a:buNone/>
                      </a:pPr>
                      <a:r>
                        <a:t>120-130</a:t>
                      </a:r>
                    </a:p>
                  </a:txBody>
                  <a:tcPr/>
                </a:tc>
                <a:tc>
                  <a:txBody>
                    <a:bodyPr/>
                    <a:lstStyle/>
                    <a:p>
                      <a:pPr marL="0" lvl="0" indent="0" algn="r">
                        <a:buNone/>
                      </a:pPr>
                      <a:r>
                        <a:t>12.23</a:t>
                      </a:r>
                    </a:p>
                  </a:txBody>
                  <a:tcPr/>
                </a:tc>
                <a:tc>
                  <a:txBody>
                    <a:bodyPr/>
                    <a:lstStyle/>
                    <a:p>
                      <a:pPr marL="0" lvl="0" indent="0" algn="r">
                        <a:buNone/>
                      </a:pPr>
                      <a:r>
                        <a:t>122.21</a:t>
                      </a:r>
                    </a:p>
                  </a:txBody>
                  <a:tcPr/>
                </a:tc>
                <a:tc>
                  <a:txBody>
                    <a:bodyPr/>
                    <a:lstStyle/>
                    <a:p>
                      <a:pPr marL="0" lvl="0" indent="0" algn="r">
                        <a:buNone/>
                      </a:pPr>
                      <a:r>
                        <a:t>7244129.9</a:t>
                      </a:r>
                    </a:p>
                  </a:txBody>
                  <a:tcPr/>
                </a:tc>
                <a:extLst>
                  <a:ext uri="{0D108BD9-81ED-4DB2-BD59-A6C34878D82A}">
                    <a16:rowId xmlns:a16="http://schemas.microsoft.com/office/drawing/2014/main" val="10001"/>
                  </a:ext>
                </a:extLst>
              </a:tr>
              <a:tr h="0">
                <a:tc>
                  <a:txBody>
                    <a:bodyPr/>
                    <a:lstStyle/>
                    <a:p>
                      <a:pPr marL="0" lvl="0" indent="0" algn="l">
                        <a:buNone/>
                      </a:pPr>
                      <a:r>
                        <a:t>110-120</a:t>
                      </a:r>
                    </a:p>
                  </a:txBody>
                  <a:tcPr/>
                </a:tc>
                <a:tc>
                  <a:txBody>
                    <a:bodyPr/>
                    <a:lstStyle/>
                    <a:p>
                      <a:pPr marL="0" lvl="0" indent="0" algn="r">
                        <a:buNone/>
                      </a:pPr>
                      <a:r>
                        <a:t>9.11</a:t>
                      </a:r>
                    </a:p>
                  </a:txBody>
                  <a:tcPr/>
                </a:tc>
                <a:tc>
                  <a:txBody>
                    <a:bodyPr/>
                    <a:lstStyle/>
                    <a:p>
                      <a:pPr marL="0" lvl="0" indent="0" algn="r">
                        <a:buNone/>
                      </a:pPr>
                      <a:r>
                        <a:t>113.35</a:t>
                      </a:r>
                    </a:p>
                  </a:txBody>
                  <a:tcPr/>
                </a:tc>
                <a:tc>
                  <a:txBody>
                    <a:bodyPr/>
                    <a:lstStyle/>
                    <a:p>
                      <a:pPr marL="0" lvl="0" indent="0" algn="r">
                        <a:buNone/>
                      </a:pPr>
                      <a:r>
                        <a:t>15476095.6</a:t>
                      </a:r>
                    </a:p>
                  </a:txBody>
                  <a:tcPr/>
                </a:tc>
                <a:extLst>
                  <a:ext uri="{0D108BD9-81ED-4DB2-BD59-A6C34878D82A}">
                    <a16:rowId xmlns:a16="http://schemas.microsoft.com/office/drawing/2014/main" val="10002"/>
                  </a:ext>
                </a:extLst>
              </a:tr>
              <a:tr h="0">
                <a:tc>
                  <a:txBody>
                    <a:bodyPr/>
                    <a:lstStyle/>
                    <a:p>
                      <a:pPr marL="0" lvl="0" indent="0" algn="l">
                        <a:buNone/>
                      </a:pPr>
                      <a:r>
                        <a:t>80-90</a:t>
                      </a:r>
                    </a:p>
                  </a:txBody>
                  <a:tcPr/>
                </a:tc>
                <a:tc>
                  <a:txBody>
                    <a:bodyPr/>
                    <a:lstStyle/>
                    <a:p>
                      <a:pPr marL="0" lvl="0" indent="0" algn="r">
                        <a:buNone/>
                      </a:pPr>
                      <a:r>
                        <a:t>3.63</a:t>
                      </a:r>
                    </a:p>
                  </a:txBody>
                  <a:tcPr/>
                </a:tc>
                <a:tc>
                  <a:txBody>
                    <a:bodyPr/>
                    <a:lstStyle/>
                    <a:p>
                      <a:pPr marL="0" lvl="0" indent="0" algn="r">
                        <a:buNone/>
                      </a:pPr>
                      <a:r>
                        <a:t>84.88</a:t>
                      </a:r>
                    </a:p>
                  </a:txBody>
                  <a:tcPr/>
                </a:tc>
                <a:tc>
                  <a:txBody>
                    <a:bodyPr/>
                    <a:lstStyle/>
                    <a:p>
                      <a:pPr marL="0" lvl="0" indent="0" algn="r">
                        <a:buNone/>
                      </a:pPr>
                      <a:r>
                        <a:t>3512305.4</a:t>
                      </a:r>
                    </a:p>
                  </a:txBody>
                  <a:tcPr/>
                </a:tc>
                <a:extLst>
                  <a:ext uri="{0D108BD9-81ED-4DB2-BD59-A6C34878D82A}">
                    <a16:rowId xmlns:a16="http://schemas.microsoft.com/office/drawing/2014/main" val="10003"/>
                  </a:ext>
                </a:extLst>
              </a:tr>
              <a:tr h="0">
                <a:tc>
                  <a:txBody>
                    <a:bodyPr/>
                    <a:lstStyle/>
                    <a:p>
                      <a:pPr marL="0" lvl="0" indent="0" algn="l">
                        <a:buNone/>
                      </a:pPr>
                      <a:r>
                        <a:t>100-110</a:t>
                      </a:r>
                    </a:p>
                  </a:txBody>
                  <a:tcPr/>
                </a:tc>
                <a:tc>
                  <a:txBody>
                    <a:bodyPr/>
                    <a:lstStyle/>
                    <a:p>
                      <a:pPr marL="0" lvl="0" indent="0" algn="r">
                        <a:buNone/>
                      </a:pPr>
                      <a:r>
                        <a:t>7.50</a:t>
                      </a:r>
                    </a:p>
                  </a:txBody>
                  <a:tcPr/>
                </a:tc>
                <a:tc>
                  <a:txBody>
                    <a:bodyPr/>
                    <a:lstStyle/>
                    <a:p>
                      <a:pPr marL="0" lvl="0" indent="0" algn="r">
                        <a:buNone/>
                      </a:pPr>
                      <a:r>
                        <a:t>104.13</a:t>
                      </a:r>
                    </a:p>
                  </a:txBody>
                  <a:tcPr/>
                </a:tc>
                <a:tc>
                  <a:txBody>
                    <a:bodyPr/>
                    <a:lstStyle/>
                    <a:p>
                      <a:pPr marL="0" lvl="0" indent="0" algn="r">
                        <a:buNone/>
                      </a:pPr>
                      <a:r>
                        <a:t>17671286.5</a:t>
                      </a:r>
                    </a:p>
                  </a:txBody>
                  <a:tcPr/>
                </a:tc>
                <a:extLst>
                  <a:ext uri="{0D108BD9-81ED-4DB2-BD59-A6C34878D82A}">
                    <a16:rowId xmlns:a16="http://schemas.microsoft.com/office/drawing/2014/main" val="10004"/>
                  </a:ext>
                </a:extLst>
              </a:tr>
              <a:tr h="0">
                <a:tc>
                  <a:txBody>
                    <a:bodyPr/>
                    <a:lstStyle/>
                    <a:p>
                      <a:pPr marL="0" lvl="0" indent="0" algn="l">
                        <a:buNone/>
                      </a:pPr>
                      <a:r>
                        <a:t>90-100</a:t>
                      </a:r>
                    </a:p>
                  </a:txBody>
                  <a:tcPr/>
                </a:tc>
                <a:tc>
                  <a:txBody>
                    <a:bodyPr/>
                    <a:lstStyle/>
                    <a:p>
                      <a:pPr marL="0" lvl="0" indent="0" algn="r">
                        <a:buNone/>
                      </a:pPr>
                      <a:r>
                        <a:t>4.99</a:t>
                      </a:r>
                    </a:p>
                  </a:txBody>
                  <a:tcPr/>
                </a:tc>
                <a:tc>
                  <a:txBody>
                    <a:bodyPr/>
                    <a:lstStyle/>
                    <a:p>
                      <a:pPr marL="0" lvl="0" indent="0" algn="r">
                        <a:buNone/>
                      </a:pPr>
                      <a:r>
                        <a:t>93.26</a:t>
                      </a:r>
                    </a:p>
                  </a:txBody>
                  <a:tcPr/>
                </a:tc>
                <a:tc>
                  <a:txBody>
                    <a:bodyPr/>
                    <a:lstStyle/>
                    <a:p>
                      <a:pPr marL="0" lvl="0" indent="0" algn="r">
                        <a:buNone/>
                      </a:pPr>
                      <a:r>
                        <a:t>2963507.7</a:t>
                      </a:r>
                    </a:p>
                  </a:txBody>
                  <a:tcPr/>
                </a:tc>
                <a:extLst>
                  <a:ext uri="{0D108BD9-81ED-4DB2-BD59-A6C34878D82A}">
                    <a16:rowId xmlns:a16="http://schemas.microsoft.com/office/drawing/2014/main" val="10005"/>
                  </a:ext>
                </a:extLst>
              </a:tr>
              <a:tr h="0">
                <a:tc>
                  <a:txBody>
                    <a:bodyPr/>
                    <a:lstStyle/>
                    <a:p>
                      <a:pPr marL="0" lvl="0" indent="0" algn="l">
                        <a:buNone/>
                      </a:pPr>
                      <a:r>
                        <a:t>130+</a:t>
                      </a:r>
                    </a:p>
                  </a:txBody>
                  <a:tcPr/>
                </a:tc>
                <a:tc>
                  <a:txBody>
                    <a:bodyPr/>
                    <a:lstStyle/>
                    <a:p>
                      <a:pPr marL="0" lvl="0" indent="0" algn="r">
                        <a:buNone/>
                      </a:pPr>
                      <a:r>
                        <a:t>13.65</a:t>
                      </a:r>
                    </a:p>
                  </a:txBody>
                  <a:tcPr/>
                </a:tc>
                <a:tc>
                  <a:txBody>
                    <a:bodyPr/>
                    <a:lstStyle/>
                    <a:p>
                      <a:pPr marL="0" lvl="0" indent="0" algn="r">
                        <a:buNone/>
                      </a:pPr>
                      <a:r>
                        <a:t>132.50</a:t>
                      </a:r>
                    </a:p>
                  </a:txBody>
                  <a:tcPr/>
                </a:tc>
                <a:tc>
                  <a:txBody>
                    <a:bodyPr/>
                    <a:lstStyle/>
                    <a:p>
                      <a:pPr marL="0" lvl="0" indent="0" algn="r">
                        <a:buNone/>
                      </a:pPr>
                      <a:r>
                        <a:t>439038.2</a:t>
                      </a:r>
                    </a:p>
                  </a:txBody>
                  <a:tcPr/>
                </a:tc>
                <a:extLst>
                  <a:ext uri="{0D108BD9-81ED-4DB2-BD59-A6C34878D82A}">
                    <a16:rowId xmlns:a16="http://schemas.microsoft.com/office/drawing/2014/main" val="10006"/>
                  </a:ext>
                </a:extLst>
              </a:tr>
              <a:tr h="0">
                <a:tc>
                  <a:txBody>
                    <a:bodyPr/>
                    <a:lstStyle/>
                    <a:p>
                      <a:pPr marL="0" lvl="0" indent="0" algn="l">
                        <a:buNone/>
                      </a:pPr>
                      <a:r>
                        <a:t>70-80</a:t>
                      </a:r>
                    </a:p>
                  </a:txBody>
                  <a:tcPr/>
                </a:tc>
                <a:tc>
                  <a:txBody>
                    <a:bodyPr/>
                    <a:lstStyle/>
                    <a:p>
                      <a:pPr marL="0" lvl="0" indent="0" algn="r">
                        <a:buNone/>
                      </a:pPr>
                      <a:r>
                        <a:t>2.50</a:t>
                      </a:r>
                    </a:p>
                  </a:txBody>
                  <a:tcPr/>
                </a:tc>
                <a:tc>
                  <a:txBody>
                    <a:bodyPr/>
                    <a:lstStyle/>
                    <a:p>
                      <a:pPr marL="0" lvl="0" indent="0" algn="r">
                        <a:buNone/>
                      </a:pPr>
                      <a:r>
                        <a:t>75.50</a:t>
                      </a:r>
                    </a:p>
                  </a:txBody>
                  <a:tcPr/>
                </a:tc>
                <a:tc>
                  <a:txBody>
                    <a:bodyPr/>
                    <a:lstStyle/>
                    <a:p>
                      <a:pPr marL="0" lvl="0" indent="0" algn="r">
                        <a:buNone/>
                      </a:pPr>
                      <a:r>
                        <a:t>219519.1</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Issues Reporting</a:t>
            </a:r>
          </a:p>
        </p:txBody>
      </p:sp>
      <p:sp>
        <p:nvSpPr>
          <p:cNvPr id="3" name="Content Placeholder 2"/>
          <p:cNvSpPr>
            <a:spLocks noGrp="1"/>
          </p:cNvSpPr>
          <p:nvPr>
            <p:ph idx="1"/>
          </p:nvPr>
        </p:nvSpPr>
        <p:spPr/>
        <p:txBody>
          <a:bodyPr/>
          <a:lstStyle/>
          <a:p>
            <a:pPr marL="0" lvl="0" indent="0">
              <a:buNone/>
            </a:pPr>
            <a:r>
              <a:t>If something is not working as expected, or if you have a feature request, please open an issue on </a:t>
            </a:r>
            <a:r>
              <a:rPr>
                <a:hlinkClick r:id="rId2"/>
              </a:rPr>
              <a:t>RDBEScore GitHub</a:t>
            </a:r>
          </a:p>
          <a:p>
            <a:pPr marL="0" lvl="0" indent="0">
              <a:buNone/>
            </a:pPr>
            <a:r>
              <a:t>The general idea of the package is to provide a set of tools to work with the RDBES data in R. The package is under development and we are looking for feedback from users to improve the package.</a:t>
            </a:r>
          </a:p>
          <a:p>
            <a:pPr marL="0" lvl="0" indent="0">
              <a:buNone/>
            </a:pPr>
            <a:r>
              <a:t>Of course you can also contribute to the development of the package by forking the repository and submitting a pull request.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Introducton</a:t>
            </a:r>
          </a:p>
        </p:txBody>
      </p:sp>
      <p:sp>
        <p:nvSpPr>
          <p:cNvPr id="3" name="Content Placeholder 2"/>
          <p:cNvSpPr>
            <a:spLocks noGrp="1"/>
          </p:cNvSpPr>
          <p:nvPr>
            <p:ph idx="1"/>
          </p:nvPr>
        </p:nvSpPr>
        <p:spPr/>
        <p:txBody>
          <a:bodyPr/>
          <a:lstStyle/>
          <a:p>
            <a:pPr marL="0" lvl="0" indent="0">
              <a:buNone/>
            </a:pPr>
            <a:r>
              <a:t>RDBEScore is an R package developed to facilitate the analysis of data from the ICES Regional Database and Estimation System (RDBES). The package provides functions to:</a:t>
            </a:r>
          </a:p>
          <a:p>
            <a:pPr lvl="0"/>
            <a:r>
              <a:t>import functions like </a:t>
            </a:r>
            <a:r>
              <a:rPr>
                <a:latin typeface="Courier"/>
              </a:rPr>
              <a:t>createRDBESDataObject</a:t>
            </a:r>
            <a:r>
              <a:t> and </a:t>
            </a:r>
            <a:r>
              <a:rPr>
                <a:latin typeface="Courier"/>
              </a:rPr>
              <a:t>validateRDBESDataObject</a:t>
            </a:r>
          </a:p>
          <a:p>
            <a:pPr lvl="0"/>
            <a:r>
              <a:t>manipulate functions like </a:t>
            </a:r>
            <a:r>
              <a:rPr>
                <a:latin typeface="Courier"/>
              </a:rPr>
              <a:t>filterAndTidyRDBESDataObject</a:t>
            </a:r>
            <a:r>
              <a:t>, </a:t>
            </a:r>
            <a:r>
              <a:rPr>
                <a:latin typeface="Courier"/>
              </a:rPr>
              <a:t>combineRDBESDataObjects</a:t>
            </a:r>
            <a:r>
              <a:t> and </a:t>
            </a:r>
            <a:r>
              <a:rPr>
                <a:latin typeface="Courier"/>
              </a:rPr>
              <a:t>removeBrokenVesselLinks</a:t>
            </a:r>
          </a:p>
          <a:p>
            <a:pPr lvl="0"/>
            <a:r>
              <a:t>analyse functions like</a:t>
            </a:r>
          </a:p>
          <a:p>
            <a:pPr marL="0" lvl="0" indent="0">
              <a:buNone/>
            </a:pPr>
            <a:r>
              <a:t>data from the RDBES. The package is designed to work with data from the RDBES, which is a relational database system used by ICES to store data from regional sampling programmes. The </a:t>
            </a:r>
            <a:r>
              <a:rPr>
                <a:latin typeface="Courier"/>
              </a:rPr>
              <a:t>RDBEScore</a:t>
            </a:r>
            <a:r>
              <a:t> package is intended to be used by national data coordinators, data analysts, and scientists working with data from the RDBES.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RDBEScore package</a:t>
            </a:r>
          </a:p>
        </p:txBody>
      </p:sp>
      <p:sp>
        <p:nvSpPr>
          <p:cNvPr id="3" name="Content Placeholder 2"/>
          <p:cNvSpPr>
            <a:spLocks noGrp="1"/>
          </p:cNvSpPr>
          <p:nvPr>
            <p:ph idx="1"/>
          </p:nvPr>
        </p:nvSpPr>
        <p:spPr/>
        <p:txBody>
          <a:bodyPr/>
          <a:lstStyle/>
          <a:p>
            <a:pPr marL="0" lvl="0" indent="0">
              <a:buNone/>
            </a:pPr>
            <a:r>
              <a:t>The package can be found on </a:t>
            </a:r>
            <a:r>
              <a:rPr>
                <a:hlinkClick r:id="rId2"/>
              </a:rPr>
              <a:t>RDBEScore GitHub</a:t>
            </a:r>
          </a:p>
          <a:p>
            <a:pPr marL="0" lvl="0" indent="0">
              <a:buNone/>
            </a:pPr>
            <a:r>
              <a:t>The best way to get started is to read the package documentation and the vignettes. The package documentation can be found on the </a:t>
            </a:r>
            <a:r>
              <a:rPr>
                <a:hlinkClick r:id="rId3"/>
              </a:rPr>
              <a:t>RDBEScore GitHub pages</a:t>
            </a:r>
            <a:r>
              <a:t>.</a:t>
            </a:r>
          </a:p>
          <a:p>
            <a:pPr marL="0" lvl="0" indent="0">
              <a:buNone/>
            </a:pPr>
            <a:r>
              <a:t>These resources provide information on how to install the package, how to use the functions, and how to contribute to the development of the package. The following will now demonstrate some of the functionality of the package that is available now at the </a:t>
            </a:r>
            <a:r>
              <a:rPr b="1"/>
              <a:t>dev</a:t>
            </a:r>
            <a:r>
              <a:t> branch.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Load RDBEScore Development Version</a:t>
            </a:r>
          </a:p>
        </p:txBody>
      </p:sp>
      <p:sp>
        <p:nvSpPr>
          <p:cNvPr id="3" name="Content Placeholder 2"/>
          <p:cNvSpPr>
            <a:spLocks noGrp="1"/>
          </p:cNvSpPr>
          <p:nvPr>
            <p:ph idx="1"/>
          </p:nvPr>
        </p:nvSpPr>
        <p:spPr/>
        <p:txBody>
          <a:bodyPr/>
          <a:lstStyle/>
          <a:p>
            <a:pPr marL="0" lvl="0" indent="0">
              <a:buNone/>
            </a:pPr>
            <a:r>
              <a:t>The suggested way to install the package is from the </a:t>
            </a:r>
            <a:r>
              <a:rPr>
                <a:latin typeface="Courier"/>
              </a:rPr>
              <a:t>main</a:t>
            </a:r>
            <a:r>
              <a:t> or development (</a:t>
            </a:r>
            <a:r>
              <a:rPr>
                <a:latin typeface="Courier"/>
              </a:rPr>
              <a:t>dev</a:t>
            </a:r>
            <a:r>
              <a:t>) branch on GitHub using the </a:t>
            </a:r>
            <a:r>
              <a:rPr>
                <a:latin typeface="Courier"/>
              </a:rPr>
              <a:t>remotes</a:t>
            </a:r>
            <a:r>
              <a:t> package.</a:t>
            </a:r>
          </a:p>
          <a:p>
            <a:pPr lvl="0" indent="0">
              <a:buNone/>
            </a:pPr>
            <a:r>
              <a:rPr>
                <a:solidFill>
                  <a:srgbClr val="06287E"/>
                </a:solidFill>
                <a:latin typeface="Courier"/>
              </a:rPr>
              <a:t>install.packages</a:t>
            </a:r>
            <a:r>
              <a:rPr>
                <a:latin typeface="Courier"/>
              </a:rPr>
              <a:t>(</a:t>
            </a:r>
            <a:r>
              <a:rPr>
                <a:solidFill>
                  <a:srgbClr val="4070A0"/>
                </a:solidFill>
                <a:latin typeface="Courier"/>
              </a:rPr>
              <a:t>"remotes"</a:t>
            </a:r>
            <a:r>
              <a:rPr>
                <a:latin typeface="Courier"/>
              </a:rPr>
              <a:t>)</a:t>
            </a:r>
            <a:br/>
            <a:r>
              <a:rPr>
                <a:latin typeface="Courier"/>
              </a:rPr>
              <a:t>remotes</a:t>
            </a:r>
            <a:r>
              <a:rPr>
                <a:solidFill>
                  <a:srgbClr val="4070A0"/>
                </a:solidFill>
                <a:latin typeface="Courier"/>
              </a:rPr>
              <a:t>::</a:t>
            </a:r>
            <a:r>
              <a:rPr>
                <a:solidFill>
                  <a:srgbClr val="06287E"/>
                </a:solidFill>
                <a:latin typeface="Courier"/>
              </a:rPr>
              <a:t>install_github</a:t>
            </a:r>
            <a:r>
              <a:rPr>
                <a:latin typeface="Courier"/>
              </a:rPr>
              <a:t>(</a:t>
            </a:r>
            <a:r>
              <a:rPr>
                <a:solidFill>
                  <a:srgbClr val="4070A0"/>
                </a:solidFill>
                <a:latin typeface="Courier"/>
              </a:rPr>
              <a:t>"ices-tools-dev/RDBEScore@dev"</a:t>
            </a:r>
            <a:r>
              <a:rPr>
                <a:latin typeface="Courier"/>
              </a:rPr>
              <a:t>, </a:t>
            </a:r>
            <a:r>
              <a:rPr>
                <a:solidFill>
                  <a:srgbClr val="7D9029"/>
                </a:solidFill>
                <a:latin typeface="Courier"/>
              </a:rPr>
              <a:t>build_vignettes =</a:t>
            </a:r>
            <a:r>
              <a:rPr>
                <a:latin typeface="Courier"/>
              </a:rPr>
              <a:t> </a:t>
            </a:r>
            <a:r>
              <a:rPr>
                <a:solidFill>
                  <a:srgbClr val="880000"/>
                </a:solidFill>
                <a:latin typeface="Courier"/>
              </a:rPr>
              <a:t>TRUE</a:t>
            </a:r>
            <a:r>
              <a:rPr>
                <a:latin typeface="Courier"/>
              </a:rPr>
              <a:t>)</a:t>
            </a:r>
          </a:p>
          <a:p>
            <a:pPr marL="0" lvl="0" indent="0">
              <a:buNone/>
            </a:pPr>
            <a:r>
              <a:t>Then you can load the package using:</a:t>
            </a:r>
          </a:p>
          <a:p>
            <a:pPr lvl="0" indent="0">
              <a:buNone/>
            </a:pPr>
            <a:r>
              <a:rPr>
                <a:solidFill>
                  <a:srgbClr val="06287E"/>
                </a:solidFill>
                <a:latin typeface="Courier"/>
              </a:rPr>
              <a:t>library</a:t>
            </a:r>
            <a:r>
              <a:rPr>
                <a:latin typeface="Courier"/>
              </a:rPr>
              <a:t>(RDBEScore)</a:t>
            </a:r>
          </a:p>
          <a:p>
            <a:pPr marL="0" lvl="0" indent="0">
              <a:buNone/>
            </a:pPr>
            <a:r>
              <a:t>To see the complete list of vignettes available in the package use the following command:</a:t>
            </a:r>
          </a:p>
          <a:p>
            <a:pPr lvl="0" indent="0">
              <a:buNone/>
            </a:pPr>
            <a:r>
              <a:rPr>
                <a:latin typeface="Courier"/>
              </a:rPr>
              <a:t>browseVignettes(package = "RDBEScore")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Importing zipped files</a:t>
            </a:r>
          </a:p>
        </p:txBody>
      </p:sp>
      <p:sp>
        <p:nvSpPr>
          <p:cNvPr id="3" name="Content Placeholder 2"/>
          <p:cNvSpPr>
            <a:spLocks noGrp="1"/>
          </p:cNvSpPr>
          <p:nvPr>
            <p:ph idx="1"/>
          </p:nvPr>
        </p:nvSpPr>
        <p:spPr/>
        <p:txBody>
          <a:bodyPr/>
          <a:lstStyle/>
          <a:p>
            <a:pPr marL="0" lvl="0" indent="0">
              <a:buNone/>
            </a:pPr>
            <a:r>
              <a:t>It can directly import the </a:t>
            </a:r>
            <a:r>
              <a:rPr>
                <a:latin typeface="Courier"/>
              </a:rPr>
              <a:t>.zip</a:t>
            </a:r>
            <a:r>
              <a:t> archive from the RDBES download containing all mandatory hierarchy tables plus VD and SL:</a:t>
            </a:r>
          </a:p>
          <a:p>
            <a:pPr lvl="0" indent="0">
              <a:buNone/>
            </a:pPr>
            <a:r>
              <a:rPr>
                <a:latin typeface="Courier"/>
              </a:rPr>
              <a:t>importedH1 </a:t>
            </a:r>
            <a:r>
              <a:rPr>
                <a:solidFill>
                  <a:srgbClr val="007020"/>
                </a:solidFill>
                <a:latin typeface="Courier"/>
              </a:rPr>
              <a:t>&lt;-</a:t>
            </a:r>
            <a:r>
              <a:rPr>
                <a:latin typeface="Courier"/>
              </a:rPr>
              <a:t> </a:t>
            </a:r>
            <a:r>
              <a:rPr>
                <a:solidFill>
                  <a:srgbClr val="06287E"/>
                </a:solidFill>
                <a:latin typeface="Courier"/>
              </a:rPr>
              <a:t>createRDBESDataObject</a:t>
            </a:r>
            <a:r>
              <a:rPr>
                <a:latin typeface="Courier"/>
              </a:rPr>
              <a:t>(</a:t>
            </a:r>
            <a:r>
              <a:rPr>
                <a:solidFill>
                  <a:srgbClr val="7D9029"/>
                </a:solidFill>
                <a:latin typeface="Courier"/>
              </a:rPr>
              <a:t>input =</a:t>
            </a:r>
            <a:r>
              <a:rPr>
                <a:latin typeface="Courier"/>
              </a:rPr>
              <a:t> </a:t>
            </a:r>
            <a:r>
              <a:rPr>
                <a:solidFill>
                  <a:srgbClr val="4070A0"/>
                </a:solidFill>
                <a:latin typeface="Courier"/>
              </a:rPr>
              <a:t>"./vignettes/vignetteData/H1_2023_10_16.zip"</a:t>
            </a:r>
            <a:r>
              <a:rPr>
                <a:latin typeface="Courier"/>
              </a:rPr>
              <a:t>)</a:t>
            </a:r>
            <a:br/>
            <a:r>
              <a:rPr i="1">
                <a:solidFill>
                  <a:srgbClr val="60A0B0"/>
                </a:solidFill>
                <a:latin typeface="Courier"/>
              </a:rPr>
              <a:t>#print the not NULL table names</a:t>
            </a:r>
            <a:br/>
            <a:r>
              <a:rPr>
                <a:solidFill>
                  <a:srgbClr val="06287E"/>
                </a:solidFill>
                <a:latin typeface="Courier"/>
              </a:rPr>
              <a:t>names</a:t>
            </a:r>
            <a:r>
              <a:rPr>
                <a:latin typeface="Courier"/>
              </a:rPr>
              <a:t>(importedH1[</a:t>
            </a:r>
            <a:r>
              <a:rPr>
                <a:solidFill>
                  <a:srgbClr val="4070A0"/>
                </a:solidFill>
                <a:latin typeface="Courier"/>
              </a:rPr>
              <a:t>!</a:t>
            </a:r>
            <a:r>
              <a:rPr>
                <a:solidFill>
                  <a:srgbClr val="06287E"/>
                </a:solidFill>
                <a:latin typeface="Courier"/>
              </a:rPr>
              <a:t>unlist</a:t>
            </a:r>
            <a:r>
              <a:rPr>
                <a:latin typeface="Courier"/>
              </a:rPr>
              <a:t>(</a:t>
            </a:r>
            <a:r>
              <a:rPr>
                <a:solidFill>
                  <a:srgbClr val="06287E"/>
                </a:solidFill>
                <a:latin typeface="Courier"/>
              </a:rPr>
              <a:t>lapply</a:t>
            </a:r>
            <a:r>
              <a:rPr>
                <a:latin typeface="Courier"/>
              </a:rPr>
              <a:t>(importedH1, is.null))])</a:t>
            </a:r>
          </a:p>
          <a:p>
            <a:pPr lvl="0" indent="0">
              <a:buNone/>
            </a:pPr>
            <a:r>
              <a:rPr>
                <a:latin typeface="Courier"/>
              </a:rPr>
              <a:t>##  [1] "DE" "SD" "VS" "FT" "FO" "SS" "SA" "FM" "BV" "VD" "SL"</a:t>
            </a:r>
          </a:p>
          <a:p>
            <a:pPr marL="0" lvl="0" indent="0">
              <a:buNone/>
            </a:pPr>
            <a:r>
              <a:t>For this to work the zip file should contain these tables in the root of the zip file.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Data Object Structure</a:t>
            </a:r>
          </a:p>
        </p:txBody>
      </p:sp>
      <p:sp>
        <p:nvSpPr>
          <p:cNvPr id="3" name="Content Placeholder 2"/>
          <p:cNvSpPr>
            <a:spLocks noGrp="1"/>
          </p:cNvSpPr>
          <p:nvPr>
            <p:ph idx="1"/>
          </p:nvPr>
        </p:nvSpPr>
        <p:spPr/>
        <p:txBody>
          <a:bodyPr>
            <a:normAutofit fontScale="85000" lnSpcReduction="20000"/>
          </a:bodyPr>
          <a:lstStyle/>
          <a:p>
            <a:pPr marL="0" lvl="0" indent="0">
              <a:buNone/>
            </a:pPr>
            <a:r>
              <a:t>The easiest way to get a glimpse of the imported data hierarchy and single table row counts is just to print it. The information also includes the range of number sampled and number total for each table together with the selection method and number of rows.</a:t>
            </a:r>
          </a:p>
          <a:p>
            <a:pPr lvl="0" indent="0">
              <a:buNone/>
            </a:pPr>
            <a:r>
              <a:rPr i="1">
                <a:solidFill>
                  <a:srgbClr val="60A0B0"/>
                </a:solidFill>
                <a:latin typeface="Courier"/>
              </a:rPr>
              <a:t>#calls the print function </a:t>
            </a:r>
            <a:br/>
            <a:r>
              <a:rPr>
                <a:latin typeface="Courier"/>
              </a:rPr>
              <a:t>importedH1</a:t>
            </a:r>
          </a:p>
          <a:p>
            <a:pPr lvl="0" indent="0">
              <a:buNone/>
            </a:pPr>
            <a:r>
              <a:rPr>
                <a:latin typeface="Courier"/>
              </a:rPr>
              <a:t>## Hierarchy 1 RDBESdataObject:
##  DE: 8
##  SD: 8
##  VS: 1214 (SRSWOR,CENSUS,SRSWR: 2-135/4-1382)
##  FT: 1430 (CENSUS,SRSWR: 1-3/1-100)
##  FO: 1916 (CENSUS,SRSWR: 1-3/1-20)
##  SS: 1916 (CENSUS,SRSWR: 1/1-4)
##  SA: 1916 (CENSUS,SRSWR: 1/1-2)
##  FM: 7290
##  BV: 14580 (SRSWR: 2/2)
##  VD: 311
##  SL: 170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 Formats</a:t>
            </a:r>
          </a:p>
        </p:txBody>
      </p:sp>
      <p:sp>
        <p:nvSpPr>
          <p:cNvPr id="3" name="Content Placeholder 2"/>
          <p:cNvSpPr>
            <a:spLocks noGrp="1"/>
          </p:cNvSpPr>
          <p:nvPr>
            <p:ph idx="1"/>
          </p:nvPr>
        </p:nvSpPr>
        <p:spPr/>
        <p:txBody>
          <a:bodyPr/>
          <a:lstStyle/>
          <a:p>
            <a:pPr marL="0" lvl="0" indent="0">
              <a:buNone/>
            </a:pPr>
            <a:r>
              <a:t>It can import the CL, CE, VD or SL tables </a:t>
            </a:r>
            <a:r>
              <a:rPr>
                <a:latin typeface="Courier"/>
              </a:rPr>
              <a:t>.zip</a:t>
            </a:r>
            <a:r>
              <a:t> archives, but will include all other tables as </a:t>
            </a:r>
            <a:r>
              <a:rPr>
                <a:latin typeface="Courier"/>
              </a:rPr>
              <a:t>NULL</a:t>
            </a:r>
            <a:r>
              <a:t>:</a:t>
            </a:r>
          </a:p>
          <a:p>
            <a:pPr lvl="0" indent="0">
              <a:buNone/>
            </a:pPr>
            <a:r>
              <a:rPr>
                <a:latin typeface="Courier"/>
              </a:rPr>
              <a:t>importedSL </a:t>
            </a:r>
            <a:r>
              <a:rPr>
                <a:solidFill>
                  <a:srgbClr val="007020"/>
                </a:solidFill>
                <a:latin typeface="Courier"/>
              </a:rPr>
              <a:t>&lt;-</a:t>
            </a:r>
            <a:r>
              <a:rPr>
                <a:latin typeface="Courier"/>
              </a:rPr>
              <a:t> </a:t>
            </a:r>
            <a:r>
              <a:rPr>
                <a:solidFill>
                  <a:srgbClr val="06287E"/>
                </a:solidFill>
                <a:latin typeface="Courier"/>
              </a:rPr>
              <a:t>createRDBESDataObject</a:t>
            </a:r>
            <a:r>
              <a:rPr>
                <a:latin typeface="Courier"/>
              </a:rPr>
              <a:t>(</a:t>
            </a:r>
            <a:r>
              <a:rPr>
                <a:solidFill>
                  <a:srgbClr val="7D9029"/>
                </a:solidFill>
                <a:latin typeface="Courier"/>
              </a:rPr>
              <a:t>input =</a:t>
            </a:r>
            <a:r>
              <a:rPr>
                <a:latin typeface="Courier"/>
              </a:rPr>
              <a:t> </a:t>
            </a:r>
            <a:r>
              <a:rPr>
                <a:solidFill>
                  <a:srgbClr val="4070A0"/>
                </a:solidFill>
                <a:latin typeface="Courier"/>
              </a:rPr>
              <a:t>"./vignettes/vignetteData/HSL_2023_10_16.zip"</a:t>
            </a:r>
            <a:r>
              <a:rPr>
                <a:latin typeface="Courier"/>
              </a:rPr>
              <a:t>)</a:t>
            </a:r>
            <a:br/>
            <a:r>
              <a:rPr i="1">
                <a:solidFill>
                  <a:srgbClr val="60A0B0"/>
                </a:solidFill>
                <a:latin typeface="Courier"/>
              </a:rPr>
              <a:t>#print the not NULL table names</a:t>
            </a:r>
            <a:br/>
            <a:r>
              <a:rPr>
                <a:latin typeface="Courier"/>
              </a:rPr>
              <a:t>importedSL</a:t>
            </a:r>
          </a:p>
          <a:p>
            <a:pPr lvl="0" indent="0">
              <a:buNone/>
            </a:pPr>
            <a:r>
              <a:rPr>
                <a:latin typeface="Courier"/>
              </a:rPr>
              <a:t>## No hierarchy, RDBESdataObject:
##  SL: 170</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marL="0" lvl="0" indent="0">
              <a:buNone/>
            </a:pPr>
            <a:r>
              <a:t>Importing a List of Data Frames</a:t>
            </a:r>
          </a:p>
        </p:txBody>
      </p:sp>
      <p:sp>
        <p:nvSpPr>
          <p:cNvPr id="3" name="Content Placeholder 2"/>
          <p:cNvSpPr>
            <a:spLocks noGrp="1"/>
          </p:cNvSpPr>
          <p:nvPr>
            <p:ph idx="1"/>
          </p:nvPr>
        </p:nvSpPr>
        <p:spPr/>
        <p:txBody>
          <a:bodyPr/>
          <a:lstStyle/>
          <a:p>
            <a:pPr marL="0" lvl="0" indent="0">
              <a:buNone/>
            </a:pPr>
            <a:r>
              <a:t>It can also import a </a:t>
            </a:r>
            <a:r>
              <a:rPr>
                <a:latin typeface="Courier"/>
              </a:rPr>
              <a:t>list</a:t>
            </a:r>
            <a:r>
              <a:t> object containing data frames (or data.tables). However, it should be noted that this type of import bypasses the RDBES upload data integrity checks.</a:t>
            </a:r>
          </a:p>
          <a:p>
            <a:pPr lvl="0" indent="0">
              <a:buNone/>
            </a:pPr>
            <a:r>
              <a:rPr i="1">
                <a:solidFill>
                  <a:srgbClr val="60A0B0"/>
                </a:solidFill>
                <a:latin typeface="Courier"/>
              </a:rPr>
              <a:t>#list of data frames </a:t>
            </a:r>
            <a:br/>
            <a:r>
              <a:rPr>
                <a:latin typeface="Courier"/>
              </a:rPr>
              <a:t>listOfDfsH1 </a:t>
            </a:r>
            <a:r>
              <a:rPr>
                <a:solidFill>
                  <a:srgbClr val="007020"/>
                </a:solidFill>
                <a:latin typeface="Courier"/>
              </a:rPr>
              <a:t>&lt;-</a:t>
            </a:r>
            <a:r>
              <a:rPr>
                <a:latin typeface="Courier"/>
              </a:rPr>
              <a:t> </a:t>
            </a:r>
            <a:r>
              <a:rPr>
                <a:solidFill>
                  <a:srgbClr val="06287E"/>
                </a:solidFill>
                <a:latin typeface="Courier"/>
              </a:rPr>
              <a:t>readRDS</a:t>
            </a:r>
            <a:r>
              <a:rPr>
                <a:latin typeface="Courier"/>
              </a:rPr>
              <a:t>(</a:t>
            </a:r>
            <a:r>
              <a:rPr>
                <a:solidFill>
                  <a:srgbClr val="4070A0"/>
                </a:solidFill>
                <a:latin typeface="Courier"/>
              </a:rPr>
              <a:t>"./vignettes/vignetteData/H1_2023_10_19.rds"</a:t>
            </a:r>
            <a:r>
              <a:rPr>
                <a:latin typeface="Courier"/>
              </a:rPr>
              <a:t>)</a:t>
            </a:r>
            <a:br/>
            <a:r>
              <a:rPr>
                <a:latin typeface="Courier"/>
              </a:rPr>
              <a:t>importedList </a:t>
            </a:r>
            <a:r>
              <a:rPr>
                <a:solidFill>
                  <a:srgbClr val="007020"/>
                </a:solidFill>
                <a:latin typeface="Courier"/>
              </a:rPr>
              <a:t>&lt;-</a:t>
            </a:r>
            <a:r>
              <a:rPr>
                <a:latin typeface="Courier"/>
              </a:rPr>
              <a:t> </a:t>
            </a:r>
            <a:r>
              <a:rPr>
                <a:solidFill>
                  <a:srgbClr val="06287E"/>
                </a:solidFill>
                <a:latin typeface="Courier"/>
              </a:rPr>
              <a:t>createRDBESDataObject</a:t>
            </a:r>
            <a:r>
              <a:rPr>
                <a:latin typeface="Courier"/>
              </a:rPr>
              <a:t>(listOfDfsH1)</a:t>
            </a:r>
          </a:p>
          <a:p>
            <a:pPr lvl="0" indent="0">
              <a:buNone/>
            </a:pPr>
            <a:r>
              <a:rPr>
                <a:latin typeface="Courier"/>
              </a:rPr>
              <a:t>## Warning in createRDBESDataObject(listOfDfsH1): NOTE: Creating RDBES data objects from a list of local data frames or data.tables bypasses the RDBES upload data integrity checks.</a:t>
            </a:r>
          </a:p>
        </p:txBody>
      </p:sp>
    </p:spTree>
  </p:cSld>
  <p:clrMapOvr>
    <a:masterClrMapping/>
  </p:clrMapOvr>
</p:sld>
</file>

<file path=ppt/theme/theme1.xml><?xml version="1.0" encoding="utf-8"?>
<a:theme xmlns:a="http://schemas.openxmlformats.org/drawingml/2006/main" name="ICES">
  <a:themeElements>
    <a:clrScheme name="ICES">
      <a:dk1>
        <a:sysClr val="windowText" lastClr="000000"/>
      </a:dk1>
      <a:lt1>
        <a:sysClr val="window" lastClr="FFFFFF"/>
      </a:lt1>
      <a:dk2>
        <a:srgbClr val="000000"/>
      </a:dk2>
      <a:lt2>
        <a:srgbClr val="FFFFFF"/>
      </a:lt2>
      <a:accent1>
        <a:srgbClr val="00265A"/>
      </a:accent1>
      <a:accent2>
        <a:srgbClr val="EE522C"/>
      </a:accent2>
      <a:accent3>
        <a:srgbClr val="00A695"/>
      </a:accent3>
      <a:accent4>
        <a:srgbClr val="73A9B9"/>
      </a:accent4>
      <a:accent5>
        <a:srgbClr val="B2CCC4"/>
      </a:accent5>
      <a:accent6>
        <a:srgbClr val="3FB8F3"/>
      </a:accent6>
      <a:hlink>
        <a:srgbClr val="0563C1"/>
      </a:hlink>
      <a:folHlink>
        <a:srgbClr val="954F72"/>
      </a:folHlink>
    </a:clrScheme>
    <a:fontScheme name="ICES">
      <a:majorFont>
        <a:latin typeface="Calibri"/>
        <a:ea typeface=""/>
        <a:cs typeface=""/>
      </a:majorFont>
      <a:minorFont>
        <a:latin typeface="Calibri"/>
        <a:ea typeface=""/>
        <a:cs typeface=""/>
      </a:minorFont>
    </a:fontScheme>
    <a:fmtScheme name="Kontor">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solidFill>
            <a:schemeClr val="accent1"/>
          </a:solid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square" lIns="0" tIns="0" rIns="0" bIns="0" rtlCol="0" anchor="t">
        <a:noAutofit/>
      </a:bodyPr>
      <a:lstStyle>
        <a:defPPr algn="l">
          <a:defRPr sz="2000" dirty="0" err="1" smtClean="0">
            <a:solidFill>
              <a:schemeClr val="accent1"/>
            </a:solidFill>
            <a:latin typeface="+mn-lt"/>
          </a:defRPr>
        </a:defPPr>
      </a:lstStyle>
    </a:txDef>
  </a:objectDefaults>
  <a:extraClrSchemeLst/>
  <a:extLst>
    <a:ext uri="{05A4C25C-085E-4340-85A3-A5531E510DB2}">
      <thm15:themeFamily xmlns:thm15="http://schemas.microsoft.com/office/thememl/2012/main" name="ICES PowerPoint template 2019 [Read-Only]" id="{70FE6429-2D32-40FE-86C5-7BC4DC107F43}" vid="{ED9E908D-211E-40E0-ACC4-0E7CBCF3B4F5}"/>
    </a:ext>
  </a:extLst>
</a:theme>
</file>

<file path=docProps/app.xml><?xml version="1.0" encoding="utf-8"?>
<Properties xmlns="http://schemas.openxmlformats.org/officeDocument/2006/extended-properties" xmlns:vt="http://schemas.openxmlformats.org/officeDocument/2006/docPropsVTypes">
  <TotalTime>0</TotalTime>
  <Words>2878</Words>
  <Application>Microsoft Office PowerPoint</Application>
  <PresentationFormat>Widescreen</PresentationFormat>
  <Paragraphs>181</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Courier</vt:lpstr>
      <vt:lpstr>ICES</vt:lpstr>
      <vt:lpstr>RDBEScore: Using R for ICES Regional Database &amp; Estimation System (RDBES) Data</vt:lpstr>
      <vt:lpstr>Importing RDBES Data</vt:lpstr>
      <vt:lpstr>Introducton</vt:lpstr>
      <vt:lpstr>RDBEScore package</vt:lpstr>
      <vt:lpstr>Load RDBEScore Development Version</vt:lpstr>
      <vt:lpstr>Importing zipped files</vt:lpstr>
      <vt:lpstr>Data Object Structure</vt:lpstr>
      <vt:lpstr>Import Formats</vt:lpstr>
      <vt:lpstr>Importing a List of Data Frames</vt:lpstr>
      <vt:lpstr>Object class RDBESDataObject</vt:lpstr>
      <vt:lpstr>Filtering RDBESDataObjects</vt:lpstr>
      <vt:lpstr>Remowing Unlinked Data</vt:lpstr>
      <vt:lpstr>Getting Subsets of RDBESDataObject Tables</vt:lpstr>
      <vt:lpstr>Getting Subsets of RDBESDataObject Tables</vt:lpstr>
      <vt:lpstr>PowerPoint Presentation</vt:lpstr>
      <vt:lpstr>Estimating</vt:lpstr>
      <vt:lpstr>Single level Multiple Count Estimator</vt:lpstr>
      <vt:lpstr>Estimation workflow</vt:lpstr>
      <vt:lpstr>Estimation on Multiple Strata</vt:lpstr>
      <vt:lpstr>Basic Ratio Estimation</vt:lpstr>
      <vt:lpstr>Getting the Right Data</vt:lpstr>
      <vt:lpstr>Adding CL data to the lower hierarchy</vt:lpstr>
      <vt:lpstr>Estimation based on CL and BV</vt:lpstr>
      <vt:lpstr>Issues Reporting</vt:lpstr>
    </vt:vector>
  </TitlesOfParts>
  <LinksUpToDate>false</LinksUpToDate>
  <SharedDoc>false</SharedDoc>
  <HyperlinksChanged>false</HyperlinksChanged>
  <AppVersion>16.0000</AppVersion>
</Properties>
</file>

<file path=docProps/app0.xml><?xml version="1.0" encoding="utf-8"?>
<Properties xmlns="http://schemas.openxmlformats.org/officeDocument/2006/extended-properties" xmlns:vt="http://schemas.openxmlformats.org/officeDocument/2006/docPropsVTypes">
  <TotalTime>0</TotalTime>
  <Words>2893</Words>
  <Application>Microsoft Office PowerPoint</Application>
  <PresentationFormat>Widescreen</PresentationFormat>
  <Paragraphs>183</Paragraphs>
  <Slides>24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Courier</vt:lpstr>
      <vt:lpstr>ICES</vt:lpstr>
      <vt:lpstr>RDBEScore: Using R for ICES Regional Database &amp; Estimation System (RDBES) Data</vt:lpstr>
      <vt:lpstr>Importing RDBES Data</vt:lpstr>
      <vt:lpstr>Introducton</vt:lpstr>
      <vt:lpstr>RDBEScore package</vt:lpstr>
      <vt:lpstr>Load RDBEScore Development Version</vt:lpstr>
      <vt:lpstr>Importing zipped files</vt:lpstr>
      <vt:lpstr>Data Object Structure</vt:lpstr>
      <vt:lpstr>Import Formats</vt:lpstr>
      <vt:lpstr>Importing a List of Data Frames</vt:lpstr>
      <vt:lpstr>Object class RDBESDataObject</vt:lpstr>
      <vt:lpstr>Filtering RDBESDataObjects</vt:lpstr>
      <vt:lpstr>Remowing Unlinked Data</vt:lpstr>
      <vt:lpstr>Getting Subsets of RDBESDataObject Tables</vt:lpstr>
      <vt:lpstr>Getting Subsets of RDBESDataObject Tables</vt:lpstr>
      <vt:lpstr>PowerPoint Presentation</vt:lpstr>
      <vt:lpstr>Estimating</vt:lpstr>
      <vt:lpstr>Single level Multiple Count Estimator</vt:lpstr>
      <vt:lpstr>Estimation workflow</vt:lpstr>
      <vt:lpstr>Estimation on Multiple Strata</vt:lpstr>
      <vt:lpstr>Basic Ratio Estimation</vt:lpstr>
      <vt:lpstr>Getting the Right Data</vt:lpstr>
      <vt:lpstr>Getting the Right Data</vt:lpstr>
      <vt:lpstr>PowerPoint Presentation</vt:lpstr>
      <vt:lpstr>Issues Reporting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RDBEScore: Using R for ICES Regional Database &amp; Estimation System (RDBES) Data</dc:title>
  <dc:creator/>
  <cp:keywords/>
  <cp:lastModifiedBy/>
  <cp:revision>1</cp:revision>
  <dcterms:created xsi:type="dcterms:W3CDTF">2024-11-04T11:56:06Z</dcterms:created>
  <dcterms:modified xsi:type="dcterms:W3CDTF">2024-11-04T11:58:55Z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utput">
    <vt:lpwstr/>
  </property>
</Properties>
</file>