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89" r:id="rId6"/>
    <p:sldId id="259" r:id="rId7"/>
    <p:sldId id="304" r:id="rId8"/>
    <p:sldId id="297" r:id="rId9"/>
    <p:sldId id="294" r:id="rId10"/>
    <p:sldId id="295" r:id="rId11"/>
    <p:sldId id="296" r:id="rId12"/>
    <p:sldId id="306" r:id="rId13"/>
    <p:sldId id="300" r:id="rId14"/>
    <p:sldId id="308" r:id="rId15"/>
    <p:sldId id="301" r:id="rId16"/>
    <p:sldId id="302" r:id="rId17"/>
    <p:sldId id="307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DA9C9D-E0E4-4096-8A27-7E0498FED59E}">
          <p14:sldIdLst>
            <p14:sldId id="256"/>
            <p14:sldId id="289"/>
            <p14:sldId id="259"/>
            <p14:sldId id="304"/>
            <p14:sldId id="297"/>
            <p14:sldId id="294"/>
            <p14:sldId id="295"/>
            <p14:sldId id="296"/>
            <p14:sldId id="306"/>
            <p14:sldId id="300"/>
            <p14:sldId id="308"/>
            <p14:sldId id="301"/>
            <p14:sldId id="302"/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1B26B-27BF-4DFE-A0C4-80478BB82A0F}" v="10" dt="2025-06-23T08:53:24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6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sten Birch Håkansson" userId="b2eb0f2d-614f-4d37-ac27-4f1e9942fa6b" providerId="ADAL" clId="{8061B26B-27BF-4DFE-A0C4-80478BB82A0F}"/>
    <pc:docChg chg="custSel delSld modSld modSection">
      <pc:chgData name="Kirsten Birch Håkansson" userId="b2eb0f2d-614f-4d37-ac27-4f1e9942fa6b" providerId="ADAL" clId="{8061B26B-27BF-4DFE-A0C4-80478BB82A0F}" dt="2025-06-23T08:46:30.148" v="382" actId="13926"/>
      <pc:docMkLst>
        <pc:docMk/>
      </pc:docMkLst>
      <pc:sldChg chg="modSp mod">
        <pc:chgData name="Kirsten Birch Håkansson" userId="b2eb0f2d-614f-4d37-ac27-4f1e9942fa6b" providerId="ADAL" clId="{8061B26B-27BF-4DFE-A0C4-80478BB82A0F}" dt="2025-06-23T06:55:09.650" v="9" actId="20577"/>
        <pc:sldMkLst>
          <pc:docMk/>
          <pc:sldMk cId="2647271758" sldId="256"/>
        </pc:sldMkLst>
        <pc:spChg chg="mod">
          <ac:chgData name="Kirsten Birch Håkansson" userId="b2eb0f2d-614f-4d37-ac27-4f1e9942fa6b" providerId="ADAL" clId="{8061B26B-27BF-4DFE-A0C4-80478BB82A0F}" dt="2025-06-23T06:55:09.650" v="9" actId="20577"/>
          <ac:spMkLst>
            <pc:docMk/>
            <pc:sldMk cId="2647271758" sldId="256"/>
            <ac:spMk id="2" creationId="{484700B5-C32E-A292-D9DF-4F06E4BC259B}"/>
          </ac:spMkLst>
        </pc:spChg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4160556370" sldId="260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1841734261" sldId="263"/>
        </pc:sldMkLst>
      </pc:sldChg>
      <pc:sldChg chg="del">
        <pc:chgData name="Kirsten Birch Håkansson" userId="b2eb0f2d-614f-4d37-ac27-4f1e9942fa6b" providerId="ADAL" clId="{8061B26B-27BF-4DFE-A0C4-80478BB82A0F}" dt="2025-06-23T06:55:16.130" v="10" actId="47"/>
        <pc:sldMkLst>
          <pc:docMk/>
          <pc:sldMk cId="806721446" sldId="264"/>
        </pc:sldMkLst>
      </pc:sldChg>
      <pc:sldChg chg="del">
        <pc:chgData name="Kirsten Birch Håkansson" userId="b2eb0f2d-614f-4d37-ac27-4f1e9942fa6b" providerId="ADAL" clId="{8061B26B-27BF-4DFE-A0C4-80478BB82A0F}" dt="2025-06-23T06:55:20.254" v="11" actId="47"/>
        <pc:sldMkLst>
          <pc:docMk/>
          <pc:sldMk cId="3447468116" sldId="269"/>
        </pc:sldMkLst>
      </pc:sldChg>
      <pc:sldChg chg="del">
        <pc:chgData name="Kirsten Birch Håkansson" userId="b2eb0f2d-614f-4d37-ac27-4f1e9942fa6b" providerId="ADAL" clId="{8061B26B-27BF-4DFE-A0C4-80478BB82A0F}" dt="2025-06-23T06:55:20.254" v="11" actId="47"/>
        <pc:sldMkLst>
          <pc:docMk/>
          <pc:sldMk cId="2750996294" sldId="270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2822199613" sldId="271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289692842" sldId="275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1800138620" sldId="276"/>
        </pc:sldMkLst>
      </pc:sldChg>
      <pc:sldChg chg="del">
        <pc:chgData name="Kirsten Birch Håkansson" userId="b2eb0f2d-614f-4d37-ac27-4f1e9942fa6b" providerId="ADAL" clId="{8061B26B-27BF-4DFE-A0C4-80478BB82A0F}" dt="2025-06-23T06:55:16.130" v="10" actId="47"/>
        <pc:sldMkLst>
          <pc:docMk/>
          <pc:sldMk cId="3787295595" sldId="277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1771321725" sldId="279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3195761007" sldId="280"/>
        </pc:sldMkLst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1628576454" sldId="282"/>
        </pc:sldMkLst>
      </pc:sldChg>
      <pc:sldChg chg="del">
        <pc:chgData name="Kirsten Birch Håkansson" userId="b2eb0f2d-614f-4d37-ac27-4f1e9942fa6b" providerId="ADAL" clId="{8061B26B-27BF-4DFE-A0C4-80478BB82A0F}" dt="2025-06-23T06:55:16.130" v="10" actId="47"/>
        <pc:sldMkLst>
          <pc:docMk/>
          <pc:sldMk cId="2076651910" sldId="284"/>
        </pc:sldMkLst>
      </pc:sldChg>
      <pc:sldChg chg="del">
        <pc:chgData name="Kirsten Birch Håkansson" userId="b2eb0f2d-614f-4d37-ac27-4f1e9942fa6b" providerId="ADAL" clId="{8061B26B-27BF-4DFE-A0C4-80478BB82A0F}" dt="2025-06-23T06:55:16.130" v="10" actId="47"/>
        <pc:sldMkLst>
          <pc:docMk/>
          <pc:sldMk cId="1449127951" sldId="287"/>
        </pc:sldMkLst>
      </pc:sldChg>
      <pc:sldChg chg="del">
        <pc:chgData name="Kirsten Birch Håkansson" userId="b2eb0f2d-614f-4d37-ac27-4f1e9942fa6b" providerId="ADAL" clId="{8061B26B-27BF-4DFE-A0C4-80478BB82A0F}" dt="2025-06-23T06:55:20.254" v="11" actId="47"/>
        <pc:sldMkLst>
          <pc:docMk/>
          <pc:sldMk cId="3005741189" sldId="288"/>
        </pc:sldMkLst>
      </pc:sldChg>
      <pc:sldChg chg="modSp mod">
        <pc:chgData name="Kirsten Birch Håkansson" userId="b2eb0f2d-614f-4d37-ac27-4f1e9942fa6b" providerId="ADAL" clId="{8061B26B-27BF-4DFE-A0C4-80478BB82A0F}" dt="2025-06-23T07:07:40.873" v="113" actId="20577"/>
        <pc:sldMkLst>
          <pc:docMk/>
          <pc:sldMk cId="4094217697" sldId="289"/>
        </pc:sldMkLst>
        <pc:spChg chg="mod">
          <ac:chgData name="Kirsten Birch Håkansson" userId="b2eb0f2d-614f-4d37-ac27-4f1e9942fa6b" providerId="ADAL" clId="{8061B26B-27BF-4DFE-A0C4-80478BB82A0F}" dt="2025-06-23T07:07:40.873" v="113" actId="20577"/>
          <ac:spMkLst>
            <pc:docMk/>
            <pc:sldMk cId="4094217697" sldId="289"/>
            <ac:spMk id="3" creationId="{34B47B7C-441D-6959-6522-EE053EBF9976}"/>
          </ac:spMkLst>
        </pc:spChg>
      </pc:sldChg>
      <pc:sldChg chg="del">
        <pc:chgData name="Kirsten Birch Håkansson" userId="b2eb0f2d-614f-4d37-ac27-4f1e9942fa6b" providerId="ADAL" clId="{8061B26B-27BF-4DFE-A0C4-80478BB82A0F}" dt="2025-06-23T06:55:31.981" v="12" actId="47"/>
        <pc:sldMkLst>
          <pc:docMk/>
          <pc:sldMk cId="3668616046" sldId="290"/>
        </pc:sldMkLst>
      </pc:sldChg>
      <pc:sldChg chg="del">
        <pc:chgData name="Kirsten Birch Håkansson" userId="b2eb0f2d-614f-4d37-ac27-4f1e9942fa6b" providerId="ADAL" clId="{8061B26B-27BF-4DFE-A0C4-80478BB82A0F}" dt="2025-06-23T06:55:20.254" v="11" actId="47"/>
        <pc:sldMkLst>
          <pc:docMk/>
          <pc:sldMk cId="2220939563" sldId="293"/>
        </pc:sldMkLst>
      </pc:sldChg>
      <pc:sldChg chg="modSp mod">
        <pc:chgData name="Kirsten Birch Håkansson" userId="b2eb0f2d-614f-4d37-ac27-4f1e9942fa6b" providerId="ADAL" clId="{8061B26B-27BF-4DFE-A0C4-80478BB82A0F}" dt="2025-06-23T08:46:30.148" v="382" actId="13926"/>
        <pc:sldMkLst>
          <pc:docMk/>
          <pc:sldMk cId="1543831179" sldId="300"/>
        </pc:sldMkLst>
        <pc:spChg chg="mod">
          <ac:chgData name="Kirsten Birch Håkansson" userId="b2eb0f2d-614f-4d37-ac27-4f1e9942fa6b" providerId="ADAL" clId="{8061B26B-27BF-4DFE-A0C4-80478BB82A0F}" dt="2025-06-23T08:46:30.148" v="382" actId="13926"/>
          <ac:spMkLst>
            <pc:docMk/>
            <pc:sldMk cId="1543831179" sldId="300"/>
            <ac:spMk id="3" creationId="{A5BE25D4-A8B3-BE15-D2B7-6D1DC182311A}"/>
          </ac:spMkLst>
        </pc:spChg>
        <pc:spChg chg="mod">
          <ac:chgData name="Kirsten Birch Håkansson" userId="b2eb0f2d-614f-4d37-ac27-4f1e9942fa6b" providerId="ADAL" clId="{8061B26B-27BF-4DFE-A0C4-80478BB82A0F}" dt="2025-06-23T08:19:13.905" v="317" actId="5793"/>
          <ac:spMkLst>
            <pc:docMk/>
            <pc:sldMk cId="1543831179" sldId="300"/>
            <ac:spMk id="5" creationId="{1D7658BF-2693-8264-06F2-339886E83C74}"/>
          </ac:spMkLst>
        </pc:spChg>
      </pc:sldChg>
      <pc:sldChg chg="modSp mod">
        <pc:chgData name="Kirsten Birch Håkansson" userId="b2eb0f2d-614f-4d37-ac27-4f1e9942fa6b" providerId="ADAL" clId="{8061B26B-27BF-4DFE-A0C4-80478BB82A0F}" dt="2025-06-23T08:28:11.864" v="373" actId="20577"/>
        <pc:sldMkLst>
          <pc:docMk/>
          <pc:sldMk cId="1086158923" sldId="301"/>
        </pc:sldMkLst>
        <pc:spChg chg="mod">
          <ac:chgData name="Kirsten Birch Håkansson" userId="b2eb0f2d-614f-4d37-ac27-4f1e9942fa6b" providerId="ADAL" clId="{8061B26B-27BF-4DFE-A0C4-80478BB82A0F}" dt="2025-06-23T08:28:11.864" v="373" actId="20577"/>
          <ac:spMkLst>
            <pc:docMk/>
            <pc:sldMk cId="1086158923" sldId="301"/>
            <ac:spMk id="4" creationId="{C1F2EAE3-CF6D-743B-3584-24EDB44E2AAC}"/>
          </ac:spMkLst>
        </pc:spChg>
      </pc:sldChg>
      <pc:sldChg chg="del">
        <pc:chgData name="Kirsten Birch Håkansson" userId="b2eb0f2d-614f-4d37-ac27-4f1e9942fa6b" providerId="ADAL" clId="{8061B26B-27BF-4DFE-A0C4-80478BB82A0F}" dt="2025-06-23T08:46:02.681" v="377" actId="2696"/>
        <pc:sldMkLst>
          <pc:docMk/>
          <pc:sldMk cId="2690868365" sldId="305"/>
        </pc:sldMkLst>
      </pc:sldChg>
      <pc:sldChg chg="modSp mod">
        <pc:chgData name="Kirsten Birch Håkansson" userId="b2eb0f2d-614f-4d37-ac27-4f1e9942fa6b" providerId="ADAL" clId="{8061B26B-27BF-4DFE-A0C4-80478BB82A0F}" dt="2025-06-23T06:56:00.577" v="13" actId="113"/>
        <pc:sldMkLst>
          <pc:docMk/>
          <pc:sldMk cId="670773294" sldId="306"/>
        </pc:sldMkLst>
        <pc:spChg chg="mod">
          <ac:chgData name="Kirsten Birch Håkansson" userId="b2eb0f2d-614f-4d37-ac27-4f1e9942fa6b" providerId="ADAL" clId="{8061B26B-27BF-4DFE-A0C4-80478BB82A0F}" dt="2025-06-23T06:56:00.577" v="13" actId="113"/>
          <ac:spMkLst>
            <pc:docMk/>
            <pc:sldMk cId="670773294" sldId="306"/>
            <ac:spMk id="4" creationId="{58311B70-30AC-57A3-D59F-DA3A4930CE42}"/>
          </ac:spMkLst>
        </pc:spChg>
      </pc:sldChg>
      <pc:sldChg chg="modSp mod">
        <pc:chgData name="Kirsten Birch Håkansson" userId="b2eb0f2d-614f-4d37-ac27-4f1e9942fa6b" providerId="ADAL" clId="{8061B26B-27BF-4DFE-A0C4-80478BB82A0F}" dt="2025-06-23T07:07:07.028" v="111" actId="13926"/>
        <pc:sldMkLst>
          <pc:docMk/>
          <pc:sldMk cId="675546146" sldId="308"/>
        </pc:sldMkLst>
        <pc:spChg chg="mod">
          <ac:chgData name="Kirsten Birch Håkansson" userId="b2eb0f2d-614f-4d37-ac27-4f1e9942fa6b" providerId="ADAL" clId="{8061B26B-27BF-4DFE-A0C4-80478BB82A0F}" dt="2025-06-23T07:07:07.028" v="111" actId="13926"/>
          <ac:spMkLst>
            <pc:docMk/>
            <pc:sldMk cId="675546146" sldId="308"/>
            <ac:spMk id="8" creationId="{0E2824F9-202F-94EC-F3A3-E17FFDE99128}"/>
          </ac:spMkLst>
        </pc:spChg>
      </pc:sldChg>
      <pc:sldChg chg="del">
        <pc:chgData name="Kirsten Birch Håkansson" userId="b2eb0f2d-614f-4d37-ac27-4f1e9942fa6b" providerId="ADAL" clId="{8061B26B-27BF-4DFE-A0C4-80478BB82A0F}" dt="2025-06-23T06:45:29.724" v="1" actId="47"/>
        <pc:sldMkLst>
          <pc:docMk/>
          <pc:sldMk cId="1244562029" sldId="30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0F3E-F1CC-2EEE-B859-2BCB283A3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DFF30-DE66-9883-E09B-7E800681B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01A11-A231-2749-3419-7BF2DDB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51793-B719-3DBD-AB1E-15AB848E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71FCC-9724-4C66-B4A7-08EAF941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4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E68B-8080-F1DC-62A1-F0C6970F2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38093-FD1A-FC2D-D194-317D13F42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CE79F-C8B0-B43F-C711-75F7054ED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6315C-1494-B52B-87F3-3EE34D83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6A329-49D1-E14E-68ED-97A105A5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6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643E2B-6F3A-C799-320C-FFDEB3EAF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838A-1136-A5AB-80F9-9B471ADB6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38523-81B5-2A93-4B94-E8BC782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3715F-AEF2-0BAB-E9B7-C43AF581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BE74E-16EE-D8B1-26A2-544240C0B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5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E0DB-14AE-9AAB-7B6C-3F03E04A2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EA8C-14C3-83BD-04A4-D10998BCB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F969A-3A17-50C6-3803-6D230C33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2E111-ADB7-8797-92F2-1BAA95EED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A150D-1180-DDD6-627C-FF7722E4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7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626C-ED4C-25D7-249F-F5458119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5165A-F100-ACE0-4D89-CE2EC46CB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7204-BDBF-5138-B8FE-DFF9E76B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8338-54D1-F07D-1389-34AD93A6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40107-6D7C-9A19-2D6B-1DE0143C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C405-F64B-253A-2179-E55F6E8D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1D513-7B99-6363-655C-BE6C9B5CA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10A25-3310-08B1-B744-33B07FFF6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6272-B5C8-E434-74C7-03794758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1D08-65C3-5A59-42DA-C89FB902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61676-989B-CF6A-4E15-1F1027A4C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9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A814-549A-ADA1-496B-FDB460BF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C9B03-1DC1-27E8-8D4C-D973656F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0D9FB-839B-CB2A-3DBF-2C046C767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B6386D-4C4F-B8AC-6DF1-53D48A214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0321-9A7F-D3E6-9DC0-25DB11D14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4E533D-A8FE-673F-CFA4-5907C645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89503-1FCB-12D7-63C7-8DDC2B2F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4978E-0F8B-8151-C082-7C728AD4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1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A20C-07DB-8F6D-F5BC-F92364B0C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061FC-4EB8-DC95-8161-9777344A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F772-3155-5496-5784-37F5FE47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6A7B6-D715-1791-9A82-39DDB592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62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6C33A-0D19-568F-225F-E56B20356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B82074-4147-7AFB-CD7E-B6D7B2ED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7A62-CBAF-2A72-9779-01C7ACE2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63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F37AA-DEA5-6994-1F68-503289FC6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298E-98AE-144E-2F1C-40343A2EE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2501E-69AF-94CE-52A9-5978677FF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DD1A7-6D0C-000E-A294-C7A363C1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2BD7C3-E310-5407-D345-B9E1B143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B10C0-11B9-5125-88ED-FD5C70C3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00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C06F8-DA22-029D-0B29-784543D0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F09E7-9D4A-FEF6-5703-39B4405AE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A217-8ED6-DE72-E08C-46A377548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DAB52-81D9-FB69-B5DE-4DE6D707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612F8-5FBC-0578-9D38-4DF84B360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7D94-10E1-C1F4-B21D-FCCE0A17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3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9035D-1ADC-18CE-C4F3-75DF13F78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7176D-EAB9-9033-7E75-463B691D6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0AFB-4051-2F5D-A1C4-9D0ACEC19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C2EFE-3B3C-4E59-8FF7-D7E6B9B77460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44B2-D219-1AFB-42DC-168E03AB4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13C6-328A-9970-B3E7-9482B9D38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FB928B-F239-4BD3-93C7-1B0E202BF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8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6_example.xlsx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ices-tools-dev/RDBESstockCoord/blob/main/WGRDBESstockCoord/format/RCEF_v14_suggestions/RCEF_tv14.8_example.xlsx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9_example.xlsx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tree/main/WGRDBESstockCoord/format/RCEF_v14_suggestions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1_example.xlsx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2_example.xls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3_example.xlsx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4_example.xlsx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es-tools-dev/RDBESstockCoord/blob/main/WGRDBESstockCoord/format/RCEF_v14_suggestions/RCEF_tv14.4_example.xlsx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700B5-C32E-A292-D9DF-4F06E4BC2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WGRDBES-</a:t>
            </a:r>
            <a:r>
              <a:rPr lang="en-US" dirty="0" err="1"/>
              <a:t>StockCoord</a:t>
            </a:r>
            <a:br>
              <a:rPr lang="en-US" dirty="0"/>
            </a:br>
            <a:r>
              <a:rPr lang="en-US" dirty="0"/>
              <a:t>Exchange format (RCEF v14)</a:t>
            </a:r>
            <a:br>
              <a:rPr lang="en-US" dirty="0"/>
            </a:br>
            <a:r>
              <a:rPr lang="en-US" dirty="0"/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E365C-7250-6F05-6992-8AD71E7757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Kirsten Birch Håkansson, DTU Aqua, Denmark</a:t>
            </a:r>
          </a:p>
          <a:p>
            <a:r>
              <a:rPr lang="en-US" dirty="0"/>
              <a:t>Sofie Nimmegeers, ILVO, Belgium</a:t>
            </a:r>
          </a:p>
          <a:p>
            <a:endParaRPr lang="en-US" dirty="0"/>
          </a:p>
          <a:p>
            <a:r>
              <a:rPr lang="en-US" dirty="0"/>
              <a:t>Presented at WGRDBES-</a:t>
            </a:r>
            <a:r>
              <a:rPr lang="en-US" dirty="0" err="1"/>
              <a:t>StockCoord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intersessional meeting, 23</a:t>
            </a:r>
            <a:r>
              <a:rPr lang="en-US" baseline="30000" dirty="0"/>
              <a:t>th</a:t>
            </a:r>
            <a:r>
              <a:rPr lang="en-US" dirty="0"/>
              <a:t> of July 2025</a:t>
            </a:r>
          </a:p>
        </p:txBody>
      </p:sp>
    </p:spTree>
    <p:extLst>
      <p:ext uri="{BB962C8B-B14F-4D97-AF65-F5344CB8AC3E}">
        <p14:creationId xmlns:p14="http://schemas.microsoft.com/office/powerpoint/2010/main" val="2647271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FFBC1-F4D6-1730-A3C4-C26BBF51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Domains – do we need them on the landings?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E25D4-A8B3-BE15-D2B7-6D1DC18231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Issue: </a:t>
            </a:r>
          </a:p>
          <a:p>
            <a:r>
              <a:rPr lang="en-US" dirty="0"/>
              <a:t>Coordination between data submitters</a:t>
            </a:r>
          </a:p>
          <a:p>
            <a:r>
              <a:rPr lang="en-US" dirty="0"/>
              <a:t>Including </a:t>
            </a:r>
            <a:r>
              <a:rPr lang="en-US" i="1" dirty="0"/>
              <a:t>zero </a:t>
            </a:r>
            <a:r>
              <a:rPr lang="en-US" dirty="0"/>
              <a:t>landings if an estimate of e.g., discard is present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Purpose of the domains</a:t>
            </a:r>
          </a:p>
          <a:p>
            <a:r>
              <a:rPr lang="en-US" dirty="0"/>
              <a:t>Convey information to SC</a:t>
            </a:r>
          </a:p>
          <a:p>
            <a:r>
              <a:rPr lang="en-US" dirty="0"/>
              <a:t>Support the link between e.g., landings and discard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RCEF_tv14.6_example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7658BF-2693-8264-06F2-339886E83C7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Suggested solution</a:t>
            </a:r>
            <a:r>
              <a:rPr lang="en-US" dirty="0"/>
              <a:t>: </a:t>
            </a:r>
          </a:p>
          <a:p>
            <a:r>
              <a:rPr lang="en-US" dirty="0"/>
              <a:t>With the help of </a:t>
            </a:r>
            <a:r>
              <a:rPr lang="en-US" dirty="0" err="1"/>
              <a:t>seasonType</a:t>
            </a:r>
            <a:r>
              <a:rPr lang="en-US" dirty="0"/>
              <a:t>, </a:t>
            </a:r>
            <a:r>
              <a:rPr lang="en-US" dirty="0" err="1"/>
              <a:t>areaType</a:t>
            </a:r>
            <a:r>
              <a:rPr lang="en-US" dirty="0"/>
              <a:t>, </a:t>
            </a:r>
            <a:r>
              <a:rPr lang="en-US" dirty="0" err="1"/>
              <a:t>fleetType</a:t>
            </a:r>
            <a:r>
              <a:rPr lang="en-US" dirty="0"/>
              <a:t> it should be possible to link</a:t>
            </a:r>
          </a:p>
          <a:p>
            <a:r>
              <a:rPr lang="en-US" dirty="0"/>
              <a:t>We still think it is needed to make the link obvious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831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604851E-734B-B816-4999-99A7DFA2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Reporting of Estimated BMS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2824F9-202F-94EC-F3A3-E17FFDE9912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</a:t>
            </a:r>
          </a:p>
          <a:p>
            <a:r>
              <a:rPr lang="en-US" dirty="0"/>
              <a:t>It should be clear when BMS and Dis is estimated together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Suggested solution</a:t>
            </a:r>
            <a:r>
              <a:rPr lang="en-US" dirty="0"/>
              <a:t>: </a:t>
            </a:r>
          </a:p>
          <a:p>
            <a:r>
              <a:rPr lang="en-US" dirty="0"/>
              <a:t>Add a “</a:t>
            </a:r>
            <a:r>
              <a:rPr lang="en-US" b="1" dirty="0" err="1"/>
              <a:t>DisBMS</a:t>
            </a:r>
            <a:r>
              <a:rPr lang="en-US" dirty="0"/>
              <a:t>” code to </a:t>
            </a:r>
            <a:r>
              <a:rPr lang="en-US" dirty="0" err="1"/>
              <a:t>catchCategory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RCEF_tv14.8_example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584BCA7-4E38-8D20-0084-079E29A031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173341"/>
            <a:ext cx="5181600" cy="3655906"/>
          </a:xfrm>
        </p:spPr>
      </p:pic>
    </p:spTree>
    <p:extLst>
      <p:ext uri="{BB962C8B-B14F-4D97-AF65-F5344CB8AC3E}">
        <p14:creationId xmlns:p14="http://schemas.microsoft.com/office/powerpoint/2010/main" val="67554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1ED73-CD9B-3EA0-9D42-5E9A54CB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FisheriesManagementUnit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B9846-1A26-1391-A53C-1D6DA08AED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</a:t>
            </a:r>
          </a:p>
          <a:p>
            <a:r>
              <a:rPr lang="en-US" dirty="0"/>
              <a:t>We included </a:t>
            </a:r>
            <a:r>
              <a:rPr lang="en-US" dirty="0" err="1"/>
              <a:t>FisheriesManagementUnit</a:t>
            </a:r>
            <a:r>
              <a:rPr lang="en-US" dirty="0"/>
              <a:t> in Catch, since it is a stock unit, but do we need it as a separate field?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Suggested solution</a:t>
            </a:r>
            <a:r>
              <a:rPr lang="en-US" dirty="0"/>
              <a:t>: </a:t>
            </a:r>
          </a:p>
          <a:p>
            <a:r>
              <a:rPr lang="en-US" dirty="0"/>
              <a:t>Keep </a:t>
            </a:r>
            <a:r>
              <a:rPr lang="en-US" dirty="0" err="1"/>
              <a:t>FisheriesManagementUnit</a:t>
            </a:r>
            <a:r>
              <a:rPr lang="en-US" dirty="0"/>
              <a:t> as an optional field or introduce within </a:t>
            </a:r>
            <a:r>
              <a:rPr lang="en-US" dirty="0" err="1"/>
              <a:t>areaType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RCEF_tv14.9_example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2EAE3-CF6D-743B-3584-24EDB44E2A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nl-BE" b="1" dirty="0"/>
              <a:t>Concerns &amp; Considerations:</a:t>
            </a:r>
            <a:endParaRPr lang="en-US" dirty="0"/>
          </a:p>
          <a:p>
            <a:r>
              <a:rPr lang="en-US" dirty="0"/>
              <a:t>Remember the link to effort to get </a:t>
            </a:r>
            <a:r>
              <a:rPr lang="en-US" i="1" dirty="0"/>
              <a:t>zero </a:t>
            </a:r>
            <a:r>
              <a:rPr lang="en-US" dirty="0"/>
              <a:t>landings</a:t>
            </a:r>
          </a:p>
          <a:p>
            <a:r>
              <a:rPr lang="en-US" dirty="0"/>
              <a:t>It can be tricky to have </a:t>
            </a:r>
            <a:r>
              <a:rPr lang="en-US" dirty="0" err="1"/>
              <a:t>FisheriesManagementUnit</a:t>
            </a:r>
            <a:r>
              <a:rPr lang="en-US" dirty="0"/>
              <a:t> in effort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158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E5955-E4CA-0502-9258-3DE6EF9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rectangle in Catch?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2F90-B0B0-7360-AB1B-8E965DB2BF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</a:t>
            </a:r>
          </a:p>
          <a:p>
            <a:r>
              <a:rPr lang="en-US" dirty="0"/>
              <a:t>Some </a:t>
            </a:r>
            <a:r>
              <a:rPr lang="en-US" sz="2700" dirty="0"/>
              <a:t>users request catch data at the rectangle level</a:t>
            </a:r>
          </a:p>
          <a:p>
            <a:pPr marL="0" indent="0">
              <a:buNone/>
            </a:pPr>
            <a:endParaRPr lang="en-US" sz="2700" dirty="0"/>
          </a:p>
          <a:p>
            <a:pPr marL="0"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r>
              <a:rPr lang="en-US" dirty="0"/>
              <a:t>Introduce rectangle as an optional field or within </a:t>
            </a:r>
            <a:r>
              <a:rPr lang="en-US" dirty="0" err="1"/>
              <a:t>areaType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775ED-C202-1CB7-D930-AD206E675D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nl-BE" b="1" dirty="0"/>
              <a:t>Concerns &amp; Considerations:</a:t>
            </a:r>
          </a:p>
          <a:p>
            <a:r>
              <a:rPr lang="en-US" dirty="0"/>
              <a:t>Is rectangle-level estimation actually needed?</a:t>
            </a:r>
          </a:p>
          <a:p>
            <a:r>
              <a:rPr lang="en-US" dirty="0"/>
              <a:t>While we have landings per rectangle, it’s uncertain whether discards or biological data can reliably be estimated at this resolution</a:t>
            </a:r>
          </a:p>
          <a:p>
            <a:r>
              <a:rPr lang="en-US" dirty="0"/>
              <a:t>Adding rectangle support is technically feasible and can be done if the need arises in the future</a:t>
            </a:r>
          </a:p>
        </p:txBody>
      </p:sp>
    </p:spTree>
    <p:extLst>
      <p:ext uri="{BB962C8B-B14F-4D97-AF65-F5344CB8AC3E}">
        <p14:creationId xmlns:p14="http://schemas.microsoft.com/office/powerpoint/2010/main" val="411541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728C9-ACAF-D3B7-8A2E-C60F1865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E64F-C77F-4CD9-046F-BB57F442C0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Units</a:t>
            </a:r>
          </a:p>
          <a:p>
            <a:r>
              <a:rPr lang="en-US" dirty="0"/>
              <a:t>Stock relation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B167D-6E21-83B8-16E1-3435C93A02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53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5B10-7F4C-9345-318D-34C1401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improvements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47B7C-441D-6959-6522-EE053EBF99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https://github.com/ices-tools-dev/RDBESstockCoord/tree/main/WGRDBESstockCoord/format/RCEF_v14_suggestions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17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8138F-DFBC-4F39-B384-0BD0B967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RCEF issues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60023-FD57-ACE0-DA93-D58C2BB505E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Estimated landings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Better definition of </a:t>
            </a:r>
            <a:r>
              <a:rPr lang="en-US" dirty="0"/>
              <a:t>Census and Estimated catches in relation to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/>
              <a:t>ScientificWeight</a:t>
            </a:r>
            <a:r>
              <a:rPr lang="en-US" dirty="0"/>
              <a:t> and </a:t>
            </a:r>
            <a:r>
              <a:rPr lang="en-US" dirty="0" err="1"/>
              <a:t>officialWeight</a:t>
            </a:r>
            <a:r>
              <a:rPr lang="en-US" dirty="0"/>
              <a:t> in RDBES CL</a:t>
            </a:r>
          </a:p>
          <a:p>
            <a:r>
              <a:rPr lang="en-US" dirty="0"/>
              <a:t>Estimation per species (e.g., Lophius) and grouping of species (e.g., Argentines)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8391BB-81C7-BC7A-78CB-1188DC6D0E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alternative solutions, so it is not needed to add </a:t>
            </a:r>
            <a:r>
              <a:rPr lang="en-US" dirty="0" err="1"/>
              <a:t>DomainCatchxxx</a:t>
            </a:r>
            <a:r>
              <a:rPr lang="en-US" dirty="0"/>
              <a:t> on landings</a:t>
            </a:r>
          </a:p>
          <a:p>
            <a:r>
              <a:rPr lang="en-US" dirty="0"/>
              <a:t>Units</a:t>
            </a:r>
          </a:p>
          <a:p>
            <a:r>
              <a:rPr lang="en-US" dirty="0"/>
              <a:t>Blanks / optional</a:t>
            </a:r>
          </a:p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Standard errors from CL and 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701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4803-F242-2180-81A5-D6EA774D5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- blanks – total /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B677B-13FD-F4C9-B777-07BFCECBB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66446"/>
            <a:ext cx="5392510" cy="4310517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Issue: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 dirty="0" err="1">
                <a:ea typeface="+mn-lt"/>
                <a:cs typeface="+mn-lt"/>
              </a:rPr>
              <a:t>WKNatEst</a:t>
            </a:r>
            <a:r>
              <a:rPr lang="en-US" dirty="0">
                <a:ea typeface="+mn-lt"/>
                <a:cs typeface="+mn-lt"/>
              </a:rPr>
              <a:t> found that there were too many blanks in the dataset, which caused confusion</a:t>
            </a:r>
          </a:p>
          <a:p>
            <a:r>
              <a:rPr lang="en-US" dirty="0">
                <a:ea typeface="+mn-lt"/>
                <a:cs typeface="+mn-lt"/>
              </a:rPr>
              <a:t>Blank fields can lead to processing errors and misinterpretation during analysis</a:t>
            </a:r>
          </a:p>
          <a:p>
            <a:r>
              <a:rPr lang="en-US" dirty="0">
                <a:ea typeface="+mn-lt"/>
                <a:cs typeface="+mn-lt"/>
              </a:rPr>
              <a:t>Suggested restructuring of the format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Suggested solution:</a:t>
            </a:r>
            <a:r>
              <a:rPr lang="en-US" dirty="0"/>
              <a:t> </a:t>
            </a:r>
            <a:endParaRPr lang="da-DK" dirty="0"/>
          </a:p>
          <a:p>
            <a:r>
              <a:rPr lang="en-US" sz="2900" dirty="0">
                <a:ea typeface="+mn-lt"/>
                <a:cs typeface="+mn-lt"/>
              </a:rPr>
              <a:t>Added a </a:t>
            </a:r>
            <a:r>
              <a:rPr lang="en-US" sz="2900" b="1" dirty="0" err="1">
                <a:ea typeface="+mn-lt"/>
                <a:cs typeface="+mn-lt"/>
              </a:rPr>
              <a:t>valueT</a:t>
            </a:r>
            <a:r>
              <a:rPr lang="en-US" b="1" dirty="0" err="1">
                <a:ea typeface="+mn-lt"/>
                <a:cs typeface="+mn-lt"/>
              </a:rPr>
              <a:t>ype</a:t>
            </a:r>
            <a:r>
              <a:rPr lang="en-US" dirty="0"/>
              <a:t> in Age/Length/Width Distribution. </a:t>
            </a:r>
            <a:endParaRPr lang="da-DK" dirty="0"/>
          </a:p>
          <a:p>
            <a:r>
              <a:rPr lang="en-US" b="1" dirty="0"/>
              <a:t>Removed</a:t>
            </a:r>
            <a:r>
              <a:rPr lang="en-US" dirty="0"/>
              <a:t> mean from estimated catches as we probably will never report a mean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RCEF_tv14.1_example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5304A8C-07C4-AB23-6E9A-19B99F500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984008"/>
              </p:ext>
            </p:extLst>
          </p:nvPr>
        </p:nvGraphicFramePr>
        <p:xfrm>
          <a:off x="7697090" y="4519756"/>
          <a:ext cx="29337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100067217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69715126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9662211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variableType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total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mean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50572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ScientificWeight_kg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34574.71966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21987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ScientificWeight_kg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2550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09347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ScientificWeight_kg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25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38762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ScientificWeight_kg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905788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ScientificWeight_kg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100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99434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ScientificWeight_kg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25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52631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EC0857A-ADD2-3F92-B3ED-038AAABBA04E}"/>
              </a:ext>
            </a:extLst>
          </p:cNvPr>
          <p:cNvSpPr txBox="1"/>
          <p:nvPr/>
        </p:nvSpPr>
        <p:spPr>
          <a:xfrm>
            <a:off x="7697090" y="4150424"/>
            <a:ext cx="315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RCEF v14 - Estimated catches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0FAAC2-E821-F8DC-8D5F-3AA9D1B4542E}"/>
              </a:ext>
            </a:extLst>
          </p:cNvPr>
          <p:cNvSpPr txBox="1"/>
          <p:nvPr/>
        </p:nvSpPr>
        <p:spPr>
          <a:xfrm>
            <a:off x="6564593" y="1676712"/>
            <a:ext cx="431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RCEF v14 - Age/Length/Width Distribution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54D041-FC04-C087-546E-B0D2959C2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085052"/>
              </p:ext>
            </p:extLst>
          </p:nvPr>
        </p:nvGraphicFramePr>
        <p:xfrm>
          <a:off x="6564593" y="2041771"/>
          <a:ext cx="4335568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1858">
                  <a:extLst>
                    <a:ext uri="{9D8B030D-6E8A-4147-A177-3AD203B41FA5}">
                      <a16:colId xmlns:a16="http://schemas.microsoft.com/office/drawing/2014/main" val="36581358"/>
                    </a:ext>
                  </a:extLst>
                </a:gridCol>
                <a:gridCol w="996198">
                  <a:extLst>
                    <a:ext uri="{9D8B030D-6E8A-4147-A177-3AD203B41FA5}">
                      <a16:colId xmlns:a16="http://schemas.microsoft.com/office/drawing/2014/main" val="228866033"/>
                    </a:ext>
                  </a:extLst>
                </a:gridCol>
                <a:gridCol w="687517">
                  <a:extLst>
                    <a:ext uri="{9D8B030D-6E8A-4147-A177-3AD203B41FA5}">
                      <a16:colId xmlns:a16="http://schemas.microsoft.com/office/drawing/2014/main" val="3612661126"/>
                    </a:ext>
                  </a:extLst>
                </a:gridCol>
                <a:gridCol w="897982">
                  <a:extLst>
                    <a:ext uri="{9D8B030D-6E8A-4147-A177-3AD203B41FA5}">
                      <a16:colId xmlns:a16="http://schemas.microsoft.com/office/drawing/2014/main" val="1710684123"/>
                    </a:ext>
                  </a:extLst>
                </a:gridCol>
                <a:gridCol w="912013">
                  <a:extLst>
                    <a:ext uri="{9D8B030D-6E8A-4147-A177-3AD203B41FA5}">
                      <a16:colId xmlns:a16="http://schemas.microsoft.com/office/drawing/2014/main" val="15207039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variableType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total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mean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varianceTotal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varianceMean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50410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Number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20.85402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799026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Number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42.3384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370948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 dirty="0" err="1">
                          <a:effectLst/>
                        </a:rPr>
                        <a:t>Number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17.52962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35722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Number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 dirty="0">
                          <a:effectLst/>
                        </a:rPr>
                        <a:t>11.48574</a:t>
                      </a: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00566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Number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3.10508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2176215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WeightLive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478.71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3107393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WeightLive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584.97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5878392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WeightLive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907.98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05256754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WeightLive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100" u="none" strike="noStrike">
                          <a:effectLst/>
                        </a:rPr>
                        <a:t>1290.69</a:t>
                      </a: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4861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08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7F84-FF10-F49F-02DF-847FDBB5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Census Catches and Estimated Catches into Catches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E1BCE-D9FE-F899-14A6-DA50B2FD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Issues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The format must support estimated landings​ e.g., split of species (e.g., Lophius) and grouping of species (e.g., Argentines)</a:t>
            </a:r>
          </a:p>
          <a:p>
            <a:pPr fontAlgn="base"/>
            <a:r>
              <a:rPr lang="en-US" dirty="0" err="1"/>
              <a:t>scientificWeight</a:t>
            </a:r>
            <a:r>
              <a:rPr lang="en-US" dirty="0"/>
              <a:t> and </a:t>
            </a:r>
            <a:r>
              <a:rPr lang="en-US" dirty="0" err="1"/>
              <a:t>officialWeight</a:t>
            </a:r>
            <a:r>
              <a:rPr lang="en-US" dirty="0"/>
              <a:t> were discussed in the context of Census vs. Estimated Catches​</a:t>
            </a:r>
          </a:p>
          <a:p>
            <a:pPr fontAlgn="base"/>
            <a:r>
              <a:rPr lang="en-US" dirty="0"/>
              <a:t>Presence of blank fields in census catches when used for estimated catches caused confusion​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b="1" dirty="0"/>
              <a:t>Solution – previously suggested: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Census Catches = values declared in RDBES CL​</a:t>
            </a:r>
          </a:p>
          <a:p>
            <a:pPr fontAlgn="base"/>
            <a:r>
              <a:rPr lang="en-US" dirty="0"/>
              <a:t>Estimated Catches = values estimated in TAF using RDBES CS data​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Solution – currently suggested:</a:t>
            </a:r>
            <a:r>
              <a:rPr lang="en-US" dirty="0"/>
              <a:t>​</a:t>
            </a:r>
          </a:p>
          <a:p>
            <a:pPr fontAlgn="base"/>
            <a:r>
              <a:rPr lang="en-US" dirty="0"/>
              <a:t>Merged Census Catches and Estimated Catches</a:t>
            </a:r>
          </a:p>
          <a:p>
            <a:pPr fontAlgn="base"/>
            <a:r>
              <a:rPr lang="en-US" dirty="0"/>
              <a:t>Renamed </a:t>
            </a:r>
            <a:r>
              <a:rPr lang="en-US" dirty="0" err="1"/>
              <a:t>scientificWeight_kg</a:t>
            </a:r>
            <a:r>
              <a:rPr lang="en-US" dirty="0"/>
              <a:t> to </a:t>
            </a:r>
            <a:r>
              <a:rPr lang="en-US" dirty="0" err="1"/>
              <a:t>Weight_kg</a:t>
            </a:r>
            <a:r>
              <a:rPr lang="en-US" dirty="0"/>
              <a:t> for simplicity and clarity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RCEF_tv14.2_example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088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AEAE-D85D-CA68-49C4-878D119A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– blanks – Season in Catch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B6ACC4-6BE1-F9FE-34AF-5856304F38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Issue:</a:t>
            </a:r>
            <a:r>
              <a:rPr lang="en-US" dirty="0"/>
              <a:t> </a:t>
            </a:r>
            <a:endParaRPr lang="en-US" sz="2400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format should support estimates at the level of estimation: e.g., quarter is optional to allow yearly estimates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WKNatEst</a:t>
            </a:r>
            <a:r>
              <a:rPr lang="en-US" dirty="0">
                <a:ea typeface="+mn-lt"/>
                <a:cs typeface="+mn-lt"/>
              </a:rPr>
              <a:t> found this setup confusing and suggested restructuring of the format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Some AWGs require monthly data</a:t>
            </a:r>
            <a:r>
              <a:rPr lang="en-US" sz="2700" dirty="0">
                <a:ea typeface="+mn-lt"/>
                <a:cs typeface="+mn-lt"/>
              </a:rPr>
              <a:t>, so a month field should </a:t>
            </a:r>
            <a:r>
              <a:rPr lang="en-US" dirty="0">
                <a:ea typeface="+mn-lt"/>
                <a:cs typeface="+mn-lt"/>
              </a:rPr>
              <a:t>be added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Suggested solution</a:t>
            </a:r>
            <a:r>
              <a:rPr lang="en-US" dirty="0"/>
              <a:t>: </a:t>
            </a:r>
            <a:endParaRPr lang="da-DK" dirty="0"/>
          </a:p>
          <a:p>
            <a:r>
              <a:rPr lang="en-US" dirty="0"/>
              <a:t>Added </a:t>
            </a:r>
            <a:r>
              <a:rPr lang="en-US" b="1" dirty="0" err="1"/>
              <a:t>seasonType</a:t>
            </a:r>
            <a:r>
              <a:rPr lang="en-US" dirty="0"/>
              <a:t> and </a:t>
            </a:r>
            <a:r>
              <a:rPr lang="en-US" b="1" dirty="0" err="1"/>
              <a:t>seasonValue</a:t>
            </a:r>
            <a:r>
              <a:rPr lang="en-US" dirty="0"/>
              <a:t>. </a:t>
            </a:r>
          </a:p>
          <a:p>
            <a:r>
              <a:rPr lang="en-US" dirty="0"/>
              <a:t>Both will be mandatory. </a:t>
            </a:r>
          </a:p>
          <a:p>
            <a:r>
              <a:rPr lang="en-US" dirty="0">
                <a:ea typeface="+mn-lt"/>
                <a:cs typeface="+mn-lt"/>
              </a:rPr>
              <a:t>Enables</a:t>
            </a:r>
            <a:r>
              <a:rPr lang="en-US" sz="2900" dirty="0"/>
              <a:t> easy aggregation of data at consistent seasonal levels</a:t>
            </a:r>
          </a:p>
          <a:p>
            <a:r>
              <a:rPr lang="en-US" sz="2900" dirty="0"/>
              <a:t>Approach is aligned with </a:t>
            </a:r>
            <a:r>
              <a:rPr lang="en-US" sz="2900" dirty="0" err="1"/>
              <a:t>InterCatch</a:t>
            </a:r>
            <a:endParaRPr lang="en-US" sz="2900" dirty="0"/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RCEF_tv14.3_example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7224DD9-CFFB-B6C4-35A2-E626B252B47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58941353"/>
              </p:ext>
            </p:extLst>
          </p:nvPr>
        </p:nvGraphicFramePr>
        <p:xfrm>
          <a:off x="6451602" y="2091038"/>
          <a:ext cx="4902198" cy="22760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257">
                  <a:extLst>
                    <a:ext uri="{9D8B030D-6E8A-4147-A177-3AD203B41FA5}">
                      <a16:colId xmlns:a16="http://schemas.microsoft.com/office/drawing/2014/main" val="4270790959"/>
                    </a:ext>
                  </a:extLst>
                </a:gridCol>
                <a:gridCol w="1092950">
                  <a:extLst>
                    <a:ext uri="{9D8B030D-6E8A-4147-A177-3AD203B41FA5}">
                      <a16:colId xmlns:a16="http://schemas.microsoft.com/office/drawing/2014/main" val="1241198922"/>
                    </a:ext>
                  </a:extLst>
                </a:gridCol>
                <a:gridCol w="1012585">
                  <a:extLst>
                    <a:ext uri="{9D8B030D-6E8A-4147-A177-3AD203B41FA5}">
                      <a16:colId xmlns:a16="http://schemas.microsoft.com/office/drawing/2014/main" val="2527384739"/>
                    </a:ext>
                  </a:extLst>
                </a:gridCol>
                <a:gridCol w="1109021">
                  <a:extLst>
                    <a:ext uri="{9D8B030D-6E8A-4147-A177-3AD203B41FA5}">
                      <a16:colId xmlns:a16="http://schemas.microsoft.com/office/drawing/2014/main" val="1023530935"/>
                    </a:ext>
                  </a:extLst>
                </a:gridCol>
                <a:gridCol w="578620">
                  <a:extLst>
                    <a:ext uri="{9D8B030D-6E8A-4147-A177-3AD203B41FA5}">
                      <a16:colId xmlns:a16="http://schemas.microsoft.com/office/drawing/2014/main" val="2660126293"/>
                    </a:ext>
                  </a:extLst>
                </a:gridCol>
                <a:gridCol w="610765">
                  <a:extLst>
                    <a:ext uri="{9D8B030D-6E8A-4147-A177-3AD203B41FA5}">
                      <a16:colId xmlns:a16="http://schemas.microsoft.com/office/drawing/2014/main" val="2800047934"/>
                    </a:ext>
                  </a:extLst>
                </a:gridCol>
              </a:tblGrid>
              <a:tr h="16695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year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workingGroup 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speciesCode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catchCategory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quarter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area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16557464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127150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27.4.a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2281371338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27.3.a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048194030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127150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27.4.a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27877082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27.3.a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3347848792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27.7.e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2579393828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27.7.d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475710808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27.4.a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4223670063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27.3.a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78199924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27.7.e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547427926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127150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Lan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27.7.d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522114850"/>
                  </a:ext>
                </a:extLst>
              </a:tr>
              <a:tr h="1669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127150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Dis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27.7.d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788" marR="6788" marT="6788" marB="0" anchor="b"/>
                </a:tc>
                <a:extLst>
                  <a:ext uri="{0D108BD9-81ED-4DB2-BD59-A6C34878D82A}">
                    <a16:rowId xmlns:a16="http://schemas.microsoft.com/office/drawing/2014/main" val="1819605420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1F0ECDEE-8CEE-155D-D9C1-A8CC04CEF961}"/>
              </a:ext>
            </a:extLst>
          </p:cNvPr>
          <p:cNvSpPr/>
          <p:nvPr/>
        </p:nvSpPr>
        <p:spPr>
          <a:xfrm>
            <a:off x="10068560" y="4124960"/>
            <a:ext cx="751840" cy="3352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6E8B4-1856-8212-0B3E-6B3924A43588}"/>
              </a:ext>
            </a:extLst>
          </p:cNvPr>
          <p:cNvSpPr txBox="1"/>
          <p:nvPr/>
        </p:nvSpPr>
        <p:spPr>
          <a:xfrm>
            <a:off x="6451602" y="1706197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RCEF v14 – Census Catches / Catch</a:t>
            </a:r>
          </a:p>
        </p:txBody>
      </p:sp>
    </p:spTree>
    <p:extLst>
      <p:ext uri="{BB962C8B-B14F-4D97-AF65-F5344CB8AC3E}">
        <p14:creationId xmlns:p14="http://schemas.microsoft.com/office/powerpoint/2010/main" val="748903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EBD7A-6DA7-E3A1-E875-B7D5905F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– blanks - Area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1A7E-3C07-CE26-5CE9-F87D3AF234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b="1" dirty="0"/>
              <a:t>Issue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Area was previously optional to support estimates at different spatial levels, e.g., entire stock area or area combinations​</a:t>
            </a:r>
          </a:p>
          <a:p>
            <a:pPr fontAlgn="base"/>
            <a:r>
              <a:rPr lang="en-US" dirty="0" err="1"/>
              <a:t>WKNatEst</a:t>
            </a:r>
            <a:r>
              <a:rPr lang="en-US" dirty="0"/>
              <a:t> found the blanks confusing and suggested restructuring​</a:t>
            </a:r>
          </a:p>
          <a:p>
            <a:pPr fontAlgn="base"/>
            <a:r>
              <a:rPr lang="en-US" dirty="0"/>
              <a:t>There were challenges in how to declare area groupings​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Suggested solution</a:t>
            </a:r>
            <a:r>
              <a:rPr lang="en-US" dirty="0"/>
              <a:t>: ​</a:t>
            </a:r>
          </a:p>
          <a:p>
            <a:pPr fontAlgn="base"/>
            <a:r>
              <a:rPr lang="en-US" dirty="0"/>
              <a:t>Introduced </a:t>
            </a:r>
            <a:r>
              <a:rPr lang="en-US" b="1" dirty="0" err="1"/>
              <a:t>areaType</a:t>
            </a:r>
            <a:r>
              <a:rPr lang="en-US" dirty="0"/>
              <a:t> and </a:t>
            </a:r>
            <a:r>
              <a:rPr lang="en-US" b="1" dirty="0" err="1"/>
              <a:t>areaValue</a:t>
            </a:r>
            <a:r>
              <a:rPr lang="en-US" dirty="0"/>
              <a:t> ​</a:t>
            </a:r>
          </a:p>
          <a:p>
            <a:pPr fontAlgn="base"/>
            <a:r>
              <a:rPr lang="en-US" dirty="0"/>
              <a:t>Both will be mandatory​</a:t>
            </a:r>
          </a:p>
          <a:p>
            <a:pPr fontAlgn="base"/>
            <a:r>
              <a:rPr lang="en-US" dirty="0"/>
              <a:t>This allows clear visibility of spatial aggregation levels​</a:t>
            </a:r>
          </a:p>
          <a:p>
            <a:pPr fontAlgn="base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RCEF_tv14.4_example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4996202-48CD-DDDB-B666-B1F883FC8E5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79448496"/>
              </p:ext>
            </p:extLst>
          </p:nvPr>
        </p:nvGraphicFramePr>
        <p:xfrm>
          <a:off x="6096000" y="3199468"/>
          <a:ext cx="5501639" cy="1121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282">
                  <a:extLst>
                    <a:ext uri="{9D8B030D-6E8A-4147-A177-3AD203B41FA5}">
                      <a16:colId xmlns:a16="http://schemas.microsoft.com/office/drawing/2014/main" val="2314639014"/>
                    </a:ext>
                  </a:extLst>
                </a:gridCol>
                <a:gridCol w="425933">
                  <a:extLst>
                    <a:ext uri="{9D8B030D-6E8A-4147-A177-3AD203B41FA5}">
                      <a16:colId xmlns:a16="http://schemas.microsoft.com/office/drawing/2014/main" val="1510178612"/>
                    </a:ext>
                  </a:extLst>
                </a:gridCol>
                <a:gridCol w="946519">
                  <a:extLst>
                    <a:ext uri="{9D8B030D-6E8A-4147-A177-3AD203B41FA5}">
                      <a16:colId xmlns:a16="http://schemas.microsoft.com/office/drawing/2014/main" val="643849091"/>
                    </a:ext>
                  </a:extLst>
                </a:gridCol>
                <a:gridCol w="1176626">
                  <a:extLst>
                    <a:ext uri="{9D8B030D-6E8A-4147-A177-3AD203B41FA5}">
                      <a16:colId xmlns:a16="http://schemas.microsoft.com/office/drawing/2014/main" val="383190657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37734705"/>
                    </a:ext>
                  </a:extLst>
                </a:gridCol>
                <a:gridCol w="672658">
                  <a:extLst>
                    <a:ext uri="{9D8B030D-6E8A-4147-A177-3AD203B41FA5}">
                      <a16:colId xmlns:a16="http://schemas.microsoft.com/office/drawing/2014/main" val="115352569"/>
                    </a:ext>
                  </a:extLst>
                </a:gridCol>
                <a:gridCol w="579742">
                  <a:extLst>
                    <a:ext uri="{9D8B030D-6E8A-4147-A177-3AD203B41FA5}">
                      <a16:colId xmlns:a16="http://schemas.microsoft.com/office/drawing/2014/main" val="4146046164"/>
                    </a:ext>
                  </a:extLst>
                </a:gridCol>
                <a:gridCol w="556079">
                  <a:extLst>
                    <a:ext uri="{9D8B030D-6E8A-4147-A177-3AD203B41FA5}">
                      <a16:colId xmlns:a16="http://schemas.microsoft.com/office/drawing/2014/main" val="14494679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no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year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Working</a:t>
                      </a:r>
                      <a:r>
                        <a:rPr lang="da-DK" sz="1200" u="none" strike="noStrike" dirty="0">
                          <a:effectLst/>
                        </a:rPr>
                        <a:t>-Group 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stock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Catch-Category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Season</a:t>
                      </a:r>
                      <a:r>
                        <a:rPr lang="da-DK" sz="1200" u="none" strike="noStrike" dirty="0">
                          <a:effectLst/>
                        </a:rPr>
                        <a:t>-</a:t>
                      </a:r>
                    </a:p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Type</a:t>
                      </a:r>
                      <a:endParaRPr lang="da-DK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 err="1">
                          <a:effectLst/>
                        </a:rPr>
                        <a:t>Season</a:t>
                      </a:r>
                      <a:r>
                        <a:rPr lang="da-DK" sz="1200" u="none" strike="noStrike" dirty="0">
                          <a:effectLst/>
                        </a:rPr>
                        <a:t>-Value</a:t>
                      </a:r>
                      <a:endParaRPr lang="da-DK" sz="1200" b="0" i="0" u="none" strike="noStrike" dirty="0">
                        <a:solidFill>
                          <a:srgbClr val="FF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area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/>
                </a:tc>
                <a:extLst>
                  <a:ext uri="{0D108BD9-81ED-4DB2-BD59-A6C34878D82A}">
                    <a16:rowId xmlns:a16="http://schemas.microsoft.com/office/drawing/2014/main" val="183216314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bll.27.3a47de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Dis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Year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42697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1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bll.27.3a47de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BMS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Year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0354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WGNSSK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bll.27.3a47de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Dis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Year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2023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27.7.d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89327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3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WGNSSK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>
                          <a:effectLst/>
                        </a:rPr>
                        <a:t>bll.27.3a47de</a:t>
                      </a:r>
                      <a:endParaRPr lang="da-DK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Dis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Year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da-DK" sz="1200" u="none" strike="noStrike" dirty="0">
                          <a:effectLst/>
                        </a:rPr>
                        <a:t>2023</a:t>
                      </a: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da-DK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888" marR="4888" marT="4888" marB="0" anchor="b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5777"/>
                  </a:ext>
                </a:extLst>
              </a:tr>
            </a:tbl>
          </a:graphicData>
        </a:graphic>
      </p:graphicFrame>
      <p:sp>
        <p:nvSpPr>
          <p:cNvPr id="7" name="Callout: Double Bent Line 6">
            <a:extLst>
              <a:ext uri="{FF2B5EF4-FFF2-40B4-BE49-F238E27FC236}">
                <a16:creationId xmlns:a16="http://schemas.microsoft.com/office/drawing/2014/main" id="{1ECA58D8-E0A0-2684-EB76-E1BF649603F9}"/>
              </a:ext>
            </a:extLst>
          </p:cNvPr>
          <p:cNvSpPr/>
          <p:nvPr/>
        </p:nvSpPr>
        <p:spPr>
          <a:xfrm>
            <a:off x="8605520" y="1718757"/>
            <a:ext cx="1899920" cy="1016000"/>
          </a:xfrm>
          <a:prstGeom prst="borderCallout3">
            <a:avLst>
              <a:gd name="adj1" fmla="val 18750"/>
              <a:gd name="adj2" fmla="val 107710"/>
              <a:gd name="adj3" fmla="val 17750"/>
              <a:gd name="adj4" fmla="val 168894"/>
              <a:gd name="adj5" fmla="val 139000"/>
              <a:gd name="adj6" fmla="val 169429"/>
              <a:gd name="adj7" fmla="val 192963"/>
              <a:gd name="adj8" fmla="val 14835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Implying all areas covered by  the stock</a:t>
            </a:r>
          </a:p>
        </p:txBody>
      </p:sp>
      <p:sp>
        <p:nvSpPr>
          <p:cNvPr id="8" name="Callout: Double Bent Line 7">
            <a:extLst>
              <a:ext uri="{FF2B5EF4-FFF2-40B4-BE49-F238E27FC236}">
                <a16:creationId xmlns:a16="http://schemas.microsoft.com/office/drawing/2014/main" id="{9FE4886B-6DBD-0D74-050A-B2FA27665276}"/>
              </a:ext>
            </a:extLst>
          </p:cNvPr>
          <p:cNvSpPr/>
          <p:nvPr/>
        </p:nvSpPr>
        <p:spPr>
          <a:xfrm>
            <a:off x="8209280" y="5055243"/>
            <a:ext cx="2219960" cy="1121720"/>
          </a:xfrm>
          <a:prstGeom prst="borderCallout3">
            <a:avLst>
              <a:gd name="adj1" fmla="val 18751"/>
              <a:gd name="adj2" fmla="val 113406"/>
              <a:gd name="adj3" fmla="val 19656"/>
              <a:gd name="adj4" fmla="val 131617"/>
              <a:gd name="adj5" fmla="val -35571"/>
              <a:gd name="adj6" fmla="val 138251"/>
              <a:gd name="adj7" fmla="val -74341"/>
              <a:gd name="adj8" fmla="val 13525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Implying all areas in  the stock minus 27.7.d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C9FDD2-5FEA-C3B7-A720-A4B23F3C8DC7}"/>
              </a:ext>
            </a:extLst>
          </p:cNvPr>
          <p:cNvSpPr txBox="1"/>
          <p:nvPr/>
        </p:nvSpPr>
        <p:spPr>
          <a:xfrm>
            <a:off x="6096000" y="2830136"/>
            <a:ext cx="375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RCEF v14 – Census Catches / Catch</a:t>
            </a:r>
          </a:p>
        </p:txBody>
      </p:sp>
    </p:spTree>
    <p:extLst>
      <p:ext uri="{BB962C8B-B14F-4D97-AF65-F5344CB8AC3E}">
        <p14:creationId xmlns:p14="http://schemas.microsoft.com/office/powerpoint/2010/main" val="749534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CC4C6-7B8E-DD8F-2D2E-F6D4C89E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Fleet – declaring none AWG fleets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C843-8EC5-B676-ED04-A302F4B8C7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</a:t>
            </a:r>
          </a:p>
          <a:p>
            <a:pPr fontAlgn="base"/>
            <a:r>
              <a:rPr lang="en-US" dirty="0"/>
              <a:t>Fleet is mandatory in census catches</a:t>
            </a:r>
          </a:p>
          <a:p>
            <a:pPr fontAlgn="base"/>
            <a:r>
              <a:rPr lang="en-US" dirty="0"/>
              <a:t>Only option is WG fleet</a:t>
            </a:r>
          </a:p>
          <a:p>
            <a:pPr fontAlgn="base"/>
            <a:r>
              <a:rPr lang="en-US" dirty="0"/>
              <a:t>We need to be able to declare if we have grouped fleets, which is not possible in the current version​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/>
              <a:t>Suggested solution</a:t>
            </a:r>
            <a:r>
              <a:rPr lang="en-US" dirty="0"/>
              <a:t>:​</a:t>
            </a:r>
          </a:p>
          <a:p>
            <a:r>
              <a:rPr lang="en-US" dirty="0"/>
              <a:t>Added </a:t>
            </a:r>
            <a:r>
              <a:rPr lang="en-US" b="1" dirty="0" err="1"/>
              <a:t>fleetType</a:t>
            </a:r>
            <a:r>
              <a:rPr lang="en-US" dirty="0"/>
              <a:t> and </a:t>
            </a:r>
            <a:r>
              <a:rPr lang="en-US" b="1" dirty="0" err="1"/>
              <a:t>fleetValue</a:t>
            </a:r>
            <a:r>
              <a:rPr lang="en-US" dirty="0"/>
              <a:t>. </a:t>
            </a:r>
          </a:p>
          <a:p>
            <a:r>
              <a:rPr lang="en-US" dirty="0"/>
              <a:t>Both will be mandatory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hlinkClick r:id="rId2"/>
              </a:rPr>
              <a:t>Link to RCEF_tv14.5_example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C0BC8-661A-8745-A92F-E7900D55D84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WGFleet</a:t>
            </a:r>
            <a:r>
              <a:rPr lang="en-US" dirty="0"/>
              <a:t>, </a:t>
            </a:r>
            <a:r>
              <a:rPr lang="en-US" dirty="0" err="1"/>
              <a:t>WGFleetList</a:t>
            </a:r>
            <a:r>
              <a:rPr lang="en-US" dirty="0"/>
              <a:t>, Metier6, Metier6List, Metier5, Metier5List, Metier4, Metier4List</a:t>
            </a:r>
          </a:p>
        </p:txBody>
      </p:sp>
    </p:spTree>
    <p:extLst>
      <p:ext uri="{BB962C8B-B14F-4D97-AF65-F5344CB8AC3E}">
        <p14:creationId xmlns:p14="http://schemas.microsoft.com/office/powerpoint/2010/main" val="309049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AEC0-3CFD-3143-ED6E-8E2775F3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Metier6 in census catches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46753-3472-D114-B816-535DD891FE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340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Issue</a:t>
            </a:r>
            <a:r>
              <a:rPr lang="en-US" dirty="0"/>
              <a:t>: </a:t>
            </a:r>
          </a:p>
          <a:p>
            <a:r>
              <a:rPr lang="en-US" dirty="0"/>
              <a:t>The field is optional and at WGCATCH 2024 it was discussed if the metier6 field is needed in census catches. </a:t>
            </a:r>
          </a:p>
          <a:p>
            <a:r>
              <a:rPr lang="en-US" dirty="0"/>
              <a:t>We have the link between metier6 and fleet in Effort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Suggested solution</a:t>
            </a:r>
            <a:r>
              <a:rPr lang="en-US" dirty="0"/>
              <a:t>: </a:t>
            </a:r>
          </a:p>
          <a:p>
            <a:r>
              <a:rPr lang="en-US" dirty="0"/>
              <a:t>We think it is needed and with the suggested </a:t>
            </a:r>
            <a:r>
              <a:rPr lang="en-US" dirty="0" err="1"/>
              <a:t>fleetType</a:t>
            </a:r>
            <a:r>
              <a:rPr lang="en-US" dirty="0"/>
              <a:t> then it is even more relevant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1B70-30AC-57A3-D59F-DA3A4930CE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Mandatory</a:t>
            </a:r>
            <a:r>
              <a:rPr lang="en-US" dirty="0"/>
              <a:t> if </a:t>
            </a:r>
            <a:r>
              <a:rPr lang="en-US" b="1" dirty="0" err="1"/>
              <a:t>fleetType</a:t>
            </a:r>
            <a:r>
              <a:rPr lang="en-US" b="1" dirty="0"/>
              <a:t> </a:t>
            </a:r>
            <a:r>
              <a:rPr lang="en-US" dirty="0"/>
              <a:t>%in% c(“Metier6”, “Metier6List”, “Metier5”, “Metier5List”, “Metier4”, “Metier4List”)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773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eb6d5-a70a-4ceb-8fec-327d8b1991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69038B51DD664BA792E5B9349EAEDF" ma:contentTypeVersion="16" ma:contentTypeDescription="Een nieuw document maken." ma:contentTypeScope="" ma:versionID="2a396c52e592b7316f9e4aaa23a730e0">
  <xsd:schema xmlns:xsd="http://www.w3.org/2001/XMLSchema" xmlns:xs="http://www.w3.org/2001/XMLSchema" xmlns:p="http://schemas.microsoft.com/office/2006/metadata/properties" xmlns:ns3="7a1eb6d5-a70a-4ceb-8fec-327d8b199140" xmlns:ns4="89349f40-640c-4e7d-93d0-39fca4dfad84" targetNamespace="http://schemas.microsoft.com/office/2006/metadata/properties" ma:root="true" ma:fieldsID="08d42017fba606ce8a06f124aafd56a7" ns3:_="" ns4:_="">
    <xsd:import namespace="7a1eb6d5-a70a-4ceb-8fec-327d8b199140"/>
    <xsd:import namespace="89349f40-640c-4e7d-93d0-39fca4dfad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eb6d5-a70a-4ceb-8fec-327d8b1991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349f40-640c-4e7d-93d0-39fca4dfad8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7F91AF-5E11-419C-9E18-13042EC9D2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8D570E-270E-49FA-91BB-D4A9755DC2CF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elements/1.1/"/>
    <ds:schemaRef ds:uri="7a1eb6d5-a70a-4ceb-8fec-327d8b199140"/>
    <ds:schemaRef ds:uri="http://purl.org/dc/terms/"/>
    <ds:schemaRef ds:uri="89349f40-640c-4e7d-93d0-39fca4dfad84"/>
  </ds:schemaRefs>
</ds:datastoreItem>
</file>

<file path=customXml/itemProps3.xml><?xml version="1.0" encoding="utf-8"?>
<ds:datastoreItem xmlns:ds="http://schemas.openxmlformats.org/officeDocument/2006/customXml" ds:itemID="{152944C8-3C06-48F4-8EC4-AFF28A4556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1eb6d5-a70a-4ceb-8fec-327d8b199140"/>
    <ds:schemaRef ds:uri="89349f40-640c-4e7d-93d0-39fca4dfad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8108</TotalTime>
  <Words>1162</Words>
  <Application>Microsoft Office PowerPoint</Application>
  <PresentationFormat>Widescreen</PresentationFormat>
  <Paragraphs>292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Calibri</vt:lpstr>
      <vt:lpstr>Office Theme</vt:lpstr>
      <vt:lpstr>WGRDBES-StockCoord Exchange format (RCEF v14) Part 2</vt:lpstr>
      <vt:lpstr>Issues and improvements</vt:lpstr>
      <vt:lpstr>RCEF issues</vt:lpstr>
      <vt:lpstr>Optional - blanks – total / mean</vt:lpstr>
      <vt:lpstr>Merging Census Catches and Estimated Catches into Catches</vt:lpstr>
      <vt:lpstr>Optional – blanks – Season in Catch</vt:lpstr>
      <vt:lpstr>Optional – blanks - Area</vt:lpstr>
      <vt:lpstr>Fleet – declaring none AWG fleets</vt:lpstr>
      <vt:lpstr>Metier6 in census catches</vt:lpstr>
      <vt:lpstr>Domains – do we need them on the landings?</vt:lpstr>
      <vt:lpstr>Reporting of Estimated BMS</vt:lpstr>
      <vt:lpstr>FisheriesManagementUnit?</vt:lpstr>
      <vt:lpstr>Statistical rectangle in Catch?</vt:lpstr>
      <vt:lpstr>Other issues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WGRDBES-StockCoord Exchange format (RCEF v14)</dc:title>
  <dc:creator>Kirsten Birch Håkansson</dc:creator>
  <cp:lastModifiedBy>Kirsten Birch Håkansson</cp:lastModifiedBy>
  <cp:revision>49</cp:revision>
  <dcterms:created xsi:type="dcterms:W3CDTF">2024-10-30T07:42:56Z</dcterms:created>
  <dcterms:modified xsi:type="dcterms:W3CDTF">2025-06-23T08:53:33Z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0x0101008469038B51DD664BA792E5B9349EAEDF</vt:lpwstr>
  </property>
</Properties>
</file>