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5462" r:id="rId2"/>
  </p:sldMasterIdLst>
  <p:notesMasterIdLst>
    <p:notesMasterId r:id="rId15"/>
  </p:notesMasterIdLst>
  <p:handoutMasterIdLst>
    <p:handoutMasterId r:id="rId16"/>
  </p:handoutMasterIdLst>
  <p:sldIdLst>
    <p:sldId id="735" r:id="rId3"/>
    <p:sldId id="759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</p:sldIdLst>
  <p:sldSz cx="12192000" cy="6858000"/>
  <p:notesSz cx="7102475" cy="10233025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538D"/>
        </a:solidFill>
        <a:latin typeface="Helvetica LT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B"/>
    <a:srgbClr val="FFFFCC"/>
    <a:srgbClr val="00538D"/>
    <a:srgbClr val="000066"/>
    <a:srgbClr val="00216A"/>
    <a:srgbClr val="032B67"/>
    <a:srgbClr val="005C9A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69" d="100"/>
          <a:sy n="69" d="100"/>
        </p:scale>
        <p:origin x="448" y="44"/>
      </p:cViewPr>
      <p:guideLst>
        <p:guide orient="horz" pos="935"/>
        <p:guide pos="490"/>
      </p:guideLst>
    </p:cSldViewPr>
  </p:slideViewPr>
  <p:outlineViewPr>
    <p:cViewPr>
      <p:scale>
        <a:sx n="33" d="100"/>
        <a:sy n="33" d="100"/>
      </p:scale>
      <p:origin x="0" y="12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602" y="1158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t" anchorCtr="0" compatLnSpc="1">
            <a:prstTxWarp prst="textNoShape">
              <a:avLst/>
            </a:prstTxWarp>
          </a:bodyPr>
          <a:lstStyle>
            <a:lvl1pPr algn="l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241" y="0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t" anchorCtr="0" compatLnSpc="1">
            <a:prstTxWarp prst="textNoShape">
              <a:avLst/>
            </a:prstTxWarp>
          </a:bodyPr>
          <a:lstStyle>
            <a:lvl1pPr algn="r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0069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b" anchorCtr="0" compatLnSpc="1">
            <a:prstTxWarp prst="textNoShape">
              <a:avLst/>
            </a:prstTxWarp>
          </a:bodyPr>
          <a:lstStyle>
            <a:lvl1pPr algn="l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241" y="9720069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b" anchorCtr="0" compatLnSpc="1">
            <a:prstTxWarp prst="textNoShape">
              <a:avLst/>
            </a:prstTxWarp>
          </a:bodyPr>
          <a:lstStyle>
            <a:lvl1pPr algn="r" defTabSz="982204">
              <a:defRPr sz="1300">
                <a:solidFill>
                  <a:srgbClr val="00216A"/>
                </a:solidFill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E8F4C09-DDB8-4016-A5A5-B0E76A7AF1D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73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t" anchorCtr="0" compatLnSpc="1">
            <a:prstTxWarp prst="textNoShape">
              <a:avLst/>
            </a:prstTxWarp>
          </a:bodyPr>
          <a:lstStyle>
            <a:lvl1pPr algn="l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41" y="0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t" anchorCtr="0" compatLnSpc="1">
            <a:prstTxWarp prst="textNoShape">
              <a:avLst/>
            </a:prstTxWarp>
          </a:bodyPr>
          <a:lstStyle>
            <a:lvl1pPr algn="r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05" y="4861669"/>
            <a:ext cx="5210469" cy="460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069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b" anchorCtr="0" compatLnSpc="1">
            <a:prstTxWarp prst="textNoShape">
              <a:avLst/>
            </a:prstTxWarp>
          </a:bodyPr>
          <a:lstStyle>
            <a:lvl1pPr algn="l" defTabSz="983637">
              <a:defRPr sz="1300">
                <a:solidFill>
                  <a:srgbClr val="00216A"/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41" y="9720069"/>
            <a:ext cx="3078236" cy="51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332" tIns="49164" rIns="98332" bIns="49164" numCol="1" anchor="b" anchorCtr="0" compatLnSpc="1">
            <a:prstTxWarp prst="textNoShape">
              <a:avLst/>
            </a:prstTxWarp>
          </a:bodyPr>
          <a:lstStyle>
            <a:lvl1pPr algn="r" defTabSz="982204">
              <a:defRPr sz="1300">
                <a:solidFill>
                  <a:srgbClr val="00216A"/>
                </a:solidFill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E03F556-94EE-48DA-B80D-AFB75D06965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10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6A"/>
        </a:solidFill>
        <a:latin typeface="Helvetic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903C6-5DE2-4EBA-B774-D362CD68BFB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913" y="766763"/>
            <a:ext cx="6805612" cy="3827462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54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424" y="2420888"/>
            <a:ext cx="10363200" cy="792088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0052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1531" y="5805264"/>
            <a:ext cx="8534400" cy="456456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1B8B127F-5246-4E34-A79E-2E74CF3455E6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 userDrawn="1"/>
        </p:nvGraphicFramePr>
        <p:xfrm>
          <a:off x="0" y="4098925"/>
          <a:ext cx="12192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Acrobat Document" r:id="rId4" imgW="10789560" imgH="1167480" progId="AcroExch.Document.DC">
                  <p:embed/>
                </p:oleObj>
              </mc:Choice>
              <mc:Fallback>
                <p:oleObj name="Acrobat Document" r:id="rId4" imgW="10789560" imgH="1167480" progId="AcroExch.Document.DC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8925"/>
                        <a:ext cx="12192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9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H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10349524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12192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063" y="1981200"/>
            <a:ext cx="6847193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9641010" y="2060576"/>
            <a:ext cx="2127007" cy="9233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/>
          </p:nvPr>
        </p:nvSpPr>
        <p:spPr>
          <a:xfrm>
            <a:off x="9641010" y="4077073"/>
            <a:ext cx="2127007" cy="9233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791744" y="6381329"/>
            <a:ext cx="3988135" cy="276999"/>
          </a:xfr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Titel, XXXX 201X</a:t>
            </a:r>
            <a:endParaRPr lang="en-GB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9079524" y="6381328"/>
            <a:ext cx="254000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067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H Vor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10349524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12192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062" y="1981200"/>
            <a:ext cx="9328698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9079524" y="6381328"/>
            <a:ext cx="254000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791744" y="6381329"/>
            <a:ext cx="3988135" cy="276999"/>
          </a:xfr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95156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424" y="2420888"/>
            <a:ext cx="10363200" cy="792088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0052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1531" y="5805264"/>
            <a:ext cx="8534400" cy="456456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27F-5246-4E34-A79E-2E74CF3455E6}" type="slidenum">
              <a:rPr lang="de-DE" smtClean="0"/>
              <a:pPr/>
              <a:t>‹Nr.›</a:t>
            </a:fld>
            <a:endParaRPr lang="de-DE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 userDrawn="1"/>
        </p:nvGraphicFramePr>
        <p:xfrm>
          <a:off x="0" y="4098925"/>
          <a:ext cx="12192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Acrobat Document" r:id="rId4" imgW="10789560" imgH="1167480" progId="AcroExch.Document.DC">
                  <p:embed/>
                </p:oleObj>
              </mc:Choice>
              <mc:Fallback>
                <p:oleObj name="Acrobat Document" r:id="rId4" imgW="10789560" imgH="1167480" progId="AcroExch.Document.DC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8925"/>
                        <a:ext cx="12192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791744" y="6381329"/>
            <a:ext cx="3988135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H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10349524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12192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063" y="1981200"/>
            <a:ext cx="6847193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9641010" y="2060576"/>
            <a:ext cx="2127007" cy="9233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/>
          </p:nvPr>
        </p:nvSpPr>
        <p:spPr>
          <a:xfrm>
            <a:off x="9641010" y="4077073"/>
            <a:ext cx="2127007" cy="9233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9079524" y="6381328"/>
            <a:ext cx="254000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1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791744" y="6381329"/>
            <a:ext cx="3988135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51674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H Vor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 noChangeShapeType="1"/>
          </p:cNvCxnSpPr>
          <p:nvPr userDrawn="1"/>
        </p:nvCxnSpPr>
        <p:spPr bwMode="auto">
          <a:xfrm>
            <a:off x="0" y="1196975"/>
            <a:ext cx="10349524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4"/>
          <p:cNvCxnSpPr>
            <a:cxnSpLocks noChangeShapeType="1"/>
          </p:cNvCxnSpPr>
          <p:nvPr userDrawn="1"/>
        </p:nvCxnSpPr>
        <p:spPr bwMode="auto">
          <a:xfrm>
            <a:off x="0" y="6165850"/>
            <a:ext cx="12192000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062" y="1981200"/>
            <a:ext cx="9328698" cy="175432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SzPct val="75000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Arial" pitchFamily="34" charset="0"/>
              <a:buChar char="‒"/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5"/>
          </p:nvPr>
        </p:nvSpPr>
        <p:spPr>
          <a:xfrm>
            <a:off x="9079524" y="6381328"/>
            <a:ext cx="2540000" cy="274638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14"/>
          </p:nvPr>
        </p:nvSpPr>
        <p:spPr>
          <a:xfrm>
            <a:off x="3791744" y="6381329"/>
            <a:ext cx="3988135" cy="2769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3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Titel, XXXX 201X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0983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X:\Nautische Hydrographie\Technische Kartographie\Karto Archiv\5. Öffentlichkeitsarbeiten\Merchendaise\Bilanz-PK\folie_1 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062" y="1981200"/>
            <a:ext cx="817098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03323" y="6324600"/>
            <a:ext cx="254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74371CA-D0D2-485A-AD83-C97727CCD8E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685800"/>
            <a:ext cx="81709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21969" y="6324600"/>
            <a:ext cx="264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>
                <a:latin typeface="Helvetica LT" pitchFamily="50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Aufgaben des BSH, Juli 2014</a:t>
            </a:r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4" r:id="rId1"/>
    <p:sldLayoutId id="2147485443" r:id="rId2"/>
    <p:sldLayoutId id="2147485447" r:id="rId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00538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38D"/>
        </a:buClr>
        <a:buSzPct val="75000"/>
        <a:buFont typeface="Wingdings" pitchFamily="2" charset="2"/>
        <a:buChar char="à"/>
        <a:defRPr sz="1600">
          <a:solidFill>
            <a:srgbClr val="00538D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538D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216A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X:\Nautische Hydrographie\Technische Kartographie\Karto Archiv\5. Öffentlichkeitsarbeiten\Merchendaise\Bilanz-PK\folie_1 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062" y="1981200"/>
            <a:ext cx="817098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03323" y="6324600"/>
            <a:ext cx="254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>
                <a:latin typeface="Helvetica" pitchFamily="2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74371CA-D0D2-485A-AD83-C97727CCD8E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685800"/>
            <a:ext cx="81709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16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3" r:id="rId1"/>
    <p:sldLayoutId id="2147485464" r:id="rId2"/>
    <p:sldLayoutId id="2147485465" r:id="rId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38D"/>
          </a:solidFill>
          <a:latin typeface="HelveticaNeue LT 53 Ex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00538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38D"/>
        </a:buClr>
        <a:buSzPct val="75000"/>
        <a:buFont typeface="Wingdings" pitchFamily="2" charset="2"/>
        <a:buChar char="à"/>
        <a:defRPr sz="1600">
          <a:solidFill>
            <a:srgbClr val="00538D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538D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216A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6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3392" y="2276984"/>
            <a:ext cx="10153128" cy="1224136"/>
          </a:xfrm>
        </p:spPr>
        <p:txBody>
          <a:bodyPr/>
          <a:lstStyle/>
          <a:p>
            <a:pPr algn="ctr"/>
            <a:r>
              <a:rPr lang="de-DE" altLang="de-DE" dirty="0" err="1" smtClean="0"/>
              <a:t>Matlab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tools</a:t>
            </a:r>
            <a:r>
              <a:rPr lang="de-DE" altLang="de-DE" dirty="0" smtClean="0"/>
              <a:t> for </a:t>
            </a:r>
            <a:r>
              <a:rPr lang="de-DE" altLang="de-DE" dirty="0" err="1" smtClean="0"/>
              <a:t>conversion</a:t>
            </a:r>
            <a:r>
              <a:rPr lang="de-DE" altLang="de-DE" dirty="0" smtClean="0"/>
              <a:t> to ICES hdf5 </a:t>
            </a:r>
            <a:r>
              <a:rPr lang="de-DE" altLang="de-DE" dirty="0" err="1" smtClean="0"/>
              <a:t>format</a:t>
            </a:r>
            <a:r>
              <a:rPr lang="de-DE" altLang="de-DE" dirty="0" smtClean="0"/>
              <a:t> and </a:t>
            </a:r>
            <a:r>
              <a:rPr lang="de-DE" altLang="de-DE" dirty="0" err="1" smtClean="0"/>
              <a:t>client</a:t>
            </a:r>
            <a:r>
              <a:rPr lang="de-DE" altLang="de-DE" dirty="0" smtClean="0"/>
              <a:t> for </a:t>
            </a:r>
            <a:r>
              <a:rPr lang="de-DE" altLang="de-DE" dirty="0" err="1" smtClean="0"/>
              <a:t>up</a:t>
            </a:r>
            <a:r>
              <a:rPr lang="de-DE" altLang="de-DE" dirty="0" smtClean="0"/>
              <a:t>-and </a:t>
            </a:r>
            <a:r>
              <a:rPr lang="de-DE" altLang="de-DE" dirty="0" err="1" smtClean="0"/>
              <a:t>downloading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sz="2000" dirty="0" smtClean="0"/>
              <a:t>4 </a:t>
            </a:r>
            <a:r>
              <a:rPr lang="de-DE" sz="2000" dirty="0" err="1"/>
              <a:t>October</a:t>
            </a:r>
            <a:r>
              <a:rPr lang="de-DE" sz="2000" dirty="0"/>
              <a:t> 2023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r>
              <a:rPr lang="de-DE" sz="1600" dirty="0"/>
              <a:t>ICES </a:t>
            </a:r>
            <a:r>
              <a:rPr lang="de-DE" sz="1600" dirty="0" err="1"/>
              <a:t>Secretariat</a:t>
            </a:r>
            <a:r>
              <a:rPr lang="de-DE" sz="1600" dirty="0"/>
              <a:t>, at H. C. Andersens Boulevard 44-46, 1553, </a:t>
            </a:r>
            <a:r>
              <a:rPr lang="de-DE" sz="1600" dirty="0" err="1"/>
              <a:t>Copenhagen</a:t>
            </a:r>
            <a:endParaRPr lang="de-DE" altLang="de-DE" sz="1200" i="1" dirty="0"/>
          </a:p>
        </p:txBody>
      </p:sp>
      <p:cxnSp>
        <p:nvCxnSpPr>
          <p:cNvPr id="3" name="Gerade Verbindung 3"/>
          <p:cNvCxnSpPr>
            <a:cxnSpLocks noChangeShapeType="1"/>
          </p:cNvCxnSpPr>
          <p:nvPr/>
        </p:nvCxnSpPr>
        <p:spPr bwMode="auto">
          <a:xfrm>
            <a:off x="0" y="1196975"/>
            <a:ext cx="10349524" cy="0"/>
          </a:xfrm>
          <a:prstGeom prst="line">
            <a:avLst/>
          </a:prstGeom>
          <a:noFill/>
          <a:ln w="34925">
            <a:solidFill>
              <a:srgbClr val="005C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hteck 1"/>
          <p:cNvSpPr/>
          <p:nvPr/>
        </p:nvSpPr>
        <p:spPr>
          <a:xfrm>
            <a:off x="2882669" y="5805264"/>
            <a:ext cx="6264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Fritjof Basan– Federal Maritime and Hydrographic Agency of Germany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3" y="7548"/>
            <a:ext cx="1131334" cy="11026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39052"/>
            <a:ext cx="2448272" cy="6396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74104"/>
            <a:ext cx="1803175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Upload/Download API </a:t>
            </a:r>
            <a:r>
              <a:rPr lang="de-DE" dirty="0" err="1"/>
              <a:t>client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8760"/>
            <a:ext cx="7818120" cy="481393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184232" y="1772816"/>
            <a:ext cx="3744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User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geographical</a:t>
            </a:r>
            <a:r>
              <a:rPr lang="de-DE" dirty="0" smtClean="0"/>
              <a:t> and temporal </a:t>
            </a:r>
            <a:r>
              <a:rPr lang="de-DE" dirty="0" err="1" smtClean="0"/>
              <a:t>limits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down </a:t>
            </a:r>
            <a:r>
              <a:rPr lang="de-DE" dirty="0" err="1" smtClean="0"/>
              <a:t>list</a:t>
            </a:r>
            <a:r>
              <a:rPr lang="de-DE" dirty="0" smtClean="0"/>
              <a:t> (</a:t>
            </a:r>
            <a:r>
              <a:rPr lang="de-DE" dirty="0" err="1" smtClean="0"/>
              <a:t>enter</a:t>
            </a:r>
            <a:r>
              <a:rPr lang="de-DE" dirty="0" smtClean="0"/>
              <a:t> ist </a:t>
            </a:r>
            <a:r>
              <a:rPr lang="de-DE" dirty="0" err="1" smtClean="0"/>
              <a:t>station</a:t>
            </a:r>
            <a:r>
              <a:rPr lang="de-DE" dirty="0" smtClean="0"/>
              <a:t> ID)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nothing</a:t>
            </a:r>
            <a:r>
              <a:rPr lang="de-DE" dirty="0" smtClean="0"/>
              <a:t> is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extent</a:t>
            </a:r>
            <a:r>
              <a:rPr lang="de-DE" dirty="0" smtClean="0"/>
              <a:t> is </a:t>
            </a:r>
            <a:r>
              <a:rPr lang="de-DE" dirty="0" err="1" smtClean="0"/>
              <a:t>used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data </a:t>
            </a:r>
            <a:r>
              <a:rPr lang="de-DE" dirty="0" err="1" smtClean="0"/>
              <a:t>from</a:t>
            </a:r>
            <a:r>
              <a:rPr lang="de-DE" dirty="0" smtClean="0"/>
              <a:t> ICES“ </a:t>
            </a:r>
            <a:r>
              <a:rPr lang="de-DE" dirty="0" err="1" smtClean="0"/>
              <a:t>generates</a:t>
            </a:r>
            <a:r>
              <a:rPr lang="de-DE" dirty="0" smtClean="0"/>
              <a:t> a </a:t>
            </a:r>
            <a:r>
              <a:rPr lang="de-DE" dirty="0" err="1" smtClean="0"/>
              <a:t>table</a:t>
            </a:r>
            <a:r>
              <a:rPr lang="de-DE" dirty="0" smtClean="0"/>
              <a:t> of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r>
              <a:rPr lang="de-DE" dirty="0" smtClean="0"/>
              <a:t> and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are </a:t>
            </a:r>
            <a:r>
              <a:rPr lang="de-DE" dirty="0" err="1" smtClean="0"/>
              <a:t>available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period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Download will 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to a </a:t>
            </a:r>
            <a:r>
              <a:rPr lang="de-DE" dirty="0" err="1" smtClean="0"/>
              <a:t>directory</a:t>
            </a:r>
            <a:r>
              <a:rPr lang="de-DE" dirty="0" smtClean="0"/>
              <a:t> that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" y="1270800"/>
            <a:ext cx="7818120" cy="481393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0" y="1270800"/>
            <a:ext cx="7818120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6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and </a:t>
            </a:r>
            <a:r>
              <a:rPr lang="de-DE" dirty="0" err="1" smtClean="0"/>
              <a:t>Up</a:t>
            </a:r>
            <a:r>
              <a:rPr lang="de-DE" dirty="0" smtClean="0"/>
              <a:t>/Download </a:t>
            </a:r>
            <a:r>
              <a:rPr lang="de-DE" dirty="0" err="1" smtClean="0"/>
              <a:t>tool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8379164" y="2276872"/>
            <a:ext cx="3240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are </a:t>
            </a:r>
            <a:r>
              <a:rPr lang="de-DE" dirty="0" err="1" smtClean="0"/>
              <a:t>created</a:t>
            </a:r>
            <a:r>
              <a:rPr lang="de-DE" dirty="0" smtClean="0"/>
              <a:t> in </a:t>
            </a:r>
            <a:r>
              <a:rPr lang="de-DE" dirty="0" err="1" smtClean="0"/>
              <a:t>Matlab‘s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designer</a:t>
            </a:r>
            <a:r>
              <a:rPr lang="de-DE" dirty="0" smtClean="0"/>
              <a:t> (.</a:t>
            </a:r>
            <a:r>
              <a:rPr lang="de-DE" dirty="0" err="1" smtClean="0"/>
              <a:t>mlapp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To find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in App Designer and by </a:t>
            </a:r>
            <a:r>
              <a:rPr lang="de-DE" dirty="0" err="1" smtClean="0"/>
              <a:t>Right-Clicking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to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callback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03642" cy="46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Plans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556792"/>
            <a:ext cx="9860449" cy="31208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Integrate</a:t>
            </a:r>
            <a:r>
              <a:rPr lang="de-DE" dirty="0" smtClean="0"/>
              <a:t> Push – in </a:t>
            </a:r>
            <a:r>
              <a:rPr lang="de-DE" dirty="0" err="1" smtClean="0"/>
              <a:t>order</a:t>
            </a:r>
            <a:r>
              <a:rPr lang="de-DE" dirty="0" smtClean="0"/>
              <a:t> to </a:t>
            </a:r>
            <a:r>
              <a:rPr lang="de-DE" dirty="0" err="1" smtClean="0"/>
              <a:t>finalize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of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uploading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Update </a:t>
            </a:r>
            <a:r>
              <a:rPr lang="de-DE" dirty="0" err="1" smtClean="0"/>
              <a:t>vocabularies</a:t>
            </a:r>
            <a:r>
              <a:rPr lang="de-DE" dirty="0" smtClean="0"/>
              <a:t> via </a:t>
            </a:r>
            <a:r>
              <a:rPr lang="de-DE" dirty="0" err="1" smtClean="0"/>
              <a:t>api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Fix </a:t>
            </a:r>
            <a:r>
              <a:rPr lang="de-DE" dirty="0" err="1" smtClean="0"/>
              <a:t>bugs</a:t>
            </a:r>
            <a:r>
              <a:rPr lang="de-DE" dirty="0" smtClean="0"/>
              <a:t> and </a:t>
            </a:r>
            <a:r>
              <a:rPr lang="de-DE" dirty="0" err="1" smtClean="0"/>
              <a:t>errors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Integrate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Open for </a:t>
            </a:r>
            <a:r>
              <a:rPr lang="de-DE" dirty="0" err="1" smtClean="0"/>
              <a:t>collaboration</a:t>
            </a:r>
            <a:r>
              <a:rPr lang="de-DE" dirty="0" smtClean="0"/>
              <a:t> in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747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 smtClean="0"/>
              <a:t>Matlab</a:t>
            </a:r>
            <a:r>
              <a:rPr lang="de-DE" dirty="0" smtClean="0"/>
              <a:t> Tools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3352" y="1340768"/>
            <a:ext cx="9865096" cy="2197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 for data </a:t>
            </a:r>
            <a:r>
              <a:rPr lang="de-DE" sz="2000" dirty="0" err="1" smtClean="0"/>
              <a:t>conversion</a:t>
            </a:r>
            <a:r>
              <a:rPr lang="de-DE" sz="2000" dirty="0" smtClean="0"/>
              <a:t> and </a:t>
            </a:r>
            <a:r>
              <a:rPr lang="de-DE" sz="2000" dirty="0" err="1" smtClean="0"/>
              <a:t>one</a:t>
            </a:r>
            <a:r>
              <a:rPr lang="de-DE" sz="2000" dirty="0" smtClean="0"/>
              <a:t> for </a:t>
            </a:r>
            <a:r>
              <a:rPr lang="de-DE" sz="2000" dirty="0" err="1" smtClean="0"/>
              <a:t>up</a:t>
            </a:r>
            <a:r>
              <a:rPr lang="de-DE" sz="2000" dirty="0" smtClean="0"/>
              <a:t>/</a:t>
            </a:r>
            <a:r>
              <a:rPr lang="de-DE" sz="2000" dirty="0" err="1" smtClean="0"/>
              <a:t>download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GUI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app</a:t>
            </a:r>
            <a:r>
              <a:rPr lang="de-DE" sz="2000" dirty="0" smtClean="0"/>
              <a:t> </a:t>
            </a:r>
            <a:r>
              <a:rPr lang="de-DE" sz="2000" dirty="0" err="1" smtClean="0"/>
              <a:t>designer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to </a:t>
            </a:r>
            <a:r>
              <a:rPr lang="de-DE" sz="2000" dirty="0" err="1" smtClean="0"/>
              <a:t>organize</a:t>
            </a:r>
            <a:r>
              <a:rPr lang="de-DE" sz="2000" dirty="0" smtClean="0"/>
              <a:t> and </a:t>
            </a:r>
            <a:r>
              <a:rPr lang="de-DE" sz="2000" dirty="0" err="1" smtClean="0"/>
              <a:t>store</a:t>
            </a:r>
            <a:r>
              <a:rPr lang="de-DE" sz="2000" dirty="0" smtClean="0"/>
              <a:t> </a:t>
            </a:r>
            <a:r>
              <a:rPr lang="de-DE" sz="2000" dirty="0" err="1" smtClean="0"/>
              <a:t>scripts</a:t>
            </a:r>
            <a:r>
              <a:rPr lang="de-DE" sz="2000" dirty="0" smtClean="0"/>
              <a:t> and </a:t>
            </a:r>
            <a:r>
              <a:rPr lang="de-DE" sz="2000" dirty="0" err="1" smtClean="0"/>
              <a:t>make</a:t>
            </a:r>
            <a:r>
              <a:rPr lang="de-DE" sz="2000" dirty="0" smtClean="0"/>
              <a:t> h5 </a:t>
            </a:r>
            <a:r>
              <a:rPr lang="de-DE" sz="2000" dirty="0" err="1" smtClean="0"/>
              <a:t>files</a:t>
            </a:r>
            <a:r>
              <a:rPr lang="de-DE" sz="2000" dirty="0" smtClean="0"/>
              <a:t>/ICES </a:t>
            </a:r>
            <a:r>
              <a:rPr lang="de-DE" sz="2000" dirty="0" err="1" smtClean="0"/>
              <a:t>database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accessible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Long-lasting and </a:t>
            </a:r>
            <a:r>
              <a:rPr lang="de-DE" sz="2000" dirty="0" err="1" smtClean="0"/>
              <a:t>comprehensible</a:t>
            </a:r>
            <a:r>
              <a:rPr lang="de-DE" sz="2000" dirty="0" smtClean="0"/>
              <a:t> </a:t>
            </a:r>
            <a:r>
              <a:rPr lang="de-DE" sz="2000" dirty="0" err="1" smtClean="0"/>
              <a:t>solution</a:t>
            </a:r>
            <a:r>
              <a:rPr lang="de-DE" sz="2000" dirty="0" smtClean="0"/>
              <a:t> for </a:t>
            </a:r>
            <a:r>
              <a:rPr lang="de-DE" sz="2000" dirty="0" err="1" smtClean="0"/>
              <a:t>agency</a:t>
            </a:r>
            <a:r>
              <a:rPr lang="de-DE" sz="2000" dirty="0" smtClean="0"/>
              <a:t> such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smtClean="0"/>
              <a:t>BSH – </a:t>
            </a:r>
            <a:r>
              <a:rPr lang="de-DE" sz="2000" dirty="0" err="1" smtClean="0"/>
              <a:t>enable</a:t>
            </a:r>
            <a:r>
              <a:rPr lang="de-DE" sz="2000" dirty="0" smtClean="0"/>
              <a:t> easy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to </a:t>
            </a:r>
            <a:r>
              <a:rPr lang="de-DE" sz="2000" dirty="0" err="1" smtClean="0"/>
              <a:t>workflow</a:t>
            </a:r>
            <a:r>
              <a:rPr lang="de-DE" sz="2000" dirty="0" smtClean="0"/>
              <a:t> and data to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colleagues</a:t>
            </a:r>
            <a:r>
              <a:rPr lang="de-DE" sz="2000" dirty="0" smtClean="0"/>
              <a:t> (also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futzre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44" y="3429000"/>
            <a:ext cx="4306944" cy="265196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52" y="3429000"/>
            <a:ext cx="4289184" cy="26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0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062" y="681335"/>
            <a:ext cx="8170985" cy="461665"/>
          </a:xfrm>
        </p:spPr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-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8569647" y="1772815"/>
            <a:ext cx="3672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is </a:t>
            </a:r>
            <a:r>
              <a:rPr lang="de-DE" dirty="0" err="1" smtClean="0"/>
              <a:t>available</a:t>
            </a:r>
            <a:r>
              <a:rPr lang="de-DE" dirty="0" smtClean="0"/>
              <a:t> at 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dirty="0">
                <a:solidFill>
                  <a:srgbClr val="7030A0"/>
                </a:solidFill>
              </a:rPr>
              <a:t>https://</a:t>
            </a:r>
            <a:r>
              <a:rPr lang="de-DE" dirty="0" smtClean="0">
                <a:solidFill>
                  <a:srgbClr val="7030A0"/>
                </a:solidFill>
              </a:rPr>
              <a:t>github.com/bshsound/format3000 </a:t>
            </a:r>
            <a:r>
              <a:rPr lang="de-DE" dirty="0" smtClean="0"/>
              <a:t>and will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ICES </a:t>
            </a:r>
            <a:r>
              <a:rPr lang="de-DE" dirty="0" err="1" smtClean="0"/>
              <a:t>github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Tab –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to ICES hdf5 </a:t>
            </a:r>
            <a:r>
              <a:rPr lang="de-DE" dirty="0" err="1" smtClean="0"/>
              <a:t>format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Offers</a:t>
            </a:r>
            <a:r>
              <a:rPr lang="de-DE" dirty="0" smtClean="0"/>
              <a:t> to: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Enter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endParaRPr lang="de-D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Load ICES </a:t>
            </a:r>
            <a:r>
              <a:rPr lang="de-DE" dirty="0" err="1" smtClean="0"/>
              <a:t>format</a:t>
            </a:r>
            <a:r>
              <a:rPr lang="de-DE" dirty="0" smtClean="0"/>
              <a:t> (e.g.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Load </a:t>
            </a:r>
            <a:r>
              <a:rPr lang="de-DE" dirty="0" err="1" smtClean="0"/>
              <a:t>Pamguide</a:t>
            </a:r>
            <a:r>
              <a:rPr lang="de-DE" dirty="0" smtClean="0"/>
              <a:t> .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Export to ICES </a:t>
            </a:r>
            <a:r>
              <a:rPr lang="de-DE" dirty="0" err="1" smtClean="0"/>
              <a:t>format</a:t>
            </a:r>
            <a:endParaRPr lang="de-DE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Move to </a:t>
            </a:r>
            <a:r>
              <a:rPr lang="de-DE" dirty="0" err="1" smtClean="0"/>
              <a:t>Matlab</a:t>
            </a:r>
            <a:r>
              <a:rPr lang="de-DE" dirty="0" smtClean="0"/>
              <a:t> Workspace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(Batch-) </a:t>
            </a:r>
            <a:r>
              <a:rPr lang="de-DE" dirty="0" err="1" smtClean="0"/>
              <a:t>upload</a:t>
            </a:r>
            <a:r>
              <a:rPr lang="de-DE" dirty="0" smtClean="0"/>
              <a:t> data</a:t>
            </a:r>
            <a:endParaRPr lang="en-GB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268760"/>
            <a:ext cx="7835337" cy="4824536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020" y="1626373"/>
            <a:ext cx="877320" cy="4109309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 bwMode="auto">
          <a:xfrm>
            <a:off x="7588020" y="3212976"/>
            <a:ext cx="87732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91343" y="1626373"/>
            <a:ext cx="864097" cy="290459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626532" y="4002636"/>
            <a:ext cx="838808" cy="938531"/>
          </a:xfrm>
          <a:prstGeom prst="rect">
            <a:avLst/>
          </a:prstGeom>
          <a:noFill/>
          <a:ln>
            <a:solidFill>
              <a:srgbClr val="00B05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055440" y="1634287"/>
            <a:ext cx="576064" cy="282546"/>
          </a:xfrm>
          <a:prstGeom prst="rect">
            <a:avLst/>
          </a:prstGeom>
          <a:noFill/>
          <a:ln>
            <a:solidFill>
              <a:srgbClr val="00B05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7626532" y="5122400"/>
            <a:ext cx="838808" cy="394832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1631787" y="1634287"/>
            <a:ext cx="431765" cy="282545"/>
          </a:xfrm>
          <a:prstGeom prst="rect">
            <a:avLst/>
          </a:prstGeom>
          <a:noFill/>
          <a:ln>
            <a:solidFill>
              <a:srgbClr val="FFFF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00538D"/>
              </a:solidFill>
              <a:effectLst/>
              <a:latin typeface="Helvetica L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65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structure</a:t>
            </a:r>
            <a:r>
              <a:rPr lang="de-DE" dirty="0" smtClean="0"/>
              <a:t> – File Information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18120" cy="481393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28248" y="1700808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Added</a:t>
            </a:r>
            <a:r>
              <a:rPr lang="de-DE" dirty="0"/>
              <a:t>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light –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Search </a:t>
            </a:r>
            <a:r>
              <a:rPr lang="de-DE" dirty="0" err="1" smtClean="0"/>
              <a:t>fields</a:t>
            </a:r>
            <a:r>
              <a:rPr lang="de-DE" dirty="0" smtClean="0"/>
              <a:t> for Institution and Station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Accesses</a:t>
            </a:r>
            <a:r>
              <a:rPr lang="de-DE" dirty="0" smtClean="0"/>
              <a:t> ICES </a:t>
            </a:r>
            <a:r>
              <a:rPr lang="de-DE" dirty="0" err="1" smtClean="0"/>
              <a:t>library</a:t>
            </a:r>
            <a:r>
              <a:rPr lang="de-DE" dirty="0" smtClean="0"/>
              <a:t> and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converts</a:t>
            </a:r>
            <a:r>
              <a:rPr lang="de-DE" dirty="0" smtClean="0"/>
              <a:t> to ICES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Dropdown Menus for Country Codes (and </a:t>
            </a:r>
            <a:r>
              <a:rPr lang="de-DE" dirty="0" err="1" smtClean="0"/>
              <a:t>stations</a:t>
            </a:r>
            <a:r>
              <a:rPr lang="de-DE" dirty="0" smtClean="0"/>
              <a:t> and </a:t>
            </a:r>
            <a:r>
              <a:rPr lang="de-DE" dirty="0" err="1" smtClean="0"/>
              <a:t>institutions</a:t>
            </a:r>
            <a:r>
              <a:rPr lang="de-DE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4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structure</a:t>
            </a:r>
            <a:r>
              <a:rPr lang="de-DE" dirty="0" smtClean="0"/>
              <a:t> – </a:t>
            </a:r>
            <a:r>
              <a:rPr lang="de-DE" dirty="0" err="1" smtClean="0"/>
              <a:t>Metadata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18120" cy="481393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184232" y="1700808"/>
            <a:ext cx="38164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Dropdown Menus to </a:t>
            </a:r>
            <a:r>
              <a:rPr lang="de-DE" dirty="0" err="1" smtClean="0"/>
              <a:t>acces</a:t>
            </a:r>
            <a:r>
              <a:rPr lang="de-DE" dirty="0" smtClean="0"/>
              <a:t> ICES </a:t>
            </a:r>
            <a:r>
              <a:rPr lang="de-DE" dirty="0" err="1" smtClean="0"/>
              <a:t>vocabulary</a:t>
            </a:r>
            <a:r>
              <a:rPr lang="de-DE" dirty="0" smtClean="0"/>
              <a:t> (not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to update </a:t>
            </a:r>
            <a:r>
              <a:rPr lang="de-DE" dirty="0" err="1" smtClean="0"/>
              <a:t>vocabulary</a:t>
            </a:r>
            <a:r>
              <a:rPr lang="de-DE" dirty="0" smtClean="0"/>
              <a:t> via API)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to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(Measurement Total </a:t>
            </a:r>
            <a:r>
              <a:rPr lang="de-DE" dirty="0" err="1" smtClean="0"/>
              <a:t>No</a:t>
            </a:r>
            <a:r>
              <a:rPr lang="de-DE" dirty="0" smtClean="0"/>
              <a:t> 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r>
              <a:rPr lang="de-DE" dirty="0" smtClean="0"/>
              <a:t> …)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905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– </a:t>
            </a:r>
            <a:r>
              <a:rPr lang="de-DE" dirty="0" err="1" smtClean="0"/>
              <a:t>structure</a:t>
            </a:r>
            <a:r>
              <a:rPr lang="de-DE" dirty="0" smtClean="0"/>
              <a:t> – Data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8184232" y="170080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Add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.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, hdf5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.</a:t>
            </a:r>
            <a:r>
              <a:rPr lang="de-DE" dirty="0" err="1" smtClean="0"/>
              <a:t>mat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Add </a:t>
            </a:r>
            <a:r>
              <a:rPr lang="de-DE" dirty="0" err="1" smtClean="0"/>
              <a:t>Leq</a:t>
            </a:r>
            <a:r>
              <a:rPr lang="de-DE" dirty="0" smtClean="0"/>
              <a:t> (TOLs)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hdf5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.</a:t>
            </a:r>
            <a:r>
              <a:rPr lang="de-DE" dirty="0" err="1"/>
              <a:t>mat</a:t>
            </a:r>
            <a:r>
              <a:rPr lang="de-DE" dirty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Now</a:t>
            </a:r>
            <a:r>
              <a:rPr lang="de-DE" dirty="0" smtClean="0"/>
              <a:t> data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moved</a:t>
            </a:r>
            <a:r>
              <a:rPr lang="de-DE" dirty="0" smtClean="0"/>
              <a:t> to </a:t>
            </a:r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workspace</a:t>
            </a:r>
            <a:r>
              <a:rPr lang="de-DE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to ICES .h5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Link to ICES </a:t>
            </a:r>
            <a:r>
              <a:rPr lang="de-DE" dirty="0" err="1" smtClean="0"/>
              <a:t>cont</a:t>
            </a:r>
            <a:r>
              <a:rPr lang="de-DE" dirty="0" smtClean="0"/>
              <a:t>. Database is </a:t>
            </a:r>
            <a:r>
              <a:rPr lang="de-DE" dirty="0" err="1" smtClean="0"/>
              <a:t>provided</a:t>
            </a:r>
            <a:r>
              <a:rPr lang="de-DE" dirty="0" smtClean="0"/>
              <a:t> to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(s) </a:t>
            </a:r>
            <a:r>
              <a:rPr lang="de-DE" dirty="0" err="1" smtClean="0"/>
              <a:t>manually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Upload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at </a:t>
            </a:r>
            <a:r>
              <a:rPr lang="de-DE" dirty="0" err="1" smtClean="0"/>
              <a:t>once</a:t>
            </a:r>
            <a:r>
              <a:rPr lang="de-DE" dirty="0" smtClean="0"/>
              <a:t> (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algn="l"/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18120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48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Tool – Import/Export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8760"/>
            <a:ext cx="7839837" cy="479221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328248" y="1700808"/>
            <a:ext cx="35283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Templates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helpful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(e.g. </a:t>
            </a:r>
            <a:r>
              <a:rPr lang="de-DE" dirty="0" err="1" smtClean="0"/>
              <a:t>monthly</a:t>
            </a:r>
            <a:r>
              <a:rPr lang="de-DE" dirty="0" smtClean="0"/>
              <a:t> h5 </a:t>
            </a:r>
            <a:r>
              <a:rPr lang="de-DE" dirty="0" err="1" smtClean="0"/>
              <a:t>files</a:t>
            </a:r>
            <a:r>
              <a:rPr lang="de-DE" dirty="0" smtClean="0"/>
              <a:t> for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ICES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credentials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to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Help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links to ICES </a:t>
            </a:r>
            <a:r>
              <a:rPr lang="de-DE" dirty="0" err="1" smtClean="0"/>
              <a:t>format</a:t>
            </a:r>
            <a:r>
              <a:rPr lang="de-DE" dirty="0" smtClean="0"/>
              <a:t>  -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of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Load ICES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helpful</a:t>
            </a:r>
            <a:r>
              <a:rPr lang="de-DE" dirty="0" smtClean="0"/>
              <a:t> to </a:t>
            </a:r>
            <a:r>
              <a:rPr lang="de-DE" dirty="0" err="1" smtClean="0"/>
              <a:t>read</a:t>
            </a:r>
            <a:r>
              <a:rPr lang="de-DE" dirty="0" smtClean="0"/>
              <a:t> ICES h5 </a:t>
            </a:r>
            <a:r>
              <a:rPr lang="de-DE" dirty="0" err="1" smtClean="0"/>
              <a:t>files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Load </a:t>
            </a:r>
            <a:r>
              <a:rPr lang="de-DE" dirty="0" err="1" smtClean="0"/>
              <a:t>Pamguide</a:t>
            </a:r>
            <a:r>
              <a:rPr lang="de-DE" dirty="0" smtClean="0"/>
              <a:t> .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imports</a:t>
            </a:r>
            <a:r>
              <a:rPr lang="de-DE" dirty="0" smtClean="0"/>
              <a:t> </a:t>
            </a:r>
            <a:r>
              <a:rPr lang="de-DE" dirty="0" err="1" smtClean="0"/>
              <a:t>datetime</a:t>
            </a:r>
            <a:r>
              <a:rPr lang="de-DE" dirty="0" smtClean="0"/>
              <a:t> and TOLs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tabular</a:t>
            </a:r>
            <a:r>
              <a:rPr lang="de-DE" dirty="0" smtClean="0"/>
              <a:t> </a:t>
            </a:r>
            <a:r>
              <a:rPr lang="de-DE" dirty="0" err="1" smtClean="0"/>
              <a:t>Pamguide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(</a:t>
            </a:r>
            <a:r>
              <a:rPr lang="de-DE" dirty="0" err="1" smtClean="0"/>
              <a:t>convenient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h5 </a:t>
            </a:r>
            <a:r>
              <a:rPr lang="de-DE" dirty="0" err="1" smtClean="0"/>
              <a:t>template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6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Upload/Download API </a:t>
            </a:r>
            <a:r>
              <a:rPr lang="de-DE" dirty="0" err="1"/>
              <a:t>client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256240" y="1628800"/>
            <a:ext cx="37444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to </a:t>
            </a:r>
            <a:r>
              <a:rPr lang="de-DE" dirty="0" err="1" smtClean="0"/>
              <a:t>upload</a:t>
            </a:r>
            <a:r>
              <a:rPr lang="de-DE" dirty="0" smtClean="0"/>
              <a:t> h5 </a:t>
            </a:r>
            <a:r>
              <a:rPr lang="de-DE" dirty="0" err="1" smtClean="0"/>
              <a:t>files</a:t>
            </a:r>
            <a:r>
              <a:rPr lang="de-DE" dirty="0" smtClean="0"/>
              <a:t> to ICES </a:t>
            </a:r>
            <a:r>
              <a:rPr lang="de-DE" dirty="0" err="1" smtClean="0"/>
              <a:t>database</a:t>
            </a:r>
            <a:r>
              <a:rPr lang="de-DE" dirty="0" smtClean="0"/>
              <a:t> and to 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Pushing</a:t>
            </a:r>
            <a:r>
              <a:rPr lang="de-DE" dirty="0" smtClean="0"/>
              <a:t> of </a:t>
            </a:r>
            <a:r>
              <a:rPr lang="de-DE" dirty="0" err="1" smtClean="0"/>
              <a:t>files</a:t>
            </a:r>
            <a:r>
              <a:rPr lang="de-DE" dirty="0" smtClean="0"/>
              <a:t> is not </a:t>
            </a:r>
            <a:r>
              <a:rPr lang="de-DE" dirty="0" err="1" smtClean="0"/>
              <a:t>yet</a:t>
            </a:r>
            <a:r>
              <a:rPr lang="de-DE" dirty="0" smtClean="0"/>
              <a:t> operational! (</a:t>
            </a:r>
            <a:r>
              <a:rPr lang="de-DE" dirty="0" err="1" smtClean="0"/>
              <a:t>hopefully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Upload </a:t>
            </a:r>
            <a:r>
              <a:rPr lang="de-DE" dirty="0" err="1" smtClean="0"/>
              <a:t>file</a:t>
            </a:r>
            <a:r>
              <a:rPr lang="de-DE" dirty="0" smtClean="0"/>
              <a:t>(s)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just like </a:t>
            </a:r>
            <a:r>
              <a:rPr lang="de-DE" dirty="0" err="1" smtClean="0"/>
              <a:t>button</a:t>
            </a:r>
            <a:r>
              <a:rPr lang="de-DE" dirty="0" smtClean="0"/>
              <a:t> in </a:t>
            </a:r>
            <a:r>
              <a:rPr lang="de-DE" dirty="0" err="1" smtClean="0"/>
              <a:t>formatting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Get</a:t>
            </a:r>
            <a:r>
              <a:rPr lang="de-DE" dirty="0" smtClean="0"/>
              <a:t> Screening List </a:t>
            </a:r>
            <a:r>
              <a:rPr lang="de-DE" dirty="0" err="1" smtClean="0"/>
              <a:t>dropdown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personal </a:t>
            </a:r>
            <a:r>
              <a:rPr lang="de-DE" dirty="0" err="1" smtClean="0"/>
              <a:t>list</a:t>
            </a:r>
            <a:r>
              <a:rPr lang="de-DE" dirty="0" smtClean="0"/>
              <a:t> of </a:t>
            </a:r>
            <a:r>
              <a:rPr lang="de-DE" dirty="0" err="1" smtClean="0"/>
              <a:t>submissions</a:t>
            </a:r>
            <a:r>
              <a:rPr lang="de-DE" dirty="0" smtClean="0"/>
              <a:t> (ICES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) is </a:t>
            </a:r>
            <a:r>
              <a:rPr lang="de-DE" dirty="0" err="1" smtClean="0"/>
              <a:t>filtered</a:t>
            </a:r>
            <a:r>
              <a:rPr lang="de-DE" dirty="0" smtClean="0"/>
              <a:t> and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39837" cy="48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Upload/Download API </a:t>
            </a:r>
            <a:r>
              <a:rPr lang="de-DE" dirty="0" err="1"/>
              <a:t>client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74371CA-D0D2-485A-AD83-C97727CCD8E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" y="1267200"/>
            <a:ext cx="7818120" cy="481393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112224" y="170080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List of </a:t>
            </a:r>
            <a:r>
              <a:rPr lang="de-DE" dirty="0" err="1" smtClean="0"/>
              <a:t>submissions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is </a:t>
            </a:r>
            <a:r>
              <a:rPr lang="de-DE" dirty="0" err="1" smtClean="0"/>
              <a:t>displayed</a:t>
            </a:r>
            <a:r>
              <a:rPr lang="de-DE" dirty="0" smtClean="0"/>
              <a:t> (not valid for </a:t>
            </a:r>
            <a:r>
              <a:rPr lang="de-DE" dirty="0" err="1" smtClean="0"/>
              <a:t>upload</a:t>
            </a:r>
            <a:r>
              <a:rPr lang="de-DE" dirty="0" smtClean="0"/>
              <a:t> and also not </a:t>
            </a:r>
            <a:r>
              <a:rPr lang="de-DE" dirty="0" err="1" smtClean="0"/>
              <a:t>uploaded</a:t>
            </a:r>
            <a:r>
              <a:rPr lang="de-DE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order</a:t>
            </a:r>
            <a:r>
              <a:rPr lang="de-DE" dirty="0" smtClean="0"/>
              <a:t> to find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of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– individual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on „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Information on Session“ 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5" y="764704"/>
            <a:ext cx="7818120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49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SH_Präsentation">
  <a:themeElements>
    <a:clrScheme name="Powerpoint_Quer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_Querformat">
      <a:majorFont>
        <a:latin typeface="HelveticaNeue LT 53 Ex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lnDef>
  </a:objectDefaults>
  <a:extraClrSchemeLst>
    <a:extraClrScheme>
      <a:clrScheme name="Powerpoint_Quer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Quer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H-Praesentation-Vorlage.potx" id="{68EB06C0-0634-444F-B5F2-591FE814E2C4}" vid="{AA89F1AA-23B7-4DEA-8699-748711E9B703}"/>
    </a:ext>
  </a:extLst>
</a:theme>
</file>

<file path=ppt/theme/theme2.xml><?xml version="1.0" encoding="utf-8"?>
<a:theme xmlns:a="http://schemas.openxmlformats.org/drawingml/2006/main" name="1_20130508_BSH_Vorlage">
  <a:themeElements>
    <a:clrScheme name="Powerpoint_Quer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_Querformat">
      <a:majorFont>
        <a:latin typeface="HelveticaNeue LT 53 Ex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216A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00538D"/>
            </a:solidFill>
            <a:effectLst/>
            <a:latin typeface="Helvetica LT" pitchFamily="50" charset="0"/>
          </a:defRPr>
        </a:defPPr>
      </a:lstStyle>
    </a:lnDef>
  </a:objectDefaults>
  <a:extraClrSchemeLst>
    <a:extraClrScheme>
      <a:clrScheme name="Powerpoint_Quer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Quer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Quer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H-Praesentation-Vorlage.potx" id="{68EB06C0-0634-444F-B5F2-591FE814E2C4}" vid="{5E48E5B6-312D-4FFC-8787-B827063F435D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BSH-Praesentation-Vorlage</Template>
  <TotalTime>0</TotalTime>
  <Words>683</Words>
  <Application>Microsoft Office PowerPoint</Application>
  <PresentationFormat>Breitbild</PresentationFormat>
  <Paragraphs>88</Paragraphs>
  <Slides>12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Arial</vt:lpstr>
      <vt:lpstr>Helvetica</vt:lpstr>
      <vt:lpstr>Helvetica LT</vt:lpstr>
      <vt:lpstr>HelveticaNeue LT 53 Ex</vt:lpstr>
      <vt:lpstr>Wingdings</vt:lpstr>
      <vt:lpstr>BSH_Präsentation</vt:lpstr>
      <vt:lpstr>1_20130508_BSH_Vorlage</vt:lpstr>
      <vt:lpstr>Acrobat Document</vt:lpstr>
      <vt:lpstr>Matlab tools for conversion to ICES hdf5 format and client for up-and downloading  4 October 2023  ICES Secretariat, at H. C. Andersens Boulevard 44-46, 1553, Copenhagen</vt:lpstr>
      <vt:lpstr>2 Matlab Tools</vt:lpstr>
      <vt:lpstr>Conversion tool - structure</vt:lpstr>
      <vt:lpstr>Conversion tool – structure – File Information</vt:lpstr>
      <vt:lpstr>Conversion tool – structure – Metadata</vt:lpstr>
      <vt:lpstr>Conversion tool – structure – Data</vt:lpstr>
      <vt:lpstr>Conversion Tool – Import/Export</vt:lpstr>
      <vt:lpstr>Upload/Download API client</vt:lpstr>
      <vt:lpstr>Upload/Download API client</vt:lpstr>
      <vt:lpstr>Upload/Download API client</vt:lpstr>
      <vt:lpstr>Conversion and Up/Download tool</vt:lpstr>
      <vt:lpstr>Future Plans</vt:lpstr>
    </vt:vector>
  </TitlesOfParts>
  <Company>Bundesamt für Seeschifffahrt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Dagmar Kieke</dc:creator>
  <cp:lastModifiedBy>Fritjof Basan</cp:lastModifiedBy>
  <cp:revision>210</cp:revision>
  <cp:lastPrinted>2022-06-14T08:01:53Z</cp:lastPrinted>
  <dcterms:created xsi:type="dcterms:W3CDTF">2022-02-07T09:09:38Z</dcterms:created>
  <dcterms:modified xsi:type="dcterms:W3CDTF">2023-10-01T16:12:54Z</dcterms:modified>
</cp:coreProperties>
</file>