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ppt/comments/comment4.xml" ContentType="application/vnd.openxmlformats-officedocument.presentationml.comments+xml"/>
  <Override PartName="/ppt/comments/comment5.xml" ContentType="application/vnd.openxmlformats-officedocument.presentationml.comments+xml"/>
  <Override PartName="/ppt/comments/comment6.xml" ContentType="application/vnd.openxmlformats-officedocument.presentationml.comments+xml"/>
  <Override PartName="/ppt/comments/comment7.xml" ContentType="application/vnd.openxmlformats-officedocument.presentationml.comments+xml"/>
  <Override PartName="/ppt/comments/comment8.xml" ContentType="application/vnd.openxmlformats-officedocument.presentationml.comments+xml"/>
  <Override PartName="/ppt/comments/comment9.xml" ContentType="application/vnd.openxmlformats-officedocument.presentationml.comments+xml"/>
  <Override PartName="/ppt/comments/comment10.xml" ContentType="application/vnd.openxmlformats-officedocument.presentationml.comments+xml"/>
  <Override PartName="/ppt/comments/comment11.xml" ContentType="application/vnd.openxmlformats-officedocument.presentationml.comments+xml"/>
  <Override PartName="/ppt/comments/comment12.xml" ContentType="application/vnd.openxmlformats-officedocument.presentationml.comments+xml"/>
  <Override PartName="/ppt/comments/comment13.xml" ContentType="application/vnd.openxmlformats-officedocument.presentationml.comments+xml"/>
  <Override PartName="/ppt/comments/comment14.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2"/>
  </p:notesMasterIdLst>
  <p:sldIdLst>
    <p:sldId id="258" r:id="rId2"/>
    <p:sldId id="319" r:id="rId3"/>
    <p:sldId id="309" r:id="rId4"/>
    <p:sldId id="260" r:id="rId5"/>
    <p:sldId id="261" r:id="rId6"/>
    <p:sldId id="262" r:id="rId7"/>
    <p:sldId id="263" r:id="rId8"/>
    <p:sldId id="264" r:id="rId9"/>
    <p:sldId id="265" r:id="rId10"/>
    <p:sldId id="266" r:id="rId11"/>
    <p:sldId id="259" r:id="rId12"/>
    <p:sldId id="268" r:id="rId13"/>
    <p:sldId id="269" r:id="rId14"/>
    <p:sldId id="270" r:id="rId15"/>
    <p:sldId id="271" r:id="rId16"/>
    <p:sldId id="272" r:id="rId17"/>
    <p:sldId id="273" r:id="rId18"/>
    <p:sldId id="267" r:id="rId19"/>
    <p:sldId id="308" r:id="rId20"/>
    <p:sldId id="274" r:id="rId21"/>
    <p:sldId id="275" r:id="rId22"/>
    <p:sldId id="276" r:id="rId23"/>
    <p:sldId id="277" r:id="rId24"/>
    <p:sldId id="279" r:id="rId25"/>
    <p:sldId id="281" r:id="rId26"/>
    <p:sldId id="282" r:id="rId27"/>
    <p:sldId id="283" r:id="rId28"/>
    <p:sldId id="284" r:id="rId29"/>
    <p:sldId id="285" r:id="rId30"/>
    <p:sldId id="286" r:id="rId31"/>
    <p:sldId id="287" r:id="rId32"/>
    <p:sldId id="288" r:id="rId33"/>
    <p:sldId id="289" r:id="rId34"/>
    <p:sldId id="291" r:id="rId35"/>
    <p:sldId id="290" r:id="rId36"/>
    <p:sldId id="321" r:id="rId37"/>
    <p:sldId id="292" r:id="rId38"/>
    <p:sldId id="293" r:id="rId39"/>
    <p:sldId id="294" r:id="rId40"/>
    <p:sldId id="295" r:id="rId41"/>
    <p:sldId id="296" r:id="rId42"/>
    <p:sldId id="297" r:id="rId43"/>
    <p:sldId id="298" r:id="rId44"/>
    <p:sldId id="299" r:id="rId45"/>
    <p:sldId id="300" r:id="rId46"/>
    <p:sldId id="302" r:id="rId47"/>
    <p:sldId id="303" r:id="rId48"/>
    <p:sldId id="304" r:id="rId49"/>
    <p:sldId id="306" r:id="rId50"/>
    <p:sldId id="307" r:id="rId51"/>
    <p:sldId id="301" r:id="rId52"/>
    <p:sldId id="310" r:id="rId53"/>
    <p:sldId id="312" r:id="rId54"/>
    <p:sldId id="313" r:id="rId55"/>
    <p:sldId id="314" r:id="rId56"/>
    <p:sldId id="315" r:id="rId57"/>
    <p:sldId id="316" r:id="rId58"/>
    <p:sldId id="322" r:id="rId59"/>
    <p:sldId id="320" r:id="rId60"/>
    <p:sldId id="327" r:id="rId61"/>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en Schmidt" initials="BS" lastIdx="1" clrIdx="0">
    <p:extLst>
      <p:ext uri="{19B8F6BF-5375-455C-9EA6-DF929625EA0E}">
        <p15:presenceInfo xmlns:p15="http://schemas.microsoft.com/office/powerpoint/2012/main" userId="S-1-5-21-1403719594-178132055-1555438652-4413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92" autoAdjust="0"/>
    <p:restoredTop sz="94660"/>
  </p:normalViewPr>
  <p:slideViewPr>
    <p:cSldViewPr snapToGrid="0">
      <p:cViewPr varScale="1">
        <p:scale>
          <a:sx n="96" d="100"/>
          <a:sy n="96" d="100"/>
        </p:scale>
        <p:origin x="132"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commentAuthors" Target="commentAuthor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3-09-28T13:22:47.783" idx="1">
    <p:pos x="10" y="10"/>
    <p:text/>
    <p:extLst>
      <p:ext uri="{C676402C-5697-4E1C-873F-D02D1690AC5C}">
        <p15:threadingInfo xmlns:p15="http://schemas.microsoft.com/office/powerpoint/2012/main" timeZoneBias="-120"/>
      </p:ext>
    </p:extLst>
  </p:cm>
</p:cmLst>
</file>

<file path=ppt/comments/comment10.xml><?xml version="1.0" encoding="utf-8"?>
<p:cmLst xmlns:a="http://schemas.openxmlformats.org/drawingml/2006/main" xmlns:r="http://schemas.openxmlformats.org/officeDocument/2006/relationships" xmlns:p="http://schemas.openxmlformats.org/presentationml/2006/main">
  <p:cm authorId="1" dt="2023-09-28T13:22:47.783" idx="1">
    <p:pos x="10" y="10"/>
    <p:text/>
    <p:extLst>
      <p:ext uri="{C676402C-5697-4E1C-873F-D02D1690AC5C}">
        <p15:threadingInfo xmlns:p15="http://schemas.microsoft.com/office/powerpoint/2012/main" timeZoneBias="-120"/>
      </p:ext>
    </p:extLst>
  </p:cm>
</p:cmLst>
</file>

<file path=ppt/comments/comment11.xml><?xml version="1.0" encoding="utf-8"?>
<p:cmLst xmlns:a="http://schemas.openxmlformats.org/drawingml/2006/main" xmlns:r="http://schemas.openxmlformats.org/officeDocument/2006/relationships" xmlns:p="http://schemas.openxmlformats.org/presentationml/2006/main">
  <p:cm authorId="1" dt="2023-09-28T13:22:47.783" idx="1">
    <p:pos x="10" y="10"/>
    <p:text/>
    <p:extLst>
      <p:ext uri="{C676402C-5697-4E1C-873F-D02D1690AC5C}">
        <p15:threadingInfo xmlns:p15="http://schemas.microsoft.com/office/powerpoint/2012/main" timeZoneBias="-120"/>
      </p:ext>
    </p:extLst>
  </p:cm>
</p:cmLst>
</file>

<file path=ppt/comments/comment12.xml><?xml version="1.0" encoding="utf-8"?>
<p:cmLst xmlns:a="http://schemas.openxmlformats.org/drawingml/2006/main" xmlns:r="http://schemas.openxmlformats.org/officeDocument/2006/relationships" xmlns:p="http://schemas.openxmlformats.org/presentationml/2006/main">
  <p:cm authorId="1" dt="2023-09-28T13:22:47.783" idx="1">
    <p:pos x="10" y="10"/>
    <p:text/>
    <p:extLst>
      <p:ext uri="{C676402C-5697-4E1C-873F-D02D1690AC5C}">
        <p15:threadingInfo xmlns:p15="http://schemas.microsoft.com/office/powerpoint/2012/main" timeZoneBias="-120"/>
      </p:ext>
    </p:extLst>
  </p:cm>
</p:cmLst>
</file>

<file path=ppt/comments/comment13.xml><?xml version="1.0" encoding="utf-8"?>
<p:cmLst xmlns:a="http://schemas.openxmlformats.org/drawingml/2006/main" xmlns:r="http://schemas.openxmlformats.org/officeDocument/2006/relationships" xmlns:p="http://schemas.openxmlformats.org/presentationml/2006/main">
  <p:cm authorId="1" dt="2023-09-28T13:22:47.783" idx="1">
    <p:pos x="10" y="10"/>
    <p:text/>
    <p:extLst>
      <p:ext uri="{C676402C-5697-4E1C-873F-D02D1690AC5C}">
        <p15:threadingInfo xmlns:p15="http://schemas.microsoft.com/office/powerpoint/2012/main" timeZoneBias="-120"/>
      </p:ext>
    </p:extLst>
  </p:cm>
</p:cmLst>
</file>

<file path=ppt/comments/comment14.xml><?xml version="1.0" encoding="utf-8"?>
<p:cmLst xmlns:a="http://schemas.openxmlformats.org/drawingml/2006/main" xmlns:r="http://schemas.openxmlformats.org/officeDocument/2006/relationships" xmlns:p="http://schemas.openxmlformats.org/presentationml/2006/main">
  <p:cm authorId="1" dt="2023-09-28T13:22:47.783" idx="1">
    <p:pos x="10" y="10"/>
    <p:text/>
    <p:extLst>
      <p:ext uri="{C676402C-5697-4E1C-873F-D02D1690AC5C}">
        <p15:threadingInfo xmlns:p15="http://schemas.microsoft.com/office/powerpoint/2012/main" timeZoneBias="-12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3-09-28T13:22:47.783" idx="1">
    <p:pos x="10" y="10"/>
    <p:text/>
    <p:extLst>
      <p:ext uri="{C676402C-5697-4E1C-873F-D02D1690AC5C}">
        <p15:threadingInfo xmlns:p15="http://schemas.microsoft.com/office/powerpoint/2012/main" timeZoneBias="-12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23-09-28T13:22:47.783" idx="1">
    <p:pos x="10" y="10"/>
    <p:text/>
    <p:extLst>
      <p:ext uri="{C676402C-5697-4E1C-873F-D02D1690AC5C}">
        <p15:threadingInfo xmlns:p15="http://schemas.microsoft.com/office/powerpoint/2012/main" timeZoneBias="-12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23-09-28T13:22:47.783" idx="1">
    <p:pos x="10" y="10"/>
    <p:text/>
    <p:extLst>
      <p:ext uri="{C676402C-5697-4E1C-873F-D02D1690AC5C}">
        <p15:threadingInfo xmlns:p15="http://schemas.microsoft.com/office/powerpoint/2012/main" timeZoneBias="-12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23-09-28T13:22:47.783" idx="1">
    <p:pos x="10" y="10"/>
    <p:text/>
    <p:extLst>
      <p:ext uri="{C676402C-5697-4E1C-873F-D02D1690AC5C}">
        <p15:threadingInfo xmlns:p15="http://schemas.microsoft.com/office/powerpoint/2012/main" timeZoneBias="-12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1" dt="2023-09-28T13:22:47.783" idx="1">
    <p:pos x="10" y="10"/>
    <p:text/>
    <p:extLst>
      <p:ext uri="{C676402C-5697-4E1C-873F-D02D1690AC5C}">
        <p15:threadingInfo xmlns:p15="http://schemas.microsoft.com/office/powerpoint/2012/main" timeZoneBias="-120"/>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1" dt="2023-09-28T13:22:47.783" idx="1">
    <p:pos x="10" y="10"/>
    <p:text/>
    <p:extLst>
      <p:ext uri="{C676402C-5697-4E1C-873F-D02D1690AC5C}">
        <p15:threadingInfo xmlns:p15="http://schemas.microsoft.com/office/powerpoint/2012/main" timeZoneBias="-120"/>
      </p:ext>
    </p:extLst>
  </p:cm>
</p:cmLst>
</file>

<file path=ppt/comments/comment8.xml><?xml version="1.0" encoding="utf-8"?>
<p:cmLst xmlns:a="http://schemas.openxmlformats.org/drawingml/2006/main" xmlns:r="http://schemas.openxmlformats.org/officeDocument/2006/relationships" xmlns:p="http://schemas.openxmlformats.org/presentationml/2006/main">
  <p:cm authorId="1" dt="2023-09-28T13:22:47.783" idx="1">
    <p:pos x="10" y="10"/>
    <p:text/>
    <p:extLst>
      <p:ext uri="{C676402C-5697-4E1C-873F-D02D1690AC5C}">
        <p15:threadingInfo xmlns:p15="http://schemas.microsoft.com/office/powerpoint/2012/main" timeZoneBias="-120"/>
      </p:ext>
    </p:extLst>
  </p:cm>
</p:cmLst>
</file>

<file path=ppt/comments/comment9.xml><?xml version="1.0" encoding="utf-8"?>
<p:cmLst xmlns:a="http://schemas.openxmlformats.org/drawingml/2006/main" xmlns:r="http://schemas.openxmlformats.org/officeDocument/2006/relationships" xmlns:p="http://schemas.openxmlformats.org/presentationml/2006/main">
  <p:cm authorId="1" dt="2023-09-28T13:22:47.783" idx="1">
    <p:pos x="10" y="10"/>
    <p:text/>
    <p:extLst>
      <p:ext uri="{C676402C-5697-4E1C-873F-D02D1690AC5C}">
        <p15:threadingInfo xmlns:p15="http://schemas.microsoft.com/office/powerpoint/2012/main" timeZoneBias="-12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CE798B-4EEC-43B5-86B1-B1A77899913D}" type="datetimeFigureOut">
              <a:rPr lang="de-DE" smtClean="0"/>
              <a:t>02.10.2023</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D84AF5B-CDE2-44FE-8368-EC6835477A50}" type="slidenum">
              <a:rPr lang="de-DE" smtClean="0"/>
              <a:t>‹Nr.›</a:t>
            </a:fld>
            <a:endParaRPr lang="de-DE"/>
          </a:p>
        </p:txBody>
      </p:sp>
    </p:spTree>
    <p:extLst>
      <p:ext uri="{BB962C8B-B14F-4D97-AF65-F5344CB8AC3E}">
        <p14:creationId xmlns:p14="http://schemas.microsoft.com/office/powerpoint/2010/main" val="33496095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6F6658E0-EC5E-4A1A-B91D-ADED182BF216}" type="slidenum">
              <a:rPr lang="de-DE" smtClean="0"/>
              <a:t>1</a:t>
            </a:fld>
            <a:endParaRPr lang="de-DE"/>
          </a:p>
        </p:txBody>
      </p:sp>
    </p:spTree>
    <p:extLst>
      <p:ext uri="{BB962C8B-B14F-4D97-AF65-F5344CB8AC3E}">
        <p14:creationId xmlns:p14="http://schemas.microsoft.com/office/powerpoint/2010/main" val="23968678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2387600"/>
          </a:xfrm>
        </p:spPr>
        <p:txBody>
          <a:bodyPr anchor="b"/>
          <a:lstStyle>
            <a:lvl1pPr algn="ctr">
              <a:defRPr sz="6000"/>
            </a:lvl1pPr>
          </a:lstStyle>
          <a:p>
            <a:r>
              <a:rPr lang="de-DE" smtClean="0"/>
              <a:t>Titelmasterformat durch Klicken bearbeiten</a:t>
            </a:r>
            <a:endParaRPr lang="de-DE"/>
          </a:p>
        </p:txBody>
      </p:sp>
      <p:sp>
        <p:nvSpPr>
          <p:cNvPr id="3" name="Untertitel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smtClean="0"/>
              <a:t>Formatvorlage des Untertitelmasters durch Klicken bearbeiten</a:t>
            </a:r>
            <a:endParaRPr lang="de-DE"/>
          </a:p>
        </p:txBody>
      </p:sp>
      <p:sp>
        <p:nvSpPr>
          <p:cNvPr id="4" name="Datumsplatzhalter 3"/>
          <p:cNvSpPr>
            <a:spLocks noGrp="1"/>
          </p:cNvSpPr>
          <p:nvPr>
            <p:ph type="dt" sz="half" idx="10"/>
          </p:nvPr>
        </p:nvSpPr>
        <p:spPr/>
        <p:txBody>
          <a:bodyPr/>
          <a:lstStyle/>
          <a:p>
            <a:fld id="{6B9C2DDB-53DC-40C1-AD9C-FFC73D8058F6}" type="datetimeFigureOut">
              <a:rPr lang="de-DE" smtClean="0"/>
              <a:t>02.10.2023</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874F3E0F-E282-46A5-998C-B0516240ACB2}" type="slidenum">
              <a:rPr lang="de-DE" smtClean="0"/>
              <a:t>‹Nr.›</a:t>
            </a:fld>
            <a:endParaRPr lang="de-DE"/>
          </a:p>
        </p:txBody>
      </p:sp>
    </p:spTree>
    <p:extLst>
      <p:ext uri="{BB962C8B-B14F-4D97-AF65-F5344CB8AC3E}">
        <p14:creationId xmlns:p14="http://schemas.microsoft.com/office/powerpoint/2010/main" val="22423553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Vertikaler Textplatzhalter 2"/>
          <p:cNvSpPr>
            <a:spLocks noGrp="1"/>
          </p:cNvSpPr>
          <p:nvPr>
            <p:ph type="body" orient="vert" idx="1"/>
          </p:nvPr>
        </p:nvSpPr>
        <p:spPr/>
        <p:txBody>
          <a:bodyPr vert="eaVert"/>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6B9C2DDB-53DC-40C1-AD9C-FFC73D8058F6}" type="datetimeFigureOut">
              <a:rPr lang="de-DE" smtClean="0"/>
              <a:t>02.10.2023</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874F3E0F-E282-46A5-998C-B0516240ACB2}" type="slidenum">
              <a:rPr lang="de-DE" smtClean="0"/>
              <a:t>‹Nr.›</a:t>
            </a:fld>
            <a:endParaRPr lang="de-DE"/>
          </a:p>
        </p:txBody>
      </p:sp>
    </p:spTree>
    <p:extLst>
      <p:ext uri="{BB962C8B-B14F-4D97-AF65-F5344CB8AC3E}">
        <p14:creationId xmlns:p14="http://schemas.microsoft.com/office/powerpoint/2010/main" val="3539090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8724900" y="365125"/>
            <a:ext cx="2628900" cy="5811838"/>
          </a:xfrm>
        </p:spPr>
        <p:txBody>
          <a:bodyPr vert="eaVert"/>
          <a:lstStyle/>
          <a:p>
            <a:r>
              <a:rPr lang="de-DE" smtClean="0"/>
              <a:t>Titelmasterformat durch Klicken bearbeiten</a:t>
            </a:r>
            <a:endParaRPr lang="de-DE"/>
          </a:p>
        </p:txBody>
      </p:sp>
      <p:sp>
        <p:nvSpPr>
          <p:cNvPr id="3" name="Vertikaler Textplatzhalter 2"/>
          <p:cNvSpPr>
            <a:spLocks noGrp="1"/>
          </p:cNvSpPr>
          <p:nvPr>
            <p:ph type="body" orient="vert" idx="1"/>
          </p:nvPr>
        </p:nvSpPr>
        <p:spPr>
          <a:xfrm>
            <a:off x="838200" y="365125"/>
            <a:ext cx="7734300" cy="5811838"/>
          </a:xfrm>
        </p:spPr>
        <p:txBody>
          <a:bodyPr vert="eaVert"/>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6B9C2DDB-53DC-40C1-AD9C-FFC73D8058F6}" type="datetimeFigureOut">
              <a:rPr lang="de-DE" smtClean="0"/>
              <a:t>02.10.2023</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874F3E0F-E282-46A5-998C-B0516240ACB2}" type="slidenum">
              <a:rPr lang="de-DE" smtClean="0"/>
              <a:t>‹Nr.›</a:t>
            </a:fld>
            <a:endParaRPr lang="de-DE"/>
          </a:p>
        </p:txBody>
      </p:sp>
    </p:spTree>
    <p:extLst>
      <p:ext uri="{BB962C8B-B14F-4D97-AF65-F5344CB8AC3E}">
        <p14:creationId xmlns:p14="http://schemas.microsoft.com/office/powerpoint/2010/main" val="26809892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idx="1"/>
          </p:nvPr>
        </p:nvSpPr>
        <p:spPr/>
        <p:txBody>
          <a:body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6B9C2DDB-53DC-40C1-AD9C-FFC73D8058F6}" type="datetimeFigureOut">
              <a:rPr lang="de-DE" smtClean="0"/>
              <a:t>02.10.2023</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874F3E0F-E282-46A5-998C-B0516240ACB2}" type="slidenum">
              <a:rPr lang="de-DE" smtClean="0"/>
              <a:t>‹Nr.›</a:t>
            </a:fld>
            <a:endParaRPr lang="de-DE"/>
          </a:p>
        </p:txBody>
      </p:sp>
    </p:spTree>
    <p:extLst>
      <p:ext uri="{BB962C8B-B14F-4D97-AF65-F5344CB8AC3E}">
        <p14:creationId xmlns:p14="http://schemas.microsoft.com/office/powerpoint/2010/main" val="34560673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defRPr sz="6000"/>
            </a:lvl1pPr>
          </a:lstStyle>
          <a:p>
            <a:r>
              <a:rPr lang="de-DE" smtClean="0"/>
              <a:t>Titelmasterformat durch Klicken bearbeiten</a:t>
            </a:r>
            <a:endParaRPr lang="de-DE"/>
          </a:p>
        </p:txBody>
      </p:sp>
      <p:sp>
        <p:nvSpPr>
          <p:cNvPr id="3" name="Textplatzhalt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smtClean="0"/>
              <a:t>Formatvorlagen des Textmasters bearbeiten</a:t>
            </a:r>
          </a:p>
        </p:txBody>
      </p:sp>
      <p:sp>
        <p:nvSpPr>
          <p:cNvPr id="4" name="Datumsplatzhalter 3"/>
          <p:cNvSpPr>
            <a:spLocks noGrp="1"/>
          </p:cNvSpPr>
          <p:nvPr>
            <p:ph type="dt" sz="half" idx="10"/>
          </p:nvPr>
        </p:nvSpPr>
        <p:spPr/>
        <p:txBody>
          <a:bodyPr/>
          <a:lstStyle/>
          <a:p>
            <a:fld id="{6B9C2DDB-53DC-40C1-AD9C-FFC73D8058F6}" type="datetimeFigureOut">
              <a:rPr lang="de-DE" smtClean="0"/>
              <a:t>02.10.2023</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874F3E0F-E282-46A5-998C-B0516240ACB2}" type="slidenum">
              <a:rPr lang="de-DE" smtClean="0"/>
              <a:t>‹Nr.›</a:t>
            </a:fld>
            <a:endParaRPr lang="de-DE"/>
          </a:p>
        </p:txBody>
      </p:sp>
    </p:spTree>
    <p:extLst>
      <p:ext uri="{BB962C8B-B14F-4D97-AF65-F5344CB8AC3E}">
        <p14:creationId xmlns:p14="http://schemas.microsoft.com/office/powerpoint/2010/main" val="21656575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sz="half" idx="1"/>
          </p:nvPr>
        </p:nvSpPr>
        <p:spPr>
          <a:xfrm>
            <a:off x="838200" y="1825625"/>
            <a:ext cx="5181600" cy="4351338"/>
          </a:xfrm>
        </p:spPr>
        <p:txBody>
          <a:body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Inhaltsplatzhalter 3"/>
          <p:cNvSpPr>
            <a:spLocks noGrp="1"/>
          </p:cNvSpPr>
          <p:nvPr>
            <p:ph sz="half" idx="2"/>
          </p:nvPr>
        </p:nvSpPr>
        <p:spPr>
          <a:xfrm>
            <a:off x="6172200" y="1825625"/>
            <a:ext cx="5181600" cy="4351338"/>
          </a:xfrm>
        </p:spPr>
        <p:txBody>
          <a:body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Datumsplatzhalter 4"/>
          <p:cNvSpPr>
            <a:spLocks noGrp="1"/>
          </p:cNvSpPr>
          <p:nvPr>
            <p:ph type="dt" sz="half" idx="10"/>
          </p:nvPr>
        </p:nvSpPr>
        <p:spPr/>
        <p:txBody>
          <a:bodyPr/>
          <a:lstStyle/>
          <a:p>
            <a:fld id="{6B9C2DDB-53DC-40C1-AD9C-FFC73D8058F6}" type="datetimeFigureOut">
              <a:rPr lang="de-DE" smtClean="0"/>
              <a:t>02.10.2023</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874F3E0F-E282-46A5-998C-B0516240ACB2}" type="slidenum">
              <a:rPr lang="de-DE" smtClean="0"/>
              <a:t>‹Nr.›</a:t>
            </a:fld>
            <a:endParaRPr lang="de-DE"/>
          </a:p>
        </p:txBody>
      </p:sp>
    </p:spTree>
    <p:extLst>
      <p:ext uri="{BB962C8B-B14F-4D97-AF65-F5344CB8AC3E}">
        <p14:creationId xmlns:p14="http://schemas.microsoft.com/office/powerpoint/2010/main" val="31869949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839788" y="365125"/>
            <a:ext cx="10515600" cy="1325563"/>
          </a:xfrm>
        </p:spPr>
        <p:txBody>
          <a:bodyPr/>
          <a:lstStyle/>
          <a:p>
            <a:r>
              <a:rPr lang="de-DE" smtClean="0"/>
              <a:t>Titelmasterformat durch Klicken bearbeiten</a:t>
            </a:r>
            <a:endParaRPr lang="de-DE"/>
          </a:p>
        </p:txBody>
      </p:sp>
      <p:sp>
        <p:nvSpPr>
          <p:cNvPr id="3" name="Textplatzhalt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Formatvorlagen des Textmasters bearbeiten</a:t>
            </a:r>
          </a:p>
        </p:txBody>
      </p:sp>
      <p:sp>
        <p:nvSpPr>
          <p:cNvPr id="4" name="Inhaltsplatzhalter 3"/>
          <p:cNvSpPr>
            <a:spLocks noGrp="1"/>
          </p:cNvSpPr>
          <p:nvPr>
            <p:ph sz="half" idx="2"/>
          </p:nvPr>
        </p:nvSpPr>
        <p:spPr>
          <a:xfrm>
            <a:off x="839788" y="2505075"/>
            <a:ext cx="5157787" cy="3684588"/>
          </a:xfrm>
        </p:spPr>
        <p:txBody>
          <a:body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Textplatzhalt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Formatvorlagen des Textmasters bearbeiten</a:t>
            </a:r>
          </a:p>
        </p:txBody>
      </p:sp>
      <p:sp>
        <p:nvSpPr>
          <p:cNvPr id="6" name="Inhaltsplatzhalter 5"/>
          <p:cNvSpPr>
            <a:spLocks noGrp="1"/>
          </p:cNvSpPr>
          <p:nvPr>
            <p:ph sz="quarter" idx="4"/>
          </p:nvPr>
        </p:nvSpPr>
        <p:spPr>
          <a:xfrm>
            <a:off x="6172200" y="2505075"/>
            <a:ext cx="5183188" cy="3684588"/>
          </a:xfrm>
        </p:spPr>
        <p:txBody>
          <a:body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7" name="Datumsplatzhalter 6"/>
          <p:cNvSpPr>
            <a:spLocks noGrp="1"/>
          </p:cNvSpPr>
          <p:nvPr>
            <p:ph type="dt" sz="half" idx="10"/>
          </p:nvPr>
        </p:nvSpPr>
        <p:spPr/>
        <p:txBody>
          <a:bodyPr/>
          <a:lstStyle/>
          <a:p>
            <a:fld id="{6B9C2DDB-53DC-40C1-AD9C-FFC73D8058F6}" type="datetimeFigureOut">
              <a:rPr lang="de-DE" smtClean="0"/>
              <a:t>02.10.2023</a:t>
            </a:fld>
            <a:endParaRPr lang="de-DE"/>
          </a:p>
        </p:txBody>
      </p:sp>
      <p:sp>
        <p:nvSpPr>
          <p:cNvPr id="8" name="Fußzeilenplatzhalter 7"/>
          <p:cNvSpPr>
            <a:spLocks noGrp="1"/>
          </p:cNvSpPr>
          <p:nvPr>
            <p:ph type="ftr" sz="quarter" idx="11"/>
          </p:nvPr>
        </p:nvSpPr>
        <p:spPr/>
        <p:txBody>
          <a:bodyPr/>
          <a:lstStyle/>
          <a:p>
            <a:endParaRPr lang="de-DE"/>
          </a:p>
        </p:txBody>
      </p:sp>
      <p:sp>
        <p:nvSpPr>
          <p:cNvPr id="9" name="Foliennummernplatzhalter 8"/>
          <p:cNvSpPr>
            <a:spLocks noGrp="1"/>
          </p:cNvSpPr>
          <p:nvPr>
            <p:ph type="sldNum" sz="quarter" idx="12"/>
          </p:nvPr>
        </p:nvSpPr>
        <p:spPr/>
        <p:txBody>
          <a:bodyPr/>
          <a:lstStyle/>
          <a:p>
            <a:fld id="{874F3E0F-E282-46A5-998C-B0516240ACB2}" type="slidenum">
              <a:rPr lang="de-DE" smtClean="0"/>
              <a:t>‹Nr.›</a:t>
            </a:fld>
            <a:endParaRPr lang="de-DE"/>
          </a:p>
        </p:txBody>
      </p:sp>
    </p:spTree>
    <p:extLst>
      <p:ext uri="{BB962C8B-B14F-4D97-AF65-F5344CB8AC3E}">
        <p14:creationId xmlns:p14="http://schemas.microsoft.com/office/powerpoint/2010/main" val="5913421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Datumsplatzhalter 2"/>
          <p:cNvSpPr>
            <a:spLocks noGrp="1"/>
          </p:cNvSpPr>
          <p:nvPr>
            <p:ph type="dt" sz="half" idx="10"/>
          </p:nvPr>
        </p:nvSpPr>
        <p:spPr/>
        <p:txBody>
          <a:bodyPr/>
          <a:lstStyle/>
          <a:p>
            <a:fld id="{6B9C2DDB-53DC-40C1-AD9C-FFC73D8058F6}" type="datetimeFigureOut">
              <a:rPr lang="de-DE" smtClean="0"/>
              <a:t>02.10.2023</a:t>
            </a:fld>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874F3E0F-E282-46A5-998C-B0516240ACB2}" type="slidenum">
              <a:rPr lang="de-DE" smtClean="0"/>
              <a:t>‹Nr.›</a:t>
            </a:fld>
            <a:endParaRPr lang="de-DE"/>
          </a:p>
        </p:txBody>
      </p:sp>
    </p:spTree>
    <p:extLst>
      <p:ext uri="{BB962C8B-B14F-4D97-AF65-F5344CB8AC3E}">
        <p14:creationId xmlns:p14="http://schemas.microsoft.com/office/powerpoint/2010/main" val="40068665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6B9C2DDB-53DC-40C1-AD9C-FFC73D8058F6}" type="datetimeFigureOut">
              <a:rPr lang="de-DE" smtClean="0"/>
              <a:t>02.10.2023</a:t>
            </a:fld>
            <a:endParaRPr lang="de-DE"/>
          </a:p>
        </p:txBody>
      </p:sp>
      <p:sp>
        <p:nvSpPr>
          <p:cNvPr id="3" name="Fußzeilenplatzhalter 2"/>
          <p:cNvSpPr>
            <a:spLocks noGrp="1"/>
          </p:cNvSpPr>
          <p:nvPr>
            <p:ph type="ftr" sz="quarter" idx="11"/>
          </p:nvPr>
        </p:nvSpPr>
        <p:spPr/>
        <p:txBody>
          <a:bodyPr/>
          <a:lstStyle/>
          <a:p>
            <a:endParaRPr lang="de-DE"/>
          </a:p>
        </p:txBody>
      </p:sp>
      <p:sp>
        <p:nvSpPr>
          <p:cNvPr id="4" name="Foliennummernplatzhalter 3"/>
          <p:cNvSpPr>
            <a:spLocks noGrp="1"/>
          </p:cNvSpPr>
          <p:nvPr>
            <p:ph type="sldNum" sz="quarter" idx="12"/>
          </p:nvPr>
        </p:nvSpPr>
        <p:spPr/>
        <p:txBody>
          <a:bodyPr/>
          <a:lstStyle/>
          <a:p>
            <a:fld id="{874F3E0F-E282-46A5-998C-B0516240ACB2}" type="slidenum">
              <a:rPr lang="de-DE" smtClean="0"/>
              <a:t>‹Nr.›</a:t>
            </a:fld>
            <a:endParaRPr lang="de-DE"/>
          </a:p>
        </p:txBody>
      </p:sp>
    </p:spTree>
    <p:extLst>
      <p:ext uri="{BB962C8B-B14F-4D97-AF65-F5344CB8AC3E}">
        <p14:creationId xmlns:p14="http://schemas.microsoft.com/office/powerpoint/2010/main" val="39172153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smtClean="0"/>
              <a:t>Titelmasterformat durch Klicken bearbeiten</a:t>
            </a:r>
            <a:endParaRPr lang="de-DE"/>
          </a:p>
        </p:txBody>
      </p:sp>
      <p:sp>
        <p:nvSpPr>
          <p:cNvPr id="3" name="Inhaltsplatzhalt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smtClean="0"/>
              <a:t>Formatvorlagen des Textmasters bearbeiten</a:t>
            </a:r>
          </a:p>
        </p:txBody>
      </p:sp>
      <p:sp>
        <p:nvSpPr>
          <p:cNvPr id="5" name="Datumsplatzhalter 4"/>
          <p:cNvSpPr>
            <a:spLocks noGrp="1"/>
          </p:cNvSpPr>
          <p:nvPr>
            <p:ph type="dt" sz="half" idx="10"/>
          </p:nvPr>
        </p:nvSpPr>
        <p:spPr/>
        <p:txBody>
          <a:bodyPr/>
          <a:lstStyle/>
          <a:p>
            <a:fld id="{6B9C2DDB-53DC-40C1-AD9C-FFC73D8058F6}" type="datetimeFigureOut">
              <a:rPr lang="de-DE" smtClean="0"/>
              <a:t>02.10.2023</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874F3E0F-E282-46A5-998C-B0516240ACB2}" type="slidenum">
              <a:rPr lang="de-DE" smtClean="0"/>
              <a:t>‹Nr.›</a:t>
            </a:fld>
            <a:endParaRPr lang="de-DE"/>
          </a:p>
        </p:txBody>
      </p:sp>
    </p:spTree>
    <p:extLst>
      <p:ext uri="{BB962C8B-B14F-4D97-AF65-F5344CB8AC3E}">
        <p14:creationId xmlns:p14="http://schemas.microsoft.com/office/powerpoint/2010/main" val="18718990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smtClean="0"/>
              <a:t>Titelmasterformat durch Klicken bearbeiten</a:t>
            </a:r>
            <a:endParaRPr lang="de-DE"/>
          </a:p>
        </p:txBody>
      </p:sp>
      <p:sp>
        <p:nvSpPr>
          <p:cNvPr id="3" name="Bildplatzhalt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smtClean="0"/>
              <a:t>Formatvorlagen des Textmasters bearbeiten</a:t>
            </a:r>
          </a:p>
        </p:txBody>
      </p:sp>
      <p:sp>
        <p:nvSpPr>
          <p:cNvPr id="5" name="Datumsplatzhalter 4"/>
          <p:cNvSpPr>
            <a:spLocks noGrp="1"/>
          </p:cNvSpPr>
          <p:nvPr>
            <p:ph type="dt" sz="half" idx="10"/>
          </p:nvPr>
        </p:nvSpPr>
        <p:spPr/>
        <p:txBody>
          <a:bodyPr/>
          <a:lstStyle/>
          <a:p>
            <a:fld id="{6B9C2DDB-53DC-40C1-AD9C-FFC73D8058F6}" type="datetimeFigureOut">
              <a:rPr lang="de-DE" smtClean="0"/>
              <a:t>02.10.2023</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874F3E0F-E282-46A5-998C-B0516240ACB2}" type="slidenum">
              <a:rPr lang="de-DE" smtClean="0"/>
              <a:t>‹Nr.›</a:t>
            </a:fld>
            <a:endParaRPr lang="de-DE"/>
          </a:p>
        </p:txBody>
      </p:sp>
    </p:spTree>
    <p:extLst>
      <p:ext uri="{BB962C8B-B14F-4D97-AF65-F5344CB8AC3E}">
        <p14:creationId xmlns:p14="http://schemas.microsoft.com/office/powerpoint/2010/main" val="2007807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smtClean="0"/>
              <a:t>Titelmasterformat durch Klicken bearbeiten</a:t>
            </a:r>
            <a:endParaRPr lang="de-DE"/>
          </a:p>
        </p:txBody>
      </p:sp>
      <p:sp>
        <p:nvSpPr>
          <p:cNvPr id="3" name="Textplatzhalt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9C2DDB-53DC-40C1-AD9C-FFC73D8058F6}" type="datetimeFigureOut">
              <a:rPr lang="de-DE" smtClean="0"/>
              <a:t>02.10.2023</a:t>
            </a:fld>
            <a:endParaRPr lang="de-DE"/>
          </a:p>
        </p:txBody>
      </p:sp>
      <p:sp>
        <p:nvSpPr>
          <p:cNvPr id="5" name="Fußzeilenplatzhalt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4F3E0F-E282-46A5-998C-B0516240ACB2}" type="slidenum">
              <a:rPr lang="de-DE" smtClean="0"/>
              <a:t>‹Nr.›</a:t>
            </a:fld>
            <a:endParaRPr lang="de-DE"/>
          </a:p>
        </p:txBody>
      </p:sp>
    </p:spTree>
    <p:extLst>
      <p:ext uri="{BB962C8B-B14F-4D97-AF65-F5344CB8AC3E}">
        <p14:creationId xmlns:p14="http://schemas.microsoft.com/office/powerpoint/2010/main" val="5453189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comments" Target="../comments/comment1.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comments" Target="../comments/commen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18.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9.png"/></Relationships>
</file>

<file path=ppt/slides/_rels/slide3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comments" Target="../comments/comment3.xml"/><Relationship Id="rId4" Type="http://schemas.openxmlformats.org/officeDocument/2006/relationships/image" Target="../media/image21.png"/></Relationships>
</file>

<file path=ppt/slides/_rels/slide3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comments" Target="../comments/comment4.xml"/><Relationship Id="rId4" Type="http://schemas.openxmlformats.org/officeDocument/2006/relationships/image" Target="../media/image21.png"/></Relationships>
</file>

<file path=ppt/slides/_rels/slide3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comments" Target="../comments/comment5.xml"/><Relationship Id="rId4" Type="http://schemas.openxmlformats.org/officeDocument/2006/relationships/image" Target="../media/image21.png"/></Relationships>
</file>

<file path=ppt/slides/_rels/slide3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23.png"/><Relationship Id="rId4" Type="http://schemas.openxmlformats.org/officeDocument/2006/relationships/hyperlink" Target="https://www.ices.dk/data/maps/Pages/ICES-statistical-rectangles.aspx" TargetMode="External"/></Relationships>
</file>

<file path=ppt/slides/_rels/slide4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4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24.png"/></Relationships>
</file>

<file path=ppt/slides/_rels/slide4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comments" Target="../comments/comment6.xml"/><Relationship Id="rId4" Type="http://schemas.openxmlformats.org/officeDocument/2006/relationships/image" Target="../media/image26.png"/></Relationships>
</file>

<file path=ppt/slides/_rels/slide4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comments" Target="../comments/comment7.xml"/><Relationship Id="rId4" Type="http://schemas.openxmlformats.org/officeDocument/2006/relationships/image" Target="../media/image26.png"/></Relationships>
</file>

<file path=ppt/slides/_rels/slide4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comments" Target="../comments/comment8.xml"/><Relationship Id="rId4" Type="http://schemas.openxmlformats.org/officeDocument/2006/relationships/image" Target="../media/image26.png"/></Relationships>
</file>

<file path=ppt/slides/_rels/slide4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comments" Target="../comments/comment9.xml"/><Relationship Id="rId4" Type="http://schemas.openxmlformats.org/officeDocument/2006/relationships/image" Target="../media/image26.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comments" Target="../comments/comment10.xml"/><Relationship Id="rId4" Type="http://schemas.openxmlformats.org/officeDocument/2006/relationships/image" Target="../media/image26.png"/></Relationships>
</file>

<file path=ppt/slides/_rels/slide5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comments" Target="../comments/comment11.xml"/></Relationships>
</file>

<file path=ppt/slides/_rels/slide5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5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28.png"/></Relationships>
</file>

<file path=ppt/slides/_rels/slide5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comments" Target="../comments/comment12.xml"/></Relationships>
</file>

<file path=ppt/slides/_rels/slide5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comments" Target="../comments/comment13.xml"/></Relationships>
</file>

<file path=ppt/slides/_rels/slide5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comments" Target="../comments/comment14.xml"/></Relationships>
</file>

<file path=ppt/slides/_rels/slide5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ctrTitle"/>
          </p:nvPr>
        </p:nvSpPr>
        <p:spPr>
          <a:xfrm>
            <a:off x="213360" y="261511"/>
            <a:ext cx="11140439" cy="1516490"/>
          </a:xfrm>
        </p:spPr>
        <p:txBody>
          <a:bodyPr/>
          <a:lstStyle/>
          <a:p>
            <a:r>
              <a:rPr lang="en-US" sz="3600" dirty="0" smtClean="0"/>
              <a:t>1st informal consultation workshop on HELCOM and OSPAR underwater noise data upload</a:t>
            </a:r>
            <a:endParaRPr lang="de-DE" sz="3600" dirty="0"/>
          </a:p>
        </p:txBody>
      </p:sp>
      <p:sp>
        <p:nvSpPr>
          <p:cNvPr id="6" name="Foliennummernplatzhalter 5"/>
          <p:cNvSpPr>
            <a:spLocks noGrp="1"/>
          </p:cNvSpPr>
          <p:nvPr>
            <p:ph type="sldNum" sz="quarter" idx="12"/>
          </p:nvPr>
        </p:nvSpPr>
        <p:spPr/>
        <p:txBody>
          <a:bodyPr/>
          <a:lstStyle/>
          <a:p>
            <a:fld id="{82889812-B91B-4E70-B397-371410D96B0D}" type="slidenum">
              <a:rPr lang="de-DE" altLang="de-DE" smtClean="0"/>
              <a:pPr/>
              <a:t>1</a:t>
            </a:fld>
            <a:endParaRPr lang="de-DE" altLang="de-DE"/>
          </a:p>
        </p:txBody>
      </p:sp>
      <p:sp>
        <p:nvSpPr>
          <p:cNvPr id="9" name="Textfeld 8"/>
          <p:cNvSpPr txBox="1"/>
          <p:nvPr/>
        </p:nvSpPr>
        <p:spPr>
          <a:xfrm>
            <a:off x="2095499" y="5552764"/>
            <a:ext cx="7376159" cy="369332"/>
          </a:xfrm>
          <a:prstGeom prst="rect">
            <a:avLst/>
          </a:prstGeom>
          <a:noFill/>
        </p:spPr>
        <p:txBody>
          <a:bodyPr wrap="square" rtlCol="0">
            <a:spAutoFit/>
          </a:bodyPr>
          <a:lstStyle/>
          <a:p>
            <a:r>
              <a:rPr lang="de-DE" dirty="0"/>
              <a:t>Ben Schmidt </a:t>
            </a:r>
            <a:r>
              <a:rPr lang="de-DE" dirty="0" smtClean="0"/>
              <a:t>– </a:t>
            </a:r>
            <a:r>
              <a:rPr lang="de-DE" dirty="0"/>
              <a:t>Federal Maritime </a:t>
            </a:r>
            <a:r>
              <a:rPr lang="de-DE" dirty="0" err="1"/>
              <a:t>and</a:t>
            </a:r>
            <a:r>
              <a:rPr lang="de-DE" dirty="0"/>
              <a:t> </a:t>
            </a:r>
            <a:r>
              <a:rPr lang="de-DE" dirty="0" err="1"/>
              <a:t>Hydrographic</a:t>
            </a:r>
            <a:r>
              <a:rPr lang="de-DE" dirty="0"/>
              <a:t> </a:t>
            </a:r>
            <a:r>
              <a:rPr lang="de-DE" dirty="0" smtClean="0"/>
              <a:t>Agency (BSH) Germany</a:t>
            </a:r>
            <a:endParaRPr lang="de-DE" dirty="0"/>
          </a:p>
        </p:txBody>
      </p:sp>
      <p:sp>
        <p:nvSpPr>
          <p:cNvPr id="2" name="Textfeld 1"/>
          <p:cNvSpPr txBox="1"/>
          <p:nvPr/>
        </p:nvSpPr>
        <p:spPr>
          <a:xfrm>
            <a:off x="427383" y="2890907"/>
            <a:ext cx="11360426" cy="1292662"/>
          </a:xfrm>
          <a:prstGeom prst="rect">
            <a:avLst/>
          </a:prstGeom>
          <a:noFill/>
        </p:spPr>
        <p:txBody>
          <a:bodyPr wrap="square" rtlCol="0">
            <a:spAutoFit/>
          </a:bodyPr>
          <a:lstStyle/>
          <a:p>
            <a:pPr algn="ctr"/>
            <a:r>
              <a:rPr lang="en-US" sz="2600" dirty="0" smtClean="0"/>
              <a:t>Description of the data to be entered in the </a:t>
            </a:r>
            <a:r>
              <a:rPr lang="de-DE" sz="2600" dirty="0" smtClean="0"/>
              <a:t>Noise Register Template</a:t>
            </a:r>
          </a:p>
          <a:p>
            <a:pPr algn="ctr"/>
            <a:r>
              <a:rPr lang="de-DE" sz="2600" dirty="0" smtClean="0"/>
              <a:t>Collection </a:t>
            </a:r>
            <a:r>
              <a:rPr lang="de-DE" sz="2600" dirty="0" err="1" smtClean="0"/>
              <a:t>of</a:t>
            </a:r>
            <a:r>
              <a:rPr lang="de-DE" sz="2600" dirty="0" smtClean="0"/>
              <a:t> Data</a:t>
            </a:r>
          </a:p>
          <a:p>
            <a:pPr algn="ctr"/>
            <a:r>
              <a:rPr lang="de-DE" sz="2600" dirty="0" smtClean="0"/>
              <a:t>Quality Assurance</a:t>
            </a:r>
            <a:endParaRPr lang="de-DE" sz="2600" dirty="0"/>
          </a:p>
        </p:txBody>
      </p:sp>
    </p:spTree>
    <p:extLst>
      <p:ext uri="{BB962C8B-B14F-4D97-AF65-F5344CB8AC3E}">
        <p14:creationId xmlns:p14="http://schemas.microsoft.com/office/powerpoint/2010/main" val="36829757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fik 5"/>
          <p:cNvPicPr>
            <a:picLocks noChangeAspect="1"/>
          </p:cNvPicPr>
          <p:nvPr/>
        </p:nvPicPr>
        <p:blipFill>
          <a:blip r:embed="rId2"/>
          <a:stretch>
            <a:fillRect/>
          </a:stretch>
        </p:blipFill>
        <p:spPr>
          <a:xfrm flipV="1">
            <a:off x="0" y="985820"/>
            <a:ext cx="12192000" cy="45719"/>
          </a:xfrm>
          <a:prstGeom prst="rect">
            <a:avLst/>
          </a:prstGeom>
        </p:spPr>
      </p:pic>
      <p:sp>
        <p:nvSpPr>
          <p:cNvPr id="7" name="Titel 1"/>
          <p:cNvSpPr txBox="1">
            <a:spLocks/>
          </p:cNvSpPr>
          <p:nvPr/>
        </p:nvSpPr>
        <p:spPr>
          <a:xfrm>
            <a:off x="0" y="1"/>
            <a:ext cx="12192000" cy="985819"/>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de-DE" sz="3600" dirty="0" smtClean="0"/>
              <a:t>Pile </a:t>
            </a:r>
            <a:r>
              <a:rPr lang="de-DE" sz="3600" dirty="0" err="1" smtClean="0"/>
              <a:t>driving</a:t>
            </a:r>
            <a:r>
              <a:rPr lang="de-DE" sz="3600" dirty="0" smtClean="0"/>
              <a:t> – </a:t>
            </a:r>
            <a:r>
              <a:rPr lang="de-DE" sz="3600" dirty="0" err="1" smtClean="0"/>
              <a:t>Mandatory</a:t>
            </a:r>
            <a:r>
              <a:rPr lang="de-DE" sz="3600" dirty="0" smtClean="0"/>
              <a:t> Information</a:t>
            </a:r>
            <a:endParaRPr lang="de-DE" sz="3600" dirty="0"/>
          </a:p>
        </p:txBody>
      </p:sp>
      <p:pic>
        <p:nvPicPr>
          <p:cNvPr id="8" name="Grafik 7"/>
          <p:cNvPicPr>
            <a:picLocks noChangeAspect="1"/>
          </p:cNvPicPr>
          <p:nvPr/>
        </p:nvPicPr>
        <p:blipFill>
          <a:blip r:embed="rId3"/>
          <a:stretch>
            <a:fillRect/>
          </a:stretch>
        </p:blipFill>
        <p:spPr>
          <a:xfrm>
            <a:off x="0" y="1092276"/>
            <a:ext cx="12206490" cy="2863897"/>
          </a:xfrm>
          <a:prstGeom prst="rect">
            <a:avLst/>
          </a:prstGeom>
        </p:spPr>
      </p:pic>
      <p:cxnSp>
        <p:nvCxnSpPr>
          <p:cNvPr id="10" name="Gerade Verbindung mit Pfeil 9"/>
          <p:cNvCxnSpPr/>
          <p:nvPr/>
        </p:nvCxnSpPr>
        <p:spPr>
          <a:xfrm flipV="1">
            <a:off x="11260810" y="4016910"/>
            <a:ext cx="2" cy="55659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Textfeld 13"/>
          <p:cNvSpPr txBox="1"/>
          <p:nvPr/>
        </p:nvSpPr>
        <p:spPr>
          <a:xfrm>
            <a:off x="474981" y="4295205"/>
            <a:ext cx="8034020" cy="2092881"/>
          </a:xfrm>
          <a:prstGeom prst="rect">
            <a:avLst/>
          </a:prstGeom>
          <a:noFill/>
        </p:spPr>
        <p:txBody>
          <a:bodyPr wrap="square" rtlCol="0">
            <a:spAutoFit/>
          </a:bodyPr>
          <a:lstStyle/>
          <a:p>
            <a:r>
              <a:rPr lang="en-US" sz="2600" dirty="0" smtClean="0"/>
              <a:t>Use of secondary sound mitigation systems</a:t>
            </a:r>
          </a:p>
          <a:p>
            <a:pPr marL="457200" indent="-457200">
              <a:buFont typeface="Arial" panose="020B0604020202020204" pitchFamily="34" charset="0"/>
              <a:buChar char="•"/>
            </a:pPr>
            <a:r>
              <a:rPr lang="en-US" sz="2600" dirty="0" smtClean="0"/>
              <a:t>Fill in “Yes” if they were used, otherwise fill in “No”</a:t>
            </a:r>
          </a:p>
          <a:p>
            <a:pPr marL="457200" indent="-457200">
              <a:buFont typeface="Arial" panose="020B0604020202020204" pitchFamily="34" charset="0"/>
              <a:buChar char="•"/>
            </a:pPr>
            <a:r>
              <a:rPr lang="en-US" sz="2600" dirty="0" smtClean="0"/>
              <a:t>Techniques to reduce the source level count as primary sound mitigation and not as secondary sound mitigation and are therefore not to be reported</a:t>
            </a:r>
          </a:p>
        </p:txBody>
      </p:sp>
    </p:spTree>
    <p:extLst>
      <p:ext uri="{BB962C8B-B14F-4D97-AF65-F5344CB8AC3E}">
        <p14:creationId xmlns:p14="http://schemas.microsoft.com/office/powerpoint/2010/main" val="642969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fik 5"/>
          <p:cNvPicPr>
            <a:picLocks noChangeAspect="1"/>
          </p:cNvPicPr>
          <p:nvPr/>
        </p:nvPicPr>
        <p:blipFill>
          <a:blip r:embed="rId2"/>
          <a:stretch>
            <a:fillRect/>
          </a:stretch>
        </p:blipFill>
        <p:spPr>
          <a:xfrm flipV="1">
            <a:off x="0" y="985820"/>
            <a:ext cx="12192000" cy="45719"/>
          </a:xfrm>
          <a:prstGeom prst="rect">
            <a:avLst/>
          </a:prstGeom>
        </p:spPr>
      </p:pic>
      <p:sp>
        <p:nvSpPr>
          <p:cNvPr id="7" name="Titel 1"/>
          <p:cNvSpPr txBox="1">
            <a:spLocks/>
          </p:cNvSpPr>
          <p:nvPr/>
        </p:nvSpPr>
        <p:spPr>
          <a:xfrm>
            <a:off x="0" y="1"/>
            <a:ext cx="12192000" cy="985819"/>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de-DE" sz="3600" dirty="0" smtClean="0"/>
              <a:t>Pile </a:t>
            </a:r>
            <a:r>
              <a:rPr lang="de-DE" sz="3600" dirty="0" err="1" smtClean="0"/>
              <a:t>driving</a:t>
            </a:r>
            <a:r>
              <a:rPr lang="de-DE" sz="3600" dirty="0" smtClean="0"/>
              <a:t> – Information on </a:t>
            </a:r>
            <a:r>
              <a:rPr lang="de-DE" sz="3600" dirty="0" err="1" smtClean="0"/>
              <a:t>Mitigation</a:t>
            </a:r>
            <a:endParaRPr lang="de-DE" sz="3600" dirty="0"/>
          </a:p>
        </p:txBody>
      </p:sp>
      <p:pic>
        <p:nvPicPr>
          <p:cNvPr id="2" name="Grafik 1"/>
          <p:cNvPicPr>
            <a:picLocks noChangeAspect="1"/>
          </p:cNvPicPr>
          <p:nvPr/>
        </p:nvPicPr>
        <p:blipFill>
          <a:blip r:embed="rId3"/>
          <a:stretch>
            <a:fillRect/>
          </a:stretch>
        </p:blipFill>
        <p:spPr>
          <a:xfrm>
            <a:off x="1459622" y="1071198"/>
            <a:ext cx="8330421" cy="2814450"/>
          </a:xfrm>
          <a:prstGeom prst="rect">
            <a:avLst/>
          </a:prstGeom>
        </p:spPr>
      </p:pic>
      <p:sp>
        <p:nvSpPr>
          <p:cNvPr id="9" name="Textfeld 8"/>
          <p:cNvSpPr txBox="1"/>
          <p:nvPr/>
        </p:nvSpPr>
        <p:spPr>
          <a:xfrm>
            <a:off x="484920" y="4583979"/>
            <a:ext cx="8034020" cy="492443"/>
          </a:xfrm>
          <a:prstGeom prst="rect">
            <a:avLst/>
          </a:prstGeom>
          <a:noFill/>
        </p:spPr>
        <p:txBody>
          <a:bodyPr wrap="square" rtlCol="0">
            <a:spAutoFit/>
          </a:bodyPr>
          <a:lstStyle/>
          <a:p>
            <a:r>
              <a:rPr lang="en-US" sz="2600" dirty="0" smtClean="0"/>
              <a:t>Code of secondary noise mitigation system used</a:t>
            </a:r>
          </a:p>
        </p:txBody>
      </p:sp>
      <p:cxnSp>
        <p:nvCxnSpPr>
          <p:cNvPr id="10" name="Gerade Verbindung mit Pfeil 9"/>
          <p:cNvCxnSpPr/>
          <p:nvPr/>
        </p:nvCxnSpPr>
        <p:spPr>
          <a:xfrm flipV="1">
            <a:off x="2534254" y="3956518"/>
            <a:ext cx="2" cy="55659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4" name="Grafik 3"/>
          <p:cNvPicPr>
            <a:picLocks noChangeAspect="1"/>
          </p:cNvPicPr>
          <p:nvPr/>
        </p:nvPicPr>
        <p:blipFill>
          <a:blip r:embed="rId4"/>
          <a:stretch>
            <a:fillRect/>
          </a:stretch>
        </p:blipFill>
        <p:spPr>
          <a:xfrm>
            <a:off x="7443580" y="4295205"/>
            <a:ext cx="4381500" cy="2314575"/>
          </a:xfrm>
          <a:prstGeom prst="rect">
            <a:avLst/>
          </a:prstGeom>
        </p:spPr>
      </p:pic>
    </p:spTree>
    <p:extLst>
      <p:ext uri="{BB962C8B-B14F-4D97-AF65-F5344CB8AC3E}">
        <p14:creationId xmlns:p14="http://schemas.microsoft.com/office/powerpoint/2010/main" val="6464360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fik 5"/>
          <p:cNvPicPr>
            <a:picLocks noChangeAspect="1"/>
          </p:cNvPicPr>
          <p:nvPr/>
        </p:nvPicPr>
        <p:blipFill>
          <a:blip r:embed="rId2"/>
          <a:stretch>
            <a:fillRect/>
          </a:stretch>
        </p:blipFill>
        <p:spPr>
          <a:xfrm flipV="1">
            <a:off x="0" y="985820"/>
            <a:ext cx="12192000" cy="45719"/>
          </a:xfrm>
          <a:prstGeom prst="rect">
            <a:avLst/>
          </a:prstGeom>
        </p:spPr>
      </p:pic>
      <p:sp>
        <p:nvSpPr>
          <p:cNvPr id="7" name="Titel 1"/>
          <p:cNvSpPr txBox="1">
            <a:spLocks/>
          </p:cNvSpPr>
          <p:nvPr/>
        </p:nvSpPr>
        <p:spPr>
          <a:xfrm>
            <a:off x="0" y="1"/>
            <a:ext cx="12192000" cy="985819"/>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de-DE" sz="3600" dirty="0" smtClean="0"/>
              <a:t>Pile </a:t>
            </a:r>
            <a:r>
              <a:rPr lang="de-DE" sz="3600" dirty="0" err="1" smtClean="0"/>
              <a:t>driving</a:t>
            </a:r>
            <a:r>
              <a:rPr lang="de-DE" sz="3600" dirty="0" smtClean="0"/>
              <a:t> – Information on </a:t>
            </a:r>
            <a:r>
              <a:rPr lang="de-DE" sz="3600" dirty="0" err="1" smtClean="0"/>
              <a:t>Mitigation</a:t>
            </a:r>
            <a:endParaRPr lang="de-DE" sz="3600" dirty="0"/>
          </a:p>
        </p:txBody>
      </p:sp>
      <p:pic>
        <p:nvPicPr>
          <p:cNvPr id="2" name="Grafik 1"/>
          <p:cNvPicPr>
            <a:picLocks noChangeAspect="1"/>
          </p:cNvPicPr>
          <p:nvPr/>
        </p:nvPicPr>
        <p:blipFill>
          <a:blip r:embed="rId3"/>
          <a:stretch>
            <a:fillRect/>
          </a:stretch>
        </p:blipFill>
        <p:spPr>
          <a:xfrm>
            <a:off x="1459622" y="1071198"/>
            <a:ext cx="8330421" cy="2814450"/>
          </a:xfrm>
          <a:prstGeom prst="rect">
            <a:avLst/>
          </a:prstGeom>
        </p:spPr>
      </p:pic>
      <p:sp>
        <p:nvSpPr>
          <p:cNvPr id="9" name="Textfeld 8"/>
          <p:cNvSpPr txBox="1"/>
          <p:nvPr/>
        </p:nvSpPr>
        <p:spPr>
          <a:xfrm>
            <a:off x="484919" y="4583979"/>
            <a:ext cx="9374697" cy="1292662"/>
          </a:xfrm>
          <a:prstGeom prst="rect">
            <a:avLst/>
          </a:prstGeom>
          <a:noFill/>
        </p:spPr>
        <p:txBody>
          <a:bodyPr wrap="square" rtlCol="0">
            <a:spAutoFit/>
          </a:bodyPr>
          <a:lstStyle/>
          <a:p>
            <a:r>
              <a:rPr lang="en-US" sz="2600" dirty="0" smtClean="0"/>
              <a:t>Application of sound measurements with calibrated hydrophones</a:t>
            </a:r>
          </a:p>
          <a:p>
            <a:pPr marL="457200" indent="-457200">
              <a:buFont typeface="Arial" panose="020B0604020202020204" pitchFamily="34" charset="0"/>
              <a:buChar char="•"/>
            </a:pPr>
            <a:r>
              <a:rPr lang="en-US" sz="2600" dirty="0" smtClean="0"/>
              <a:t>Fill in "Yes" if sound measurements have been made, otherwise fill in "No".</a:t>
            </a:r>
          </a:p>
        </p:txBody>
      </p:sp>
      <p:cxnSp>
        <p:nvCxnSpPr>
          <p:cNvPr id="10" name="Gerade Verbindung mit Pfeil 9"/>
          <p:cNvCxnSpPr/>
          <p:nvPr/>
        </p:nvCxnSpPr>
        <p:spPr>
          <a:xfrm flipV="1">
            <a:off x="4422689" y="3956518"/>
            <a:ext cx="2" cy="55659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96586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fik 5"/>
          <p:cNvPicPr>
            <a:picLocks noChangeAspect="1"/>
          </p:cNvPicPr>
          <p:nvPr/>
        </p:nvPicPr>
        <p:blipFill>
          <a:blip r:embed="rId2"/>
          <a:stretch>
            <a:fillRect/>
          </a:stretch>
        </p:blipFill>
        <p:spPr>
          <a:xfrm flipV="1">
            <a:off x="0" y="985820"/>
            <a:ext cx="12192000" cy="45719"/>
          </a:xfrm>
          <a:prstGeom prst="rect">
            <a:avLst/>
          </a:prstGeom>
        </p:spPr>
      </p:pic>
      <p:sp>
        <p:nvSpPr>
          <p:cNvPr id="7" name="Titel 1"/>
          <p:cNvSpPr txBox="1">
            <a:spLocks/>
          </p:cNvSpPr>
          <p:nvPr/>
        </p:nvSpPr>
        <p:spPr>
          <a:xfrm>
            <a:off x="0" y="1"/>
            <a:ext cx="12192000" cy="985819"/>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de-DE" sz="3600" dirty="0" smtClean="0"/>
              <a:t>Pile </a:t>
            </a:r>
            <a:r>
              <a:rPr lang="de-DE" sz="3600" dirty="0" err="1" smtClean="0"/>
              <a:t>driving</a:t>
            </a:r>
            <a:r>
              <a:rPr lang="de-DE" sz="3600" dirty="0" smtClean="0"/>
              <a:t> – Information on </a:t>
            </a:r>
            <a:r>
              <a:rPr lang="de-DE" sz="3600" dirty="0" err="1" smtClean="0"/>
              <a:t>Mitigation</a:t>
            </a:r>
            <a:endParaRPr lang="de-DE" sz="3600" dirty="0"/>
          </a:p>
        </p:txBody>
      </p:sp>
      <p:pic>
        <p:nvPicPr>
          <p:cNvPr id="2" name="Grafik 1"/>
          <p:cNvPicPr>
            <a:picLocks noChangeAspect="1"/>
          </p:cNvPicPr>
          <p:nvPr/>
        </p:nvPicPr>
        <p:blipFill>
          <a:blip r:embed="rId3"/>
          <a:stretch>
            <a:fillRect/>
          </a:stretch>
        </p:blipFill>
        <p:spPr>
          <a:xfrm>
            <a:off x="1459622" y="1071198"/>
            <a:ext cx="8330421" cy="2814450"/>
          </a:xfrm>
          <a:prstGeom prst="rect">
            <a:avLst/>
          </a:prstGeom>
        </p:spPr>
      </p:pic>
      <p:sp>
        <p:nvSpPr>
          <p:cNvPr id="9" name="Textfeld 8"/>
          <p:cNvSpPr txBox="1"/>
          <p:nvPr/>
        </p:nvSpPr>
        <p:spPr>
          <a:xfrm>
            <a:off x="484920" y="4583979"/>
            <a:ext cx="5249736" cy="1292662"/>
          </a:xfrm>
          <a:prstGeom prst="rect">
            <a:avLst/>
          </a:prstGeom>
          <a:noFill/>
        </p:spPr>
        <p:txBody>
          <a:bodyPr wrap="square" rtlCol="0">
            <a:spAutoFit/>
          </a:bodyPr>
          <a:lstStyle/>
          <a:p>
            <a:r>
              <a:rPr lang="en-US" sz="2600" dirty="0" smtClean="0"/>
              <a:t>Measured Sound Exposure Level</a:t>
            </a:r>
          </a:p>
          <a:p>
            <a:pPr marL="457200" indent="-457200">
              <a:buFont typeface="Arial" panose="020B0604020202020204" pitchFamily="34" charset="0"/>
              <a:buChar char="•"/>
            </a:pPr>
            <a:r>
              <a:rPr lang="en-US" sz="2600" dirty="0" smtClean="0"/>
              <a:t>Germany reports the 5% </a:t>
            </a:r>
            <a:r>
              <a:rPr lang="en-US" sz="2600" dirty="0" err="1" smtClean="0"/>
              <a:t>Exceedence</a:t>
            </a:r>
            <a:r>
              <a:rPr lang="en-US" sz="2600" dirty="0" smtClean="0"/>
              <a:t> Level is reported</a:t>
            </a:r>
          </a:p>
        </p:txBody>
      </p:sp>
      <p:cxnSp>
        <p:nvCxnSpPr>
          <p:cNvPr id="10" name="Gerade Verbindung mit Pfeil 9"/>
          <p:cNvCxnSpPr/>
          <p:nvPr/>
        </p:nvCxnSpPr>
        <p:spPr>
          <a:xfrm flipV="1">
            <a:off x="5734655" y="4027388"/>
            <a:ext cx="2" cy="55659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4" name="Grafik 3"/>
          <p:cNvPicPr>
            <a:picLocks noChangeAspect="1"/>
          </p:cNvPicPr>
          <p:nvPr/>
        </p:nvPicPr>
        <p:blipFill>
          <a:blip r:embed="rId4"/>
          <a:stretch>
            <a:fillRect/>
          </a:stretch>
        </p:blipFill>
        <p:spPr>
          <a:xfrm>
            <a:off x="5806598" y="4730430"/>
            <a:ext cx="6385402" cy="1374074"/>
          </a:xfrm>
          <a:prstGeom prst="rect">
            <a:avLst/>
          </a:prstGeom>
        </p:spPr>
      </p:pic>
      <p:pic>
        <p:nvPicPr>
          <p:cNvPr id="5" name="Grafik 4"/>
          <p:cNvPicPr>
            <a:picLocks noChangeAspect="1"/>
          </p:cNvPicPr>
          <p:nvPr/>
        </p:nvPicPr>
        <p:blipFill>
          <a:blip r:embed="rId5"/>
          <a:stretch>
            <a:fillRect/>
          </a:stretch>
        </p:blipFill>
        <p:spPr>
          <a:xfrm>
            <a:off x="825838" y="5823349"/>
            <a:ext cx="4553645" cy="975781"/>
          </a:xfrm>
          <a:prstGeom prst="rect">
            <a:avLst/>
          </a:prstGeom>
        </p:spPr>
      </p:pic>
      <p:pic>
        <p:nvPicPr>
          <p:cNvPr id="8" name="Grafik 7"/>
          <p:cNvPicPr>
            <a:picLocks noChangeAspect="1"/>
          </p:cNvPicPr>
          <p:nvPr/>
        </p:nvPicPr>
        <p:blipFill>
          <a:blip r:embed="rId6"/>
          <a:stretch>
            <a:fillRect/>
          </a:stretch>
        </p:blipFill>
        <p:spPr>
          <a:xfrm>
            <a:off x="9506012" y="5763459"/>
            <a:ext cx="1238250" cy="657225"/>
          </a:xfrm>
          <a:prstGeom prst="rect">
            <a:avLst/>
          </a:prstGeom>
        </p:spPr>
      </p:pic>
      <p:pic>
        <p:nvPicPr>
          <p:cNvPr id="12" name="Grafik 11"/>
          <p:cNvPicPr>
            <a:picLocks noChangeAspect="1"/>
          </p:cNvPicPr>
          <p:nvPr/>
        </p:nvPicPr>
        <p:blipFill>
          <a:blip r:embed="rId7"/>
          <a:stretch>
            <a:fillRect/>
          </a:stretch>
        </p:blipFill>
        <p:spPr>
          <a:xfrm>
            <a:off x="5827244" y="6063244"/>
            <a:ext cx="4917017" cy="657225"/>
          </a:xfrm>
          <a:prstGeom prst="rect">
            <a:avLst/>
          </a:prstGeom>
        </p:spPr>
      </p:pic>
    </p:spTree>
    <p:extLst>
      <p:ext uri="{BB962C8B-B14F-4D97-AF65-F5344CB8AC3E}">
        <p14:creationId xmlns:p14="http://schemas.microsoft.com/office/powerpoint/2010/main" val="5586990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fik 5"/>
          <p:cNvPicPr>
            <a:picLocks noChangeAspect="1"/>
          </p:cNvPicPr>
          <p:nvPr/>
        </p:nvPicPr>
        <p:blipFill>
          <a:blip r:embed="rId2"/>
          <a:stretch>
            <a:fillRect/>
          </a:stretch>
        </p:blipFill>
        <p:spPr>
          <a:xfrm flipV="1">
            <a:off x="0" y="985820"/>
            <a:ext cx="12192000" cy="45719"/>
          </a:xfrm>
          <a:prstGeom prst="rect">
            <a:avLst/>
          </a:prstGeom>
        </p:spPr>
      </p:pic>
      <p:sp>
        <p:nvSpPr>
          <p:cNvPr id="7" name="Titel 1"/>
          <p:cNvSpPr txBox="1">
            <a:spLocks/>
          </p:cNvSpPr>
          <p:nvPr/>
        </p:nvSpPr>
        <p:spPr>
          <a:xfrm>
            <a:off x="0" y="1"/>
            <a:ext cx="12192000" cy="985819"/>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de-DE" sz="3600" dirty="0" smtClean="0"/>
              <a:t>Pile </a:t>
            </a:r>
            <a:r>
              <a:rPr lang="de-DE" sz="3600" dirty="0" err="1" smtClean="0"/>
              <a:t>driving</a:t>
            </a:r>
            <a:r>
              <a:rPr lang="de-DE" sz="3600" dirty="0" smtClean="0"/>
              <a:t> – Information on </a:t>
            </a:r>
            <a:r>
              <a:rPr lang="de-DE" sz="3600" dirty="0" err="1" smtClean="0"/>
              <a:t>Mitigation</a:t>
            </a:r>
            <a:endParaRPr lang="de-DE" sz="3600" dirty="0"/>
          </a:p>
        </p:txBody>
      </p:sp>
      <p:pic>
        <p:nvPicPr>
          <p:cNvPr id="2" name="Grafik 1"/>
          <p:cNvPicPr>
            <a:picLocks noChangeAspect="1"/>
          </p:cNvPicPr>
          <p:nvPr/>
        </p:nvPicPr>
        <p:blipFill>
          <a:blip r:embed="rId3"/>
          <a:stretch>
            <a:fillRect/>
          </a:stretch>
        </p:blipFill>
        <p:spPr>
          <a:xfrm>
            <a:off x="1459622" y="1071198"/>
            <a:ext cx="8330421" cy="2814450"/>
          </a:xfrm>
          <a:prstGeom prst="rect">
            <a:avLst/>
          </a:prstGeom>
        </p:spPr>
      </p:pic>
      <p:sp>
        <p:nvSpPr>
          <p:cNvPr id="9" name="Textfeld 8"/>
          <p:cNvSpPr txBox="1"/>
          <p:nvPr/>
        </p:nvSpPr>
        <p:spPr>
          <a:xfrm>
            <a:off x="484919" y="4583979"/>
            <a:ext cx="9374697" cy="492443"/>
          </a:xfrm>
          <a:prstGeom prst="rect">
            <a:avLst/>
          </a:prstGeom>
          <a:noFill/>
        </p:spPr>
        <p:txBody>
          <a:bodyPr wrap="square" rtlCol="0">
            <a:spAutoFit/>
          </a:bodyPr>
          <a:lstStyle/>
          <a:p>
            <a:r>
              <a:rPr lang="en-US" sz="2600" dirty="0" smtClean="0"/>
              <a:t>Measured zero-to-peak Sound Pressure Level</a:t>
            </a:r>
          </a:p>
        </p:txBody>
      </p:sp>
      <p:cxnSp>
        <p:nvCxnSpPr>
          <p:cNvPr id="10" name="Gerade Verbindung mit Pfeil 9"/>
          <p:cNvCxnSpPr/>
          <p:nvPr/>
        </p:nvCxnSpPr>
        <p:spPr>
          <a:xfrm flipV="1">
            <a:off x="6589419" y="3925307"/>
            <a:ext cx="2" cy="55659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3" name="Grafik 2"/>
          <p:cNvPicPr>
            <a:picLocks noChangeAspect="1"/>
          </p:cNvPicPr>
          <p:nvPr/>
        </p:nvPicPr>
        <p:blipFill>
          <a:blip r:embed="rId4"/>
          <a:stretch>
            <a:fillRect/>
          </a:stretch>
        </p:blipFill>
        <p:spPr>
          <a:xfrm>
            <a:off x="799879" y="5425440"/>
            <a:ext cx="4013854" cy="1029970"/>
          </a:xfrm>
          <a:prstGeom prst="rect">
            <a:avLst/>
          </a:prstGeom>
        </p:spPr>
      </p:pic>
      <p:pic>
        <p:nvPicPr>
          <p:cNvPr id="4" name="Grafik 3"/>
          <p:cNvPicPr>
            <a:picLocks noChangeAspect="1"/>
          </p:cNvPicPr>
          <p:nvPr/>
        </p:nvPicPr>
        <p:blipFill>
          <a:blip r:embed="rId5"/>
          <a:stretch>
            <a:fillRect/>
          </a:stretch>
        </p:blipFill>
        <p:spPr>
          <a:xfrm>
            <a:off x="5686742" y="5717260"/>
            <a:ext cx="4818919" cy="616230"/>
          </a:xfrm>
          <a:prstGeom prst="rect">
            <a:avLst/>
          </a:prstGeom>
        </p:spPr>
      </p:pic>
      <p:pic>
        <p:nvPicPr>
          <p:cNvPr id="11" name="Grafik 10"/>
          <p:cNvPicPr>
            <a:picLocks noChangeAspect="1"/>
          </p:cNvPicPr>
          <p:nvPr/>
        </p:nvPicPr>
        <p:blipFill>
          <a:blip r:embed="rId6"/>
          <a:stretch>
            <a:fillRect/>
          </a:stretch>
        </p:blipFill>
        <p:spPr>
          <a:xfrm>
            <a:off x="5686742" y="6333490"/>
            <a:ext cx="5027053" cy="397824"/>
          </a:xfrm>
          <a:prstGeom prst="rect">
            <a:avLst/>
          </a:prstGeom>
        </p:spPr>
      </p:pic>
    </p:spTree>
    <p:extLst>
      <p:ext uri="{BB962C8B-B14F-4D97-AF65-F5344CB8AC3E}">
        <p14:creationId xmlns:p14="http://schemas.microsoft.com/office/powerpoint/2010/main" val="31560951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fik 5"/>
          <p:cNvPicPr>
            <a:picLocks noChangeAspect="1"/>
          </p:cNvPicPr>
          <p:nvPr/>
        </p:nvPicPr>
        <p:blipFill>
          <a:blip r:embed="rId2"/>
          <a:stretch>
            <a:fillRect/>
          </a:stretch>
        </p:blipFill>
        <p:spPr>
          <a:xfrm flipV="1">
            <a:off x="0" y="985820"/>
            <a:ext cx="12192000" cy="45719"/>
          </a:xfrm>
          <a:prstGeom prst="rect">
            <a:avLst/>
          </a:prstGeom>
        </p:spPr>
      </p:pic>
      <p:sp>
        <p:nvSpPr>
          <p:cNvPr id="7" name="Titel 1"/>
          <p:cNvSpPr txBox="1">
            <a:spLocks/>
          </p:cNvSpPr>
          <p:nvPr/>
        </p:nvSpPr>
        <p:spPr>
          <a:xfrm>
            <a:off x="0" y="1"/>
            <a:ext cx="12192000" cy="985819"/>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de-DE" sz="3600" dirty="0" smtClean="0"/>
              <a:t>Pile </a:t>
            </a:r>
            <a:r>
              <a:rPr lang="de-DE" sz="3600" dirty="0" err="1" smtClean="0"/>
              <a:t>driving</a:t>
            </a:r>
            <a:r>
              <a:rPr lang="de-DE" sz="3600" dirty="0" smtClean="0"/>
              <a:t> – Information on </a:t>
            </a:r>
            <a:r>
              <a:rPr lang="de-DE" sz="3600" dirty="0" err="1" smtClean="0"/>
              <a:t>Mitigation</a:t>
            </a:r>
            <a:endParaRPr lang="de-DE" sz="3600" dirty="0"/>
          </a:p>
        </p:txBody>
      </p:sp>
      <p:pic>
        <p:nvPicPr>
          <p:cNvPr id="2" name="Grafik 1"/>
          <p:cNvPicPr>
            <a:picLocks noChangeAspect="1"/>
          </p:cNvPicPr>
          <p:nvPr/>
        </p:nvPicPr>
        <p:blipFill>
          <a:blip r:embed="rId3"/>
          <a:stretch>
            <a:fillRect/>
          </a:stretch>
        </p:blipFill>
        <p:spPr>
          <a:xfrm>
            <a:off x="1459622" y="1071198"/>
            <a:ext cx="8330421" cy="2814450"/>
          </a:xfrm>
          <a:prstGeom prst="rect">
            <a:avLst/>
          </a:prstGeom>
        </p:spPr>
      </p:pic>
      <p:sp>
        <p:nvSpPr>
          <p:cNvPr id="9" name="Textfeld 8"/>
          <p:cNvSpPr txBox="1"/>
          <p:nvPr/>
        </p:nvSpPr>
        <p:spPr>
          <a:xfrm>
            <a:off x="484919" y="4583979"/>
            <a:ext cx="9374697" cy="892552"/>
          </a:xfrm>
          <a:prstGeom prst="rect">
            <a:avLst/>
          </a:prstGeom>
          <a:noFill/>
        </p:spPr>
        <p:txBody>
          <a:bodyPr wrap="square" rtlCol="0">
            <a:spAutoFit/>
          </a:bodyPr>
          <a:lstStyle/>
          <a:p>
            <a:r>
              <a:rPr lang="en-US" sz="2600" dirty="0" smtClean="0"/>
              <a:t>Distance at which the sound measurements took place</a:t>
            </a:r>
          </a:p>
          <a:p>
            <a:pPr marL="457200" indent="-457200">
              <a:buFont typeface="Arial" panose="020B0604020202020204" pitchFamily="34" charset="0"/>
              <a:buChar char="•"/>
            </a:pPr>
            <a:r>
              <a:rPr lang="en-US" sz="2600" dirty="0" smtClean="0"/>
              <a:t>In Germany, the preferred measuring distance is 750 m</a:t>
            </a:r>
          </a:p>
        </p:txBody>
      </p:sp>
      <p:cxnSp>
        <p:nvCxnSpPr>
          <p:cNvPr id="10" name="Gerade Verbindung mit Pfeil 9"/>
          <p:cNvCxnSpPr/>
          <p:nvPr/>
        </p:nvCxnSpPr>
        <p:spPr>
          <a:xfrm flipV="1">
            <a:off x="7503819" y="3925307"/>
            <a:ext cx="2" cy="55659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355556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fik 5"/>
          <p:cNvPicPr>
            <a:picLocks noChangeAspect="1"/>
          </p:cNvPicPr>
          <p:nvPr/>
        </p:nvPicPr>
        <p:blipFill>
          <a:blip r:embed="rId2"/>
          <a:stretch>
            <a:fillRect/>
          </a:stretch>
        </p:blipFill>
        <p:spPr>
          <a:xfrm flipV="1">
            <a:off x="0" y="985820"/>
            <a:ext cx="12192000" cy="45719"/>
          </a:xfrm>
          <a:prstGeom prst="rect">
            <a:avLst/>
          </a:prstGeom>
        </p:spPr>
      </p:pic>
      <p:sp>
        <p:nvSpPr>
          <p:cNvPr id="7" name="Titel 1"/>
          <p:cNvSpPr txBox="1">
            <a:spLocks/>
          </p:cNvSpPr>
          <p:nvPr/>
        </p:nvSpPr>
        <p:spPr>
          <a:xfrm>
            <a:off x="0" y="1"/>
            <a:ext cx="12192000" cy="985819"/>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de-DE" sz="3600" dirty="0" smtClean="0"/>
              <a:t>Pile </a:t>
            </a:r>
            <a:r>
              <a:rPr lang="de-DE" sz="3600" dirty="0" err="1" smtClean="0"/>
              <a:t>driving</a:t>
            </a:r>
            <a:r>
              <a:rPr lang="de-DE" sz="3600" dirty="0" smtClean="0"/>
              <a:t> – Information on </a:t>
            </a:r>
            <a:r>
              <a:rPr lang="de-DE" sz="3600" dirty="0" err="1" smtClean="0"/>
              <a:t>Mitigation</a:t>
            </a:r>
            <a:endParaRPr lang="de-DE" sz="3600" dirty="0"/>
          </a:p>
        </p:txBody>
      </p:sp>
      <p:pic>
        <p:nvPicPr>
          <p:cNvPr id="2" name="Grafik 1"/>
          <p:cNvPicPr>
            <a:picLocks noChangeAspect="1"/>
          </p:cNvPicPr>
          <p:nvPr/>
        </p:nvPicPr>
        <p:blipFill>
          <a:blip r:embed="rId3"/>
          <a:stretch>
            <a:fillRect/>
          </a:stretch>
        </p:blipFill>
        <p:spPr>
          <a:xfrm>
            <a:off x="1459622" y="1071198"/>
            <a:ext cx="8330421" cy="2814450"/>
          </a:xfrm>
          <a:prstGeom prst="rect">
            <a:avLst/>
          </a:prstGeom>
        </p:spPr>
      </p:pic>
      <p:sp>
        <p:nvSpPr>
          <p:cNvPr id="9" name="Textfeld 8"/>
          <p:cNvSpPr txBox="1"/>
          <p:nvPr/>
        </p:nvSpPr>
        <p:spPr>
          <a:xfrm>
            <a:off x="484919" y="4583979"/>
            <a:ext cx="9374697" cy="492443"/>
          </a:xfrm>
          <a:prstGeom prst="rect">
            <a:avLst/>
          </a:prstGeom>
          <a:noFill/>
        </p:spPr>
        <p:txBody>
          <a:bodyPr wrap="square" rtlCol="0">
            <a:spAutoFit/>
          </a:bodyPr>
          <a:lstStyle/>
          <a:p>
            <a:r>
              <a:rPr lang="en-US" sz="2600" dirty="0" smtClean="0"/>
              <a:t>Hammer type used</a:t>
            </a:r>
          </a:p>
        </p:txBody>
      </p:sp>
      <p:cxnSp>
        <p:nvCxnSpPr>
          <p:cNvPr id="10" name="Gerade Verbindung mit Pfeil 9"/>
          <p:cNvCxnSpPr/>
          <p:nvPr/>
        </p:nvCxnSpPr>
        <p:spPr>
          <a:xfrm flipV="1">
            <a:off x="8497732" y="3925307"/>
            <a:ext cx="2" cy="55659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063981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fik 5"/>
          <p:cNvPicPr>
            <a:picLocks noChangeAspect="1"/>
          </p:cNvPicPr>
          <p:nvPr/>
        </p:nvPicPr>
        <p:blipFill>
          <a:blip r:embed="rId2"/>
          <a:stretch>
            <a:fillRect/>
          </a:stretch>
        </p:blipFill>
        <p:spPr>
          <a:xfrm flipV="1">
            <a:off x="0" y="985820"/>
            <a:ext cx="12192000" cy="45719"/>
          </a:xfrm>
          <a:prstGeom prst="rect">
            <a:avLst/>
          </a:prstGeom>
        </p:spPr>
      </p:pic>
      <p:sp>
        <p:nvSpPr>
          <p:cNvPr id="7" name="Titel 1"/>
          <p:cNvSpPr txBox="1">
            <a:spLocks/>
          </p:cNvSpPr>
          <p:nvPr/>
        </p:nvSpPr>
        <p:spPr>
          <a:xfrm>
            <a:off x="0" y="1"/>
            <a:ext cx="12192000" cy="985819"/>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de-DE" sz="3600" dirty="0" smtClean="0"/>
              <a:t>Pile </a:t>
            </a:r>
            <a:r>
              <a:rPr lang="de-DE" sz="3600" dirty="0" err="1" smtClean="0"/>
              <a:t>driving</a:t>
            </a:r>
            <a:r>
              <a:rPr lang="de-DE" sz="3600" dirty="0" smtClean="0"/>
              <a:t> – Information on </a:t>
            </a:r>
            <a:r>
              <a:rPr lang="de-DE" sz="3600" dirty="0" err="1" smtClean="0"/>
              <a:t>Mitigation</a:t>
            </a:r>
            <a:endParaRPr lang="de-DE" sz="3600" dirty="0"/>
          </a:p>
        </p:txBody>
      </p:sp>
      <p:pic>
        <p:nvPicPr>
          <p:cNvPr id="2" name="Grafik 1"/>
          <p:cNvPicPr>
            <a:picLocks noChangeAspect="1"/>
          </p:cNvPicPr>
          <p:nvPr/>
        </p:nvPicPr>
        <p:blipFill>
          <a:blip r:embed="rId3"/>
          <a:stretch>
            <a:fillRect/>
          </a:stretch>
        </p:blipFill>
        <p:spPr>
          <a:xfrm>
            <a:off x="1459622" y="1071198"/>
            <a:ext cx="8330421" cy="2814450"/>
          </a:xfrm>
          <a:prstGeom prst="rect">
            <a:avLst/>
          </a:prstGeom>
        </p:spPr>
      </p:pic>
      <p:sp>
        <p:nvSpPr>
          <p:cNvPr id="9" name="Textfeld 8"/>
          <p:cNvSpPr txBox="1"/>
          <p:nvPr/>
        </p:nvSpPr>
        <p:spPr>
          <a:xfrm>
            <a:off x="484919" y="4583979"/>
            <a:ext cx="9374697" cy="892552"/>
          </a:xfrm>
          <a:prstGeom prst="rect">
            <a:avLst/>
          </a:prstGeom>
          <a:noFill/>
        </p:spPr>
        <p:txBody>
          <a:bodyPr wrap="square" rtlCol="0">
            <a:spAutoFit/>
          </a:bodyPr>
          <a:lstStyle/>
          <a:p>
            <a:r>
              <a:rPr lang="en-US" sz="2600" dirty="0"/>
              <a:t>M</a:t>
            </a:r>
            <a:r>
              <a:rPr lang="en-US" sz="2600" dirty="0" smtClean="0"/>
              <a:t>aximum applied energy per ramming stroke</a:t>
            </a:r>
          </a:p>
          <a:p>
            <a:pPr marL="457200" indent="-457200">
              <a:buFont typeface="Arial" panose="020B0604020202020204" pitchFamily="34" charset="0"/>
              <a:buChar char="•"/>
            </a:pPr>
            <a:r>
              <a:rPr lang="en-US" sz="2600" dirty="0" smtClean="0"/>
              <a:t>Used for the determination of the “</a:t>
            </a:r>
            <a:r>
              <a:rPr lang="en-US" sz="2600" dirty="0" err="1" smtClean="0"/>
              <a:t>value_code</a:t>
            </a:r>
            <a:r>
              <a:rPr lang="en-US" sz="2600" dirty="0" smtClean="0"/>
              <a:t>”</a:t>
            </a:r>
          </a:p>
        </p:txBody>
      </p:sp>
      <p:cxnSp>
        <p:nvCxnSpPr>
          <p:cNvPr id="10" name="Gerade Verbindung mit Pfeil 9"/>
          <p:cNvCxnSpPr/>
          <p:nvPr/>
        </p:nvCxnSpPr>
        <p:spPr>
          <a:xfrm flipV="1">
            <a:off x="9422071" y="3925307"/>
            <a:ext cx="2" cy="55659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21284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fik 5"/>
          <p:cNvPicPr>
            <a:picLocks noChangeAspect="1"/>
          </p:cNvPicPr>
          <p:nvPr/>
        </p:nvPicPr>
        <p:blipFill>
          <a:blip r:embed="rId2"/>
          <a:stretch>
            <a:fillRect/>
          </a:stretch>
        </p:blipFill>
        <p:spPr>
          <a:xfrm flipV="1">
            <a:off x="0" y="985820"/>
            <a:ext cx="12192000" cy="45719"/>
          </a:xfrm>
          <a:prstGeom prst="rect">
            <a:avLst/>
          </a:prstGeom>
        </p:spPr>
      </p:pic>
      <p:sp>
        <p:nvSpPr>
          <p:cNvPr id="7" name="Titel 1"/>
          <p:cNvSpPr txBox="1">
            <a:spLocks/>
          </p:cNvSpPr>
          <p:nvPr/>
        </p:nvSpPr>
        <p:spPr>
          <a:xfrm>
            <a:off x="0" y="1"/>
            <a:ext cx="12192000" cy="985819"/>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de-DE" sz="3600" dirty="0" smtClean="0"/>
              <a:t>Pile </a:t>
            </a:r>
            <a:r>
              <a:rPr lang="de-DE" sz="3600" dirty="0" err="1" smtClean="0"/>
              <a:t>driving</a:t>
            </a:r>
            <a:r>
              <a:rPr lang="de-DE" sz="3600" dirty="0" smtClean="0"/>
              <a:t> – Optional </a:t>
            </a:r>
            <a:r>
              <a:rPr lang="de-DE" sz="3600" dirty="0" err="1" smtClean="0"/>
              <a:t>attributes</a:t>
            </a:r>
            <a:endParaRPr lang="de-DE" sz="3600" dirty="0"/>
          </a:p>
        </p:txBody>
      </p:sp>
      <p:pic>
        <p:nvPicPr>
          <p:cNvPr id="3" name="Grafik 2"/>
          <p:cNvPicPr>
            <a:picLocks noChangeAspect="1"/>
          </p:cNvPicPr>
          <p:nvPr/>
        </p:nvPicPr>
        <p:blipFill>
          <a:blip r:embed="rId3"/>
          <a:stretch>
            <a:fillRect/>
          </a:stretch>
        </p:blipFill>
        <p:spPr>
          <a:xfrm>
            <a:off x="725804" y="1106796"/>
            <a:ext cx="9163632" cy="3057699"/>
          </a:xfrm>
          <a:prstGeom prst="rect">
            <a:avLst/>
          </a:prstGeom>
        </p:spPr>
      </p:pic>
      <p:cxnSp>
        <p:nvCxnSpPr>
          <p:cNvPr id="8" name="Gerade Verbindung mit Pfeil 7"/>
          <p:cNvCxnSpPr/>
          <p:nvPr/>
        </p:nvCxnSpPr>
        <p:spPr>
          <a:xfrm flipV="1">
            <a:off x="1132836" y="4239752"/>
            <a:ext cx="2" cy="55659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Textfeld 12"/>
          <p:cNvSpPr txBox="1"/>
          <p:nvPr/>
        </p:nvSpPr>
        <p:spPr>
          <a:xfrm>
            <a:off x="852670" y="5041179"/>
            <a:ext cx="9374697" cy="892552"/>
          </a:xfrm>
          <a:prstGeom prst="rect">
            <a:avLst/>
          </a:prstGeom>
          <a:noFill/>
        </p:spPr>
        <p:txBody>
          <a:bodyPr wrap="square" rtlCol="0">
            <a:spAutoFit/>
          </a:bodyPr>
          <a:lstStyle/>
          <a:p>
            <a:r>
              <a:rPr lang="en-US" sz="2600" dirty="0" smtClean="0"/>
              <a:t>currently </a:t>
            </a:r>
            <a:r>
              <a:rPr lang="en-US" sz="2600" dirty="0"/>
              <a:t>not </a:t>
            </a:r>
            <a:r>
              <a:rPr lang="en-US" sz="2600" dirty="0" smtClean="0"/>
              <a:t>used</a:t>
            </a:r>
          </a:p>
          <a:p>
            <a:pPr marL="457200" indent="-457200">
              <a:buFont typeface="Arial" panose="020B0604020202020204" pitchFamily="34" charset="0"/>
              <a:buChar char="•"/>
            </a:pPr>
            <a:r>
              <a:rPr lang="en-US" sz="2600" dirty="0"/>
              <a:t>Format has to be specified in Monitoring guidance by TG Noise </a:t>
            </a:r>
          </a:p>
        </p:txBody>
      </p:sp>
    </p:spTree>
    <p:extLst>
      <p:ext uri="{BB962C8B-B14F-4D97-AF65-F5344CB8AC3E}">
        <p14:creationId xmlns:p14="http://schemas.microsoft.com/office/powerpoint/2010/main" val="8600418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fik 5"/>
          <p:cNvPicPr>
            <a:picLocks noChangeAspect="1"/>
          </p:cNvPicPr>
          <p:nvPr/>
        </p:nvPicPr>
        <p:blipFill>
          <a:blip r:embed="rId2"/>
          <a:stretch>
            <a:fillRect/>
          </a:stretch>
        </p:blipFill>
        <p:spPr>
          <a:xfrm flipV="1">
            <a:off x="0" y="985820"/>
            <a:ext cx="12192000" cy="45719"/>
          </a:xfrm>
          <a:prstGeom prst="rect">
            <a:avLst/>
          </a:prstGeom>
        </p:spPr>
      </p:pic>
      <p:sp>
        <p:nvSpPr>
          <p:cNvPr id="7" name="Titel 1"/>
          <p:cNvSpPr txBox="1">
            <a:spLocks/>
          </p:cNvSpPr>
          <p:nvPr/>
        </p:nvSpPr>
        <p:spPr>
          <a:xfrm>
            <a:off x="0" y="1"/>
            <a:ext cx="12192000" cy="985819"/>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de-DE" sz="3600" dirty="0" smtClean="0"/>
              <a:t>Pile </a:t>
            </a:r>
            <a:r>
              <a:rPr lang="de-DE" sz="3600" dirty="0" err="1" smtClean="0"/>
              <a:t>driving</a:t>
            </a:r>
            <a:r>
              <a:rPr lang="de-DE" sz="3600" dirty="0" smtClean="0"/>
              <a:t> – Optional </a:t>
            </a:r>
            <a:r>
              <a:rPr lang="de-DE" sz="3600" dirty="0" err="1" smtClean="0"/>
              <a:t>attributes</a:t>
            </a:r>
            <a:endParaRPr lang="de-DE" sz="3600" dirty="0"/>
          </a:p>
        </p:txBody>
      </p:sp>
      <p:pic>
        <p:nvPicPr>
          <p:cNvPr id="3" name="Grafik 2"/>
          <p:cNvPicPr>
            <a:picLocks noChangeAspect="1"/>
          </p:cNvPicPr>
          <p:nvPr/>
        </p:nvPicPr>
        <p:blipFill>
          <a:blip r:embed="rId3"/>
          <a:stretch>
            <a:fillRect/>
          </a:stretch>
        </p:blipFill>
        <p:spPr>
          <a:xfrm>
            <a:off x="725804" y="1106796"/>
            <a:ext cx="9163632" cy="3057699"/>
          </a:xfrm>
          <a:prstGeom prst="rect">
            <a:avLst/>
          </a:prstGeom>
        </p:spPr>
      </p:pic>
      <p:cxnSp>
        <p:nvCxnSpPr>
          <p:cNvPr id="9" name="Gerade Verbindung mit Pfeil 8"/>
          <p:cNvCxnSpPr/>
          <p:nvPr/>
        </p:nvCxnSpPr>
        <p:spPr>
          <a:xfrm flipV="1">
            <a:off x="2106871" y="4239751"/>
            <a:ext cx="2" cy="55659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Gerade Verbindung mit Pfeil 9"/>
          <p:cNvCxnSpPr/>
          <p:nvPr/>
        </p:nvCxnSpPr>
        <p:spPr>
          <a:xfrm flipV="1">
            <a:off x="4273601" y="4239750"/>
            <a:ext cx="2" cy="55659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Gerade Verbindung mit Pfeil 10"/>
          <p:cNvCxnSpPr/>
          <p:nvPr/>
        </p:nvCxnSpPr>
        <p:spPr>
          <a:xfrm flipV="1">
            <a:off x="5247636" y="4239749"/>
            <a:ext cx="2" cy="55659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Gerade Verbindung mit Pfeil 11"/>
          <p:cNvCxnSpPr/>
          <p:nvPr/>
        </p:nvCxnSpPr>
        <p:spPr>
          <a:xfrm flipV="1">
            <a:off x="6430165" y="4239749"/>
            <a:ext cx="2" cy="55659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Textfeld 12"/>
          <p:cNvSpPr txBox="1"/>
          <p:nvPr/>
        </p:nvSpPr>
        <p:spPr>
          <a:xfrm>
            <a:off x="852670" y="5041179"/>
            <a:ext cx="9374697" cy="492443"/>
          </a:xfrm>
          <a:prstGeom prst="rect">
            <a:avLst/>
          </a:prstGeom>
          <a:noFill/>
        </p:spPr>
        <p:txBody>
          <a:bodyPr wrap="square" rtlCol="0">
            <a:spAutoFit/>
          </a:bodyPr>
          <a:lstStyle/>
          <a:p>
            <a:r>
              <a:rPr lang="en-US" sz="2600" dirty="0" smtClean="0"/>
              <a:t>Not relevant for pile driving</a:t>
            </a:r>
          </a:p>
        </p:txBody>
      </p:sp>
    </p:spTree>
    <p:extLst>
      <p:ext uri="{BB962C8B-B14F-4D97-AF65-F5344CB8AC3E}">
        <p14:creationId xmlns:p14="http://schemas.microsoft.com/office/powerpoint/2010/main" val="38766083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fik 5"/>
          <p:cNvPicPr>
            <a:picLocks noChangeAspect="1"/>
          </p:cNvPicPr>
          <p:nvPr/>
        </p:nvPicPr>
        <p:blipFill>
          <a:blip r:embed="rId2"/>
          <a:stretch>
            <a:fillRect/>
          </a:stretch>
        </p:blipFill>
        <p:spPr>
          <a:xfrm flipV="1">
            <a:off x="0" y="985820"/>
            <a:ext cx="12192000" cy="45719"/>
          </a:xfrm>
          <a:prstGeom prst="rect">
            <a:avLst/>
          </a:prstGeom>
        </p:spPr>
      </p:pic>
      <p:sp>
        <p:nvSpPr>
          <p:cNvPr id="7" name="Titel 1"/>
          <p:cNvSpPr txBox="1">
            <a:spLocks/>
          </p:cNvSpPr>
          <p:nvPr/>
        </p:nvSpPr>
        <p:spPr>
          <a:xfrm>
            <a:off x="0" y="1"/>
            <a:ext cx="12192000" cy="985819"/>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de-DE" sz="3600" dirty="0" smtClean="0"/>
              <a:t>Monitoring </a:t>
            </a:r>
            <a:r>
              <a:rPr lang="de-DE" sz="3600" dirty="0" err="1"/>
              <a:t>g</a:t>
            </a:r>
            <a:r>
              <a:rPr lang="de-DE" sz="3600" dirty="0" err="1" smtClean="0"/>
              <a:t>uidance</a:t>
            </a:r>
            <a:r>
              <a:rPr lang="de-DE" sz="3600" dirty="0" smtClean="0"/>
              <a:t> </a:t>
            </a:r>
            <a:r>
              <a:rPr lang="de-DE" sz="3600" dirty="0" err="1" smtClean="0"/>
              <a:t>for</a:t>
            </a:r>
            <a:r>
              <a:rPr lang="de-DE" sz="3600" dirty="0" smtClean="0"/>
              <a:t> </a:t>
            </a:r>
            <a:r>
              <a:rPr lang="de-DE" sz="3600" dirty="0" err="1" smtClean="0"/>
              <a:t>underwater</a:t>
            </a:r>
            <a:r>
              <a:rPr lang="de-DE" sz="3600" dirty="0" smtClean="0"/>
              <a:t> </a:t>
            </a:r>
            <a:r>
              <a:rPr lang="de-DE" sz="3600" dirty="0" err="1" smtClean="0"/>
              <a:t>sound</a:t>
            </a:r>
            <a:endParaRPr lang="de-DE" sz="3600" dirty="0"/>
          </a:p>
        </p:txBody>
      </p:sp>
      <p:sp>
        <p:nvSpPr>
          <p:cNvPr id="2" name="Textfeld 1"/>
          <p:cNvSpPr txBox="1"/>
          <p:nvPr/>
        </p:nvSpPr>
        <p:spPr>
          <a:xfrm>
            <a:off x="337930" y="1971639"/>
            <a:ext cx="11668539" cy="2492990"/>
          </a:xfrm>
          <a:prstGeom prst="rect">
            <a:avLst/>
          </a:prstGeom>
          <a:noFill/>
        </p:spPr>
        <p:txBody>
          <a:bodyPr wrap="square" rtlCol="0">
            <a:spAutoFit/>
          </a:bodyPr>
          <a:lstStyle/>
          <a:p>
            <a:pPr marL="285750" indent="-285750">
              <a:buFont typeface="Arial" panose="020B0604020202020204" pitchFamily="34" charset="0"/>
              <a:buChar char="•"/>
            </a:pPr>
            <a:r>
              <a:rPr lang="en-US" sz="2600" dirty="0"/>
              <a:t>The monitoring guidance describes the Parameter entered in the </a:t>
            </a:r>
            <a:r>
              <a:rPr lang="en-US" sz="2600" dirty="0" smtClean="0"/>
              <a:t>Reporting Template</a:t>
            </a:r>
            <a:endParaRPr lang="en-US" sz="2600" dirty="0"/>
          </a:p>
          <a:p>
            <a:pPr marL="285750" indent="-285750">
              <a:buFont typeface="Arial" panose="020B0604020202020204" pitchFamily="34" charset="0"/>
              <a:buChar char="•"/>
            </a:pPr>
            <a:r>
              <a:rPr lang="en-US" sz="2600" dirty="0" smtClean="0"/>
              <a:t>In </a:t>
            </a:r>
            <a:r>
              <a:rPr lang="en-US" sz="2600" dirty="0"/>
              <a:t>the TG Noise, the monitoring guidance for underwater noise is currently being </a:t>
            </a:r>
            <a:r>
              <a:rPr lang="en-US" sz="2600" dirty="0" smtClean="0"/>
              <a:t>updated</a:t>
            </a:r>
          </a:p>
          <a:p>
            <a:pPr marL="285750" indent="-285750">
              <a:buFont typeface="Arial" panose="020B0604020202020204" pitchFamily="34" charset="0"/>
              <a:buChar char="•"/>
            </a:pPr>
            <a:r>
              <a:rPr lang="en-US" sz="2600" dirty="0" smtClean="0"/>
              <a:t>Current </a:t>
            </a:r>
            <a:r>
              <a:rPr lang="en-US" sz="2600" dirty="0"/>
              <a:t>gaps in the specification should be passed on to TG Noise to complete </a:t>
            </a:r>
            <a:r>
              <a:rPr lang="en-US" sz="2600" dirty="0" smtClean="0"/>
              <a:t>guidelines</a:t>
            </a:r>
          </a:p>
        </p:txBody>
      </p:sp>
    </p:spTree>
    <p:extLst>
      <p:ext uri="{BB962C8B-B14F-4D97-AF65-F5344CB8AC3E}">
        <p14:creationId xmlns:p14="http://schemas.microsoft.com/office/powerpoint/2010/main" val="8895938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fik 5"/>
          <p:cNvPicPr>
            <a:picLocks noChangeAspect="1"/>
          </p:cNvPicPr>
          <p:nvPr/>
        </p:nvPicPr>
        <p:blipFill>
          <a:blip r:embed="rId2"/>
          <a:stretch>
            <a:fillRect/>
          </a:stretch>
        </p:blipFill>
        <p:spPr>
          <a:xfrm flipV="1">
            <a:off x="0" y="985820"/>
            <a:ext cx="12192000" cy="45719"/>
          </a:xfrm>
          <a:prstGeom prst="rect">
            <a:avLst/>
          </a:prstGeom>
        </p:spPr>
      </p:pic>
      <p:sp>
        <p:nvSpPr>
          <p:cNvPr id="7" name="Titel 1"/>
          <p:cNvSpPr txBox="1">
            <a:spLocks/>
          </p:cNvSpPr>
          <p:nvPr/>
        </p:nvSpPr>
        <p:spPr>
          <a:xfrm>
            <a:off x="0" y="1"/>
            <a:ext cx="12192000" cy="985819"/>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de-DE" sz="3600" dirty="0" smtClean="0"/>
              <a:t>Pile </a:t>
            </a:r>
            <a:r>
              <a:rPr lang="de-DE" sz="3600" dirty="0" err="1" smtClean="0"/>
              <a:t>driving</a:t>
            </a:r>
            <a:r>
              <a:rPr lang="de-DE" sz="3600" dirty="0" smtClean="0"/>
              <a:t> – Optional </a:t>
            </a:r>
            <a:r>
              <a:rPr lang="de-DE" sz="3600" dirty="0" err="1" smtClean="0"/>
              <a:t>attributes</a:t>
            </a:r>
            <a:endParaRPr lang="de-DE" sz="3600" dirty="0"/>
          </a:p>
        </p:txBody>
      </p:sp>
      <p:pic>
        <p:nvPicPr>
          <p:cNvPr id="3" name="Grafik 2"/>
          <p:cNvPicPr>
            <a:picLocks noChangeAspect="1"/>
          </p:cNvPicPr>
          <p:nvPr/>
        </p:nvPicPr>
        <p:blipFill>
          <a:blip r:embed="rId3"/>
          <a:stretch>
            <a:fillRect/>
          </a:stretch>
        </p:blipFill>
        <p:spPr>
          <a:xfrm>
            <a:off x="725804" y="1106796"/>
            <a:ext cx="9163632" cy="3057699"/>
          </a:xfrm>
          <a:prstGeom prst="rect">
            <a:avLst/>
          </a:prstGeom>
        </p:spPr>
      </p:pic>
      <p:cxnSp>
        <p:nvCxnSpPr>
          <p:cNvPr id="8" name="Gerade Verbindung mit Pfeil 7"/>
          <p:cNvCxnSpPr/>
          <p:nvPr/>
        </p:nvCxnSpPr>
        <p:spPr>
          <a:xfrm flipV="1">
            <a:off x="2911941" y="4239752"/>
            <a:ext cx="2" cy="55659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Textfeld 12"/>
          <p:cNvSpPr txBox="1"/>
          <p:nvPr/>
        </p:nvSpPr>
        <p:spPr>
          <a:xfrm>
            <a:off x="832792" y="4871600"/>
            <a:ext cx="9374697" cy="1292662"/>
          </a:xfrm>
          <a:prstGeom prst="rect">
            <a:avLst/>
          </a:prstGeom>
          <a:noFill/>
        </p:spPr>
        <p:txBody>
          <a:bodyPr wrap="square" rtlCol="0">
            <a:spAutoFit/>
          </a:bodyPr>
          <a:lstStyle/>
          <a:p>
            <a:r>
              <a:rPr lang="en-US" sz="2600" dirty="0" smtClean="0"/>
              <a:t>Start time of the event</a:t>
            </a:r>
          </a:p>
          <a:p>
            <a:pPr marL="457200" indent="-457200">
              <a:buFont typeface="Arial" panose="020B0604020202020204" pitchFamily="34" charset="0"/>
              <a:buChar char="•"/>
            </a:pPr>
            <a:r>
              <a:rPr lang="en-US" sz="2600" dirty="0" smtClean="0"/>
              <a:t>  7:35 AM = 0735</a:t>
            </a:r>
          </a:p>
          <a:p>
            <a:pPr marL="457200" indent="-457200">
              <a:buFont typeface="Arial" panose="020B0604020202020204" pitchFamily="34" charset="0"/>
              <a:buChar char="•"/>
            </a:pPr>
            <a:r>
              <a:rPr lang="en-US" sz="2600" dirty="0" smtClean="0"/>
              <a:t>10:30 PM = 2230</a:t>
            </a:r>
          </a:p>
        </p:txBody>
      </p:sp>
    </p:spTree>
    <p:extLst>
      <p:ext uri="{BB962C8B-B14F-4D97-AF65-F5344CB8AC3E}">
        <p14:creationId xmlns:p14="http://schemas.microsoft.com/office/powerpoint/2010/main" val="17612330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fik 5"/>
          <p:cNvPicPr>
            <a:picLocks noChangeAspect="1"/>
          </p:cNvPicPr>
          <p:nvPr/>
        </p:nvPicPr>
        <p:blipFill>
          <a:blip r:embed="rId2"/>
          <a:stretch>
            <a:fillRect/>
          </a:stretch>
        </p:blipFill>
        <p:spPr>
          <a:xfrm flipV="1">
            <a:off x="0" y="985820"/>
            <a:ext cx="12192000" cy="45719"/>
          </a:xfrm>
          <a:prstGeom prst="rect">
            <a:avLst/>
          </a:prstGeom>
        </p:spPr>
      </p:pic>
      <p:sp>
        <p:nvSpPr>
          <p:cNvPr id="7" name="Titel 1"/>
          <p:cNvSpPr txBox="1">
            <a:spLocks/>
          </p:cNvSpPr>
          <p:nvPr/>
        </p:nvSpPr>
        <p:spPr>
          <a:xfrm>
            <a:off x="0" y="1"/>
            <a:ext cx="12192000" cy="985819"/>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de-DE" sz="3600" dirty="0" smtClean="0"/>
              <a:t>Pile </a:t>
            </a:r>
            <a:r>
              <a:rPr lang="de-DE" sz="3600" dirty="0" err="1" smtClean="0"/>
              <a:t>driving</a:t>
            </a:r>
            <a:r>
              <a:rPr lang="de-DE" sz="3600" dirty="0" smtClean="0"/>
              <a:t> – Optional </a:t>
            </a:r>
            <a:r>
              <a:rPr lang="de-DE" sz="3600" dirty="0" err="1" smtClean="0"/>
              <a:t>attributes</a:t>
            </a:r>
            <a:endParaRPr lang="de-DE" sz="3600" dirty="0"/>
          </a:p>
        </p:txBody>
      </p:sp>
      <p:pic>
        <p:nvPicPr>
          <p:cNvPr id="3" name="Grafik 2"/>
          <p:cNvPicPr>
            <a:picLocks noChangeAspect="1"/>
          </p:cNvPicPr>
          <p:nvPr/>
        </p:nvPicPr>
        <p:blipFill>
          <a:blip r:embed="rId3"/>
          <a:stretch>
            <a:fillRect/>
          </a:stretch>
        </p:blipFill>
        <p:spPr>
          <a:xfrm>
            <a:off x="725804" y="1106796"/>
            <a:ext cx="9163632" cy="3057699"/>
          </a:xfrm>
          <a:prstGeom prst="rect">
            <a:avLst/>
          </a:prstGeom>
        </p:spPr>
      </p:pic>
      <p:cxnSp>
        <p:nvCxnSpPr>
          <p:cNvPr id="8" name="Gerade Verbindung mit Pfeil 7"/>
          <p:cNvCxnSpPr/>
          <p:nvPr/>
        </p:nvCxnSpPr>
        <p:spPr>
          <a:xfrm flipV="1">
            <a:off x="3707071" y="4239752"/>
            <a:ext cx="2" cy="55659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Textfeld 12"/>
          <p:cNvSpPr txBox="1"/>
          <p:nvPr/>
        </p:nvSpPr>
        <p:spPr>
          <a:xfrm>
            <a:off x="832792" y="4871600"/>
            <a:ext cx="9374697" cy="892552"/>
          </a:xfrm>
          <a:prstGeom prst="rect">
            <a:avLst/>
          </a:prstGeom>
          <a:noFill/>
        </p:spPr>
        <p:txBody>
          <a:bodyPr wrap="square" rtlCol="0">
            <a:spAutoFit/>
          </a:bodyPr>
          <a:lstStyle/>
          <a:p>
            <a:r>
              <a:rPr lang="en-US" sz="2600" dirty="0" smtClean="0"/>
              <a:t>Duration of the event</a:t>
            </a:r>
          </a:p>
          <a:p>
            <a:pPr marL="457200" indent="-457200">
              <a:buFont typeface="Arial" panose="020B0604020202020204" pitchFamily="34" charset="0"/>
              <a:buChar char="•"/>
            </a:pPr>
            <a:r>
              <a:rPr lang="en-US" sz="2600" dirty="0" smtClean="0"/>
              <a:t>  Breaks during the pile driving are not included</a:t>
            </a:r>
          </a:p>
        </p:txBody>
      </p:sp>
    </p:spTree>
    <p:extLst>
      <p:ext uri="{BB962C8B-B14F-4D97-AF65-F5344CB8AC3E}">
        <p14:creationId xmlns:p14="http://schemas.microsoft.com/office/powerpoint/2010/main" val="9546762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fik 5"/>
          <p:cNvPicPr>
            <a:picLocks noChangeAspect="1"/>
          </p:cNvPicPr>
          <p:nvPr/>
        </p:nvPicPr>
        <p:blipFill>
          <a:blip r:embed="rId2"/>
          <a:stretch>
            <a:fillRect/>
          </a:stretch>
        </p:blipFill>
        <p:spPr>
          <a:xfrm flipV="1">
            <a:off x="0" y="985820"/>
            <a:ext cx="12192000" cy="45719"/>
          </a:xfrm>
          <a:prstGeom prst="rect">
            <a:avLst/>
          </a:prstGeom>
        </p:spPr>
      </p:pic>
      <p:sp>
        <p:nvSpPr>
          <p:cNvPr id="7" name="Titel 1"/>
          <p:cNvSpPr txBox="1">
            <a:spLocks/>
          </p:cNvSpPr>
          <p:nvPr/>
        </p:nvSpPr>
        <p:spPr>
          <a:xfrm>
            <a:off x="0" y="1"/>
            <a:ext cx="12192000" cy="985819"/>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de-DE" sz="3600" dirty="0" smtClean="0"/>
              <a:t>Pile </a:t>
            </a:r>
            <a:r>
              <a:rPr lang="de-DE" sz="3600" dirty="0" err="1" smtClean="0"/>
              <a:t>driving</a:t>
            </a:r>
            <a:r>
              <a:rPr lang="de-DE" sz="3600" dirty="0" smtClean="0"/>
              <a:t> – Optional </a:t>
            </a:r>
            <a:r>
              <a:rPr lang="de-DE" sz="3600" dirty="0" err="1" smtClean="0"/>
              <a:t>attributes</a:t>
            </a:r>
            <a:endParaRPr lang="de-DE" sz="3600" dirty="0"/>
          </a:p>
        </p:txBody>
      </p:sp>
      <p:pic>
        <p:nvPicPr>
          <p:cNvPr id="3" name="Grafik 2"/>
          <p:cNvPicPr>
            <a:picLocks noChangeAspect="1"/>
          </p:cNvPicPr>
          <p:nvPr/>
        </p:nvPicPr>
        <p:blipFill>
          <a:blip r:embed="rId3"/>
          <a:stretch>
            <a:fillRect/>
          </a:stretch>
        </p:blipFill>
        <p:spPr>
          <a:xfrm>
            <a:off x="725804" y="1106796"/>
            <a:ext cx="9163632" cy="3057699"/>
          </a:xfrm>
          <a:prstGeom prst="rect">
            <a:avLst/>
          </a:prstGeom>
        </p:spPr>
      </p:pic>
      <p:cxnSp>
        <p:nvCxnSpPr>
          <p:cNvPr id="8" name="Gerade Verbindung mit Pfeil 7"/>
          <p:cNvCxnSpPr/>
          <p:nvPr/>
        </p:nvCxnSpPr>
        <p:spPr>
          <a:xfrm flipV="1">
            <a:off x="8318827" y="4269290"/>
            <a:ext cx="2" cy="55659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Textfeld 12"/>
          <p:cNvSpPr txBox="1"/>
          <p:nvPr/>
        </p:nvSpPr>
        <p:spPr>
          <a:xfrm>
            <a:off x="832792" y="4871600"/>
            <a:ext cx="9374697" cy="492443"/>
          </a:xfrm>
          <a:prstGeom prst="rect">
            <a:avLst/>
          </a:prstGeom>
          <a:noFill/>
        </p:spPr>
        <p:txBody>
          <a:bodyPr wrap="square" rtlCol="0">
            <a:spAutoFit/>
          </a:bodyPr>
          <a:lstStyle/>
          <a:p>
            <a:r>
              <a:rPr lang="en-US" sz="2600" dirty="0" smtClean="0"/>
              <a:t>Comments that may be helpful for the evaluation of the data</a:t>
            </a:r>
          </a:p>
        </p:txBody>
      </p:sp>
    </p:spTree>
    <p:extLst>
      <p:ext uri="{BB962C8B-B14F-4D97-AF65-F5344CB8AC3E}">
        <p14:creationId xmlns:p14="http://schemas.microsoft.com/office/powerpoint/2010/main" val="25882070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fik 5"/>
          <p:cNvPicPr>
            <a:picLocks noChangeAspect="1"/>
          </p:cNvPicPr>
          <p:nvPr/>
        </p:nvPicPr>
        <p:blipFill>
          <a:blip r:embed="rId2"/>
          <a:stretch>
            <a:fillRect/>
          </a:stretch>
        </p:blipFill>
        <p:spPr>
          <a:xfrm flipV="1">
            <a:off x="0" y="985820"/>
            <a:ext cx="12192000" cy="45719"/>
          </a:xfrm>
          <a:prstGeom prst="rect">
            <a:avLst/>
          </a:prstGeom>
        </p:spPr>
      </p:pic>
      <p:sp>
        <p:nvSpPr>
          <p:cNvPr id="7" name="Titel 1"/>
          <p:cNvSpPr txBox="1">
            <a:spLocks/>
          </p:cNvSpPr>
          <p:nvPr/>
        </p:nvSpPr>
        <p:spPr>
          <a:xfrm>
            <a:off x="0" y="1"/>
            <a:ext cx="12192000" cy="985819"/>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de-DE" sz="3600" dirty="0" err="1" smtClean="0"/>
              <a:t>Explosions</a:t>
            </a:r>
            <a:r>
              <a:rPr lang="de-DE" sz="3600" dirty="0" smtClean="0"/>
              <a:t> – </a:t>
            </a:r>
            <a:r>
              <a:rPr lang="de-DE" sz="3600" dirty="0" err="1" smtClean="0"/>
              <a:t>Mandatory</a:t>
            </a:r>
            <a:r>
              <a:rPr lang="de-DE" sz="3600" dirty="0" smtClean="0"/>
              <a:t> Information</a:t>
            </a:r>
            <a:endParaRPr lang="de-DE" sz="3600" dirty="0"/>
          </a:p>
        </p:txBody>
      </p:sp>
      <p:cxnSp>
        <p:nvCxnSpPr>
          <p:cNvPr id="8" name="Gerade Verbindung mit Pfeil 7"/>
          <p:cNvCxnSpPr/>
          <p:nvPr/>
        </p:nvCxnSpPr>
        <p:spPr>
          <a:xfrm flipV="1">
            <a:off x="495686" y="3665596"/>
            <a:ext cx="2" cy="55659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Textfeld 8"/>
          <p:cNvSpPr txBox="1"/>
          <p:nvPr/>
        </p:nvSpPr>
        <p:spPr>
          <a:xfrm>
            <a:off x="411839" y="4267905"/>
            <a:ext cx="11095382" cy="2492990"/>
          </a:xfrm>
          <a:prstGeom prst="rect">
            <a:avLst/>
          </a:prstGeom>
          <a:noFill/>
        </p:spPr>
        <p:txBody>
          <a:bodyPr wrap="square" rtlCol="0">
            <a:spAutoFit/>
          </a:bodyPr>
          <a:lstStyle/>
          <a:p>
            <a:r>
              <a:rPr lang="en-US" sz="2600" dirty="0" smtClean="0"/>
              <a:t>UUID to assign sound events uniquely</a:t>
            </a:r>
          </a:p>
          <a:p>
            <a:pPr marL="457200" indent="-457200">
              <a:buFont typeface="Arial" panose="020B0604020202020204" pitchFamily="34" charset="0"/>
              <a:buChar char="•"/>
            </a:pPr>
            <a:r>
              <a:rPr lang="en-US" sz="2600" dirty="0" smtClean="0"/>
              <a:t>The UUID can be used to correct or complete a previously made data delivery</a:t>
            </a:r>
          </a:p>
          <a:p>
            <a:pPr marL="457200" indent="-457200">
              <a:buFont typeface="Arial" panose="020B0604020202020204" pitchFamily="34" charset="0"/>
              <a:buChar char="•"/>
            </a:pPr>
            <a:r>
              <a:rPr lang="en-US" sz="2600" dirty="0" smtClean="0"/>
              <a:t>If for reports from the military only the information is available in which month how many explosions took place within an area, then one UUID can be used for all explosions together and the number of explosions can be specified in the comment field</a:t>
            </a:r>
          </a:p>
        </p:txBody>
      </p:sp>
      <p:pic>
        <p:nvPicPr>
          <p:cNvPr id="5" name="Grafik 4"/>
          <p:cNvPicPr>
            <a:picLocks noChangeAspect="1"/>
          </p:cNvPicPr>
          <p:nvPr/>
        </p:nvPicPr>
        <p:blipFill>
          <a:blip r:embed="rId3"/>
          <a:stretch>
            <a:fillRect/>
          </a:stretch>
        </p:blipFill>
        <p:spPr>
          <a:xfrm>
            <a:off x="1" y="1077257"/>
            <a:ext cx="12192000" cy="2542621"/>
          </a:xfrm>
          <a:prstGeom prst="rect">
            <a:avLst/>
          </a:prstGeom>
        </p:spPr>
      </p:pic>
    </p:spTree>
    <p:extLst>
      <p:ext uri="{BB962C8B-B14F-4D97-AF65-F5344CB8AC3E}">
        <p14:creationId xmlns:p14="http://schemas.microsoft.com/office/powerpoint/2010/main" val="18444277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fik 5"/>
          <p:cNvPicPr>
            <a:picLocks noChangeAspect="1"/>
          </p:cNvPicPr>
          <p:nvPr/>
        </p:nvPicPr>
        <p:blipFill>
          <a:blip r:embed="rId2"/>
          <a:stretch>
            <a:fillRect/>
          </a:stretch>
        </p:blipFill>
        <p:spPr>
          <a:xfrm flipV="1">
            <a:off x="0" y="985820"/>
            <a:ext cx="12192000" cy="45719"/>
          </a:xfrm>
          <a:prstGeom prst="rect">
            <a:avLst/>
          </a:prstGeom>
        </p:spPr>
      </p:pic>
      <p:sp>
        <p:nvSpPr>
          <p:cNvPr id="7" name="Titel 1"/>
          <p:cNvSpPr txBox="1">
            <a:spLocks/>
          </p:cNvSpPr>
          <p:nvPr/>
        </p:nvSpPr>
        <p:spPr>
          <a:xfrm>
            <a:off x="0" y="1"/>
            <a:ext cx="12192000" cy="985819"/>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de-DE" sz="3600" dirty="0" err="1" smtClean="0"/>
              <a:t>Explosions</a:t>
            </a:r>
            <a:r>
              <a:rPr lang="de-DE" sz="3600" dirty="0" smtClean="0"/>
              <a:t> – </a:t>
            </a:r>
            <a:r>
              <a:rPr lang="de-DE" sz="3600" dirty="0" err="1" smtClean="0"/>
              <a:t>Mandatory</a:t>
            </a:r>
            <a:r>
              <a:rPr lang="de-DE" sz="3600" dirty="0" smtClean="0"/>
              <a:t> Information</a:t>
            </a:r>
            <a:endParaRPr lang="de-DE" sz="3600" dirty="0"/>
          </a:p>
        </p:txBody>
      </p:sp>
      <p:cxnSp>
        <p:nvCxnSpPr>
          <p:cNvPr id="8" name="Gerade Verbindung mit Pfeil 7"/>
          <p:cNvCxnSpPr/>
          <p:nvPr/>
        </p:nvCxnSpPr>
        <p:spPr>
          <a:xfrm flipV="1">
            <a:off x="1529355" y="3711315"/>
            <a:ext cx="2" cy="55659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Textfeld 8"/>
          <p:cNvSpPr txBox="1"/>
          <p:nvPr/>
        </p:nvSpPr>
        <p:spPr>
          <a:xfrm>
            <a:off x="282630" y="4359343"/>
            <a:ext cx="11095382" cy="2492990"/>
          </a:xfrm>
          <a:prstGeom prst="rect">
            <a:avLst/>
          </a:prstGeom>
          <a:noFill/>
        </p:spPr>
        <p:txBody>
          <a:bodyPr wrap="square" rtlCol="0">
            <a:spAutoFit/>
          </a:bodyPr>
          <a:lstStyle/>
          <a:p>
            <a:r>
              <a:rPr lang="en-US" sz="2600" dirty="0" smtClean="0"/>
              <a:t>Start and end date of the event in UTC</a:t>
            </a:r>
          </a:p>
          <a:p>
            <a:pPr marL="457200" indent="-457200">
              <a:buFont typeface="Arial" panose="020B0604020202020204" pitchFamily="34" charset="0"/>
              <a:buChar char="•"/>
            </a:pPr>
            <a:r>
              <a:rPr lang="en-US" sz="2600" dirty="0" smtClean="0"/>
              <a:t>Since explosions are very short events both dates should be equal</a:t>
            </a:r>
          </a:p>
          <a:p>
            <a:pPr marL="457200" indent="-457200">
              <a:buFont typeface="Arial" panose="020B0604020202020204" pitchFamily="34" charset="0"/>
              <a:buChar char="•"/>
            </a:pPr>
            <a:r>
              <a:rPr lang="en-US" sz="2600" dirty="0"/>
              <a:t>An exception are reports of the military, here the start and end date of the month is entered, if only the month in which the explosion occurred is </a:t>
            </a:r>
            <a:r>
              <a:rPr lang="en-US" sz="2600" dirty="0" smtClean="0"/>
              <a:t>known</a:t>
            </a:r>
          </a:p>
          <a:p>
            <a:pPr marL="914400" lvl="1" indent="-457200">
              <a:buFont typeface="Arial" panose="020B0604020202020204" pitchFamily="34" charset="0"/>
              <a:buChar char="•"/>
            </a:pPr>
            <a:r>
              <a:rPr lang="en-US" sz="2600" dirty="0"/>
              <a:t>How to deal with the resulting overestimation in the HOLAS assessment remains to be clarified</a:t>
            </a:r>
            <a:endParaRPr lang="en-US" sz="2600" dirty="0" smtClean="0"/>
          </a:p>
        </p:txBody>
      </p:sp>
      <p:cxnSp>
        <p:nvCxnSpPr>
          <p:cNvPr id="10" name="Gerade Verbindung mit Pfeil 9"/>
          <p:cNvCxnSpPr/>
          <p:nvPr/>
        </p:nvCxnSpPr>
        <p:spPr>
          <a:xfrm flipV="1">
            <a:off x="2546459" y="3711315"/>
            <a:ext cx="2" cy="55659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1" name="Grafik 10"/>
          <p:cNvPicPr>
            <a:picLocks noChangeAspect="1"/>
          </p:cNvPicPr>
          <p:nvPr/>
        </p:nvPicPr>
        <p:blipFill>
          <a:blip r:embed="rId3"/>
          <a:stretch>
            <a:fillRect/>
          </a:stretch>
        </p:blipFill>
        <p:spPr>
          <a:xfrm>
            <a:off x="1" y="1077257"/>
            <a:ext cx="12192000" cy="2542621"/>
          </a:xfrm>
          <a:prstGeom prst="rect">
            <a:avLst/>
          </a:prstGeom>
        </p:spPr>
      </p:pic>
    </p:spTree>
    <p:extLst>
      <p:ext uri="{BB962C8B-B14F-4D97-AF65-F5344CB8AC3E}">
        <p14:creationId xmlns:p14="http://schemas.microsoft.com/office/powerpoint/2010/main" val="15844912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fik 5"/>
          <p:cNvPicPr>
            <a:picLocks noChangeAspect="1"/>
          </p:cNvPicPr>
          <p:nvPr/>
        </p:nvPicPr>
        <p:blipFill>
          <a:blip r:embed="rId2"/>
          <a:stretch>
            <a:fillRect/>
          </a:stretch>
        </p:blipFill>
        <p:spPr>
          <a:xfrm flipV="1">
            <a:off x="0" y="985820"/>
            <a:ext cx="12192000" cy="45719"/>
          </a:xfrm>
          <a:prstGeom prst="rect">
            <a:avLst/>
          </a:prstGeom>
        </p:spPr>
      </p:pic>
      <p:sp>
        <p:nvSpPr>
          <p:cNvPr id="7" name="Titel 1"/>
          <p:cNvSpPr txBox="1">
            <a:spLocks/>
          </p:cNvSpPr>
          <p:nvPr/>
        </p:nvSpPr>
        <p:spPr>
          <a:xfrm>
            <a:off x="0" y="1"/>
            <a:ext cx="12192000" cy="985819"/>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de-DE" sz="3600" dirty="0" err="1" smtClean="0"/>
              <a:t>Explosions</a:t>
            </a:r>
            <a:r>
              <a:rPr lang="de-DE" sz="3600" dirty="0" smtClean="0"/>
              <a:t> – </a:t>
            </a:r>
            <a:r>
              <a:rPr lang="de-DE" sz="3600" dirty="0" err="1" smtClean="0"/>
              <a:t>Mandatory</a:t>
            </a:r>
            <a:r>
              <a:rPr lang="de-DE" sz="3600" dirty="0" smtClean="0"/>
              <a:t> Information</a:t>
            </a:r>
            <a:endParaRPr lang="de-DE" sz="3600" dirty="0"/>
          </a:p>
        </p:txBody>
      </p:sp>
      <p:cxnSp>
        <p:nvCxnSpPr>
          <p:cNvPr id="8" name="Gerade Verbindung mit Pfeil 7"/>
          <p:cNvCxnSpPr/>
          <p:nvPr/>
        </p:nvCxnSpPr>
        <p:spPr>
          <a:xfrm flipV="1">
            <a:off x="3805416" y="3695367"/>
            <a:ext cx="2" cy="55659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Gerade Verbindung mit Pfeil 9"/>
          <p:cNvCxnSpPr/>
          <p:nvPr/>
        </p:nvCxnSpPr>
        <p:spPr>
          <a:xfrm flipV="1">
            <a:off x="4792703" y="3695366"/>
            <a:ext cx="2" cy="55659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Textfeld 10"/>
          <p:cNvSpPr txBox="1"/>
          <p:nvPr/>
        </p:nvSpPr>
        <p:spPr>
          <a:xfrm>
            <a:off x="239560" y="4432852"/>
            <a:ext cx="11658600" cy="1692771"/>
          </a:xfrm>
          <a:prstGeom prst="rect">
            <a:avLst/>
          </a:prstGeom>
          <a:noFill/>
        </p:spPr>
        <p:txBody>
          <a:bodyPr wrap="square" rtlCol="0">
            <a:spAutoFit/>
          </a:bodyPr>
          <a:lstStyle/>
          <a:p>
            <a:r>
              <a:rPr lang="en-US" sz="2600" dirty="0" smtClean="0"/>
              <a:t>Coordinates of the event in the WGS84-Coordinate System – Only to be filled in if “</a:t>
            </a:r>
            <a:r>
              <a:rPr lang="en-US" sz="2600" dirty="0" err="1" smtClean="0"/>
              <a:t>Geometry_type</a:t>
            </a:r>
            <a:r>
              <a:rPr lang="en-US" sz="2600" dirty="0" smtClean="0"/>
              <a:t>” is “Point”</a:t>
            </a:r>
          </a:p>
          <a:p>
            <a:pPr marL="457200" indent="-457200">
              <a:buFont typeface="Arial" panose="020B0604020202020204" pitchFamily="34" charset="0"/>
              <a:buChar char="•"/>
            </a:pPr>
            <a:r>
              <a:rPr lang="en-US" sz="2600" dirty="0" smtClean="0"/>
              <a:t>Make sure that the coordinates of each event are not on land and that Latitude and Longitude are not mixed up.</a:t>
            </a:r>
          </a:p>
        </p:txBody>
      </p:sp>
      <p:pic>
        <p:nvPicPr>
          <p:cNvPr id="12" name="Grafik 11"/>
          <p:cNvPicPr>
            <a:picLocks noChangeAspect="1"/>
          </p:cNvPicPr>
          <p:nvPr/>
        </p:nvPicPr>
        <p:blipFill>
          <a:blip r:embed="rId3"/>
          <a:stretch>
            <a:fillRect/>
          </a:stretch>
        </p:blipFill>
        <p:spPr>
          <a:xfrm>
            <a:off x="1" y="1077257"/>
            <a:ext cx="12192000" cy="2542621"/>
          </a:xfrm>
          <a:prstGeom prst="rect">
            <a:avLst/>
          </a:prstGeom>
        </p:spPr>
      </p:pic>
    </p:spTree>
    <p:extLst>
      <p:ext uri="{BB962C8B-B14F-4D97-AF65-F5344CB8AC3E}">
        <p14:creationId xmlns:p14="http://schemas.microsoft.com/office/powerpoint/2010/main" val="29579872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fik 5"/>
          <p:cNvPicPr>
            <a:picLocks noChangeAspect="1"/>
          </p:cNvPicPr>
          <p:nvPr/>
        </p:nvPicPr>
        <p:blipFill>
          <a:blip r:embed="rId2"/>
          <a:stretch>
            <a:fillRect/>
          </a:stretch>
        </p:blipFill>
        <p:spPr>
          <a:xfrm flipV="1">
            <a:off x="0" y="985820"/>
            <a:ext cx="12192000" cy="45719"/>
          </a:xfrm>
          <a:prstGeom prst="rect">
            <a:avLst/>
          </a:prstGeom>
        </p:spPr>
      </p:pic>
      <p:sp>
        <p:nvSpPr>
          <p:cNvPr id="7" name="Titel 1"/>
          <p:cNvSpPr txBox="1">
            <a:spLocks/>
          </p:cNvSpPr>
          <p:nvPr/>
        </p:nvSpPr>
        <p:spPr>
          <a:xfrm>
            <a:off x="0" y="1"/>
            <a:ext cx="12192000" cy="985819"/>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de-DE" sz="3600" dirty="0" err="1" smtClean="0"/>
              <a:t>Explosions</a:t>
            </a:r>
            <a:r>
              <a:rPr lang="de-DE" sz="3600" dirty="0" smtClean="0"/>
              <a:t> – </a:t>
            </a:r>
            <a:r>
              <a:rPr lang="de-DE" sz="3600" dirty="0" err="1" smtClean="0"/>
              <a:t>Mandatory</a:t>
            </a:r>
            <a:r>
              <a:rPr lang="de-DE" sz="3600" dirty="0" smtClean="0"/>
              <a:t> Information</a:t>
            </a:r>
            <a:endParaRPr lang="de-DE" sz="3600" dirty="0"/>
          </a:p>
        </p:txBody>
      </p:sp>
      <p:cxnSp>
        <p:nvCxnSpPr>
          <p:cNvPr id="10" name="Gerade Verbindung mit Pfeil 9"/>
          <p:cNvCxnSpPr/>
          <p:nvPr/>
        </p:nvCxnSpPr>
        <p:spPr>
          <a:xfrm flipV="1">
            <a:off x="5707102" y="3711315"/>
            <a:ext cx="2" cy="55659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9" name="Grafik 8"/>
          <p:cNvPicPr>
            <a:picLocks noChangeAspect="1"/>
          </p:cNvPicPr>
          <p:nvPr/>
        </p:nvPicPr>
        <p:blipFill>
          <a:blip r:embed="rId3"/>
          <a:stretch>
            <a:fillRect/>
          </a:stretch>
        </p:blipFill>
        <p:spPr>
          <a:xfrm>
            <a:off x="1" y="1077257"/>
            <a:ext cx="12192000" cy="2542621"/>
          </a:xfrm>
          <a:prstGeom prst="rect">
            <a:avLst/>
          </a:prstGeom>
        </p:spPr>
      </p:pic>
      <p:sp>
        <p:nvSpPr>
          <p:cNvPr id="12" name="Textfeld 11"/>
          <p:cNvSpPr txBox="1"/>
          <p:nvPr/>
        </p:nvSpPr>
        <p:spPr>
          <a:xfrm>
            <a:off x="343519" y="4475212"/>
            <a:ext cx="11658600" cy="2092881"/>
          </a:xfrm>
          <a:prstGeom prst="rect">
            <a:avLst/>
          </a:prstGeom>
          <a:noFill/>
        </p:spPr>
        <p:txBody>
          <a:bodyPr wrap="square" rtlCol="0">
            <a:spAutoFit/>
          </a:bodyPr>
          <a:lstStyle/>
          <a:p>
            <a:r>
              <a:rPr lang="en-US" sz="2600" dirty="0" smtClean="0"/>
              <a:t>Position specification format</a:t>
            </a:r>
          </a:p>
          <a:p>
            <a:pPr marL="457200" indent="-457200">
              <a:buFont typeface="Arial" panose="020B0604020202020204" pitchFamily="34" charset="0"/>
              <a:buChar char="•"/>
            </a:pPr>
            <a:r>
              <a:rPr lang="en-US" sz="2600" dirty="0" smtClean="0"/>
              <a:t>Fill in "Point" if the coordinates of the event are known</a:t>
            </a:r>
          </a:p>
          <a:p>
            <a:pPr marL="457200" indent="-457200">
              <a:buFont typeface="Arial" panose="020B0604020202020204" pitchFamily="34" charset="0"/>
              <a:buChar char="•"/>
            </a:pPr>
            <a:r>
              <a:rPr lang="en-US" sz="2600" dirty="0" smtClean="0"/>
              <a:t>Fill in "ICES </a:t>
            </a:r>
            <a:r>
              <a:rPr lang="en-US" sz="2600" dirty="0" err="1" smtClean="0"/>
              <a:t>SubRectangle</a:t>
            </a:r>
            <a:r>
              <a:rPr lang="en-US" sz="2600" dirty="0" smtClean="0"/>
              <a:t>" if no exact coordinate can be specified for the event</a:t>
            </a:r>
          </a:p>
          <a:p>
            <a:pPr marL="457200" indent="-457200">
              <a:buFont typeface="Arial" panose="020B0604020202020204" pitchFamily="34" charset="0"/>
              <a:buChar char="•"/>
            </a:pPr>
            <a:r>
              <a:rPr lang="en-US" sz="2600" dirty="0" smtClean="0"/>
              <a:t>Regional polygons can be set up for reporting military activities with reduced temporal and spatial resolution</a:t>
            </a:r>
          </a:p>
        </p:txBody>
      </p:sp>
    </p:spTree>
    <p:extLst>
      <p:ext uri="{BB962C8B-B14F-4D97-AF65-F5344CB8AC3E}">
        <p14:creationId xmlns:p14="http://schemas.microsoft.com/office/powerpoint/2010/main" val="15873544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fik 5"/>
          <p:cNvPicPr>
            <a:picLocks noChangeAspect="1"/>
          </p:cNvPicPr>
          <p:nvPr/>
        </p:nvPicPr>
        <p:blipFill>
          <a:blip r:embed="rId2"/>
          <a:stretch>
            <a:fillRect/>
          </a:stretch>
        </p:blipFill>
        <p:spPr>
          <a:xfrm flipV="1">
            <a:off x="0" y="985820"/>
            <a:ext cx="12192000" cy="45719"/>
          </a:xfrm>
          <a:prstGeom prst="rect">
            <a:avLst/>
          </a:prstGeom>
        </p:spPr>
      </p:pic>
      <p:sp>
        <p:nvSpPr>
          <p:cNvPr id="7" name="Titel 1"/>
          <p:cNvSpPr txBox="1">
            <a:spLocks/>
          </p:cNvSpPr>
          <p:nvPr/>
        </p:nvSpPr>
        <p:spPr>
          <a:xfrm>
            <a:off x="0" y="1"/>
            <a:ext cx="12192000" cy="985819"/>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de-DE" sz="3600" dirty="0" err="1" smtClean="0"/>
              <a:t>Explosions</a:t>
            </a:r>
            <a:r>
              <a:rPr lang="de-DE" sz="3600" dirty="0" smtClean="0"/>
              <a:t> – </a:t>
            </a:r>
            <a:r>
              <a:rPr lang="de-DE" sz="3600" dirty="0" err="1" smtClean="0"/>
              <a:t>Mandatory</a:t>
            </a:r>
            <a:r>
              <a:rPr lang="de-DE" sz="3600" dirty="0" smtClean="0"/>
              <a:t> Information</a:t>
            </a:r>
            <a:endParaRPr lang="de-DE" sz="3600" dirty="0"/>
          </a:p>
        </p:txBody>
      </p:sp>
      <p:cxnSp>
        <p:nvCxnSpPr>
          <p:cNvPr id="10" name="Gerade Verbindung mit Pfeil 9"/>
          <p:cNvCxnSpPr/>
          <p:nvPr/>
        </p:nvCxnSpPr>
        <p:spPr>
          <a:xfrm flipV="1">
            <a:off x="7724745" y="3679246"/>
            <a:ext cx="2" cy="55659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9" name="Grafik 8"/>
          <p:cNvPicPr>
            <a:picLocks noChangeAspect="1"/>
          </p:cNvPicPr>
          <p:nvPr/>
        </p:nvPicPr>
        <p:blipFill>
          <a:blip r:embed="rId3"/>
          <a:stretch>
            <a:fillRect/>
          </a:stretch>
        </p:blipFill>
        <p:spPr>
          <a:xfrm>
            <a:off x="1" y="1077257"/>
            <a:ext cx="12192000" cy="2542621"/>
          </a:xfrm>
          <a:prstGeom prst="rect">
            <a:avLst/>
          </a:prstGeom>
        </p:spPr>
      </p:pic>
      <p:pic>
        <p:nvPicPr>
          <p:cNvPr id="2" name="Grafik 1"/>
          <p:cNvPicPr>
            <a:picLocks noChangeAspect="1"/>
          </p:cNvPicPr>
          <p:nvPr/>
        </p:nvPicPr>
        <p:blipFill>
          <a:blip r:embed="rId4"/>
          <a:stretch>
            <a:fillRect/>
          </a:stretch>
        </p:blipFill>
        <p:spPr>
          <a:xfrm>
            <a:off x="8964165" y="3626464"/>
            <a:ext cx="3227835" cy="2862204"/>
          </a:xfrm>
          <a:prstGeom prst="rect">
            <a:avLst/>
          </a:prstGeom>
        </p:spPr>
      </p:pic>
      <p:sp>
        <p:nvSpPr>
          <p:cNvPr id="8" name="Textfeld 7"/>
          <p:cNvSpPr txBox="1"/>
          <p:nvPr/>
        </p:nvSpPr>
        <p:spPr>
          <a:xfrm>
            <a:off x="154676" y="4295205"/>
            <a:ext cx="7130707" cy="892552"/>
          </a:xfrm>
          <a:prstGeom prst="rect">
            <a:avLst/>
          </a:prstGeom>
          <a:noFill/>
        </p:spPr>
        <p:txBody>
          <a:bodyPr wrap="square" rtlCol="0">
            <a:spAutoFit/>
          </a:bodyPr>
          <a:lstStyle/>
          <a:p>
            <a:r>
              <a:rPr lang="en-US" sz="2600" dirty="0" smtClean="0"/>
              <a:t>Area in which the event took place</a:t>
            </a:r>
          </a:p>
          <a:p>
            <a:pPr marL="457200" indent="-457200">
              <a:buFont typeface="Arial" panose="020B0604020202020204" pitchFamily="34" charset="0"/>
              <a:buChar char="•"/>
            </a:pPr>
            <a:r>
              <a:rPr lang="en-US" sz="2600" dirty="0" smtClean="0"/>
              <a:t>Not to be filled in if “</a:t>
            </a:r>
            <a:r>
              <a:rPr lang="en-US" sz="2600" dirty="0" err="1" smtClean="0"/>
              <a:t>Geometry_type</a:t>
            </a:r>
            <a:r>
              <a:rPr lang="en-US" sz="2600" dirty="0" smtClean="0"/>
              <a:t>” is “Point”</a:t>
            </a:r>
          </a:p>
        </p:txBody>
      </p:sp>
      <p:sp>
        <p:nvSpPr>
          <p:cNvPr id="3" name="Textfeld 2"/>
          <p:cNvSpPr txBox="1"/>
          <p:nvPr/>
        </p:nvSpPr>
        <p:spPr>
          <a:xfrm>
            <a:off x="9351065" y="6488668"/>
            <a:ext cx="2494722" cy="369332"/>
          </a:xfrm>
          <a:prstGeom prst="rect">
            <a:avLst/>
          </a:prstGeom>
          <a:noFill/>
        </p:spPr>
        <p:txBody>
          <a:bodyPr wrap="square" rtlCol="0">
            <a:spAutoFit/>
          </a:bodyPr>
          <a:lstStyle/>
          <a:p>
            <a:r>
              <a:rPr lang="de-DE" dirty="0" smtClean="0"/>
              <a:t>German </a:t>
            </a:r>
            <a:r>
              <a:rPr lang="de-DE" dirty="0" err="1" smtClean="0"/>
              <a:t>Naval</a:t>
            </a:r>
            <a:r>
              <a:rPr lang="de-DE" dirty="0" smtClean="0"/>
              <a:t> Polygons</a:t>
            </a:r>
            <a:endParaRPr lang="de-DE" dirty="0"/>
          </a:p>
        </p:txBody>
      </p:sp>
    </p:spTree>
    <p:extLst>
      <p:ext uri="{BB962C8B-B14F-4D97-AF65-F5344CB8AC3E}">
        <p14:creationId xmlns:p14="http://schemas.microsoft.com/office/powerpoint/2010/main" val="41369079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fik 5"/>
          <p:cNvPicPr>
            <a:picLocks noChangeAspect="1"/>
          </p:cNvPicPr>
          <p:nvPr/>
        </p:nvPicPr>
        <p:blipFill>
          <a:blip r:embed="rId2"/>
          <a:stretch>
            <a:fillRect/>
          </a:stretch>
        </p:blipFill>
        <p:spPr>
          <a:xfrm flipV="1">
            <a:off x="0" y="985820"/>
            <a:ext cx="12192000" cy="45719"/>
          </a:xfrm>
          <a:prstGeom prst="rect">
            <a:avLst/>
          </a:prstGeom>
        </p:spPr>
      </p:pic>
      <p:sp>
        <p:nvSpPr>
          <p:cNvPr id="7" name="Titel 1"/>
          <p:cNvSpPr txBox="1">
            <a:spLocks/>
          </p:cNvSpPr>
          <p:nvPr/>
        </p:nvSpPr>
        <p:spPr>
          <a:xfrm>
            <a:off x="0" y="1"/>
            <a:ext cx="12192000" cy="985819"/>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de-DE" sz="3600" dirty="0" err="1" smtClean="0"/>
              <a:t>Explosions</a:t>
            </a:r>
            <a:r>
              <a:rPr lang="de-DE" sz="3600" dirty="0" smtClean="0"/>
              <a:t> – </a:t>
            </a:r>
            <a:r>
              <a:rPr lang="de-DE" sz="3600" dirty="0" err="1" smtClean="0"/>
              <a:t>Mandatory</a:t>
            </a:r>
            <a:r>
              <a:rPr lang="de-DE" sz="3600" dirty="0" smtClean="0"/>
              <a:t> Information</a:t>
            </a:r>
            <a:endParaRPr lang="de-DE" sz="3600" dirty="0"/>
          </a:p>
        </p:txBody>
      </p:sp>
      <p:cxnSp>
        <p:nvCxnSpPr>
          <p:cNvPr id="10" name="Gerade Verbindung mit Pfeil 9"/>
          <p:cNvCxnSpPr/>
          <p:nvPr/>
        </p:nvCxnSpPr>
        <p:spPr>
          <a:xfrm flipV="1">
            <a:off x="8857805" y="3665596"/>
            <a:ext cx="2" cy="55659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9" name="Grafik 8"/>
          <p:cNvPicPr>
            <a:picLocks noChangeAspect="1"/>
          </p:cNvPicPr>
          <p:nvPr/>
        </p:nvPicPr>
        <p:blipFill>
          <a:blip r:embed="rId3"/>
          <a:stretch>
            <a:fillRect/>
          </a:stretch>
        </p:blipFill>
        <p:spPr>
          <a:xfrm>
            <a:off x="1" y="1077257"/>
            <a:ext cx="12192000" cy="2542621"/>
          </a:xfrm>
          <a:prstGeom prst="rect">
            <a:avLst/>
          </a:prstGeom>
        </p:spPr>
      </p:pic>
      <p:sp>
        <p:nvSpPr>
          <p:cNvPr id="11" name="Textfeld 10"/>
          <p:cNvSpPr txBox="1"/>
          <p:nvPr/>
        </p:nvSpPr>
        <p:spPr>
          <a:xfrm>
            <a:off x="266700" y="4794054"/>
            <a:ext cx="11658600" cy="892552"/>
          </a:xfrm>
          <a:prstGeom prst="rect">
            <a:avLst/>
          </a:prstGeom>
          <a:noFill/>
        </p:spPr>
        <p:txBody>
          <a:bodyPr wrap="square" rtlCol="0">
            <a:spAutoFit/>
          </a:bodyPr>
          <a:lstStyle/>
          <a:p>
            <a:r>
              <a:rPr lang="en-US" sz="2600" dirty="0" smtClean="0"/>
              <a:t>Type of Event</a:t>
            </a:r>
          </a:p>
          <a:p>
            <a:pPr marL="457200" indent="-457200">
              <a:buFont typeface="Arial" panose="020B0604020202020204" pitchFamily="34" charset="0"/>
              <a:buChar char="•"/>
            </a:pPr>
            <a:r>
              <a:rPr lang="en-US" sz="2600" dirty="0" smtClean="0"/>
              <a:t>For Explosions choose “Explosions”</a:t>
            </a:r>
          </a:p>
        </p:txBody>
      </p:sp>
      <p:pic>
        <p:nvPicPr>
          <p:cNvPr id="12" name="Grafik 11"/>
          <p:cNvPicPr>
            <a:picLocks noChangeAspect="1"/>
          </p:cNvPicPr>
          <p:nvPr/>
        </p:nvPicPr>
        <p:blipFill>
          <a:blip r:embed="rId4"/>
          <a:stretch>
            <a:fillRect/>
          </a:stretch>
        </p:blipFill>
        <p:spPr>
          <a:xfrm>
            <a:off x="8030153" y="4711113"/>
            <a:ext cx="3540679" cy="1950986"/>
          </a:xfrm>
          <a:prstGeom prst="rect">
            <a:avLst/>
          </a:prstGeom>
        </p:spPr>
      </p:pic>
    </p:spTree>
    <p:extLst>
      <p:ext uri="{BB962C8B-B14F-4D97-AF65-F5344CB8AC3E}">
        <p14:creationId xmlns:p14="http://schemas.microsoft.com/office/powerpoint/2010/main" val="35110615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fik 5"/>
          <p:cNvPicPr>
            <a:picLocks noChangeAspect="1"/>
          </p:cNvPicPr>
          <p:nvPr/>
        </p:nvPicPr>
        <p:blipFill>
          <a:blip r:embed="rId2"/>
          <a:stretch>
            <a:fillRect/>
          </a:stretch>
        </p:blipFill>
        <p:spPr>
          <a:xfrm flipV="1">
            <a:off x="0" y="985820"/>
            <a:ext cx="12192000" cy="45719"/>
          </a:xfrm>
          <a:prstGeom prst="rect">
            <a:avLst/>
          </a:prstGeom>
        </p:spPr>
      </p:pic>
      <p:sp>
        <p:nvSpPr>
          <p:cNvPr id="7" name="Titel 1"/>
          <p:cNvSpPr txBox="1">
            <a:spLocks/>
          </p:cNvSpPr>
          <p:nvPr/>
        </p:nvSpPr>
        <p:spPr>
          <a:xfrm>
            <a:off x="0" y="1"/>
            <a:ext cx="12192000" cy="985819"/>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de-DE" sz="3600" dirty="0" err="1" smtClean="0"/>
              <a:t>Explosions</a:t>
            </a:r>
            <a:r>
              <a:rPr lang="de-DE" sz="3600" dirty="0" smtClean="0"/>
              <a:t> – </a:t>
            </a:r>
            <a:r>
              <a:rPr lang="de-DE" sz="3600" dirty="0" err="1" smtClean="0"/>
              <a:t>Mandatory</a:t>
            </a:r>
            <a:r>
              <a:rPr lang="de-DE" sz="3600" dirty="0" smtClean="0"/>
              <a:t> Information</a:t>
            </a:r>
            <a:endParaRPr lang="de-DE" sz="3600" dirty="0"/>
          </a:p>
        </p:txBody>
      </p:sp>
      <p:cxnSp>
        <p:nvCxnSpPr>
          <p:cNvPr id="10" name="Gerade Verbindung mit Pfeil 9"/>
          <p:cNvCxnSpPr/>
          <p:nvPr/>
        </p:nvCxnSpPr>
        <p:spPr>
          <a:xfrm flipV="1">
            <a:off x="10249284" y="3682999"/>
            <a:ext cx="2" cy="55659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9" name="Grafik 8"/>
          <p:cNvPicPr>
            <a:picLocks noChangeAspect="1"/>
          </p:cNvPicPr>
          <p:nvPr/>
        </p:nvPicPr>
        <p:blipFill>
          <a:blip r:embed="rId3"/>
          <a:stretch>
            <a:fillRect/>
          </a:stretch>
        </p:blipFill>
        <p:spPr>
          <a:xfrm>
            <a:off x="1" y="1077257"/>
            <a:ext cx="12192000" cy="2542621"/>
          </a:xfrm>
          <a:prstGeom prst="rect">
            <a:avLst/>
          </a:prstGeom>
        </p:spPr>
      </p:pic>
      <p:sp>
        <p:nvSpPr>
          <p:cNvPr id="8" name="Textfeld 7"/>
          <p:cNvSpPr txBox="1"/>
          <p:nvPr/>
        </p:nvSpPr>
        <p:spPr>
          <a:xfrm>
            <a:off x="335830" y="4016910"/>
            <a:ext cx="7989849" cy="2492990"/>
          </a:xfrm>
          <a:prstGeom prst="rect">
            <a:avLst/>
          </a:prstGeom>
          <a:noFill/>
        </p:spPr>
        <p:txBody>
          <a:bodyPr wrap="square" rtlCol="0">
            <a:spAutoFit/>
          </a:bodyPr>
          <a:lstStyle/>
          <a:p>
            <a:r>
              <a:rPr lang="en-US" sz="2600" dirty="0" smtClean="0"/>
              <a:t>Volume Category</a:t>
            </a:r>
          </a:p>
          <a:p>
            <a:pPr marL="457200" indent="-457200">
              <a:buFont typeface="Arial" panose="020B0604020202020204" pitchFamily="34" charset="0"/>
              <a:buChar char="•"/>
            </a:pPr>
            <a:r>
              <a:rPr lang="en-US" sz="2600" dirty="0" smtClean="0"/>
              <a:t>The classification differs for different “</a:t>
            </a:r>
            <a:r>
              <a:rPr lang="en-US" sz="2600" dirty="0" err="1" smtClean="0"/>
              <a:t>source_event</a:t>
            </a:r>
            <a:r>
              <a:rPr lang="en-US" sz="2600" dirty="0" smtClean="0"/>
              <a:t>” </a:t>
            </a:r>
          </a:p>
          <a:p>
            <a:pPr marL="457200" indent="-457200">
              <a:buFont typeface="Arial" panose="020B0604020202020204" pitchFamily="34" charset="0"/>
              <a:buChar char="•"/>
            </a:pPr>
            <a:r>
              <a:rPr lang="en-US" sz="2600" dirty="0" smtClean="0"/>
              <a:t>For explosions the TNT equivalent is used</a:t>
            </a:r>
          </a:p>
          <a:p>
            <a:pPr marL="457200" indent="-457200">
              <a:buFont typeface="Arial" panose="020B0604020202020204" pitchFamily="34" charset="0"/>
              <a:buChar char="•"/>
            </a:pPr>
            <a:r>
              <a:rPr lang="en-US" sz="2600" dirty="0" smtClean="0"/>
              <a:t>There is a new classification approach using a magnitude</a:t>
            </a:r>
          </a:p>
          <a:p>
            <a:pPr marL="914400" lvl="1" indent="-457200">
              <a:buFont typeface="Arial" panose="020B0604020202020204" pitchFamily="34" charset="0"/>
              <a:buChar char="•"/>
            </a:pPr>
            <a:r>
              <a:rPr lang="en-US" sz="2600" dirty="0" smtClean="0"/>
              <a:t>This will be presented later</a:t>
            </a:r>
          </a:p>
        </p:txBody>
      </p:sp>
      <p:pic>
        <p:nvPicPr>
          <p:cNvPr id="13" name="Grafik 12"/>
          <p:cNvPicPr>
            <a:picLocks noChangeAspect="1"/>
          </p:cNvPicPr>
          <p:nvPr/>
        </p:nvPicPr>
        <p:blipFill>
          <a:blip r:embed="rId4"/>
          <a:stretch>
            <a:fillRect/>
          </a:stretch>
        </p:blipFill>
        <p:spPr>
          <a:xfrm>
            <a:off x="8847866" y="5250825"/>
            <a:ext cx="856262" cy="1584085"/>
          </a:xfrm>
          <a:prstGeom prst="rect">
            <a:avLst/>
          </a:prstGeom>
        </p:spPr>
      </p:pic>
      <p:pic>
        <p:nvPicPr>
          <p:cNvPr id="2" name="Grafik 1"/>
          <p:cNvPicPr>
            <a:picLocks noChangeAspect="1"/>
          </p:cNvPicPr>
          <p:nvPr/>
        </p:nvPicPr>
        <p:blipFill>
          <a:blip r:embed="rId5"/>
          <a:stretch>
            <a:fillRect/>
          </a:stretch>
        </p:blipFill>
        <p:spPr>
          <a:xfrm>
            <a:off x="9704128" y="4424500"/>
            <a:ext cx="1845142" cy="2378420"/>
          </a:xfrm>
          <a:prstGeom prst="rect">
            <a:avLst/>
          </a:prstGeom>
        </p:spPr>
      </p:pic>
    </p:spTree>
    <p:extLst>
      <p:ext uri="{BB962C8B-B14F-4D97-AF65-F5344CB8AC3E}">
        <p14:creationId xmlns:p14="http://schemas.microsoft.com/office/powerpoint/2010/main" val="28274116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fik 5"/>
          <p:cNvPicPr>
            <a:picLocks noChangeAspect="1"/>
          </p:cNvPicPr>
          <p:nvPr/>
        </p:nvPicPr>
        <p:blipFill>
          <a:blip r:embed="rId2"/>
          <a:stretch>
            <a:fillRect/>
          </a:stretch>
        </p:blipFill>
        <p:spPr>
          <a:xfrm flipV="1">
            <a:off x="0" y="985820"/>
            <a:ext cx="12192000" cy="45719"/>
          </a:xfrm>
          <a:prstGeom prst="rect">
            <a:avLst/>
          </a:prstGeom>
        </p:spPr>
      </p:pic>
      <p:sp>
        <p:nvSpPr>
          <p:cNvPr id="7" name="Titel 1"/>
          <p:cNvSpPr txBox="1">
            <a:spLocks/>
          </p:cNvSpPr>
          <p:nvPr/>
        </p:nvSpPr>
        <p:spPr>
          <a:xfrm>
            <a:off x="0" y="1"/>
            <a:ext cx="12192000" cy="985819"/>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de-DE" sz="3600" dirty="0" smtClean="0"/>
              <a:t>Pile </a:t>
            </a:r>
            <a:r>
              <a:rPr lang="de-DE" sz="3600" dirty="0" err="1" smtClean="0"/>
              <a:t>driving</a:t>
            </a:r>
            <a:r>
              <a:rPr lang="de-DE" sz="3600" dirty="0" smtClean="0"/>
              <a:t> – </a:t>
            </a:r>
            <a:r>
              <a:rPr lang="de-DE" sz="3600" dirty="0" err="1" smtClean="0"/>
              <a:t>Mandatory</a:t>
            </a:r>
            <a:r>
              <a:rPr lang="de-DE" sz="3600" dirty="0" smtClean="0"/>
              <a:t> Information</a:t>
            </a:r>
            <a:endParaRPr lang="de-DE" sz="3600" dirty="0"/>
          </a:p>
        </p:txBody>
      </p:sp>
      <p:cxnSp>
        <p:nvCxnSpPr>
          <p:cNvPr id="10" name="Gerade Verbindung mit Pfeil 9"/>
          <p:cNvCxnSpPr/>
          <p:nvPr/>
        </p:nvCxnSpPr>
        <p:spPr>
          <a:xfrm flipV="1">
            <a:off x="616226" y="4016910"/>
            <a:ext cx="2" cy="55659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Textfeld 13"/>
          <p:cNvSpPr txBox="1"/>
          <p:nvPr/>
        </p:nvSpPr>
        <p:spPr>
          <a:xfrm>
            <a:off x="791818" y="4364780"/>
            <a:ext cx="11095382" cy="2092881"/>
          </a:xfrm>
          <a:prstGeom prst="rect">
            <a:avLst/>
          </a:prstGeom>
          <a:noFill/>
        </p:spPr>
        <p:txBody>
          <a:bodyPr wrap="square" rtlCol="0">
            <a:spAutoFit/>
          </a:bodyPr>
          <a:lstStyle/>
          <a:p>
            <a:r>
              <a:rPr lang="en-US" sz="2600" dirty="0" smtClean="0"/>
              <a:t>UUID to assign sound events uniquely</a:t>
            </a:r>
          </a:p>
          <a:p>
            <a:pPr marL="457200" indent="-457200">
              <a:buFont typeface="Arial" panose="020B0604020202020204" pitchFamily="34" charset="0"/>
              <a:buChar char="•"/>
            </a:pPr>
            <a:r>
              <a:rPr lang="en-US" sz="2600" dirty="0" smtClean="0"/>
              <a:t>The UUID can be used to correct or complete a previously made data delivery</a:t>
            </a:r>
          </a:p>
          <a:p>
            <a:pPr marL="457200" indent="-457200">
              <a:buFont typeface="Arial" panose="020B0604020202020204" pitchFamily="34" charset="0"/>
              <a:buChar char="•"/>
            </a:pPr>
            <a:r>
              <a:rPr lang="en-US" sz="2600" dirty="0" smtClean="0"/>
              <a:t>If parameters reported in this table change during pile driving, the event should be split and the UUID should be extended by the characters "-1" and  "-2", respectively.</a:t>
            </a:r>
          </a:p>
        </p:txBody>
      </p:sp>
      <p:pic>
        <p:nvPicPr>
          <p:cNvPr id="15" name="Grafik 14"/>
          <p:cNvPicPr>
            <a:picLocks noChangeAspect="1"/>
          </p:cNvPicPr>
          <p:nvPr/>
        </p:nvPicPr>
        <p:blipFill>
          <a:blip r:embed="rId3"/>
          <a:stretch>
            <a:fillRect/>
          </a:stretch>
        </p:blipFill>
        <p:spPr>
          <a:xfrm>
            <a:off x="0" y="1092276"/>
            <a:ext cx="12206490" cy="2863897"/>
          </a:xfrm>
          <a:prstGeom prst="rect">
            <a:avLst/>
          </a:prstGeom>
        </p:spPr>
      </p:pic>
    </p:spTree>
    <p:extLst>
      <p:ext uri="{BB962C8B-B14F-4D97-AF65-F5344CB8AC3E}">
        <p14:creationId xmlns:p14="http://schemas.microsoft.com/office/powerpoint/2010/main" val="283623953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fik 5"/>
          <p:cNvPicPr>
            <a:picLocks noChangeAspect="1"/>
          </p:cNvPicPr>
          <p:nvPr/>
        </p:nvPicPr>
        <p:blipFill>
          <a:blip r:embed="rId2"/>
          <a:stretch>
            <a:fillRect/>
          </a:stretch>
        </p:blipFill>
        <p:spPr>
          <a:xfrm flipV="1">
            <a:off x="0" y="985820"/>
            <a:ext cx="12192000" cy="45719"/>
          </a:xfrm>
          <a:prstGeom prst="rect">
            <a:avLst/>
          </a:prstGeom>
        </p:spPr>
      </p:pic>
      <p:sp>
        <p:nvSpPr>
          <p:cNvPr id="7" name="Titel 1"/>
          <p:cNvSpPr txBox="1">
            <a:spLocks/>
          </p:cNvSpPr>
          <p:nvPr/>
        </p:nvSpPr>
        <p:spPr>
          <a:xfrm>
            <a:off x="0" y="1"/>
            <a:ext cx="12192000" cy="985819"/>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de-DE" sz="3600" dirty="0" err="1" smtClean="0"/>
              <a:t>Explosions</a:t>
            </a:r>
            <a:r>
              <a:rPr lang="de-DE" sz="3600" dirty="0" smtClean="0"/>
              <a:t> – </a:t>
            </a:r>
            <a:r>
              <a:rPr lang="de-DE" sz="3600" dirty="0" err="1" smtClean="0"/>
              <a:t>Mandatory</a:t>
            </a:r>
            <a:r>
              <a:rPr lang="de-DE" sz="3600" dirty="0" smtClean="0"/>
              <a:t> Information</a:t>
            </a:r>
            <a:endParaRPr lang="de-DE" sz="3600" dirty="0"/>
          </a:p>
        </p:txBody>
      </p:sp>
      <p:cxnSp>
        <p:nvCxnSpPr>
          <p:cNvPr id="10" name="Gerade Verbindung mit Pfeil 9"/>
          <p:cNvCxnSpPr/>
          <p:nvPr/>
        </p:nvCxnSpPr>
        <p:spPr>
          <a:xfrm flipV="1">
            <a:off x="11233258" y="3679246"/>
            <a:ext cx="2" cy="55659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9" name="Grafik 8"/>
          <p:cNvPicPr>
            <a:picLocks noChangeAspect="1"/>
          </p:cNvPicPr>
          <p:nvPr/>
        </p:nvPicPr>
        <p:blipFill>
          <a:blip r:embed="rId3"/>
          <a:stretch>
            <a:fillRect/>
          </a:stretch>
        </p:blipFill>
        <p:spPr>
          <a:xfrm>
            <a:off x="1" y="1077257"/>
            <a:ext cx="12192000" cy="2542621"/>
          </a:xfrm>
          <a:prstGeom prst="rect">
            <a:avLst/>
          </a:prstGeom>
        </p:spPr>
      </p:pic>
      <p:sp>
        <p:nvSpPr>
          <p:cNvPr id="11" name="Textfeld 10"/>
          <p:cNvSpPr txBox="1"/>
          <p:nvPr/>
        </p:nvSpPr>
        <p:spPr>
          <a:xfrm>
            <a:off x="474981" y="4295205"/>
            <a:ext cx="8034020" cy="892552"/>
          </a:xfrm>
          <a:prstGeom prst="rect">
            <a:avLst/>
          </a:prstGeom>
          <a:noFill/>
        </p:spPr>
        <p:txBody>
          <a:bodyPr wrap="square" rtlCol="0">
            <a:spAutoFit/>
          </a:bodyPr>
          <a:lstStyle/>
          <a:p>
            <a:r>
              <a:rPr lang="en-US" sz="2600" dirty="0" smtClean="0"/>
              <a:t>Use of secondary sound mitigation systems</a:t>
            </a:r>
          </a:p>
          <a:p>
            <a:pPr marL="457200" indent="-457200">
              <a:buFont typeface="Arial" panose="020B0604020202020204" pitchFamily="34" charset="0"/>
              <a:buChar char="•"/>
            </a:pPr>
            <a:r>
              <a:rPr lang="en-US" sz="2600" dirty="0" smtClean="0"/>
              <a:t>Fill in “Yes” if they were used, otherwise fill in “No”</a:t>
            </a:r>
          </a:p>
        </p:txBody>
      </p:sp>
    </p:spTree>
    <p:extLst>
      <p:ext uri="{BB962C8B-B14F-4D97-AF65-F5344CB8AC3E}">
        <p14:creationId xmlns:p14="http://schemas.microsoft.com/office/powerpoint/2010/main" val="20688587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fik 5"/>
          <p:cNvPicPr>
            <a:picLocks noChangeAspect="1"/>
          </p:cNvPicPr>
          <p:nvPr/>
        </p:nvPicPr>
        <p:blipFill>
          <a:blip r:embed="rId2"/>
          <a:stretch>
            <a:fillRect/>
          </a:stretch>
        </p:blipFill>
        <p:spPr>
          <a:xfrm flipV="1">
            <a:off x="0" y="985820"/>
            <a:ext cx="12192000" cy="45719"/>
          </a:xfrm>
          <a:prstGeom prst="rect">
            <a:avLst/>
          </a:prstGeom>
        </p:spPr>
      </p:pic>
      <p:sp>
        <p:nvSpPr>
          <p:cNvPr id="7" name="Titel 1"/>
          <p:cNvSpPr txBox="1">
            <a:spLocks/>
          </p:cNvSpPr>
          <p:nvPr/>
        </p:nvSpPr>
        <p:spPr>
          <a:xfrm>
            <a:off x="0" y="1"/>
            <a:ext cx="12192000" cy="985819"/>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de-DE" sz="3600" dirty="0" err="1" smtClean="0"/>
              <a:t>Explosions</a:t>
            </a:r>
            <a:r>
              <a:rPr lang="de-DE" sz="3600" dirty="0" smtClean="0"/>
              <a:t> – Information on </a:t>
            </a:r>
            <a:r>
              <a:rPr lang="de-DE" sz="3600" dirty="0" err="1" smtClean="0"/>
              <a:t>Mitigation</a:t>
            </a:r>
            <a:endParaRPr lang="de-DE" sz="3600" dirty="0"/>
          </a:p>
        </p:txBody>
      </p:sp>
      <p:sp>
        <p:nvSpPr>
          <p:cNvPr id="9" name="Textfeld 8"/>
          <p:cNvSpPr txBox="1"/>
          <p:nvPr/>
        </p:nvSpPr>
        <p:spPr>
          <a:xfrm>
            <a:off x="484920" y="4583979"/>
            <a:ext cx="6760706" cy="1292662"/>
          </a:xfrm>
          <a:prstGeom prst="rect">
            <a:avLst/>
          </a:prstGeom>
          <a:noFill/>
        </p:spPr>
        <p:txBody>
          <a:bodyPr wrap="square" rtlCol="0">
            <a:spAutoFit/>
          </a:bodyPr>
          <a:lstStyle/>
          <a:p>
            <a:r>
              <a:rPr lang="en-US" sz="2600" dirty="0" smtClean="0"/>
              <a:t>Code of secondary noise mitigation system used</a:t>
            </a:r>
          </a:p>
          <a:p>
            <a:pPr marL="457200" indent="-457200">
              <a:buFont typeface="Arial" panose="020B0604020202020204" pitchFamily="34" charset="0"/>
              <a:buChar char="•"/>
            </a:pPr>
            <a:r>
              <a:rPr lang="en-US" sz="2600" dirty="0" smtClean="0"/>
              <a:t>Currently, BBC are the only applicable sound mitigation systems for explosions.</a:t>
            </a:r>
          </a:p>
        </p:txBody>
      </p:sp>
      <p:cxnSp>
        <p:nvCxnSpPr>
          <p:cNvPr id="10" name="Gerade Verbindung mit Pfeil 9"/>
          <p:cNvCxnSpPr/>
          <p:nvPr/>
        </p:nvCxnSpPr>
        <p:spPr>
          <a:xfrm flipV="1">
            <a:off x="2534254" y="3956518"/>
            <a:ext cx="2" cy="55659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4" name="Grafik 3"/>
          <p:cNvPicPr>
            <a:picLocks noChangeAspect="1"/>
          </p:cNvPicPr>
          <p:nvPr/>
        </p:nvPicPr>
        <p:blipFill>
          <a:blip r:embed="rId3"/>
          <a:stretch>
            <a:fillRect/>
          </a:stretch>
        </p:blipFill>
        <p:spPr>
          <a:xfrm>
            <a:off x="7443580" y="4295205"/>
            <a:ext cx="4381500" cy="2314575"/>
          </a:xfrm>
          <a:prstGeom prst="rect">
            <a:avLst/>
          </a:prstGeom>
        </p:spPr>
      </p:pic>
      <p:pic>
        <p:nvPicPr>
          <p:cNvPr id="8" name="Grafik 7"/>
          <p:cNvPicPr>
            <a:picLocks noChangeAspect="1"/>
          </p:cNvPicPr>
          <p:nvPr/>
        </p:nvPicPr>
        <p:blipFill>
          <a:blip r:embed="rId4"/>
          <a:stretch>
            <a:fillRect/>
          </a:stretch>
        </p:blipFill>
        <p:spPr>
          <a:xfrm>
            <a:off x="1595230" y="1128501"/>
            <a:ext cx="8039100" cy="2657475"/>
          </a:xfrm>
          <a:prstGeom prst="rect">
            <a:avLst/>
          </a:prstGeom>
        </p:spPr>
      </p:pic>
    </p:spTree>
    <p:extLst>
      <p:ext uri="{BB962C8B-B14F-4D97-AF65-F5344CB8AC3E}">
        <p14:creationId xmlns:p14="http://schemas.microsoft.com/office/powerpoint/2010/main" val="329656851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fik 5"/>
          <p:cNvPicPr>
            <a:picLocks noChangeAspect="1"/>
          </p:cNvPicPr>
          <p:nvPr/>
        </p:nvPicPr>
        <p:blipFill>
          <a:blip r:embed="rId2"/>
          <a:stretch>
            <a:fillRect/>
          </a:stretch>
        </p:blipFill>
        <p:spPr>
          <a:xfrm flipV="1">
            <a:off x="0" y="985820"/>
            <a:ext cx="12192000" cy="45719"/>
          </a:xfrm>
          <a:prstGeom prst="rect">
            <a:avLst/>
          </a:prstGeom>
        </p:spPr>
      </p:pic>
      <p:sp>
        <p:nvSpPr>
          <p:cNvPr id="7" name="Titel 1"/>
          <p:cNvSpPr txBox="1">
            <a:spLocks/>
          </p:cNvSpPr>
          <p:nvPr/>
        </p:nvSpPr>
        <p:spPr>
          <a:xfrm>
            <a:off x="0" y="1"/>
            <a:ext cx="12192000" cy="985819"/>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de-DE" sz="3600" dirty="0" err="1" smtClean="0"/>
              <a:t>Explosions</a:t>
            </a:r>
            <a:r>
              <a:rPr lang="de-DE" sz="3600" dirty="0" smtClean="0"/>
              <a:t> – Information on </a:t>
            </a:r>
            <a:r>
              <a:rPr lang="de-DE" sz="3600" dirty="0" err="1" smtClean="0"/>
              <a:t>Mitigation</a:t>
            </a:r>
            <a:endParaRPr lang="de-DE" sz="3600" dirty="0"/>
          </a:p>
        </p:txBody>
      </p:sp>
      <p:sp>
        <p:nvSpPr>
          <p:cNvPr id="9" name="Textfeld 8"/>
          <p:cNvSpPr txBox="1"/>
          <p:nvPr/>
        </p:nvSpPr>
        <p:spPr>
          <a:xfrm>
            <a:off x="484920" y="4583979"/>
            <a:ext cx="6760706" cy="492443"/>
          </a:xfrm>
          <a:prstGeom prst="rect">
            <a:avLst/>
          </a:prstGeom>
          <a:noFill/>
        </p:spPr>
        <p:txBody>
          <a:bodyPr wrap="square" rtlCol="0">
            <a:spAutoFit/>
          </a:bodyPr>
          <a:lstStyle/>
          <a:p>
            <a:r>
              <a:rPr lang="en-US" sz="2600" dirty="0" smtClean="0"/>
              <a:t>Analog to Pile driving</a:t>
            </a:r>
          </a:p>
        </p:txBody>
      </p:sp>
      <p:cxnSp>
        <p:nvCxnSpPr>
          <p:cNvPr id="10" name="Gerade Verbindung mit Pfeil 9"/>
          <p:cNvCxnSpPr/>
          <p:nvPr/>
        </p:nvCxnSpPr>
        <p:spPr>
          <a:xfrm flipV="1">
            <a:off x="4363054" y="3906682"/>
            <a:ext cx="2" cy="55659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8" name="Grafik 7"/>
          <p:cNvPicPr>
            <a:picLocks noChangeAspect="1"/>
          </p:cNvPicPr>
          <p:nvPr/>
        </p:nvPicPr>
        <p:blipFill>
          <a:blip r:embed="rId3"/>
          <a:stretch>
            <a:fillRect/>
          </a:stretch>
        </p:blipFill>
        <p:spPr>
          <a:xfrm>
            <a:off x="1595230" y="1128501"/>
            <a:ext cx="8039100" cy="2657475"/>
          </a:xfrm>
          <a:prstGeom prst="rect">
            <a:avLst/>
          </a:prstGeom>
        </p:spPr>
      </p:pic>
      <p:cxnSp>
        <p:nvCxnSpPr>
          <p:cNvPr id="11" name="Gerade Verbindung mit Pfeil 10"/>
          <p:cNvCxnSpPr/>
          <p:nvPr/>
        </p:nvCxnSpPr>
        <p:spPr>
          <a:xfrm flipV="1">
            <a:off x="5594069" y="3906682"/>
            <a:ext cx="2" cy="55659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Gerade Verbindung mit Pfeil 11"/>
          <p:cNvCxnSpPr/>
          <p:nvPr/>
        </p:nvCxnSpPr>
        <p:spPr>
          <a:xfrm flipV="1">
            <a:off x="6337628" y="3906682"/>
            <a:ext cx="2" cy="55659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Gerade Verbindung mit Pfeil 12"/>
          <p:cNvCxnSpPr/>
          <p:nvPr/>
        </p:nvCxnSpPr>
        <p:spPr>
          <a:xfrm flipV="1">
            <a:off x="7245626" y="3882938"/>
            <a:ext cx="2" cy="55659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767795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fik 5"/>
          <p:cNvPicPr>
            <a:picLocks noChangeAspect="1"/>
          </p:cNvPicPr>
          <p:nvPr/>
        </p:nvPicPr>
        <p:blipFill>
          <a:blip r:embed="rId2"/>
          <a:stretch>
            <a:fillRect/>
          </a:stretch>
        </p:blipFill>
        <p:spPr>
          <a:xfrm flipV="1">
            <a:off x="0" y="985820"/>
            <a:ext cx="12192000" cy="45719"/>
          </a:xfrm>
          <a:prstGeom prst="rect">
            <a:avLst/>
          </a:prstGeom>
        </p:spPr>
      </p:pic>
      <p:sp>
        <p:nvSpPr>
          <p:cNvPr id="7" name="Titel 1"/>
          <p:cNvSpPr txBox="1">
            <a:spLocks/>
          </p:cNvSpPr>
          <p:nvPr/>
        </p:nvSpPr>
        <p:spPr>
          <a:xfrm>
            <a:off x="0" y="1"/>
            <a:ext cx="12192000" cy="985819"/>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de-DE" sz="3600" dirty="0" err="1" smtClean="0"/>
              <a:t>Explosions</a:t>
            </a:r>
            <a:r>
              <a:rPr lang="de-DE" sz="3600" dirty="0" smtClean="0"/>
              <a:t> – Information on </a:t>
            </a:r>
            <a:r>
              <a:rPr lang="de-DE" sz="3600" dirty="0" err="1" smtClean="0"/>
              <a:t>Mitigation</a:t>
            </a:r>
            <a:endParaRPr lang="de-DE" sz="3600" dirty="0"/>
          </a:p>
        </p:txBody>
      </p:sp>
      <p:sp>
        <p:nvSpPr>
          <p:cNvPr id="9" name="Textfeld 8"/>
          <p:cNvSpPr txBox="1"/>
          <p:nvPr/>
        </p:nvSpPr>
        <p:spPr>
          <a:xfrm>
            <a:off x="484920" y="4583979"/>
            <a:ext cx="6760706" cy="492443"/>
          </a:xfrm>
          <a:prstGeom prst="rect">
            <a:avLst/>
          </a:prstGeom>
          <a:noFill/>
        </p:spPr>
        <p:txBody>
          <a:bodyPr wrap="square" rtlCol="0">
            <a:spAutoFit/>
          </a:bodyPr>
          <a:lstStyle/>
          <a:p>
            <a:r>
              <a:rPr lang="en-US" sz="2600" dirty="0" smtClean="0"/>
              <a:t>Not relevant for Explosions</a:t>
            </a:r>
          </a:p>
        </p:txBody>
      </p:sp>
      <p:pic>
        <p:nvPicPr>
          <p:cNvPr id="8" name="Grafik 7"/>
          <p:cNvPicPr>
            <a:picLocks noChangeAspect="1"/>
          </p:cNvPicPr>
          <p:nvPr/>
        </p:nvPicPr>
        <p:blipFill>
          <a:blip r:embed="rId3"/>
          <a:stretch>
            <a:fillRect/>
          </a:stretch>
        </p:blipFill>
        <p:spPr>
          <a:xfrm>
            <a:off x="1595230" y="1128501"/>
            <a:ext cx="8039100" cy="2657475"/>
          </a:xfrm>
          <a:prstGeom prst="rect">
            <a:avLst/>
          </a:prstGeom>
        </p:spPr>
      </p:pic>
      <p:cxnSp>
        <p:nvCxnSpPr>
          <p:cNvPr id="12" name="Gerade Verbindung mit Pfeil 11"/>
          <p:cNvCxnSpPr/>
          <p:nvPr/>
        </p:nvCxnSpPr>
        <p:spPr>
          <a:xfrm flipV="1">
            <a:off x="7947767" y="3882937"/>
            <a:ext cx="2" cy="55659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Gerade Verbindung mit Pfeil 12"/>
          <p:cNvCxnSpPr/>
          <p:nvPr/>
        </p:nvCxnSpPr>
        <p:spPr>
          <a:xfrm flipV="1">
            <a:off x="9153939" y="3882938"/>
            <a:ext cx="2" cy="55659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1409684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fik 5"/>
          <p:cNvPicPr>
            <a:picLocks noChangeAspect="1"/>
          </p:cNvPicPr>
          <p:nvPr/>
        </p:nvPicPr>
        <p:blipFill>
          <a:blip r:embed="rId2"/>
          <a:stretch>
            <a:fillRect/>
          </a:stretch>
        </p:blipFill>
        <p:spPr>
          <a:xfrm flipV="1">
            <a:off x="0" y="985820"/>
            <a:ext cx="12192000" cy="45719"/>
          </a:xfrm>
          <a:prstGeom prst="rect">
            <a:avLst/>
          </a:prstGeom>
        </p:spPr>
      </p:pic>
      <p:sp>
        <p:nvSpPr>
          <p:cNvPr id="7" name="Titel 1"/>
          <p:cNvSpPr txBox="1">
            <a:spLocks/>
          </p:cNvSpPr>
          <p:nvPr/>
        </p:nvSpPr>
        <p:spPr>
          <a:xfrm>
            <a:off x="0" y="1"/>
            <a:ext cx="12192000" cy="985819"/>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de-DE" sz="3600" dirty="0" smtClean="0"/>
              <a:t>Pile </a:t>
            </a:r>
            <a:r>
              <a:rPr lang="de-DE" sz="3600" dirty="0" err="1" smtClean="0"/>
              <a:t>driving</a:t>
            </a:r>
            <a:r>
              <a:rPr lang="de-DE" sz="3600" dirty="0" smtClean="0"/>
              <a:t> – Optional </a:t>
            </a:r>
            <a:r>
              <a:rPr lang="de-DE" sz="3600" dirty="0" err="1" smtClean="0"/>
              <a:t>attributes</a:t>
            </a:r>
            <a:endParaRPr lang="de-DE" sz="3600" dirty="0"/>
          </a:p>
        </p:txBody>
      </p:sp>
      <p:sp>
        <p:nvSpPr>
          <p:cNvPr id="13" name="Textfeld 12"/>
          <p:cNvSpPr txBox="1"/>
          <p:nvPr/>
        </p:nvSpPr>
        <p:spPr>
          <a:xfrm>
            <a:off x="852670" y="5041179"/>
            <a:ext cx="9374697" cy="892552"/>
          </a:xfrm>
          <a:prstGeom prst="rect">
            <a:avLst/>
          </a:prstGeom>
          <a:noFill/>
        </p:spPr>
        <p:txBody>
          <a:bodyPr wrap="square" rtlCol="0">
            <a:spAutoFit/>
          </a:bodyPr>
          <a:lstStyle/>
          <a:p>
            <a:r>
              <a:rPr lang="en-US" sz="2600" dirty="0"/>
              <a:t>currently not used</a:t>
            </a:r>
          </a:p>
          <a:p>
            <a:pPr marL="457200" indent="-457200">
              <a:buFont typeface="Arial" panose="020B0604020202020204" pitchFamily="34" charset="0"/>
              <a:buChar char="•"/>
            </a:pPr>
            <a:r>
              <a:rPr lang="en-US" sz="2600" dirty="0"/>
              <a:t>Format has to be specified in Monitoring guidance by TG Noise </a:t>
            </a:r>
          </a:p>
        </p:txBody>
      </p:sp>
      <p:pic>
        <p:nvPicPr>
          <p:cNvPr id="14" name="Grafik 13"/>
          <p:cNvPicPr>
            <a:picLocks noChangeAspect="1"/>
          </p:cNvPicPr>
          <p:nvPr/>
        </p:nvPicPr>
        <p:blipFill>
          <a:blip r:embed="rId3"/>
          <a:stretch>
            <a:fillRect/>
          </a:stretch>
        </p:blipFill>
        <p:spPr>
          <a:xfrm>
            <a:off x="662815" y="1230656"/>
            <a:ext cx="10448925" cy="2638425"/>
          </a:xfrm>
          <a:prstGeom prst="rect">
            <a:avLst/>
          </a:prstGeom>
        </p:spPr>
      </p:pic>
      <p:pic>
        <p:nvPicPr>
          <p:cNvPr id="16" name="Grafik 15"/>
          <p:cNvPicPr>
            <a:picLocks noChangeAspect="1"/>
          </p:cNvPicPr>
          <p:nvPr/>
        </p:nvPicPr>
        <p:blipFill>
          <a:blip r:embed="rId4"/>
          <a:stretch>
            <a:fillRect/>
          </a:stretch>
        </p:blipFill>
        <p:spPr>
          <a:xfrm>
            <a:off x="6697939" y="3678581"/>
            <a:ext cx="942975" cy="190500"/>
          </a:xfrm>
          <a:prstGeom prst="rect">
            <a:avLst/>
          </a:prstGeom>
        </p:spPr>
      </p:pic>
      <p:cxnSp>
        <p:nvCxnSpPr>
          <p:cNvPr id="17" name="Gerade Verbindung mit Pfeil 16"/>
          <p:cNvCxnSpPr/>
          <p:nvPr/>
        </p:nvCxnSpPr>
        <p:spPr>
          <a:xfrm flipV="1">
            <a:off x="1132836" y="4176833"/>
            <a:ext cx="2" cy="55659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3802090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fik 5"/>
          <p:cNvPicPr>
            <a:picLocks noChangeAspect="1"/>
          </p:cNvPicPr>
          <p:nvPr/>
        </p:nvPicPr>
        <p:blipFill>
          <a:blip r:embed="rId2"/>
          <a:stretch>
            <a:fillRect/>
          </a:stretch>
        </p:blipFill>
        <p:spPr>
          <a:xfrm flipV="1">
            <a:off x="0" y="985820"/>
            <a:ext cx="12192000" cy="45719"/>
          </a:xfrm>
          <a:prstGeom prst="rect">
            <a:avLst/>
          </a:prstGeom>
        </p:spPr>
      </p:pic>
      <p:sp>
        <p:nvSpPr>
          <p:cNvPr id="7" name="Titel 1"/>
          <p:cNvSpPr txBox="1">
            <a:spLocks/>
          </p:cNvSpPr>
          <p:nvPr/>
        </p:nvSpPr>
        <p:spPr>
          <a:xfrm>
            <a:off x="0" y="1"/>
            <a:ext cx="12192000" cy="985819"/>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de-DE" sz="3600" dirty="0" smtClean="0"/>
              <a:t>Pile </a:t>
            </a:r>
            <a:r>
              <a:rPr lang="de-DE" sz="3600" dirty="0" err="1" smtClean="0"/>
              <a:t>driving</a:t>
            </a:r>
            <a:r>
              <a:rPr lang="de-DE" sz="3600" dirty="0" smtClean="0"/>
              <a:t> – Optional </a:t>
            </a:r>
            <a:r>
              <a:rPr lang="de-DE" sz="3600" dirty="0" err="1" smtClean="0"/>
              <a:t>attributes</a:t>
            </a:r>
            <a:endParaRPr lang="de-DE" sz="3600" dirty="0"/>
          </a:p>
        </p:txBody>
      </p:sp>
      <p:cxnSp>
        <p:nvCxnSpPr>
          <p:cNvPr id="9" name="Gerade Verbindung mit Pfeil 8"/>
          <p:cNvCxnSpPr/>
          <p:nvPr/>
        </p:nvCxnSpPr>
        <p:spPr>
          <a:xfrm flipV="1">
            <a:off x="2106871" y="4239751"/>
            <a:ext cx="2" cy="55659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Gerade Verbindung mit Pfeil 9"/>
          <p:cNvCxnSpPr/>
          <p:nvPr/>
        </p:nvCxnSpPr>
        <p:spPr>
          <a:xfrm flipV="1">
            <a:off x="3905853" y="4239749"/>
            <a:ext cx="2" cy="55659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Gerade Verbindung mit Pfeil 10"/>
          <p:cNvCxnSpPr/>
          <p:nvPr/>
        </p:nvCxnSpPr>
        <p:spPr>
          <a:xfrm flipV="1">
            <a:off x="4611078" y="4239748"/>
            <a:ext cx="2" cy="55659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Gerade Verbindung mit Pfeil 11"/>
          <p:cNvCxnSpPr/>
          <p:nvPr/>
        </p:nvCxnSpPr>
        <p:spPr>
          <a:xfrm flipV="1">
            <a:off x="5237469" y="4239748"/>
            <a:ext cx="2" cy="55659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Textfeld 12"/>
          <p:cNvSpPr txBox="1"/>
          <p:nvPr/>
        </p:nvSpPr>
        <p:spPr>
          <a:xfrm>
            <a:off x="852670" y="5041179"/>
            <a:ext cx="9374697" cy="492443"/>
          </a:xfrm>
          <a:prstGeom prst="rect">
            <a:avLst/>
          </a:prstGeom>
          <a:noFill/>
        </p:spPr>
        <p:txBody>
          <a:bodyPr wrap="square" rtlCol="0">
            <a:spAutoFit/>
          </a:bodyPr>
          <a:lstStyle/>
          <a:p>
            <a:r>
              <a:rPr lang="en-US" sz="2600" dirty="0" smtClean="0"/>
              <a:t>Not relevant for explosions</a:t>
            </a:r>
          </a:p>
        </p:txBody>
      </p:sp>
      <p:pic>
        <p:nvPicPr>
          <p:cNvPr id="14" name="Grafik 13"/>
          <p:cNvPicPr>
            <a:picLocks noChangeAspect="1"/>
          </p:cNvPicPr>
          <p:nvPr/>
        </p:nvPicPr>
        <p:blipFill>
          <a:blip r:embed="rId3"/>
          <a:stretch>
            <a:fillRect/>
          </a:stretch>
        </p:blipFill>
        <p:spPr>
          <a:xfrm>
            <a:off x="662815" y="1230656"/>
            <a:ext cx="10448925" cy="2638425"/>
          </a:xfrm>
          <a:prstGeom prst="rect">
            <a:avLst/>
          </a:prstGeom>
        </p:spPr>
      </p:pic>
      <p:cxnSp>
        <p:nvCxnSpPr>
          <p:cNvPr id="15" name="Gerade Verbindung mit Pfeil 14"/>
          <p:cNvCxnSpPr/>
          <p:nvPr/>
        </p:nvCxnSpPr>
        <p:spPr>
          <a:xfrm flipV="1">
            <a:off x="6096000" y="4239748"/>
            <a:ext cx="2" cy="55659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2" name="Grafik 1"/>
          <p:cNvPicPr>
            <a:picLocks noChangeAspect="1"/>
          </p:cNvPicPr>
          <p:nvPr/>
        </p:nvPicPr>
        <p:blipFill>
          <a:blip r:embed="rId4"/>
          <a:stretch>
            <a:fillRect/>
          </a:stretch>
        </p:blipFill>
        <p:spPr>
          <a:xfrm>
            <a:off x="6697939" y="3678581"/>
            <a:ext cx="942975" cy="190500"/>
          </a:xfrm>
          <a:prstGeom prst="rect">
            <a:avLst/>
          </a:prstGeom>
        </p:spPr>
      </p:pic>
    </p:spTree>
    <p:extLst>
      <p:ext uri="{BB962C8B-B14F-4D97-AF65-F5344CB8AC3E}">
        <p14:creationId xmlns:p14="http://schemas.microsoft.com/office/powerpoint/2010/main" val="202793537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fik 5"/>
          <p:cNvPicPr>
            <a:picLocks noChangeAspect="1"/>
          </p:cNvPicPr>
          <p:nvPr/>
        </p:nvPicPr>
        <p:blipFill>
          <a:blip r:embed="rId2"/>
          <a:stretch>
            <a:fillRect/>
          </a:stretch>
        </p:blipFill>
        <p:spPr>
          <a:xfrm flipV="1">
            <a:off x="0" y="985820"/>
            <a:ext cx="12192000" cy="45719"/>
          </a:xfrm>
          <a:prstGeom prst="rect">
            <a:avLst/>
          </a:prstGeom>
        </p:spPr>
      </p:pic>
      <p:sp>
        <p:nvSpPr>
          <p:cNvPr id="7" name="Titel 1"/>
          <p:cNvSpPr txBox="1">
            <a:spLocks/>
          </p:cNvSpPr>
          <p:nvPr/>
        </p:nvSpPr>
        <p:spPr>
          <a:xfrm>
            <a:off x="0" y="1"/>
            <a:ext cx="12192000" cy="985819"/>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de-DE" sz="3600" dirty="0" smtClean="0"/>
              <a:t>Pile </a:t>
            </a:r>
            <a:r>
              <a:rPr lang="de-DE" sz="3600" dirty="0" err="1" smtClean="0"/>
              <a:t>driving</a:t>
            </a:r>
            <a:r>
              <a:rPr lang="de-DE" sz="3600" dirty="0" smtClean="0"/>
              <a:t> – Optional </a:t>
            </a:r>
            <a:r>
              <a:rPr lang="de-DE" sz="3600" dirty="0" err="1" smtClean="0"/>
              <a:t>attributes</a:t>
            </a:r>
            <a:endParaRPr lang="de-DE" sz="3600" dirty="0"/>
          </a:p>
        </p:txBody>
      </p:sp>
      <p:cxnSp>
        <p:nvCxnSpPr>
          <p:cNvPr id="9" name="Gerade Verbindung mit Pfeil 8"/>
          <p:cNvCxnSpPr/>
          <p:nvPr/>
        </p:nvCxnSpPr>
        <p:spPr>
          <a:xfrm flipV="1">
            <a:off x="3279466" y="4176834"/>
            <a:ext cx="2" cy="55659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Textfeld 12"/>
          <p:cNvSpPr txBox="1"/>
          <p:nvPr/>
        </p:nvSpPr>
        <p:spPr>
          <a:xfrm>
            <a:off x="852670" y="5041179"/>
            <a:ext cx="9374697" cy="492443"/>
          </a:xfrm>
          <a:prstGeom prst="rect">
            <a:avLst/>
          </a:prstGeom>
          <a:noFill/>
        </p:spPr>
        <p:txBody>
          <a:bodyPr wrap="square" rtlCol="0">
            <a:spAutoFit/>
          </a:bodyPr>
          <a:lstStyle/>
          <a:p>
            <a:r>
              <a:rPr lang="en-US" sz="2600" dirty="0" smtClean="0"/>
              <a:t>Analog to Pile driving</a:t>
            </a:r>
          </a:p>
        </p:txBody>
      </p:sp>
      <p:pic>
        <p:nvPicPr>
          <p:cNvPr id="14" name="Grafik 13"/>
          <p:cNvPicPr>
            <a:picLocks noChangeAspect="1"/>
          </p:cNvPicPr>
          <p:nvPr/>
        </p:nvPicPr>
        <p:blipFill>
          <a:blip r:embed="rId3"/>
          <a:stretch>
            <a:fillRect/>
          </a:stretch>
        </p:blipFill>
        <p:spPr>
          <a:xfrm>
            <a:off x="662815" y="1230656"/>
            <a:ext cx="10448925" cy="2638425"/>
          </a:xfrm>
          <a:prstGeom prst="rect">
            <a:avLst/>
          </a:prstGeom>
        </p:spPr>
      </p:pic>
      <p:cxnSp>
        <p:nvCxnSpPr>
          <p:cNvPr id="15" name="Gerade Verbindung mit Pfeil 14"/>
          <p:cNvCxnSpPr/>
          <p:nvPr/>
        </p:nvCxnSpPr>
        <p:spPr>
          <a:xfrm flipV="1">
            <a:off x="8958470" y="4176834"/>
            <a:ext cx="2" cy="55659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6" name="Grafik 15"/>
          <p:cNvPicPr>
            <a:picLocks noChangeAspect="1"/>
          </p:cNvPicPr>
          <p:nvPr/>
        </p:nvPicPr>
        <p:blipFill>
          <a:blip r:embed="rId4"/>
          <a:stretch>
            <a:fillRect/>
          </a:stretch>
        </p:blipFill>
        <p:spPr>
          <a:xfrm>
            <a:off x="6697939" y="3678581"/>
            <a:ext cx="942975" cy="190500"/>
          </a:xfrm>
          <a:prstGeom prst="rect">
            <a:avLst/>
          </a:prstGeom>
        </p:spPr>
      </p:pic>
    </p:spTree>
    <p:extLst>
      <p:ext uri="{BB962C8B-B14F-4D97-AF65-F5344CB8AC3E}">
        <p14:creationId xmlns:p14="http://schemas.microsoft.com/office/powerpoint/2010/main" val="1327770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fik 5"/>
          <p:cNvPicPr>
            <a:picLocks noChangeAspect="1"/>
          </p:cNvPicPr>
          <p:nvPr/>
        </p:nvPicPr>
        <p:blipFill>
          <a:blip r:embed="rId2"/>
          <a:stretch>
            <a:fillRect/>
          </a:stretch>
        </p:blipFill>
        <p:spPr>
          <a:xfrm flipV="1">
            <a:off x="0" y="985820"/>
            <a:ext cx="12192000" cy="45719"/>
          </a:xfrm>
          <a:prstGeom prst="rect">
            <a:avLst/>
          </a:prstGeom>
        </p:spPr>
      </p:pic>
      <p:sp>
        <p:nvSpPr>
          <p:cNvPr id="7" name="Titel 1"/>
          <p:cNvSpPr txBox="1">
            <a:spLocks/>
          </p:cNvSpPr>
          <p:nvPr/>
        </p:nvSpPr>
        <p:spPr>
          <a:xfrm>
            <a:off x="0" y="1"/>
            <a:ext cx="12192000" cy="985819"/>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de-DE" sz="3600" dirty="0" err="1" smtClean="0"/>
              <a:t>Seismic</a:t>
            </a:r>
            <a:r>
              <a:rPr lang="de-DE" sz="3600" dirty="0" smtClean="0"/>
              <a:t> </a:t>
            </a:r>
            <a:r>
              <a:rPr lang="de-DE" sz="3600" dirty="0" err="1" smtClean="0"/>
              <a:t>survays</a:t>
            </a:r>
            <a:r>
              <a:rPr lang="de-DE" sz="3600" dirty="0" smtClean="0"/>
              <a:t> – </a:t>
            </a:r>
            <a:r>
              <a:rPr lang="de-DE" sz="3600" dirty="0" err="1" smtClean="0"/>
              <a:t>Mandatory</a:t>
            </a:r>
            <a:r>
              <a:rPr lang="de-DE" sz="3600" dirty="0" smtClean="0"/>
              <a:t> Information</a:t>
            </a:r>
            <a:endParaRPr lang="de-DE" sz="3600" dirty="0"/>
          </a:p>
        </p:txBody>
      </p:sp>
      <p:cxnSp>
        <p:nvCxnSpPr>
          <p:cNvPr id="8" name="Gerade Verbindung mit Pfeil 7"/>
          <p:cNvCxnSpPr/>
          <p:nvPr/>
        </p:nvCxnSpPr>
        <p:spPr>
          <a:xfrm flipV="1">
            <a:off x="495686" y="3665596"/>
            <a:ext cx="2" cy="55659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Textfeld 8"/>
          <p:cNvSpPr txBox="1"/>
          <p:nvPr/>
        </p:nvSpPr>
        <p:spPr>
          <a:xfrm>
            <a:off x="690135" y="3564791"/>
            <a:ext cx="11095382" cy="3293209"/>
          </a:xfrm>
          <a:prstGeom prst="rect">
            <a:avLst/>
          </a:prstGeom>
          <a:noFill/>
        </p:spPr>
        <p:txBody>
          <a:bodyPr wrap="square" rtlCol="0">
            <a:spAutoFit/>
          </a:bodyPr>
          <a:lstStyle/>
          <a:p>
            <a:r>
              <a:rPr lang="en-US" sz="2600" dirty="0" smtClean="0"/>
              <a:t>UUID to assign sound events uniquely</a:t>
            </a:r>
          </a:p>
          <a:p>
            <a:pPr marL="457200" indent="-457200">
              <a:buFont typeface="Arial" panose="020B0604020202020204" pitchFamily="34" charset="0"/>
              <a:buChar char="•"/>
            </a:pPr>
            <a:r>
              <a:rPr lang="en-US" sz="2600" dirty="0" smtClean="0"/>
              <a:t>The UUID can be used to correct or complete a previously made data delivery</a:t>
            </a:r>
          </a:p>
          <a:p>
            <a:pPr marL="457200" indent="-457200">
              <a:buFont typeface="Arial" panose="020B0604020202020204" pitchFamily="34" charset="0"/>
              <a:buChar char="•"/>
            </a:pPr>
            <a:r>
              <a:rPr lang="en-US" sz="2600" dirty="0" smtClean="0"/>
              <a:t>Specify for the ICES sub-rectangles the time periods during which seismic </a:t>
            </a:r>
            <a:r>
              <a:rPr lang="en-US" sz="2600" dirty="0" err="1" smtClean="0"/>
              <a:t>survays</a:t>
            </a:r>
            <a:r>
              <a:rPr lang="en-US" sz="2600" dirty="0" smtClean="0"/>
              <a:t> took place</a:t>
            </a:r>
          </a:p>
          <a:p>
            <a:pPr marL="914400" lvl="1" indent="-457200">
              <a:buFont typeface="Arial" panose="020B0604020202020204" pitchFamily="34" charset="0"/>
              <a:buChar char="•"/>
            </a:pPr>
            <a:r>
              <a:rPr lang="en-US" sz="2600" dirty="0" smtClean="0"/>
              <a:t>Use one UUID for each combination of time period and source event</a:t>
            </a:r>
          </a:p>
          <a:p>
            <a:pPr marL="457200" indent="-457200">
              <a:buFont typeface="Arial" panose="020B0604020202020204" pitchFamily="34" charset="0"/>
              <a:buChar char="•"/>
            </a:pPr>
            <a:r>
              <a:rPr lang="en-US" sz="2600" dirty="0" smtClean="0"/>
              <a:t>Don’t report every shot of a seismic survey as a single event</a:t>
            </a:r>
          </a:p>
          <a:p>
            <a:pPr marL="914400" lvl="1" indent="-457200">
              <a:buFont typeface="Arial" panose="020B0604020202020204" pitchFamily="34" charset="0"/>
              <a:buChar char="•"/>
            </a:pPr>
            <a:r>
              <a:rPr lang="en-US" sz="2600" dirty="0" smtClean="0"/>
              <a:t>This drastically increases the number of reported events and hinders the later </a:t>
            </a:r>
            <a:r>
              <a:rPr lang="en-US" sz="2600" dirty="0" err="1" smtClean="0"/>
              <a:t>Holas</a:t>
            </a:r>
            <a:r>
              <a:rPr lang="en-US" sz="2600" dirty="0" smtClean="0"/>
              <a:t> </a:t>
            </a:r>
            <a:r>
              <a:rPr lang="en-US" sz="2600" dirty="0" err="1" smtClean="0"/>
              <a:t>Assessement</a:t>
            </a:r>
            <a:endParaRPr lang="en-US" sz="2600" dirty="0" smtClean="0"/>
          </a:p>
        </p:txBody>
      </p:sp>
      <p:pic>
        <p:nvPicPr>
          <p:cNvPr id="2" name="Grafik 1"/>
          <p:cNvPicPr>
            <a:picLocks noChangeAspect="1"/>
          </p:cNvPicPr>
          <p:nvPr/>
        </p:nvPicPr>
        <p:blipFill>
          <a:blip r:embed="rId3"/>
          <a:stretch>
            <a:fillRect/>
          </a:stretch>
        </p:blipFill>
        <p:spPr>
          <a:xfrm>
            <a:off x="0" y="1105078"/>
            <a:ext cx="12192000" cy="2451015"/>
          </a:xfrm>
          <a:prstGeom prst="rect">
            <a:avLst/>
          </a:prstGeom>
        </p:spPr>
      </p:pic>
    </p:spTree>
    <p:extLst>
      <p:ext uri="{BB962C8B-B14F-4D97-AF65-F5344CB8AC3E}">
        <p14:creationId xmlns:p14="http://schemas.microsoft.com/office/powerpoint/2010/main" val="40901628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fik 5"/>
          <p:cNvPicPr>
            <a:picLocks noChangeAspect="1"/>
          </p:cNvPicPr>
          <p:nvPr/>
        </p:nvPicPr>
        <p:blipFill>
          <a:blip r:embed="rId2"/>
          <a:stretch>
            <a:fillRect/>
          </a:stretch>
        </p:blipFill>
        <p:spPr>
          <a:xfrm flipV="1">
            <a:off x="0" y="985820"/>
            <a:ext cx="12192000" cy="45719"/>
          </a:xfrm>
          <a:prstGeom prst="rect">
            <a:avLst/>
          </a:prstGeom>
        </p:spPr>
      </p:pic>
      <p:sp>
        <p:nvSpPr>
          <p:cNvPr id="7" name="Titel 1"/>
          <p:cNvSpPr txBox="1">
            <a:spLocks/>
          </p:cNvSpPr>
          <p:nvPr/>
        </p:nvSpPr>
        <p:spPr>
          <a:xfrm>
            <a:off x="0" y="1"/>
            <a:ext cx="12192000" cy="985819"/>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de-DE" sz="3600" dirty="0" err="1" smtClean="0"/>
              <a:t>Seismic</a:t>
            </a:r>
            <a:r>
              <a:rPr lang="de-DE" sz="3600" dirty="0" smtClean="0"/>
              <a:t> </a:t>
            </a:r>
            <a:r>
              <a:rPr lang="de-DE" sz="3600" dirty="0" err="1" smtClean="0"/>
              <a:t>survays</a:t>
            </a:r>
            <a:r>
              <a:rPr lang="de-DE" sz="3600" dirty="0" smtClean="0"/>
              <a:t> – </a:t>
            </a:r>
            <a:r>
              <a:rPr lang="de-DE" sz="3600" dirty="0" err="1" smtClean="0"/>
              <a:t>Mandatory</a:t>
            </a:r>
            <a:r>
              <a:rPr lang="de-DE" sz="3600" dirty="0" smtClean="0"/>
              <a:t> Information</a:t>
            </a:r>
            <a:endParaRPr lang="de-DE" sz="3600" dirty="0"/>
          </a:p>
        </p:txBody>
      </p:sp>
      <p:cxnSp>
        <p:nvCxnSpPr>
          <p:cNvPr id="8" name="Gerade Verbindung mit Pfeil 7"/>
          <p:cNvCxnSpPr/>
          <p:nvPr/>
        </p:nvCxnSpPr>
        <p:spPr>
          <a:xfrm flipV="1">
            <a:off x="1996494" y="3654098"/>
            <a:ext cx="2" cy="55659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2" name="Grafik 1"/>
          <p:cNvPicPr>
            <a:picLocks noChangeAspect="1"/>
          </p:cNvPicPr>
          <p:nvPr/>
        </p:nvPicPr>
        <p:blipFill>
          <a:blip r:embed="rId3"/>
          <a:stretch>
            <a:fillRect/>
          </a:stretch>
        </p:blipFill>
        <p:spPr>
          <a:xfrm>
            <a:off x="0" y="1105078"/>
            <a:ext cx="12192000" cy="2451015"/>
          </a:xfrm>
          <a:prstGeom prst="rect">
            <a:avLst/>
          </a:prstGeom>
        </p:spPr>
      </p:pic>
      <p:sp>
        <p:nvSpPr>
          <p:cNvPr id="10" name="Textfeld 9"/>
          <p:cNvSpPr txBox="1"/>
          <p:nvPr/>
        </p:nvSpPr>
        <p:spPr>
          <a:xfrm>
            <a:off x="856422" y="4527354"/>
            <a:ext cx="11095382" cy="492443"/>
          </a:xfrm>
          <a:prstGeom prst="rect">
            <a:avLst/>
          </a:prstGeom>
          <a:noFill/>
        </p:spPr>
        <p:txBody>
          <a:bodyPr wrap="square" rtlCol="0">
            <a:spAutoFit/>
          </a:bodyPr>
          <a:lstStyle/>
          <a:p>
            <a:r>
              <a:rPr lang="en-US" sz="2600" dirty="0" smtClean="0"/>
              <a:t>Start and end date of a seismic survey within an ICES sub-rectangle in UTC</a:t>
            </a:r>
          </a:p>
        </p:txBody>
      </p:sp>
      <p:cxnSp>
        <p:nvCxnSpPr>
          <p:cNvPr id="11" name="Gerade Verbindung mit Pfeil 10"/>
          <p:cNvCxnSpPr/>
          <p:nvPr/>
        </p:nvCxnSpPr>
        <p:spPr>
          <a:xfrm flipV="1">
            <a:off x="3003660" y="3654098"/>
            <a:ext cx="2" cy="55659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0437416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fik 5"/>
          <p:cNvPicPr>
            <a:picLocks noChangeAspect="1"/>
          </p:cNvPicPr>
          <p:nvPr/>
        </p:nvPicPr>
        <p:blipFill>
          <a:blip r:embed="rId2"/>
          <a:stretch>
            <a:fillRect/>
          </a:stretch>
        </p:blipFill>
        <p:spPr>
          <a:xfrm flipV="1">
            <a:off x="0" y="985820"/>
            <a:ext cx="12192000" cy="45719"/>
          </a:xfrm>
          <a:prstGeom prst="rect">
            <a:avLst/>
          </a:prstGeom>
        </p:spPr>
      </p:pic>
      <p:sp>
        <p:nvSpPr>
          <p:cNvPr id="7" name="Titel 1"/>
          <p:cNvSpPr txBox="1">
            <a:spLocks/>
          </p:cNvSpPr>
          <p:nvPr/>
        </p:nvSpPr>
        <p:spPr>
          <a:xfrm>
            <a:off x="0" y="1"/>
            <a:ext cx="12192000" cy="985819"/>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de-DE" sz="3600" dirty="0" err="1" smtClean="0"/>
              <a:t>Seismic</a:t>
            </a:r>
            <a:r>
              <a:rPr lang="de-DE" sz="3600" dirty="0" smtClean="0"/>
              <a:t> </a:t>
            </a:r>
            <a:r>
              <a:rPr lang="de-DE" sz="3600" dirty="0" err="1" smtClean="0"/>
              <a:t>survays</a:t>
            </a:r>
            <a:r>
              <a:rPr lang="de-DE" sz="3600" dirty="0" smtClean="0"/>
              <a:t> – </a:t>
            </a:r>
            <a:r>
              <a:rPr lang="de-DE" sz="3600" dirty="0" err="1" smtClean="0"/>
              <a:t>Mandatory</a:t>
            </a:r>
            <a:r>
              <a:rPr lang="de-DE" sz="3600" dirty="0" smtClean="0"/>
              <a:t> Information</a:t>
            </a:r>
            <a:endParaRPr lang="de-DE" sz="3600" dirty="0"/>
          </a:p>
        </p:txBody>
      </p:sp>
      <p:cxnSp>
        <p:nvCxnSpPr>
          <p:cNvPr id="8" name="Gerade Verbindung mit Pfeil 7"/>
          <p:cNvCxnSpPr/>
          <p:nvPr/>
        </p:nvCxnSpPr>
        <p:spPr>
          <a:xfrm flipV="1">
            <a:off x="3507242" y="3629632"/>
            <a:ext cx="2" cy="55659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2" name="Grafik 1"/>
          <p:cNvPicPr>
            <a:picLocks noChangeAspect="1"/>
          </p:cNvPicPr>
          <p:nvPr/>
        </p:nvPicPr>
        <p:blipFill>
          <a:blip r:embed="rId3"/>
          <a:stretch>
            <a:fillRect/>
          </a:stretch>
        </p:blipFill>
        <p:spPr>
          <a:xfrm>
            <a:off x="0" y="1105078"/>
            <a:ext cx="12192000" cy="2451015"/>
          </a:xfrm>
          <a:prstGeom prst="rect">
            <a:avLst/>
          </a:prstGeom>
        </p:spPr>
      </p:pic>
      <p:sp>
        <p:nvSpPr>
          <p:cNvPr id="10" name="Textfeld 9"/>
          <p:cNvSpPr txBox="1"/>
          <p:nvPr/>
        </p:nvSpPr>
        <p:spPr>
          <a:xfrm>
            <a:off x="856422" y="4527354"/>
            <a:ext cx="11095382" cy="492443"/>
          </a:xfrm>
          <a:prstGeom prst="rect">
            <a:avLst/>
          </a:prstGeom>
          <a:noFill/>
        </p:spPr>
        <p:txBody>
          <a:bodyPr wrap="square" rtlCol="0">
            <a:spAutoFit/>
          </a:bodyPr>
          <a:lstStyle/>
          <a:p>
            <a:r>
              <a:rPr lang="en-US" sz="2600" dirty="0" smtClean="0"/>
              <a:t>Not relevant for seismic </a:t>
            </a:r>
            <a:r>
              <a:rPr lang="en-US" sz="2600" dirty="0" err="1" smtClean="0"/>
              <a:t>survays</a:t>
            </a:r>
            <a:endParaRPr lang="en-US" sz="2600" dirty="0" smtClean="0"/>
          </a:p>
        </p:txBody>
      </p:sp>
      <p:cxnSp>
        <p:nvCxnSpPr>
          <p:cNvPr id="11" name="Gerade Verbindung mit Pfeil 10"/>
          <p:cNvCxnSpPr/>
          <p:nvPr/>
        </p:nvCxnSpPr>
        <p:spPr>
          <a:xfrm flipV="1">
            <a:off x="4514408" y="3629631"/>
            <a:ext cx="2" cy="55659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22075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fik 5"/>
          <p:cNvPicPr>
            <a:picLocks noChangeAspect="1"/>
          </p:cNvPicPr>
          <p:nvPr/>
        </p:nvPicPr>
        <p:blipFill>
          <a:blip r:embed="rId2"/>
          <a:stretch>
            <a:fillRect/>
          </a:stretch>
        </p:blipFill>
        <p:spPr>
          <a:xfrm flipV="1">
            <a:off x="0" y="985820"/>
            <a:ext cx="12192000" cy="45719"/>
          </a:xfrm>
          <a:prstGeom prst="rect">
            <a:avLst/>
          </a:prstGeom>
        </p:spPr>
      </p:pic>
      <p:sp>
        <p:nvSpPr>
          <p:cNvPr id="7" name="Titel 1"/>
          <p:cNvSpPr txBox="1">
            <a:spLocks/>
          </p:cNvSpPr>
          <p:nvPr/>
        </p:nvSpPr>
        <p:spPr>
          <a:xfrm>
            <a:off x="0" y="1"/>
            <a:ext cx="12192000" cy="985819"/>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de-DE" sz="3600" dirty="0" smtClean="0"/>
              <a:t>Pile </a:t>
            </a:r>
            <a:r>
              <a:rPr lang="de-DE" sz="3600" dirty="0" err="1" smtClean="0"/>
              <a:t>driving</a:t>
            </a:r>
            <a:r>
              <a:rPr lang="de-DE" sz="3600" dirty="0" smtClean="0"/>
              <a:t> – </a:t>
            </a:r>
            <a:r>
              <a:rPr lang="de-DE" sz="3600" dirty="0" err="1" smtClean="0"/>
              <a:t>Mandatory</a:t>
            </a:r>
            <a:r>
              <a:rPr lang="de-DE" sz="3600" dirty="0" smtClean="0"/>
              <a:t> Information</a:t>
            </a:r>
            <a:endParaRPr lang="de-DE" sz="3600" dirty="0"/>
          </a:p>
        </p:txBody>
      </p:sp>
      <p:cxnSp>
        <p:nvCxnSpPr>
          <p:cNvPr id="10" name="Gerade Verbindung mit Pfeil 9"/>
          <p:cNvCxnSpPr/>
          <p:nvPr/>
        </p:nvCxnSpPr>
        <p:spPr>
          <a:xfrm flipV="1">
            <a:off x="1689652" y="4278795"/>
            <a:ext cx="2" cy="55659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Textfeld 13"/>
          <p:cNvSpPr txBox="1"/>
          <p:nvPr/>
        </p:nvSpPr>
        <p:spPr>
          <a:xfrm>
            <a:off x="218661" y="4969565"/>
            <a:ext cx="11390243" cy="1692771"/>
          </a:xfrm>
          <a:prstGeom prst="rect">
            <a:avLst/>
          </a:prstGeom>
          <a:noFill/>
        </p:spPr>
        <p:txBody>
          <a:bodyPr wrap="square" rtlCol="0">
            <a:spAutoFit/>
          </a:bodyPr>
          <a:lstStyle/>
          <a:p>
            <a:r>
              <a:rPr lang="en-US" sz="2600" dirty="0" smtClean="0"/>
              <a:t>Start and end date of the event in UTC</a:t>
            </a:r>
          </a:p>
          <a:p>
            <a:pPr marL="457200" indent="-457200">
              <a:buFont typeface="Arial" panose="020B0604020202020204" pitchFamily="34" charset="0"/>
              <a:buChar char="•"/>
            </a:pPr>
            <a:r>
              <a:rPr lang="en-US" sz="2600" dirty="0" smtClean="0"/>
              <a:t>In the </a:t>
            </a:r>
            <a:r>
              <a:rPr lang="en-US" sz="2600" dirty="0" err="1" smtClean="0"/>
              <a:t>Holas</a:t>
            </a:r>
            <a:r>
              <a:rPr lang="en-US" sz="2600" dirty="0" smtClean="0"/>
              <a:t> Assessment, if a sound event is present, the entire day is considered to be polluted</a:t>
            </a:r>
          </a:p>
          <a:p>
            <a:pPr marL="457200" indent="-457200">
              <a:buFont typeface="Arial" panose="020B0604020202020204" pitchFamily="34" charset="0"/>
              <a:buChar char="•"/>
            </a:pPr>
            <a:r>
              <a:rPr lang="en-US" sz="2600" dirty="0" err="1" smtClean="0"/>
              <a:t>Hammerlogs</a:t>
            </a:r>
            <a:r>
              <a:rPr lang="en-US" sz="2600" dirty="0" smtClean="0"/>
              <a:t> and ramming protocols often are in Local time</a:t>
            </a:r>
            <a:endParaRPr lang="de-DE" sz="2600" dirty="0"/>
          </a:p>
        </p:txBody>
      </p:sp>
      <p:cxnSp>
        <p:nvCxnSpPr>
          <p:cNvPr id="9" name="Gerade Verbindung mit Pfeil 8"/>
          <p:cNvCxnSpPr/>
          <p:nvPr/>
        </p:nvCxnSpPr>
        <p:spPr>
          <a:xfrm flipV="1">
            <a:off x="2796209" y="4278795"/>
            <a:ext cx="2" cy="55659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1" name="Grafik 10"/>
          <p:cNvPicPr>
            <a:picLocks noChangeAspect="1"/>
          </p:cNvPicPr>
          <p:nvPr/>
        </p:nvPicPr>
        <p:blipFill>
          <a:blip r:embed="rId3"/>
          <a:stretch>
            <a:fillRect/>
          </a:stretch>
        </p:blipFill>
        <p:spPr>
          <a:xfrm>
            <a:off x="0" y="1092276"/>
            <a:ext cx="12206490" cy="2863897"/>
          </a:xfrm>
          <a:prstGeom prst="rect">
            <a:avLst/>
          </a:prstGeom>
        </p:spPr>
      </p:pic>
    </p:spTree>
    <p:extLst>
      <p:ext uri="{BB962C8B-B14F-4D97-AF65-F5344CB8AC3E}">
        <p14:creationId xmlns:p14="http://schemas.microsoft.com/office/powerpoint/2010/main" val="269251005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fik 5"/>
          <p:cNvPicPr>
            <a:picLocks noChangeAspect="1"/>
          </p:cNvPicPr>
          <p:nvPr/>
        </p:nvPicPr>
        <p:blipFill>
          <a:blip r:embed="rId2"/>
          <a:stretch>
            <a:fillRect/>
          </a:stretch>
        </p:blipFill>
        <p:spPr>
          <a:xfrm flipV="1">
            <a:off x="0" y="985820"/>
            <a:ext cx="12192000" cy="45719"/>
          </a:xfrm>
          <a:prstGeom prst="rect">
            <a:avLst/>
          </a:prstGeom>
        </p:spPr>
      </p:pic>
      <p:sp>
        <p:nvSpPr>
          <p:cNvPr id="7" name="Titel 1"/>
          <p:cNvSpPr txBox="1">
            <a:spLocks/>
          </p:cNvSpPr>
          <p:nvPr/>
        </p:nvSpPr>
        <p:spPr>
          <a:xfrm>
            <a:off x="0" y="1"/>
            <a:ext cx="12192000" cy="985819"/>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de-DE" sz="3600" dirty="0" err="1" smtClean="0"/>
              <a:t>Seismic</a:t>
            </a:r>
            <a:r>
              <a:rPr lang="de-DE" sz="3600" dirty="0" smtClean="0"/>
              <a:t> </a:t>
            </a:r>
            <a:r>
              <a:rPr lang="de-DE" sz="3600" dirty="0" err="1" smtClean="0"/>
              <a:t>survays</a:t>
            </a:r>
            <a:r>
              <a:rPr lang="de-DE" sz="3600" dirty="0" smtClean="0"/>
              <a:t> – </a:t>
            </a:r>
            <a:r>
              <a:rPr lang="de-DE" sz="3600" dirty="0" err="1" smtClean="0"/>
              <a:t>Mandatory</a:t>
            </a:r>
            <a:r>
              <a:rPr lang="de-DE" sz="3600" dirty="0" smtClean="0"/>
              <a:t> Information</a:t>
            </a:r>
            <a:endParaRPr lang="de-DE" sz="3600" dirty="0"/>
          </a:p>
        </p:txBody>
      </p:sp>
      <p:pic>
        <p:nvPicPr>
          <p:cNvPr id="2" name="Grafik 1"/>
          <p:cNvPicPr>
            <a:picLocks noChangeAspect="1"/>
          </p:cNvPicPr>
          <p:nvPr/>
        </p:nvPicPr>
        <p:blipFill>
          <a:blip r:embed="rId3"/>
          <a:stretch>
            <a:fillRect/>
          </a:stretch>
        </p:blipFill>
        <p:spPr>
          <a:xfrm>
            <a:off x="0" y="1105078"/>
            <a:ext cx="12192000" cy="2451015"/>
          </a:xfrm>
          <a:prstGeom prst="rect">
            <a:avLst/>
          </a:prstGeom>
        </p:spPr>
      </p:pic>
      <p:cxnSp>
        <p:nvCxnSpPr>
          <p:cNvPr id="11" name="Gerade Verbindung mit Pfeil 10"/>
          <p:cNvCxnSpPr/>
          <p:nvPr/>
        </p:nvCxnSpPr>
        <p:spPr>
          <a:xfrm flipV="1">
            <a:off x="5567956" y="3629631"/>
            <a:ext cx="2" cy="55659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Textfeld 8"/>
          <p:cNvSpPr txBox="1"/>
          <p:nvPr/>
        </p:nvSpPr>
        <p:spPr>
          <a:xfrm>
            <a:off x="343519" y="4475212"/>
            <a:ext cx="11658600" cy="892552"/>
          </a:xfrm>
          <a:prstGeom prst="rect">
            <a:avLst/>
          </a:prstGeom>
          <a:noFill/>
        </p:spPr>
        <p:txBody>
          <a:bodyPr wrap="square" rtlCol="0">
            <a:spAutoFit/>
          </a:bodyPr>
          <a:lstStyle/>
          <a:p>
            <a:r>
              <a:rPr lang="en-US" sz="2600" dirty="0" smtClean="0"/>
              <a:t>Position specification format</a:t>
            </a:r>
          </a:p>
          <a:p>
            <a:pPr marL="457200" indent="-457200">
              <a:buFont typeface="Arial" panose="020B0604020202020204" pitchFamily="34" charset="0"/>
              <a:buChar char="•"/>
            </a:pPr>
            <a:r>
              <a:rPr lang="en-US" sz="2600" dirty="0" smtClean="0"/>
              <a:t>Fill in "ICES </a:t>
            </a:r>
            <a:r>
              <a:rPr lang="en-US" sz="2600" dirty="0" err="1" smtClean="0"/>
              <a:t>SubRectangle</a:t>
            </a:r>
            <a:r>
              <a:rPr lang="en-US" sz="2600" dirty="0" smtClean="0"/>
              <a:t>" for seismic </a:t>
            </a:r>
            <a:r>
              <a:rPr lang="en-US" sz="2600" dirty="0" err="1" smtClean="0"/>
              <a:t>survays</a:t>
            </a:r>
            <a:endParaRPr lang="en-US" sz="2600" dirty="0" smtClean="0"/>
          </a:p>
        </p:txBody>
      </p:sp>
    </p:spTree>
    <p:extLst>
      <p:ext uri="{BB962C8B-B14F-4D97-AF65-F5344CB8AC3E}">
        <p14:creationId xmlns:p14="http://schemas.microsoft.com/office/powerpoint/2010/main" val="228471543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fik 5"/>
          <p:cNvPicPr>
            <a:picLocks noChangeAspect="1"/>
          </p:cNvPicPr>
          <p:nvPr/>
        </p:nvPicPr>
        <p:blipFill>
          <a:blip r:embed="rId2"/>
          <a:stretch>
            <a:fillRect/>
          </a:stretch>
        </p:blipFill>
        <p:spPr>
          <a:xfrm flipV="1">
            <a:off x="0" y="985820"/>
            <a:ext cx="12192000" cy="45719"/>
          </a:xfrm>
          <a:prstGeom prst="rect">
            <a:avLst/>
          </a:prstGeom>
        </p:spPr>
      </p:pic>
      <p:sp>
        <p:nvSpPr>
          <p:cNvPr id="7" name="Titel 1"/>
          <p:cNvSpPr txBox="1">
            <a:spLocks/>
          </p:cNvSpPr>
          <p:nvPr/>
        </p:nvSpPr>
        <p:spPr>
          <a:xfrm>
            <a:off x="0" y="1"/>
            <a:ext cx="12192000" cy="985819"/>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de-DE" sz="3600" dirty="0" err="1" smtClean="0"/>
              <a:t>Seismic</a:t>
            </a:r>
            <a:r>
              <a:rPr lang="de-DE" sz="3600" dirty="0" smtClean="0"/>
              <a:t> </a:t>
            </a:r>
            <a:r>
              <a:rPr lang="de-DE" sz="3600" dirty="0" err="1" smtClean="0"/>
              <a:t>survays</a:t>
            </a:r>
            <a:r>
              <a:rPr lang="de-DE" sz="3600" dirty="0" smtClean="0"/>
              <a:t> – </a:t>
            </a:r>
            <a:r>
              <a:rPr lang="de-DE" sz="3600" dirty="0" err="1" smtClean="0"/>
              <a:t>Mandatory</a:t>
            </a:r>
            <a:r>
              <a:rPr lang="de-DE" sz="3600" dirty="0" smtClean="0"/>
              <a:t> Information</a:t>
            </a:r>
            <a:endParaRPr lang="de-DE" sz="3600" dirty="0"/>
          </a:p>
        </p:txBody>
      </p:sp>
      <p:pic>
        <p:nvPicPr>
          <p:cNvPr id="2" name="Grafik 1"/>
          <p:cNvPicPr>
            <a:picLocks noChangeAspect="1"/>
          </p:cNvPicPr>
          <p:nvPr/>
        </p:nvPicPr>
        <p:blipFill>
          <a:blip r:embed="rId3"/>
          <a:stretch>
            <a:fillRect/>
          </a:stretch>
        </p:blipFill>
        <p:spPr>
          <a:xfrm>
            <a:off x="0" y="1105078"/>
            <a:ext cx="12192000" cy="2451015"/>
          </a:xfrm>
          <a:prstGeom prst="rect">
            <a:avLst/>
          </a:prstGeom>
        </p:spPr>
      </p:pic>
      <p:cxnSp>
        <p:nvCxnSpPr>
          <p:cNvPr id="11" name="Gerade Verbindung mit Pfeil 10"/>
          <p:cNvCxnSpPr/>
          <p:nvPr/>
        </p:nvCxnSpPr>
        <p:spPr>
          <a:xfrm flipV="1">
            <a:off x="7751665" y="3590975"/>
            <a:ext cx="2" cy="55659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Textfeld 7"/>
          <p:cNvSpPr txBox="1"/>
          <p:nvPr/>
        </p:nvSpPr>
        <p:spPr>
          <a:xfrm>
            <a:off x="174555" y="3869270"/>
            <a:ext cx="7130707" cy="2893100"/>
          </a:xfrm>
          <a:prstGeom prst="rect">
            <a:avLst/>
          </a:prstGeom>
          <a:noFill/>
        </p:spPr>
        <p:txBody>
          <a:bodyPr wrap="square" rtlCol="0">
            <a:spAutoFit/>
          </a:bodyPr>
          <a:lstStyle/>
          <a:p>
            <a:r>
              <a:rPr lang="en-US" sz="2600" dirty="0" smtClean="0"/>
              <a:t>Area in which the event took place</a:t>
            </a:r>
          </a:p>
          <a:p>
            <a:pPr marL="457200" indent="-457200">
              <a:buFont typeface="Arial" panose="020B0604020202020204" pitchFamily="34" charset="0"/>
              <a:buChar char="•"/>
            </a:pPr>
            <a:r>
              <a:rPr lang="en-US" sz="2600" dirty="0" smtClean="0"/>
              <a:t>The definition of ICES Sub-Rectangles is described at the ICES website </a:t>
            </a:r>
            <a:r>
              <a:rPr lang="en-US" sz="2600" dirty="0" smtClean="0">
                <a:hlinkClick r:id="rId4"/>
              </a:rPr>
              <a:t>https://www.ices.dk/data/maps/Pages/ICES-statistical-rectangles.aspx</a:t>
            </a:r>
            <a:r>
              <a:rPr lang="en-US" sz="2600" dirty="0" smtClean="0"/>
              <a:t> </a:t>
            </a:r>
          </a:p>
          <a:p>
            <a:pPr marL="457200" indent="-457200">
              <a:buFont typeface="Arial" panose="020B0604020202020204" pitchFamily="34" charset="0"/>
              <a:buChar char="•"/>
            </a:pPr>
            <a:r>
              <a:rPr lang="en-US" sz="2600" dirty="0" smtClean="0"/>
              <a:t>In the above example, only ICES Rectangles were specified, which have a lower resolution</a:t>
            </a:r>
          </a:p>
        </p:txBody>
      </p:sp>
      <p:pic>
        <p:nvPicPr>
          <p:cNvPr id="10" name="Grafik 9"/>
          <p:cNvPicPr>
            <a:picLocks noChangeAspect="1"/>
          </p:cNvPicPr>
          <p:nvPr/>
        </p:nvPicPr>
        <p:blipFill>
          <a:blip r:embed="rId5"/>
          <a:stretch>
            <a:fillRect/>
          </a:stretch>
        </p:blipFill>
        <p:spPr>
          <a:xfrm>
            <a:off x="7630353" y="4182449"/>
            <a:ext cx="4514850" cy="2381250"/>
          </a:xfrm>
          <a:prstGeom prst="rect">
            <a:avLst/>
          </a:prstGeom>
        </p:spPr>
      </p:pic>
      <p:sp>
        <p:nvSpPr>
          <p:cNvPr id="12" name="Textfeld 11"/>
          <p:cNvSpPr txBox="1"/>
          <p:nvPr/>
        </p:nvSpPr>
        <p:spPr>
          <a:xfrm>
            <a:off x="9041296" y="6488668"/>
            <a:ext cx="1692965" cy="369332"/>
          </a:xfrm>
          <a:prstGeom prst="rect">
            <a:avLst/>
          </a:prstGeom>
          <a:noFill/>
        </p:spPr>
        <p:txBody>
          <a:bodyPr wrap="square" rtlCol="0">
            <a:spAutoFit/>
          </a:bodyPr>
          <a:lstStyle/>
          <a:p>
            <a:r>
              <a:rPr lang="de-DE" dirty="0" smtClean="0"/>
              <a:t>ICES </a:t>
            </a:r>
            <a:r>
              <a:rPr lang="de-DE" dirty="0" err="1" smtClean="0"/>
              <a:t>Rectangles</a:t>
            </a:r>
            <a:endParaRPr lang="de-DE" dirty="0"/>
          </a:p>
        </p:txBody>
      </p:sp>
    </p:spTree>
    <p:extLst>
      <p:ext uri="{BB962C8B-B14F-4D97-AF65-F5344CB8AC3E}">
        <p14:creationId xmlns:p14="http://schemas.microsoft.com/office/powerpoint/2010/main" val="184310489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fik 5"/>
          <p:cNvPicPr>
            <a:picLocks noChangeAspect="1"/>
          </p:cNvPicPr>
          <p:nvPr/>
        </p:nvPicPr>
        <p:blipFill>
          <a:blip r:embed="rId2"/>
          <a:stretch>
            <a:fillRect/>
          </a:stretch>
        </p:blipFill>
        <p:spPr>
          <a:xfrm flipV="1">
            <a:off x="0" y="985820"/>
            <a:ext cx="12192000" cy="45719"/>
          </a:xfrm>
          <a:prstGeom prst="rect">
            <a:avLst/>
          </a:prstGeom>
        </p:spPr>
      </p:pic>
      <p:sp>
        <p:nvSpPr>
          <p:cNvPr id="7" name="Titel 1"/>
          <p:cNvSpPr txBox="1">
            <a:spLocks/>
          </p:cNvSpPr>
          <p:nvPr/>
        </p:nvSpPr>
        <p:spPr>
          <a:xfrm>
            <a:off x="0" y="1"/>
            <a:ext cx="12192000" cy="985819"/>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de-DE" sz="3600" dirty="0" err="1" smtClean="0"/>
              <a:t>Seismic</a:t>
            </a:r>
            <a:r>
              <a:rPr lang="de-DE" sz="3600" dirty="0" smtClean="0"/>
              <a:t> </a:t>
            </a:r>
            <a:r>
              <a:rPr lang="de-DE" sz="3600" dirty="0" err="1" smtClean="0"/>
              <a:t>survays</a:t>
            </a:r>
            <a:r>
              <a:rPr lang="de-DE" sz="3600" dirty="0" smtClean="0"/>
              <a:t> – </a:t>
            </a:r>
            <a:r>
              <a:rPr lang="de-DE" sz="3600" dirty="0" err="1" smtClean="0"/>
              <a:t>Mandatory</a:t>
            </a:r>
            <a:r>
              <a:rPr lang="de-DE" sz="3600" dirty="0" smtClean="0"/>
              <a:t> Information</a:t>
            </a:r>
            <a:endParaRPr lang="de-DE" sz="3600" dirty="0"/>
          </a:p>
        </p:txBody>
      </p:sp>
      <p:pic>
        <p:nvPicPr>
          <p:cNvPr id="2" name="Grafik 1"/>
          <p:cNvPicPr>
            <a:picLocks noChangeAspect="1"/>
          </p:cNvPicPr>
          <p:nvPr/>
        </p:nvPicPr>
        <p:blipFill>
          <a:blip r:embed="rId3"/>
          <a:stretch>
            <a:fillRect/>
          </a:stretch>
        </p:blipFill>
        <p:spPr>
          <a:xfrm>
            <a:off x="0" y="1105078"/>
            <a:ext cx="12192000" cy="2451015"/>
          </a:xfrm>
          <a:prstGeom prst="rect">
            <a:avLst/>
          </a:prstGeom>
        </p:spPr>
      </p:pic>
      <p:cxnSp>
        <p:nvCxnSpPr>
          <p:cNvPr id="11" name="Gerade Verbindung mit Pfeil 10"/>
          <p:cNvCxnSpPr/>
          <p:nvPr/>
        </p:nvCxnSpPr>
        <p:spPr>
          <a:xfrm flipV="1">
            <a:off x="8825091" y="3629632"/>
            <a:ext cx="2" cy="55659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Textfeld 8"/>
          <p:cNvSpPr txBox="1"/>
          <p:nvPr/>
        </p:nvSpPr>
        <p:spPr>
          <a:xfrm>
            <a:off x="147430" y="3739947"/>
            <a:ext cx="8042413" cy="2092881"/>
          </a:xfrm>
          <a:prstGeom prst="rect">
            <a:avLst/>
          </a:prstGeom>
          <a:noFill/>
        </p:spPr>
        <p:txBody>
          <a:bodyPr wrap="square" rtlCol="0">
            <a:spAutoFit/>
          </a:bodyPr>
          <a:lstStyle/>
          <a:p>
            <a:r>
              <a:rPr lang="en-US" sz="2600" dirty="0" smtClean="0"/>
              <a:t>Type of Event</a:t>
            </a:r>
          </a:p>
          <a:p>
            <a:pPr marL="457200" indent="-457200">
              <a:buFont typeface="Arial" panose="020B0604020202020204" pitchFamily="34" charset="0"/>
              <a:buChar char="•"/>
            </a:pPr>
            <a:r>
              <a:rPr lang="en-US" sz="2600" dirty="0" smtClean="0"/>
              <a:t>For </a:t>
            </a:r>
            <a:r>
              <a:rPr lang="en-US" sz="2600" dirty="0" err="1" smtClean="0"/>
              <a:t>Airguns</a:t>
            </a:r>
            <a:r>
              <a:rPr lang="en-US" sz="2600" dirty="0" smtClean="0"/>
              <a:t> fill in “</a:t>
            </a:r>
            <a:r>
              <a:rPr lang="en-US" sz="2600" dirty="0" err="1" smtClean="0"/>
              <a:t>Airgun_arrays</a:t>
            </a:r>
            <a:r>
              <a:rPr lang="en-US" sz="2600" dirty="0" smtClean="0"/>
              <a:t>”</a:t>
            </a:r>
          </a:p>
          <a:p>
            <a:pPr marL="457200" indent="-457200">
              <a:buFont typeface="Arial" panose="020B0604020202020204" pitchFamily="34" charset="0"/>
              <a:buChar char="•"/>
            </a:pPr>
            <a:r>
              <a:rPr lang="en-US" sz="2600" dirty="0" smtClean="0"/>
              <a:t>For other seismic sources such as Sparker, Boomer and Sub-bottom profiler, fill in “</a:t>
            </a:r>
            <a:r>
              <a:rPr lang="en-US" sz="2600" dirty="0" err="1" smtClean="0"/>
              <a:t>Generic_explicitly_impulsive_source</a:t>
            </a:r>
            <a:r>
              <a:rPr lang="en-US" sz="2600" dirty="0" smtClean="0"/>
              <a:t>”</a:t>
            </a:r>
          </a:p>
        </p:txBody>
      </p:sp>
      <p:pic>
        <p:nvPicPr>
          <p:cNvPr id="13" name="Grafik 12"/>
          <p:cNvPicPr>
            <a:picLocks noChangeAspect="1"/>
          </p:cNvPicPr>
          <p:nvPr/>
        </p:nvPicPr>
        <p:blipFill>
          <a:blip r:embed="rId4"/>
          <a:stretch>
            <a:fillRect/>
          </a:stretch>
        </p:blipFill>
        <p:spPr>
          <a:xfrm>
            <a:off x="8437658" y="4457225"/>
            <a:ext cx="3540679" cy="1950986"/>
          </a:xfrm>
          <a:prstGeom prst="rect">
            <a:avLst/>
          </a:prstGeom>
        </p:spPr>
      </p:pic>
    </p:spTree>
    <p:extLst>
      <p:ext uri="{BB962C8B-B14F-4D97-AF65-F5344CB8AC3E}">
        <p14:creationId xmlns:p14="http://schemas.microsoft.com/office/powerpoint/2010/main" val="373840983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fik 5"/>
          <p:cNvPicPr>
            <a:picLocks noChangeAspect="1"/>
          </p:cNvPicPr>
          <p:nvPr/>
        </p:nvPicPr>
        <p:blipFill>
          <a:blip r:embed="rId2"/>
          <a:stretch>
            <a:fillRect/>
          </a:stretch>
        </p:blipFill>
        <p:spPr>
          <a:xfrm flipV="1">
            <a:off x="0" y="985820"/>
            <a:ext cx="12192000" cy="45719"/>
          </a:xfrm>
          <a:prstGeom prst="rect">
            <a:avLst/>
          </a:prstGeom>
        </p:spPr>
      </p:pic>
      <p:sp>
        <p:nvSpPr>
          <p:cNvPr id="7" name="Titel 1"/>
          <p:cNvSpPr txBox="1">
            <a:spLocks/>
          </p:cNvSpPr>
          <p:nvPr/>
        </p:nvSpPr>
        <p:spPr>
          <a:xfrm>
            <a:off x="0" y="1"/>
            <a:ext cx="12192000" cy="985819"/>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de-DE" sz="3600" dirty="0" err="1" smtClean="0"/>
              <a:t>Seismic</a:t>
            </a:r>
            <a:r>
              <a:rPr lang="de-DE" sz="3600" dirty="0" smtClean="0"/>
              <a:t> </a:t>
            </a:r>
            <a:r>
              <a:rPr lang="de-DE" sz="3600" dirty="0" err="1" smtClean="0"/>
              <a:t>survays</a:t>
            </a:r>
            <a:r>
              <a:rPr lang="de-DE" sz="3600" dirty="0" smtClean="0"/>
              <a:t> – </a:t>
            </a:r>
            <a:r>
              <a:rPr lang="de-DE" sz="3600" dirty="0" err="1" smtClean="0"/>
              <a:t>Mandatory</a:t>
            </a:r>
            <a:r>
              <a:rPr lang="de-DE" sz="3600" dirty="0" smtClean="0"/>
              <a:t> Information</a:t>
            </a:r>
            <a:endParaRPr lang="de-DE" sz="3600" dirty="0"/>
          </a:p>
        </p:txBody>
      </p:sp>
      <p:pic>
        <p:nvPicPr>
          <p:cNvPr id="2" name="Grafik 1"/>
          <p:cNvPicPr>
            <a:picLocks noChangeAspect="1"/>
          </p:cNvPicPr>
          <p:nvPr/>
        </p:nvPicPr>
        <p:blipFill>
          <a:blip r:embed="rId3"/>
          <a:stretch>
            <a:fillRect/>
          </a:stretch>
        </p:blipFill>
        <p:spPr>
          <a:xfrm>
            <a:off x="0" y="1105078"/>
            <a:ext cx="12192000" cy="2451015"/>
          </a:xfrm>
          <a:prstGeom prst="rect">
            <a:avLst/>
          </a:prstGeom>
        </p:spPr>
      </p:pic>
      <p:cxnSp>
        <p:nvCxnSpPr>
          <p:cNvPr id="11" name="Gerade Verbindung mit Pfeil 10"/>
          <p:cNvCxnSpPr/>
          <p:nvPr/>
        </p:nvCxnSpPr>
        <p:spPr>
          <a:xfrm flipV="1">
            <a:off x="10146995" y="3605634"/>
            <a:ext cx="2" cy="55659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3" name="Grafik 2"/>
          <p:cNvPicPr>
            <a:picLocks noChangeAspect="1"/>
          </p:cNvPicPr>
          <p:nvPr/>
        </p:nvPicPr>
        <p:blipFill>
          <a:blip r:embed="rId4"/>
          <a:stretch>
            <a:fillRect/>
          </a:stretch>
        </p:blipFill>
        <p:spPr>
          <a:xfrm>
            <a:off x="8557591" y="4535487"/>
            <a:ext cx="3465029" cy="2184475"/>
          </a:xfrm>
          <a:prstGeom prst="rect">
            <a:avLst/>
          </a:prstGeom>
        </p:spPr>
      </p:pic>
      <p:pic>
        <p:nvPicPr>
          <p:cNvPr id="10" name="Grafik 9"/>
          <p:cNvPicPr>
            <a:picLocks noChangeAspect="1"/>
          </p:cNvPicPr>
          <p:nvPr/>
        </p:nvPicPr>
        <p:blipFill>
          <a:blip r:embed="rId5"/>
          <a:stretch>
            <a:fillRect/>
          </a:stretch>
        </p:blipFill>
        <p:spPr>
          <a:xfrm>
            <a:off x="7701329" y="5154927"/>
            <a:ext cx="856262" cy="1584085"/>
          </a:xfrm>
          <a:prstGeom prst="rect">
            <a:avLst/>
          </a:prstGeom>
        </p:spPr>
      </p:pic>
      <p:sp>
        <p:nvSpPr>
          <p:cNvPr id="12" name="Textfeld 11"/>
          <p:cNvSpPr txBox="1"/>
          <p:nvPr/>
        </p:nvSpPr>
        <p:spPr>
          <a:xfrm>
            <a:off x="452064" y="3785170"/>
            <a:ext cx="6637106" cy="2893100"/>
          </a:xfrm>
          <a:prstGeom prst="rect">
            <a:avLst/>
          </a:prstGeom>
          <a:noFill/>
        </p:spPr>
        <p:txBody>
          <a:bodyPr wrap="square" rtlCol="0">
            <a:spAutoFit/>
          </a:bodyPr>
          <a:lstStyle/>
          <a:p>
            <a:r>
              <a:rPr lang="en-US" sz="2600" dirty="0" smtClean="0"/>
              <a:t>Volume Category</a:t>
            </a:r>
          </a:p>
          <a:p>
            <a:pPr marL="457200" indent="-457200">
              <a:buFont typeface="Arial" panose="020B0604020202020204" pitchFamily="34" charset="0"/>
              <a:buChar char="•"/>
            </a:pPr>
            <a:r>
              <a:rPr lang="en-US" sz="2600" dirty="0" smtClean="0"/>
              <a:t>The classification differs for different “</a:t>
            </a:r>
            <a:r>
              <a:rPr lang="en-US" sz="2600" dirty="0" err="1" smtClean="0"/>
              <a:t>source_event</a:t>
            </a:r>
            <a:r>
              <a:rPr lang="en-US" sz="2600" dirty="0" smtClean="0"/>
              <a:t>” </a:t>
            </a:r>
          </a:p>
          <a:p>
            <a:pPr marL="457200" indent="-457200">
              <a:buFont typeface="Arial" panose="020B0604020202020204" pitchFamily="34" charset="0"/>
              <a:buChar char="•"/>
            </a:pPr>
            <a:r>
              <a:rPr lang="en-US" sz="2600" dirty="0" smtClean="0"/>
              <a:t>For </a:t>
            </a:r>
            <a:r>
              <a:rPr lang="en-US" sz="2600" dirty="0" err="1" smtClean="0"/>
              <a:t>Airguns</a:t>
            </a:r>
            <a:r>
              <a:rPr lang="en-US" sz="2600" dirty="0" smtClean="0"/>
              <a:t> the zero to peak source level at 1m distance is used</a:t>
            </a:r>
          </a:p>
          <a:p>
            <a:pPr marL="457200" indent="-457200">
              <a:buFont typeface="Arial" panose="020B0604020202020204" pitchFamily="34" charset="0"/>
              <a:buChar char="•"/>
            </a:pPr>
            <a:r>
              <a:rPr lang="en-US" sz="2600" dirty="0" smtClean="0"/>
              <a:t>For other seismic sources the energy source level is used</a:t>
            </a:r>
          </a:p>
        </p:txBody>
      </p:sp>
    </p:spTree>
    <p:extLst>
      <p:ext uri="{BB962C8B-B14F-4D97-AF65-F5344CB8AC3E}">
        <p14:creationId xmlns:p14="http://schemas.microsoft.com/office/powerpoint/2010/main" val="196329630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fik 5"/>
          <p:cNvPicPr>
            <a:picLocks noChangeAspect="1"/>
          </p:cNvPicPr>
          <p:nvPr/>
        </p:nvPicPr>
        <p:blipFill>
          <a:blip r:embed="rId2"/>
          <a:stretch>
            <a:fillRect/>
          </a:stretch>
        </p:blipFill>
        <p:spPr>
          <a:xfrm flipV="1">
            <a:off x="0" y="985820"/>
            <a:ext cx="12192000" cy="45719"/>
          </a:xfrm>
          <a:prstGeom prst="rect">
            <a:avLst/>
          </a:prstGeom>
        </p:spPr>
      </p:pic>
      <p:sp>
        <p:nvSpPr>
          <p:cNvPr id="7" name="Titel 1"/>
          <p:cNvSpPr txBox="1">
            <a:spLocks/>
          </p:cNvSpPr>
          <p:nvPr/>
        </p:nvSpPr>
        <p:spPr>
          <a:xfrm>
            <a:off x="0" y="1"/>
            <a:ext cx="12192000" cy="985819"/>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de-DE" sz="3600" dirty="0" err="1" smtClean="0"/>
              <a:t>Seismic</a:t>
            </a:r>
            <a:r>
              <a:rPr lang="de-DE" sz="3600" dirty="0" smtClean="0"/>
              <a:t> </a:t>
            </a:r>
            <a:r>
              <a:rPr lang="de-DE" sz="3600" dirty="0" err="1" smtClean="0"/>
              <a:t>survays</a:t>
            </a:r>
            <a:r>
              <a:rPr lang="de-DE" sz="3600" dirty="0" smtClean="0"/>
              <a:t> – </a:t>
            </a:r>
            <a:r>
              <a:rPr lang="de-DE" sz="3600" dirty="0" err="1" smtClean="0"/>
              <a:t>Mandatory</a:t>
            </a:r>
            <a:r>
              <a:rPr lang="de-DE" sz="3600" dirty="0" smtClean="0"/>
              <a:t> Information</a:t>
            </a:r>
            <a:endParaRPr lang="de-DE" sz="3600" dirty="0"/>
          </a:p>
        </p:txBody>
      </p:sp>
      <p:pic>
        <p:nvPicPr>
          <p:cNvPr id="2" name="Grafik 1"/>
          <p:cNvPicPr>
            <a:picLocks noChangeAspect="1"/>
          </p:cNvPicPr>
          <p:nvPr/>
        </p:nvPicPr>
        <p:blipFill>
          <a:blip r:embed="rId3"/>
          <a:stretch>
            <a:fillRect/>
          </a:stretch>
        </p:blipFill>
        <p:spPr>
          <a:xfrm>
            <a:off x="0" y="1105078"/>
            <a:ext cx="12192000" cy="2451015"/>
          </a:xfrm>
          <a:prstGeom prst="rect">
            <a:avLst/>
          </a:prstGeom>
        </p:spPr>
      </p:pic>
      <p:cxnSp>
        <p:nvCxnSpPr>
          <p:cNvPr id="11" name="Gerade Verbindung mit Pfeil 10"/>
          <p:cNvCxnSpPr/>
          <p:nvPr/>
        </p:nvCxnSpPr>
        <p:spPr>
          <a:xfrm flipV="1">
            <a:off x="11390168" y="3629632"/>
            <a:ext cx="2" cy="55659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Textfeld 8"/>
          <p:cNvSpPr txBox="1"/>
          <p:nvPr/>
        </p:nvSpPr>
        <p:spPr>
          <a:xfrm>
            <a:off x="474980" y="4295205"/>
            <a:ext cx="10210143" cy="892552"/>
          </a:xfrm>
          <a:prstGeom prst="rect">
            <a:avLst/>
          </a:prstGeom>
          <a:noFill/>
        </p:spPr>
        <p:txBody>
          <a:bodyPr wrap="square" rtlCol="0">
            <a:spAutoFit/>
          </a:bodyPr>
          <a:lstStyle/>
          <a:p>
            <a:r>
              <a:rPr lang="en-US" sz="2600" dirty="0" smtClean="0"/>
              <a:t>Use of secondary sound mitigation systems</a:t>
            </a:r>
          </a:p>
          <a:p>
            <a:pPr marL="457200" indent="-457200">
              <a:buFont typeface="Arial" panose="020B0604020202020204" pitchFamily="34" charset="0"/>
              <a:buChar char="•"/>
            </a:pPr>
            <a:r>
              <a:rPr lang="en-US" sz="2600" dirty="0" smtClean="0"/>
              <a:t>Generally, sound mitigation systems are not used for seismic </a:t>
            </a:r>
            <a:r>
              <a:rPr lang="en-US" sz="2600" dirty="0" err="1" smtClean="0"/>
              <a:t>survays</a:t>
            </a:r>
            <a:endParaRPr lang="en-US" sz="2600" dirty="0" smtClean="0"/>
          </a:p>
        </p:txBody>
      </p:sp>
    </p:spTree>
    <p:extLst>
      <p:ext uri="{BB962C8B-B14F-4D97-AF65-F5344CB8AC3E}">
        <p14:creationId xmlns:p14="http://schemas.microsoft.com/office/powerpoint/2010/main" val="384768095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fik 5"/>
          <p:cNvPicPr>
            <a:picLocks noChangeAspect="1"/>
          </p:cNvPicPr>
          <p:nvPr/>
        </p:nvPicPr>
        <p:blipFill>
          <a:blip r:embed="rId2"/>
          <a:stretch>
            <a:fillRect/>
          </a:stretch>
        </p:blipFill>
        <p:spPr>
          <a:xfrm flipV="1">
            <a:off x="0" y="985820"/>
            <a:ext cx="12192000" cy="45719"/>
          </a:xfrm>
          <a:prstGeom prst="rect">
            <a:avLst/>
          </a:prstGeom>
        </p:spPr>
      </p:pic>
      <p:sp>
        <p:nvSpPr>
          <p:cNvPr id="7" name="Titel 1"/>
          <p:cNvSpPr txBox="1">
            <a:spLocks/>
          </p:cNvSpPr>
          <p:nvPr/>
        </p:nvSpPr>
        <p:spPr>
          <a:xfrm>
            <a:off x="0" y="1"/>
            <a:ext cx="12192000" cy="985819"/>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de-DE" sz="3600" dirty="0" err="1" smtClean="0"/>
              <a:t>Seismic</a:t>
            </a:r>
            <a:r>
              <a:rPr lang="de-DE" sz="3600" dirty="0" smtClean="0"/>
              <a:t> </a:t>
            </a:r>
            <a:r>
              <a:rPr lang="de-DE" sz="3600" dirty="0" err="1" smtClean="0"/>
              <a:t>survays</a:t>
            </a:r>
            <a:r>
              <a:rPr lang="de-DE" sz="3600" dirty="0" smtClean="0"/>
              <a:t> – Information on </a:t>
            </a:r>
            <a:r>
              <a:rPr lang="de-DE" sz="3600" dirty="0" err="1" smtClean="0"/>
              <a:t>Mitigation</a:t>
            </a:r>
            <a:endParaRPr lang="de-DE" sz="3600" dirty="0"/>
          </a:p>
        </p:txBody>
      </p:sp>
      <p:sp>
        <p:nvSpPr>
          <p:cNvPr id="9" name="Textfeld 8"/>
          <p:cNvSpPr txBox="1"/>
          <p:nvPr/>
        </p:nvSpPr>
        <p:spPr>
          <a:xfrm>
            <a:off x="878094" y="4717543"/>
            <a:ext cx="6760706" cy="492443"/>
          </a:xfrm>
          <a:prstGeom prst="rect">
            <a:avLst/>
          </a:prstGeom>
          <a:noFill/>
        </p:spPr>
        <p:txBody>
          <a:bodyPr wrap="square" rtlCol="0">
            <a:spAutoFit/>
          </a:bodyPr>
          <a:lstStyle/>
          <a:p>
            <a:r>
              <a:rPr lang="en-US" sz="2600" dirty="0" smtClean="0"/>
              <a:t>Not relevant for seismic </a:t>
            </a:r>
            <a:r>
              <a:rPr lang="en-US" sz="2600" dirty="0" err="1" smtClean="0"/>
              <a:t>survays</a:t>
            </a:r>
            <a:endParaRPr lang="en-US" sz="2600" dirty="0" smtClean="0"/>
          </a:p>
        </p:txBody>
      </p:sp>
      <p:cxnSp>
        <p:nvCxnSpPr>
          <p:cNvPr id="10" name="Gerade Verbindung mit Pfeil 9"/>
          <p:cNvCxnSpPr/>
          <p:nvPr/>
        </p:nvCxnSpPr>
        <p:spPr>
          <a:xfrm flipV="1">
            <a:off x="2534254" y="3956518"/>
            <a:ext cx="2" cy="55659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2" name="Grafik 1"/>
          <p:cNvPicPr>
            <a:picLocks noChangeAspect="1"/>
          </p:cNvPicPr>
          <p:nvPr/>
        </p:nvPicPr>
        <p:blipFill>
          <a:blip r:embed="rId3"/>
          <a:stretch>
            <a:fillRect/>
          </a:stretch>
        </p:blipFill>
        <p:spPr>
          <a:xfrm>
            <a:off x="1604755" y="1102408"/>
            <a:ext cx="9047283" cy="2575739"/>
          </a:xfrm>
          <a:prstGeom prst="rect">
            <a:avLst/>
          </a:prstGeom>
        </p:spPr>
      </p:pic>
      <p:cxnSp>
        <p:nvCxnSpPr>
          <p:cNvPr id="11" name="Gerade Verbindung mit Pfeil 10"/>
          <p:cNvCxnSpPr/>
          <p:nvPr/>
        </p:nvCxnSpPr>
        <p:spPr>
          <a:xfrm flipV="1">
            <a:off x="8892245" y="3956516"/>
            <a:ext cx="2" cy="55659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Gerade Verbindung mit Pfeil 11"/>
          <p:cNvCxnSpPr/>
          <p:nvPr/>
        </p:nvCxnSpPr>
        <p:spPr>
          <a:xfrm flipV="1">
            <a:off x="10145692" y="3956517"/>
            <a:ext cx="2" cy="55659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Gerade Verbindung mit Pfeil 12"/>
          <p:cNvCxnSpPr/>
          <p:nvPr/>
        </p:nvCxnSpPr>
        <p:spPr>
          <a:xfrm flipV="1">
            <a:off x="4803131" y="3956515"/>
            <a:ext cx="2" cy="55659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Gerade Verbindung mit Pfeil 13"/>
          <p:cNvCxnSpPr/>
          <p:nvPr/>
        </p:nvCxnSpPr>
        <p:spPr>
          <a:xfrm flipV="1">
            <a:off x="6092498" y="3956514"/>
            <a:ext cx="2" cy="55659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Gerade Verbindung mit Pfeil 14"/>
          <p:cNvCxnSpPr/>
          <p:nvPr/>
        </p:nvCxnSpPr>
        <p:spPr>
          <a:xfrm flipV="1">
            <a:off x="6829726" y="3956513"/>
            <a:ext cx="2" cy="55659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Gerade Verbindung mit Pfeil 15"/>
          <p:cNvCxnSpPr/>
          <p:nvPr/>
        </p:nvCxnSpPr>
        <p:spPr>
          <a:xfrm flipV="1">
            <a:off x="7638800" y="3961940"/>
            <a:ext cx="2" cy="55659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054326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fik 5"/>
          <p:cNvPicPr>
            <a:picLocks noChangeAspect="1"/>
          </p:cNvPicPr>
          <p:nvPr/>
        </p:nvPicPr>
        <p:blipFill>
          <a:blip r:embed="rId2"/>
          <a:stretch>
            <a:fillRect/>
          </a:stretch>
        </p:blipFill>
        <p:spPr>
          <a:xfrm flipV="1">
            <a:off x="0" y="985820"/>
            <a:ext cx="12192000" cy="45719"/>
          </a:xfrm>
          <a:prstGeom prst="rect">
            <a:avLst/>
          </a:prstGeom>
        </p:spPr>
      </p:pic>
      <p:sp>
        <p:nvSpPr>
          <p:cNvPr id="7" name="Titel 1"/>
          <p:cNvSpPr txBox="1">
            <a:spLocks/>
          </p:cNvSpPr>
          <p:nvPr/>
        </p:nvSpPr>
        <p:spPr>
          <a:xfrm>
            <a:off x="0" y="1"/>
            <a:ext cx="12192000" cy="985819"/>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de-DE" sz="3600" dirty="0" err="1" smtClean="0"/>
              <a:t>Seismic</a:t>
            </a:r>
            <a:r>
              <a:rPr lang="de-DE" sz="3600" dirty="0" smtClean="0"/>
              <a:t> </a:t>
            </a:r>
            <a:r>
              <a:rPr lang="de-DE" sz="3600" dirty="0" err="1" smtClean="0"/>
              <a:t>survays</a:t>
            </a:r>
            <a:r>
              <a:rPr lang="de-DE" sz="3600" dirty="0" smtClean="0"/>
              <a:t> – Optional </a:t>
            </a:r>
            <a:r>
              <a:rPr lang="de-DE" sz="3600" dirty="0" err="1" smtClean="0"/>
              <a:t>attributes</a:t>
            </a:r>
            <a:endParaRPr lang="de-DE" sz="3600" dirty="0"/>
          </a:p>
        </p:txBody>
      </p:sp>
      <p:cxnSp>
        <p:nvCxnSpPr>
          <p:cNvPr id="8" name="Gerade Verbindung mit Pfeil 7"/>
          <p:cNvCxnSpPr/>
          <p:nvPr/>
        </p:nvCxnSpPr>
        <p:spPr>
          <a:xfrm flipV="1">
            <a:off x="2406832" y="4110318"/>
            <a:ext cx="2" cy="55659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Textfeld 12"/>
          <p:cNvSpPr txBox="1"/>
          <p:nvPr/>
        </p:nvSpPr>
        <p:spPr>
          <a:xfrm>
            <a:off x="852670" y="5041179"/>
            <a:ext cx="9374697" cy="892552"/>
          </a:xfrm>
          <a:prstGeom prst="rect">
            <a:avLst/>
          </a:prstGeom>
          <a:noFill/>
        </p:spPr>
        <p:txBody>
          <a:bodyPr wrap="square" rtlCol="0">
            <a:spAutoFit/>
          </a:bodyPr>
          <a:lstStyle/>
          <a:p>
            <a:r>
              <a:rPr lang="en-US" sz="2600" dirty="0"/>
              <a:t>currently not used</a:t>
            </a:r>
          </a:p>
          <a:p>
            <a:pPr marL="457200" indent="-457200">
              <a:buFont typeface="Arial" panose="020B0604020202020204" pitchFamily="34" charset="0"/>
              <a:buChar char="•"/>
            </a:pPr>
            <a:r>
              <a:rPr lang="en-US" sz="2600" dirty="0"/>
              <a:t>Format has to be specified in Monitoring </a:t>
            </a:r>
            <a:r>
              <a:rPr lang="en-US" sz="2600" dirty="0" smtClean="0"/>
              <a:t>guidance by </a:t>
            </a:r>
            <a:r>
              <a:rPr lang="en-US" sz="2600" dirty="0"/>
              <a:t>TG Noise </a:t>
            </a:r>
          </a:p>
        </p:txBody>
      </p:sp>
      <p:pic>
        <p:nvPicPr>
          <p:cNvPr id="2" name="Grafik 1"/>
          <p:cNvPicPr>
            <a:picLocks noChangeAspect="1"/>
          </p:cNvPicPr>
          <p:nvPr/>
        </p:nvPicPr>
        <p:blipFill>
          <a:blip r:embed="rId3"/>
          <a:stretch>
            <a:fillRect/>
          </a:stretch>
        </p:blipFill>
        <p:spPr>
          <a:xfrm>
            <a:off x="6697939" y="3678581"/>
            <a:ext cx="942975" cy="190500"/>
          </a:xfrm>
          <a:prstGeom prst="rect">
            <a:avLst/>
          </a:prstGeom>
        </p:spPr>
      </p:pic>
      <p:pic>
        <p:nvPicPr>
          <p:cNvPr id="9" name="Grafik 8"/>
          <p:cNvPicPr>
            <a:picLocks noChangeAspect="1"/>
          </p:cNvPicPr>
          <p:nvPr/>
        </p:nvPicPr>
        <p:blipFill>
          <a:blip r:embed="rId4"/>
          <a:stretch>
            <a:fillRect/>
          </a:stretch>
        </p:blipFill>
        <p:spPr>
          <a:xfrm>
            <a:off x="968767" y="1146941"/>
            <a:ext cx="10439400" cy="2847975"/>
          </a:xfrm>
          <a:prstGeom prst="rect">
            <a:avLst/>
          </a:prstGeom>
        </p:spPr>
      </p:pic>
      <p:cxnSp>
        <p:nvCxnSpPr>
          <p:cNvPr id="10" name="Gerade Verbindung mit Pfeil 9"/>
          <p:cNvCxnSpPr/>
          <p:nvPr/>
        </p:nvCxnSpPr>
        <p:spPr>
          <a:xfrm flipV="1">
            <a:off x="1406293" y="4110318"/>
            <a:ext cx="2" cy="55659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Gerade Verbindung mit Pfeil 10"/>
          <p:cNvCxnSpPr/>
          <p:nvPr/>
        </p:nvCxnSpPr>
        <p:spPr>
          <a:xfrm flipV="1">
            <a:off x="4875049" y="4110318"/>
            <a:ext cx="2" cy="55659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4571856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fik 5"/>
          <p:cNvPicPr>
            <a:picLocks noChangeAspect="1"/>
          </p:cNvPicPr>
          <p:nvPr/>
        </p:nvPicPr>
        <p:blipFill>
          <a:blip r:embed="rId2"/>
          <a:stretch>
            <a:fillRect/>
          </a:stretch>
        </p:blipFill>
        <p:spPr>
          <a:xfrm flipV="1">
            <a:off x="0" y="985820"/>
            <a:ext cx="12192000" cy="45719"/>
          </a:xfrm>
          <a:prstGeom prst="rect">
            <a:avLst/>
          </a:prstGeom>
        </p:spPr>
      </p:pic>
      <p:sp>
        <p:nvSpPr>
          <p:cNvPr id="7" name="Titel 1"/>
          <p:cNvSpPr txBox="1">
            <a:spLocks/>
          </p:cNvSpPr>
          <p:nvPr/>
        </p:nvSpPr>
        <p:spPr>
          <a:xfrm>
            <a:off x="0" y="1"/>
            <a:ext cx="12192000" cy="985819"/>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de-DE" sz="3600" dirty="0" err="1" smtClean="0"/>
              <a:t>Seismic</a:t>
            </a:r>
            <a:r>
              <a:rPr lang="de-DE" sz="3600" dirty="0" smtClean="0"/>
              <a:t> </a:t>
            </a:r>
            <a:r>
              <a:rPr lang="de-DE" sz="3600" dirty="0" err="1" smtClean="0"/>
              <a:t>survays</a:t>
            </a:r>
            <a:r>
              <a:rPr lang="de-DE" sz="3600" dirty="0" smtClean="0"/>
              <a:t> – Optional </a:t>
            </a:r>
            <a:r>
              <a:rPr lang="de-DE" sz="3600" dirty="0" err="1" smtClean="0"/>
              <a:t>attributes</a:t>
            </a:r>
            <a:endParaRPr lang="de-DE" sz="3600" dirty="0"/>
          </a:p>
        </p:txBody>
      </p:sp>
      <p:cxnSp>
        <p:nvCxnSpPr>
          <p:cNvPr id="8" name="Gerade Verbindung mit Pfeil 7"/>
          <p:cNvCxnSpPr/>
          <p:nvPr/>
        </p:nvCxnSpPr>
        <p:spPr>
          <a:xfrm flipV="1">
            <a:off x="3362329" y="4110318"/>
            <a:ext cx="2" cy="55659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Textfeld 12"/>
          <p:cNvSpPr txBox="1"/>
          <p:nvPr/>
        </p:nvSpPr>
        <p:spPr>
          <a:xfrm>
            <a:off x="852670" y="5041179"/>
            <a:ext cx="9374697" cy="892552"/>
          </a:xfrm>
          <a:prstGeom prst="rect">
            <a:avLst/>
          </a:prstGeom>
          <a:noFill/>
        </p:spPr>
        <p:txBody>
          <a:bodyPr wrap="square" rtlCol="0">
            <a:spAutoFit/>
          </a:bodyPr>
          <a:lstStyle/>
          <a:p>
            <a:r>
              <a:rPr lang="en-US" sz="2600" dirty="0" smtClean="0"/>
              <a:t>Time at which seismic survey started or alternatively time at witch ship entered the ICES Sub Rectangle</a:t>
            </a:r>
          </a:p>
        </p:txBody>
      </p:sp>
      <p:pic>
        <p:nvPicPr>
          <p:cNvPr id="2" name="Grafik 1"/>
          <p:cNvPicPr>
            <a:picLocks noChangeAspect="1"/>
          </p:cNvPicPr>
          <p:nvPr/>
        </p:nvPicPr>
        <p:blipFill>
          <a:blip r:embed="rId3"/>
          <a:stretch>
            <a:fillRect/>
          </a:stretch>
        </p:blipFill>
        <p:spPr>
          <a:xfrm>
            <a:off x="6697939" y="3678581"/>
            <a:ext cx="942975" cy="190500"/>
          </a:xfrm>
          <a:prstGeom prst="rect">
            <a:avLst/>
          </a:prstGeom>
        </p:spPr>
      </p:pic>
      <p:pic>
        <p:nvPicPr>
          <p:cNvPr id="9" name="Grafik 8"/>
          <p:cNvPicPr>
            <a:picLocks noChangeAspect="1"/>
          </p:cNvPicPr>
          <p:nvPr/>
        </p:nvPicPr>
        <p:blipFill>
          <a:blip r:embed="rId4"/>
          <a:stretch>
            <a:fillRect/>
          </a:stretch>
        </p:blipFill>
        <p:spPr>
          <a:xfrm>
            <a:off x="968767" y="1146941"/>
            <a:ext cx="10439400" cy="2847975"/>
          </a:xfrm>
          <a:prstGeom prst="rect">
            <a:avLst/>
          </a:prstGeom>
        </p:spPr>
      </p:pic>
    </p:spTree>
    <p:extLst>
      <p:ext uri="{BB962C8B-B14F-4D97-AF65-F5344CB8AC3E}">
        <p14:creationId xmlns:p14="http://schemas.microsoft.com/office/powerpoint/2010/main" val="353713281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fik 5"/>
          <p:cNvPicPr>
            <a:picLocks noChangeAspect="1"/>
          </p:cNvPicPr>
          <p:nvPr/>
        </p:nvPicPr>
        <p:blipFill>
          <a:blip r:embed="rId2"/>
          <a:stretch>
            <a:fillRect/>
          </a:stretch>
        </p:blipFill>
        <p:spPr>
          <a:xfrm flipV="1">
            <a:off x="0" y="985820"/>
            <a:ext cx="12192000" cy="45719"/>
          </a:xfrm>
          <a:prstGeom prst="rect">
            <a:avLst/>
          </a:prstGeom>
        </p:spPr>
      </p:pic>
      <p:sp>
        <p:nvSpPr>
          <p:cNvPr id="7" name="Titel 1"/>
          <p:cNvSpPr txBox="1">
            <a:spLocks/>
          </p:cNvSpPr>
          <p:nvPr/>
        </p:nvSpPr>
        <p:spPr>
          <a:xfrm>
            <a:off x="0" y="1"/>
            <a:ext cx="12192000" cy="985819"/>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de-DE" sz="3600" dirty="0" err="1" smtClean="0"/>
              <a:t>Seismic</a:t>
            </a:r>
            <a:r>
              <a:rPr lang="de-DE" sz="3600" dirty="0" smtClean="0"/>
              <a:t> </a:t>
            </a:r>
            <a:r>
              <a:rPr lang="de-DE" sz="3600" dirty="0" err="1" smtClean="0"/>
              <a:t>survays</a:t>
            </a:r>
            <a:r>
              <a:rPr lang="de-DE" sz="3600" dirty="0" smtClean="0"/>
              <a:t> – Optional </a:t>
            </a:r>
            <a:r>
              <a:rPr lang="de-DE" sz="3600" dirty="0" err="1" smtClean="0"/>
              <a:t>attributes</a:t>
            </a:r>
            <a:endParaRPr lang="de-DE" sz="3600" dirty="0"/>
          </a:p>
        </p:txBody>
      </p:sp>
      <p:cxnSp>
        <p:nvCxnSpPr>
          <p:cNvPr id="8" name="Gerade Verbindung mit Pfeil 7"/>
          <p:cNvCxnSpPr/>
          <p:nvPr/>
        </p:nvCxnSpPr>
        <p:spPr>
          <a:xfrm flipV="1">
            <a:off x="4173988" y="4110318"/>
            <a:ext cx="2" cy="55659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Textfeld 12"/>
          <p:cNvSpPr txBox="1"/>
          <p:nvPr/>
        </p:nvSpPr>
        <p:spPr>
          <a:xfrm>
            <a:off x="852670" y="5041179"/>
            <a:ext cx="9374697" cy="892552"/>
          </a:xfrm>
          <a:prstGeom prst="rect">
            <a:avLst/>
          </a:prstGeom>
          <a:noFill/>
        </p:spPr>
        <p:txBody>
          <a:bodyPr wrap="square" rtlCol="0">
            <a:spAutoFit/>
          </a:bodyPr>
          <a:lstStyle/>
          <a:p>
            <a:r>
              <a:rPr lang="en-US" sz="2600" dirty="0" smtClean="0"/>
              <a:t>Duration of the seismic survey in this ICES rectangle in the specified time interval</a:t>
            </a:r>
          </a:p>
        </p:txBody>
      </p:sp>
      <p:pic>
        <p:nvPicPr>
          <p:cNvPr id="2" name="Grafik 1"/>
          <p:cNvPicPr>
            <a:picLocks noChangeAspect="1"/>
          </p:cNvPicPr>
          <p:nvPr/>
        </p:nvPicPr>
        <p:blipFill>
          <a:blip r:embed="rId3"/>
          <a:stretch>
            <a:fillRect/>
          </a:stretch>
        </p:blipFill>
        <p:spPr>
          <a:xfrm>
            <a:off x="6697939" y="3678581"/>
            <a:ext cx="942975" cy="190500"/>
          </a:xfrm>
          <a:prstGeom prst="rect">
            <a:avLst/>
          </a:prstGeom>
        </p:spPr>
      </p:pic>
      <p:pic>
        <p:nvPicPr>
          <p:cNvPr id="9" name="Grafik 8"/>
          <p:cNvPicPr>
            <a:picLocks noChangeAspect="1"/>
          </p:cNvPicPr>
          <p:nvPr/>
        </p:nvPicPr>
        <p:blipFill>
          <a:blip r:embed="rId4"/>
          <a:stretch>
            <a:fillRect/>
          </a:stretch>
        </p:blipFill>
        <p:spPr>
          <a:xfrm>
            <a:off x="968767" y="1146941"/>
            <a:ext cx="10439400" cy="2847975"/>
          </a:xfrm>
          <a:prstGeom prst="rect">
            <a:avLst/>
          </a:prstGeom>
        </p:spPr>
      </p:pic>
    </p:spTree>
    <p:extLst>
      <p:ext uri="{BB962C8B-B14F-4D97-AF65-F5344CB8AC3E}">
        <p14:creationId xmlns:p14="http://schemas.microsoft.com/office/powerpoint/2010/main" val="415152373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fik 5"/>
          <p:cNvPicPr>
            <a:picLocks noChangeAspect="1"/>
          </p:cNvPicPr>
          <p:nvPr/>
        </p:nvPicPr>
        <p:blipFill>
          <a:blip r:embed="rId2"/>
          <a:stretch>
            <a:fillRect/>
          </a:stretch>
        </p:blipFill>
        <p:spPr>
          <a:xfrm flipV="1">
            <a:off x="0" y="985820"/>
            <a:ext cx="12192000" cy="45719"/>
          </a:xfrm>
          <a:prstGeom prst="rect">
            <a:avLst/>
          </a:prstGeom>
        </p:spPr>
      </p:pic>
      <p:sp>
        <p:nvSpPr>
          <p:cNvPr id="7" name="Titel 1"/>
          <p:cNvSpPr txBox="1">
            <a:spLocks/>
          </p:cNvSpPr>
          <p:nvPr/>
        </p:nvSpPr>
        <p:spPr>
          <a:xfrm>
            <a:off x="0" y="1"/>
            <a:ext cx="12192000" cy="985819"/>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de-DE" sz="3600" dirty="0" err="1" smtClean="0"/>
              <a:t>Seismic</a:t>
            </a:r>
            <a:r>
              <a:rPr lang="de-DE" sz="3600" dirty="0" smtClean="0"/>
              <a:t> </a:t>
            </a:r>
            <a:r>
              <a:rPr lang="de-DE" sz="3600" dirty="0" err="1" smtClean="0"/>
              <a:t>survays</a:t>
            </a:r>
            <a:r>
              <a:rPr lang="de-DE" sz="3600" dirty="0" smtClean="0"/>
              <a:t> – Optional </a:t>
            </a:r>
            <a:r>
              <a:rPr lang="de-DE" sz="3600" dirty="0" err="1" smtClean="0"/>
              <a:t>attributes</a:t>
            </a:r>
            <a:endParaRPr lang="de-DE" sz="3600" dirty="0"/>
          </a:p>
        </p:txBody>
      </p:sp>
      <p:cxnSp>
        <p:nvCxnSpPr>
          <p:cNvPr id="8" name="Gerade Verbindung mit Pfeil 7"/>
          <p:cNvCxnSpPr/>
          <p:nvPr/>
        </p:nvCxnSpPr>
        <p:spPr>
          <a:xfrm flipV="1">
            <a:off x="5581548" y="4110318"/>
            <a:ext cx="2" cy="55659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Textfeld 12"/>
          <p:cNvSpPr txBox="1"/>
          <p:nvPr/>
        </p:nvSpPr>
        <p:spPr>
          <a:xfrm>
            <a:off x="821847" y="4782311"/>
            <a:ext cx="9374697" cy="492443"/>
          </a:xfrm>
          <a:prstGeom prst="rect">
            <a:avLst/>
          </a:prstGeom>
          <a:noFill/>
        </p:spPr>
        <p:txBody>
          <a:bodyPr wrap="square" rtlCol="0">
            <a:spAutoFit/>
          </a:bodyPr>
          <a:lstStyle/>
          <a:p>
            <a:r>
              <a:rPr lang="en-US" sz="2600" dirty="0" smtClean="0"/>
              <a:t>Depth of the seismic source relative to the sea surface</a:t>
            </a:r>
          </a:p>
        </p:txBody>
      </p:sp>
      <p:pic>
        <p:nvPicPr>
          <p:cNvPr id="2" name="Grafik 1"/>
          <p:cNvPicPr>
            <a:picLocks noChangeAspect="1"/>
          </p:cNvPicPr>
          <p:nvPr/>
        </p:nvPicPr>
        <p:blipFill>
          <a:blip r:embed="rId3"/>
          <a:stretch>
            <a:fillRect/>
          </a:stretch>
        </p:blipFill>
        <p:spPr>
          <a:xfrm>
            <a:off x="6697939" y="3678581"/>
            <a:ext cx="942975" cy="190500"/>
          </a:xfrm>
          <a:prstGeom prst="rect">
            <a:avLst/>
          </a:prstGeom>
        </p:spPr>
      </p:pic>
      <p:pic>
        <p:nvPicPr>
          <p:cNvPr id="9" name="Grafik 8"/>
          <p:cNvPicPr>
            <a:picLocks noChangeAspect="1"/>
          </p:cNvPicPr>
          <p:nvPr/>
        </p:nvPicPr>
        <p:blipFill>
          <a:blip r:embed="rId4"/>
          <a:stretch>
            <a:fillRect/>
          </a:stretch>
        </p:blipFill>
        <p:spPr>
          <a:xfrm>
            <a:off x="968767" y="1146941"/>
            <a:ext cx="10439400" cy="2847975"/>
          </a:xfrm>
          <a:prstGeom prst="rect">
            <a:avLst/>
          </a:prstGeom>
        </p:spPr>
      </p:pic>
    </p:spTree>
    <p:extLst>
      <p:ext uri="{BB962C8B-B14F-4D97-AF65-F5344CB8AC3E}">
        <p14:creationId xmlns:p14="http://schemas.microsoft.com/office/powerpoint/2010/main" val="17938427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fik 5"/>
          <p:cNvPicPr>
            <a:picLocks noChangeAspect="1"/>
          </p:cNvPicPr>
          <p:nvPr/>
        </p:nvPicPr>
        <p:blipFill>
          <a:blip r:embed="rId2"/>
          <a:stretch>
            <a:fillRect/>
          </a:stretch>
        </p:blipFill>
        <p:spPr>
          <a:xfrm flipV="1">
            <a:off x="0" y="985820"/>
            <a:ext cx="12192000" cy="45719"/>
          </a:xfrm>
          <a:prstGeom prst="rect">
            <a:avLst/>
          </a:prstGeom>
        </p:spPr>
      </p:pic>
      <p:sp>
        <p:nvSpPr>
          <p:cNvPr id="7" name="Titel 1"/>
          <p:cNvSpPr txBox="1">
            <a:spLocks/>
          </p:cNvSpPr>
          <p:nvPr/>
        </p:nvSpPr>
        <p:spPr>
          <a:xfrm>
            <a:off x="0" y="1"/>
            <a:ext cx="12192000" cy="985819"/>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de-DE" sz="3600" dirty="0" smtClean="0"/>
              <a:t>Pile </a:t>
            </a:r>
            <a:r>
              <a:rPr lang="de-DE" sz="3600" dirty="0" err="1" smtClean="0"/>
              <a:t>driving</a:t>
            </a:r>
            <a:r>
              <a:rPr lang="de-DE" sz="3600" dirty="0" smtClean="0"/>
              <a:t> – </a:t>
            </a:r>
            <a:r>
              <a:rPr lang="de-DE" sz="3600" dirty="0" err="1" smtClean="0"/>
              <a:t>Mandatory</a:t>
            </a:r>
            <a:r>
              <a:rPr lang="de-DE" sz="3600" dirty="0" smtClean="0"/>
              <a:t> Information</a:t>
            </a:r>
            <a:endParaRPr lang="de-DE" sz="3600" dirty="0"/>
          </a:p>
        </p:txBody>
      </p:sp>
      <p:cxnSp>
        <p:nvCxnSpPr>
          <p:cNvPr id="10" name="Gerade Verbindung mit Pfeil 9"/>
          <p:cNvCxnSpPr/>
          <p:nvPr/>
        </p:nvCxnSpPr>
        <p:spPr>
          <a:xfrm flipV="1">
            <a:off x="4164495" y="4225822"/>
            <a:ext cx="2" cy="55659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Textfeld 13"/>
          <p:cNvSpPr txBox="1"/>
          <p:nvPr/>
        </p:nvSpPr>
        <p:spPr>
          <a:xfrm>
            <a:off x="218661" y="4969565"/>
            <a:ext cx="11658600" cy="1692771"/>
          </a:xfrm>
          <a:prstGeom prst="rect">
            <a:avLst/>
          </a:prstGeom>
          <a:noFill/>
        </p:spPr>
        <p:txBody>
          <a:bodyPr wrap="square" rtlCol="0">
            <a:spAutoFit/>
          </a:bodyPr>
          <a:lstStyle/>
          <a:p>
            <a:r>
              <a:rPr lang="en-US" sz="2600" dirty="0" smtClean="0"/>
              <a:t>Coordinates of the event in the WGS84-Coordinate System – Only to be filled in if “</a:t>
            </a:r>
            <a:r>
              <a:rPr lang="en-US" sz="2600" dirty="0" err="1" smtClean="0"/>
              <a:t>Geometry_type</a:t>
            </a:r>
            <a:r>
              <a:rPr lang="en-US" sz="2600" dirty="0" smtClean="0"/>
              <a:t>” is “Point”</a:t>
            </a:r>
          </a:p>
          <a:p>
            <a:pPr marL="457200" indent="-457200">
              <a:buFont typeface="Arial" panose="020B0604020202020204" pitchFamily="34" charset="0"/>
              <a:buChar char="•"/>
            </a:pPr>
            <a:r>
              <a:rPr lang="en-US" sz="2600" dirty="0" smtClean="0"/>
              <a:t>Make sure that the coordinates of each event are not on land and that Latitude and Longitude are not mixed up.</a:t>
            </a:r>
          </a:p>
        </p:txBody>
      </p:sp>
      <p:cxnSp>
        <p:nvCxnSpPr>
          <p:cNvPr id="9" name="Gerade Verbindung mit Pfeil 8"/>
          <p:cNvCxnSpPr/>
          <p:nvPr/>
        </p:nvCxnSpPr>
        <p:spPr>
          <a:xfrm flipV="1">
            <a:off x="5310809" y="4278794"/>
            <a:ext cx="2" cy="55659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1" name="Grafik 10"/>
          <p:cNvPicPr>
            <a:picLocks noChangeAspect="1"/>
          </p:cNvPicPr>
          <p:nvPr/>
        </p:nvPicPr>
        <p:blipFill>
          <a:blip r:embed="rId3"/>
          <a:stretch>
            <a:fillRect/>
          </a:stretch>
        </p:blipFill>
        <p:spPr>
          <a:xfrm>
            <a:off x="0" y="1092276"/>
            <a:ext cx="12206490" cy="2863897"/>
          </a:xfrm>
          <a:prstGeom prst="rect">
            <a:avLst/>
          </a:prstGeom>
        </p:spPr>
      </p:pic>
    </p:spTree>
    <p:extLst>
      <p:ext uri="{BB962C8B-B14F-4D97-AF65-F5344CB8AC3E}">
        <p14:creationId xmlns:p14="http://schemas.microsoft.com/office/powerpoint/2010/main" val="158741893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fik 5"/>
          <p:cNvPicPr>
            <a:picLocks noChangeAspect="1"/>
          </p:cNvPicPr>
          <p:nvPr/>
        </p:nvPicPr>
        <p:blipFill>
          <a:blip r:embed="rId2"/>
          <a:stretch>
            <a:fillRect/>
          </a:stretch>
        </p:blipFill>
        <p:spPr>
          <a:xfrm flipV="1">
            <a:off x="0" y="985820"/>
            <a:ext cx="12192000" cy="45719"/>
          </a:xfrm>
          <a:prstGeom prst="rect">
            <a:avLst/>
          </a:prstGeom>
        </p:spPr>
      </p:pic>
      <p:sp>
        <p:nvSpPr>
          <p:cNvPr id="7" name="Titel 1"/>
          <p:cNvSpPr txBox="1">
            <a:spLocks/>
          </p:cNvSpPr>
          <p:nvPr/>
        </p:nvSpPr>
        <p:spPr>
          <a:xfrm>
            <a:off x="0" y="1"/>
            <a:ext cx="12192000" cy="985819"/>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de-DE" sz="3600" dirty="0" err="1" smtClean="0"/>
              <a:t>Seismic</a:t>
            </a:r>
            <a:r>
              <a:rPr lang="de-DE" sz="3600" dirty="0" smtClean="0"/>
              <a:t> </a:t>
            </a:r>
            <a:r>
              <a:rPr lang="de-DE" sz="3600" dirty="0" err="1" smtClean="0"/>
              <a:t>survays</a:t>
            </a:r>
            <a:r>
              <a:rPr lang="de-DE" sz="3600" dirty="0" smtClean="0"/>
              <a:t> – Optional </a:t>
            </a:r>
            <a:r>
              <a:rPr lang="de-DE" sz="3600" dirty="0" err="1" smtClean="0"/>
              <a:t>attributes</a:t>
            </a:r>
            <a:endParaRPr lang="de-DE" sz="3600" dirty="0"/>
          </a:p>
        </p:txBody>
      </p:sp>
      <p:cxnSp>
        <p:nvCxnSpPr>
          <p:cNvPr id="8" name="Gerade Verbindung mit Pfeil 7"/>
          <p:cNvCxnSpPr/>
          <p:nvPr/>
        </p:nvCxnSpPr>
        <p:spPr>
          <a:xfrm flipV="1">
            <a:off x="6475400" y="4110318"/>
            <a:ext cx="2" cy="55659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Textfeld 12"/>
          <p:cNvSpPr txBox="1"/>
          <p:nvPr/>
        </p:nvSpPr>
        <p:spPr>
          <a:xfrm>
            <a:off x="821847" y="4782311"/>
            <a:ext cx="9374697" cy="492443"/>
          </a:xfrm>
          <a:prstGeom prst="rect">
            <a:avLst/>
          </a:prstGeom>
          <a:noFill/>
        </p:spPr>
        <p:txBody>
          <a:bodyPr wrap="square" rtlCol="0">
            <a:spAutoFit/>
          </a:bodyPr>
          <a:lstStyle/>
          <a:p>
            <a:r>
              <a:rPr lang="en-US" sz="2600" dirty="0" smtClean="0"/>
              <a:t>Speed of the ship</a:t>
            </a:r>
          </a:p>
        </p:txBody>
      </p:sp>
      <p:pic>
        <p:nvPicPr>
          <p:cNvPr id="2" name="Grafik 1"/>
          <p:cNvPicPr>
            <a:picLocks noChangeAspect="1"/>
          </p:cNvPicPr>
          <p:nvPr/>
        </p:nvPicPr>
        <p:blipFill>
          <a:blip r:embed="rId3"/>
          <a:stretch>
            <a:fillRect/>
          </a:stretch>
        </p:blipFill>
        <p:spPr>
          <a:xfrm>
            <a:off x="6697939" y="3678581"/>
            <a:ext cx="942975" cy="190500"/>
          </a:xfrm>
          <a:prstGeom prst="rect">
            <a:avLst/>
          </a:prstGeom>
        </p:spPr>
      </p:pic>
      <p:pic>
        <p:nvPicPr>
          <p:cNvPr id="9" name="Grafik 8"/>
          <p:cNvPicPr>
            <a:picLocks noChangeAspect="1"/>
          </p:cNvPicPr>
          <p:nvPr/>
        </p:nvPicPr>
        <p:blipFill>
          <a:blip r:embed="rId4"/>
          <a:stretch>
            <a:fillRect/>
          </a:stretch>
        </p:blipFill>
        <p:spPr>
          <a:xfrm>
            <a:off x="968767" y="1146941"/>
            <a:ext cx="10439400" cy="2847975"/>
          </a:xfrm>
          <a:prstGeom prst="rect">
            <a:avLst/>
          </a:prstGeom>
        </p:spPr>
      </p:pic>
    </p:spTree>
    <p:extLst>
      <p:ext uri="{BB962C8B-B14F-4D97-AF65-F5344CB8AC3E}">
        <p14:creationId xmlns:p14="http://schemas.microsoft.com/office/powerpoint/2010/main" val="292090434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fik 5"/>
          <p:cNvPicPr>
            <a:picLocks noChangeAspect="1"/>
          </p:cNvPicPr>
          <p:nvPr/>
        </p:nvPicPr>
        <p:blipFill>
          <a:blip r:embed="rId2"/>
          <a:stretch>
            <a:fillRect/>
          </a:stretch>
        </p:blipFill>
        <p:spPr>
          <a:xfrm flipV="1">
            <a:off x="0" y="985820"/>
            <a:ext cx="12192000" cy="45719"/>
          </a:xfrm>
          <a:prstGeom prst="rect">
            <a:avLst/>
          </a:prstGeom>
        </p:spPr>
      </p:pic>
      <p:sp>
        <p:nvSpPr>
          <p:cNvPr id="7" name="Titel 1"/>
          <p:cNvSpPr txBox="1">
            <a:spLocks/>
          </p:cNvSpPr>
          <p:nvPr/>
        </p:nvSpPr>
        <p:spPr>
          <a:xfrm>
            <a:off x="0" y="1"/>
            <a:ext cx="12192000" cy="985819"/>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de-DE" sz="3600" dirty="0" err="1" smtClean="0"/>
              <a:t>Seismic</a:t>
            </a:r>
            <a:r>
              <a:rPr lang="de-DE" sz="3600" dirty="0" smtClean="0"/>
              <a:t> </a:t>
            </a:r>
            <a:r>
              <a:rPr lang="de-DE" sz="3600" dirty="0" err="1" smtClean="0"/>
              <a:t>survays</a:t>
            </a:r>
            <a:r>
              <a:rPr lang="de-DE" sz="3600" dirty="0" smtClean="0"/>
              <a:t> – Optional </a:t>
            </a:r>
            <a:r>
              <a:rPr lang="de-DE" sz="3600" dirty="0" err="1" smtClean="0"/>
              <a:t>attributes</a:t>
            </a:r>
            <a:endParaRPr lang="de-DE" sz="3600" dirty="0"/>
          </a:p>
        </p:txBody>
      </p:sp>
      <p:sp>
        <p:nvSpPr>
          <p:cNvPr id="13" name="Textfeld 12"/>
          <p:cNvSpPr txBox="1"/>
          <p:nvPr/>
        </p:nvSpPr>
        <p:spPr>
          <a:xfrm>
            <a:off x="852670" y="5041179"/>
            <a:ext cx="9374697" cy="492443"/>
          </a:xfrm>
          <a:prstGeom prst="rect">
            <a:avLst/>
          </a:prstGeom>
          <a:noFill/>
        </p:spPr>
        <p:txBody>
          <a:bodyPr wrap="square" rtlCol="0">
            <a:spAutoFit/>
          </a:bodyPr>
          <a:lstStyle/>
          <a:p>
            <a:r>
              <a:rPr lang="en-US" sz="2600" dirty="0" smtClean="0"/>
              <a:t>Analog to pile driving</a:t>
            </a:r>
          </a:p>
        </p:txBody>
      </p:sp>
      <p:pic>
        <p:nvPicPr>
          <p:cNvPr id="4" name="Grafik 3"/>
          <p:cNvPicPr>
            <a:picLocks noChangeAspect="1"/>
          </p:cNvPicPr>
          <p:nvPr/>
        </p:nvPicPr>
        <p:blipFill>
          <a:blip r:embed="rId3"/>
          <a:stretch>
            <a:fillRect/>
          </a:stretch>
        </p:blipFill>
        <p:spPr>
          <a:xfrm>
            <a:off x="968767" y="1146941"/>
            <a:ext cx="10439400" cy="2847975"/>
          </a:xfrm>
          <a:prstGeom prst="rect">
            <a:avLst/>
          </a:prstGeom>
        </p:spPr>
      </p:pic>
      <p:cxnSp>
        <p:nvCxnSpPr>
          <p:cNvPr id="16" name="Gerade Verbindung mit Pfeil 15"/>
          <p:cNvCxnSpPr/>
          <p:nvPr/>
        </p:nvCxnSpPr>
        <p:spPr>
          <a:xfrm flipV="1">
            <a:off x="9134692" y="4239752"/>
            <a:ext cx="2" cy="55659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7062981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fik 5"/>
          <p:cNvPicPr>
            <a:picLocks noChangeAspect="1"/>
          </p:cNvPicPr>
          <p:nvPr/>
        </p:nvPicPr>
        <p:blipFill>
          <a:blip r:embed="rId2"/>
          <a:stretch>
            <a:fillRect/>
          </a:stretch>
        </p:blipFill>
        <p:spPr>
          <a:xfrm flipV="1">
            <a:off x="0" y="985820"/>
            <a:ext cx="12192000" cy="45719"/>
          </a:xfrm>
          <a:prstGeom prst="rect">
            <a:avLst/>
          </a:prstGeom>
        </p:spPr>
      </p:pic>
      <p:sp>
        <p:nvSpPr>
          <p:cNvPr id="7" name="Titel 1"/>
          <p:cNvSpPr txBox="1">
            <a:spLocks/>
          </p:cNvSpPr>
          <p:nvPr/>
        </p:nvSpPr>
        <p:spPr>
          <a:xfrm>
            <a:off x="0" y="1"/>
            <a:ext cx="12192000" cy="985819"/>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de-DE" sz="3600" dirty="0" smtClean="0"/>
              <a:t>Sonar </a:t>
            </a:r>
            <a:r>
              <a:rPr lang="de-DE" sz="3600" dirty="0" err="1" smtClean="0"/>
              <a:t>or</a:t>
            </a:r>
            <a:r>
              <a:rPr lang="de-DE" sz="3600" dirty="0" smtClean="0"/>
              <a:t> </a:t>
            </a:r>
            <a:r>
              <a:rPr lang="de-DE" sz="3600" dirty="0" err="1" smtClean="0"/>
              <a:t>acoustic</a:t>
            </a:r>
            <a:r>
              <a:rPr lang="de-DE" sz="3600" dirty="0" smtClean="0"/>
              <a:t> </a:t>
            </a:r>
            <a:r>
              <a:rPr lang="de-DE" sz="3600" dirty="0" err="1" smtClean="0"/>
              <a:t>deterrents</a:t>
            </a:r>
            <a:r>
              <a:rPr lang="de-DE" sz="3600" dirty="0" smtClean="0"/>
              <a:t> – </a:t>
            </a:r>
            <a:r>
              <a:rPr lang="de-DE" sz="3600" dirty="0" err="1" smtClean="0"/>
              <a:t>Mandatory</a:t>
            </a:r>
            <a:r>
              <a:rPr lang="de-DE" sz="3600" dirty="0" smtClean="0"/>
              <a:t> Information</a:t>
            </a:r>
            <a:endParaRPr lang="de-DE" sz="3600" dirty="0"/>
          </a:p>
        </p:txBody>
      </p:sp>
      <p:cxnSp>
        <p:nvCxnSpPr>
          <p:cNvPr id="8" name="Gerade Verbindung mit Pfeil 7"/>
          <p:cNvCxnSpPr/>
          <p:nvPr/>
        </p:nvCxnSpPr>
        <p:spPr>
          <a:xfrm flipV="1">
            <a:off x="744032" y="2425042"/>
            <a:ext cx="2" cy="55659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Textfeld 8"/>
          <p:cNvSpPr txBox="1"/>
          <p:nvPr/>
        </p:nvSpPr>
        <p:spPr>
          <a:xfrm>
            <a:off x="690135" y="3564791"/>
            <a:ext cx="11095382" cy="492443"/>
          </a:xfrm>
          <a:prstGeom prst="rect">
            <a:avLst/>
          </a:prstGeom>
          <a:noFill/>
        </p:spPr>
        <p:txBody>
          <a:bodyPr wrap="square" rtlCol="0">
            <a:spAutoFit/>
          </a:bodyPr>
          <a:lstStyle/>
          <a:p>
            <a:r>
              <a:rPr lang="en-US" sz="2600" dirty="0" smtClean="0"/>
              <a:t>Analog to Explosions</a:t>
            </a:r>
          </a:p>
        </p:txBody>
      </p:sp>
      <p:pic>
        <p:nvPicPr>
          <p:cNvPr id="3" name="Grafik 2"/>
          <p:cNvPicPr>
            <a:picLocks noChangeAspect="1"/>
          </p:cNvPicPr>
          <p:nvPr/>
        </p:nvPicPr>
        <p:blipFill>
          <a:blip r:embed="rId3"/>
          <a:stretch>
            <a:fillRect/>
          </a:stretch>
        </p:blipFill>
        <p:spPr>
          <a:xfrm>
            <a:off x="6309" y="1114074"/>
            <a:ext cx="12185692" cy="1228433"/>
          </a:xfrm>
          <a:prstGeom prst="rect">
            <a:avLst/>
          </a:prstGeom>
        </p:spPr>
      </p:pic>
      <p:cxnSp>
        <p:nvCxnSpPr>
          <p:cNvPr id="10" name="Gerade Verbindung mit Pfeil 9"/>
          <p:cNvCxnSpPr/>
          <p:nvPr/>
        </p:nvCxnSpPr>
        <p:spPr>
          <a:xfrm flipV="1">
            <a:off x="1841655" y="2438326"/>
            <a:ext cx="2" cy="55659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Gerade Verbindung mit Pfeil 10"/>
          <p:cNvCxnSpPr/>
          <p:nvPr/>
        </p:nvCxnSpPr>
        <p:spPr>
          <a:xfrm flipV="1">
            <a:off x="2807426" y="2425041"/>
            <a:ext cx="2" cy="55659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Gerade Verbindung mit Pfeil 11"/>
          <p:cNvCxnSpPr/>
          <p:nvPr/>
        </p:nvCxnSpPr>
        <p:spPr>
          <a:xfrm flipV="1">
            <a:off x="3734683" y="2425040"/>
            <a:ext cx="2" cy="55659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Gerade Verbindung mit Pfeil 12"/>
          <p:cNvCxnSpPr/>
          <p:nvPr/>
        </p:nvCxnSpPr>
        <p:spPr>
          <a:xfrm flipV="1">
            <a:off x="4564306" y="2438325"/>
            <a:ext cx="2" cy="55659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Gerade Verbindung mit Pfeil 13"/>
          <p:cNvCxnSpPr/>
          <p:nvPr/>
        </p:nvCxnSpPr>
        <p:spPr>
          <a:xfrm flipV="1">
            <a:off x="5777527" y="2425039"/>
            <a:ext cx="2" cy="55659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Gerade Verbindung mit Pfeil 14"/>
          <p:cNvCxnSpPr/>
          <p:nvPr/>
        </p:nvCxnSpPr>
        <p:spPr>
          <a:xfrm flipV="1">
            <a:off x="7420521" y="2438324"/>
            <a:ext cx="2" cy="55659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Gerade Verbindung mit Pfeil 15"/>
          <p:cNvCxnSpPr/>
          <p:nvPr/>
        </p:nvCxnSpPr>
        <p:spPr>
          <a:xfrm flipV="1">
            <a:off x="11530185" y="2438323"/>
            <a:ext cx="2" cy="55659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2064180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fik 5"/>
          <p:cNvPicPr>
            <a:picLocks noChangeAspect="1"/>
          </p:cNvPicPr>
          <p:nvPr/>
        </p:nvPicPr>
        <p:blipFill>
          <a:blip r:embed="rId2"/>
          <a:stretch>
            <a:fillRect/>
          </a:stretch>
        </p:blipFill>
        <p:spPr>
          <a:xfrm flipV="1">
            <a:off x="0" y="985820"/>
            <a:ext cx="12192000" cy="45719"/>
          </a:xfrm>
          <a:prstGeom prst="rect">
            <a:avLst/>
          </a:prstGeom>
        </p:spPr>
      </p:pic>
      <p:sp>
        <p:nvSpPr>
          <p:cNvPr id="7" name="Titel 1"/>
          <p:cNvSpPr txBox="1">
            <a:spLocks/>
          </p:cNvSpPr>
          <p:nvPr/>
        </p:nvSpPr>
        <p:spPr>
          <a:xfrm>
            <a:off x="0" y="1"/>
            <a:ext cx="12192000" cy="985819"/>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de-DE" sz="3600" dirty="0" smtClean="0"/>
              <a:t>Sonar </a:t>
            </a:r>
            <a:r>
              <a:rPr lang="de-DE" sz="3600" dirty="0" err="1" smtClean="0"/>
              <a:t>or</a:t>
            </a:r>
            <a:r>
              <a:rPr lang="de-DE" sz="3600" dirty="0" smtClean="0"/>
              <a:t> </a:t>
            </a:r>
            <a:r>
              <a:rPr lang="de-DE" sz="3600" dirty="0" err="1" smtClean="0"/>
              <a:t>acoustic</a:t>
            </a:r>
            <a:r>
              <a:rPr lang="de-DE" sz="3600" dirty="0" smtClean="0"/>
              <a:t> </a:t>
            </a:r>
            <a:r>
              <a:rPr lang="de-DE" sz="3600" dirty="0" err="1" smtClean="0"/>
              <a:t>deterrents</a:t>
            </a:r>
            <a:r>
              <a:rPr lang="de-DE" sz="3600" dirty="0" smtClean="0"/>
              <a:t> – </a:t>
            </a:r>
            <a:r>
              <a:rPr lang="de-DE" sz="3600" dirty="0" err="1" smtClean="0"/>
              <a:t>Mandatory</a:t>
            </a:r>
            <a:r>
              <a:rPr lang="de-DE" sz="3600" dirty="0" smtClean="0"/>
              <a:t> Information</a:t>
            </a:r>
            <a:endParaRPr lang="de-DE" sz="3600" dirty="0"/>
          </a:p>
        </p:txBody>
      </p:sp>
      <p:sp>
        <p:nvSpPr>
          <p:cNvPr id="9" name="Textfeld 8"/>
          <p:cNvSpPr txBox="1"/>
          <p:nvPr/>
        </p:nvSpPr>
        <p:spPr>
          <a:xfrm>
            <a:off x="690135" y="3564791"/>
            <a:ext cx="11095382" cy="892552"/>
          </a:xfrm>
          <a:prstGeom prst="rect">
            <a:avLst/>
          </a:prstGeom>
          <a:noFill/>
        </p:spPr>
        <p:txBody>
          <a:bodyPr wrap="square" rtlCol="0">
            <a:spAutoFit/>
          </a:bodyPr>
          <a:lstStyle/>
          <a:p>
            <a:r>
              <a:rPr lang="en-US" sz="2600" dirty="0" smtClean="0"/>
              <a:t>Type of Event</a:t>
            </a:r>
          </a:p>
          <a:p>
            <a:pPr marL="457200" indent="-457200">
              <a:buFont typeface="Arial" panose="020B0604020202020204" pitchFamily="34" charset="0"/>
              <a:buChar char="•"/>
            </a:pPr>
            <a:r>
              <a:rPr lang="en-US" sz="2600" dirty="0" smtClean="0"/>
              <a:t>Fill in “</a:t>
            </a:r>
            <a:r>
              <a:rPr lang="en-US" sz="2600" dirty="0" err="1" smtClean="0"/>
              <a:t>Sonar_or_acoustic_deterrents</a:t>
            </a:r>
            <a:r>
              <a:rPr lang="en-US" sz="2600" dirty="0" smtClean="0"/>
              <a:t>”</a:t>
            </a:r>
          </a:p>
        </p:txBody>
      </p:sp>
      <p:pic>
        <p:nvPicPr>
          <p:cNvPr id="3" name="Grafik 2"/>
          <p:cNvPicPr>
            <a:picLocks noChangeAspect="1"/>
          </p:cNvPicPr>
          <p:nvPr/>
        </p:nvPicPr>
        <p:blipFill>
          <a:blip r:embed="rId3"/>
          <a:stretch>
            <a:fillRect/>
          </a:stretch>
        </p:blipFill>
        <p:spPr>
          <a:xfrm>
            <a:off x="6309" y="1114074"/>
            <a:ext cx="12185692" cy="1228433"/>
          </a:xfrm>
          <a:prstGeom prst="rect">
            <a:avLst/>
          </a:prstGeom>
        </p:spPr>
      </p:pic>
      <p:cxnSp>
        <p:nvCxnSpPr>
          <p:cNvPr id="15" name="Gerade Verbindung mit Pfeil 14"/>
          <p:cNvCxnSpPr/>
          <p:nvPr/>
        </p:nvCxnSpPr>
        <p:spPr>
          <a:xfrm flipV="1">
            <a:off x="9043837" y="2425042"/>
            <a:ext cx="2" cy="55659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7" name="Grafik 16"/>
          <p:cNvPicPr>
            <a:picLocks noChangeAspect="1"/>
          </p:cNvPicPr>
          <p:nvPr/>
        </p:nvPicPr>
        <p:blipFill>
          <a:blip r:embed="rId4"/>
          <a:stretch>
            <a:fillRect/>
          </a:stretch>
        </p:blipFill>
        <p:spPr>
          <a:xfrm>
            <a:off x="8437658" y="4457225"/>
            <a:ext cx="3540679" cy="1950986"/>
          </a:xfrm>
          <a:prstGeom prst="rect">
            <a:avLst/>
          </a:prstGeom>
        </p:spPr>
      </p:pic>
    </p:spTree>
    <p:extLst>
      <p:ext uri="{BB962C8B-B14F-4D97-AF65-F5344CB8AC3E}">
        <p14:creationId xmlns:p14="http://schemas.microsoft.com/office/powerpoint/2010/main" val="85532042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fik 5"/>
          <p:cNvPicPr>
            <a:picLocks noChangeAspect="1"/>
          </p:cNvPicPr>
          <p:nvPr/>
        </p:nvPicPr>
        <p:blipFill>
          <a:blip r:embed="rId2"/>
          <a:stretch>
            <a:fillRect/>
          </a:stretch>
        </p:blipFill>
        <p:spPr>
          <a:xfrm flipV="1">
            <a:off x="0" y="985820"/>
            <a:ext cx="12192000" cy="45719"/>
          </a:xfrm>
          <a:prstGeom prst="rect">
            <a:avLst/>
          </a:prstGeom>
        </p:spPr>
      </p:pic>
      <p:sp>
        <p:nvSpPr>
          <p:cNvPr id="7" name="Titel 1"/>
          <p:cNvSpPr txBox="1">
            <a:spLocks/>
          </p:cNvSpPr>
          <p:nvPr/>
        </p:nvSpPr>
        <p:spPr>
          <a:xfrm>
            <a:off x="0" y="1"/>
            <a:ext cx="12192000" cy="985819"/>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de-DE" sz="3600" dirty="0" smtClean="0"/>
              <a:t>Sonar </a:t>
            </a:r>
            <a:r>
              <a:rPr lang="de-DE" sz="3600" dirty="0" err="1" smtClean="0"/>
              <a:t>or</a:t>
            </a:r>
            <a:r>
              <a:rPr lang="de-DE" sz="3600" dirty="0" smtClean="0"/>
              <a:t> </a:t>
            </a:r>
            <a:r>
              <a:rPr lang="de-DE" sz="3600" dirty="0" err="1" smtClean="0"/>
              <a:t>acoustic</a:t>
            </a:r>
            <a:r>
              <a:rPr lang="de-DE" sz="3600" dirty="0" smtClean="0"/>
              <a:t> </a:t>
            </a:r>
            <a:r>
              <a:rPr lang="de-DE" sz="3600" dirty="0" err="1" smtClean="0"/>
              <a:t>deterrents</a:t>
            </a:r>
            <a:r>
              <a:rPr lang="de-DE" sz="3600" dirty="0" smtClean="0"/>
              <a:t> – </a:t>
            </a:r>
            <a:r>
              <a:rPr lang="de-DE" sz="3600" dirty="0" err="1" smtClean="0"/>
              <a:t>Mandatory</a:t>
            </a:r>
            <a:r>
              <a:rPr lang="de-DE" sz="3600" dirty="0" smtClean="0"/>
              <a:t> Information</a:t>
            </a:r>
            <a:endParaRPr lang="de-DE" sz="3600" dirty="0"/>
          </a:p>
        </p:txBody>
      </p:sp>
      <p:pic>
        <p:nvPicPr>
          <p:cNvPr id="3" name="Grafik 2"/>
          <p:cNvPicPr>
            <a:picLocks noChangeAspect="1"/>
          </p:cNvPicPr>
          <p:nvPr/>
        </p:nvPicPr>
        <p:blipFill>
          <a:blip r:embed="rId3"/>
          <a:stretch>
            <a:fillRect/>
          </a:stretch>
        </p:blipFill>
        <p:spPr>
          <a:xfrm>
            <a:off x="6309" y="1114074"/>
            <a:ext cx="12185692" cy="1228433"/>
          </a:xfrm>
          <a:prstGeom prst="rect">
            <a:avLst/>
          </a:prstGeom>
        </p:spPr>
      </p:pic>
      <p:cxnSp>
        <p:nvCxnSpPr>
          <p:cNvPr id="15" name="Gerade Verbindung mit Pfeil 14"/>
          <p:cNvCxnSpPr/>
          <p:nvPr/>
        </p:nvCxnSpPr>
        <p:spPr>
          <a:xfrm flipV="1">
            <a:off x="10369203" y="2425042"/>
            <a:ext cx="2" cy="55659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 name="Rechteck 1"/>
          <p:cNvSpPr/>
          <p:nvPr/>
        </p:nvSpPr>
        <p:spPr>
          <a:xfrm>
            <a:off x="541105" y="3820090"/>
            <a:ext cx="7883703" cy="1692771"/>
          </a:xfrm>
          <a:prstGeom prst="rect">
            <a:avLst/>
          </a:prstGeom>
        </p:spPr>
        <p:txBody>
          <a:bodyPr wrap="square">
            <a:spAutoFit/>
          </a:bodyPr>
          <a:lstStyle/>
          <a:p>
            <a:r>
              <a:rPr lang="en-US" sz="2600" dirty="0"/>
              <a:t>Volume Category</a:t>
            </a:r>
          </a:p>
          <a:p>
            <a:pPr marL="457200" indent="-457200">
              <a:buFont typeface="Arial" panose="020B0604020202020204" pitchFamily="34" charset="0"/>
              <a:buChar char="•"/>
            </a:pPr>
            <a:r>
              <a:rPr lang="en-US" sz="2600" dirty="0"/>
              <a:t>The classification differs for different “</a:t>
            </a:r>
            <a:r>
              <a:rPr lang="en-US" sz="2600" dirty="0" err="1"/>
              <a:t>source_event</a:t>
            </a:r>
            <a:r>
              <a:rPr lang="en-US" sz="2600" dirty="0"/>
              <a:t>” </a:t>
            </a:r>
          </a:p>
          <a:p>
            <a:pPr marL="457200" indent="-457200">
              <a:buFont typeface="Arial" panose="020B0604020202020204" pitchFamily="34" charset="0"/>
              <a:buChar char="•"/>
            </a:pPr>
            <a:r>
              <a:rPr lang="en-US" sz="2600" dirty="0"/>
              <a:t>For </a:t>
            </a:r>
            <a:r>
              <a:rPr lang="de-DE" sz="2600" dirty="0" smtClean="0"/>
              <a:t>Sonar </a:t>
            </a:r>
            <a:r>
              <a:rPr lang="de-DE" sz="2600" dirty="0" err="1" smtClean="0"/>
              <a:t>or</a:t>
            </a:r>
            <a:r>
              <a:rPr lang="de-DE" sz="2600" dirty="0" smtClean="0"/>
              <a:t> </a:t>
            </a:r>
            <a:r>
              <a:rPr lang="de-DE" sz="2600" dirty="0" err="1" smtClean="0"/>
              <a:t>acoustic</a:t>
            </a:r>
            <a:r>
              <a:rPr lang="de-DE" sz="2600" dirty="0" smtClean="0"/>
              <a:t> </a:t>
            </a:r>
            <a:r>
              <a:rPr lang="de-DE" sz="2600" dirty="0" err="1" smtClean="0"/>
              <a:t>deterrents</a:t>
            </a:r>
            <a:r>
              <a:rPr lang="en-US" sz="2600" dirty="0" smtClean="0"/>
              <a:t> </a:t>
            </a:r>
            <a:r>
              <a:rPr lang="en-US" sz="2600" dirty="0"/>
              <a:t>the </a:t>
            </a:r>
            <a:r>
              <a:rPr lang="en-US" sz="2600" dirty="0" smtClean="0"/>
              <a:t>source level at 1m distance is used</a:t>
            </a:r>
            <a:endParaRPr lang="en-US" sz="2600" dirty="0"/>
          </a:p>
        </p:txBody>
      </p:sp>
      <p:pic>
        <p:nvPicPr>
          <p:cNvPr id="4" name="Grafik 3"/>
          <p:cNvPicPr>
            <a:picLocks noChangeAspect="1"/>
          </p:cNvPicPr>
          <p:nvPr/>
        </p:nvPicPr>
        <p:blipFill>
          <a:blip r:embed="rId4"/>
          <a:stretch>
            <a:fillRect/>
          </a:stretch>
        </p:blipFill>
        <p:spPr>
          <a:xfrm>
            <a:off x="9519101" y="4510355"/>
            <a:ext cx="1881135" cy="2194658"/>
          </a:xfrm>
          <a:prstGeom prst="rect">
            <a:avLst/>
          </a:prstGeom>
        </p:spPr>
      </p:pic>
      <p:pic>
        <p:nvPicPr>
          <p:cNvPr id="10" name="Grafik 9"/>
          <p:cNvPicPr>
            <a:picLocks noChangeAspect="1"/>
          </p:cNvPicPr>
          <p:nvPr/>
        </p:nvPicPr>
        <p:blipFill>
          <a:blip r:embed="rId5"/>
          <a:stretch>
            <a:fillRect/>
          </a:stretch>
        </p:blipFill>
        <p:spPr>
          <a:xfrm>
            <a:off x="8662839" y="5120928"/>
            <a:ext cx="856262" cy="1584085"/>
          </a:xfrm>
          <a:prstGeom prst="rect">
            <a:avLst/>
          </a:prstGeom>
        </p:spPr>
      </p:pic>
    </p:spTree>
    <p:extLst>
      <p:ext uri="{BB962C8B-B14F-4D97-AF65-F5344CB8AC3E}">
        <p14:creationId xmlns:p14="http://schemas.microsoft.com/office/powerpoint/2010/main" val="22003410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fik 5"/>
          <p:cNvPicPr>
            <a:picLocks noChangeAspect="1"/>
          </p:cNvPicPr>
          <p:nvPr/>
        </p:nvPicPr>
        <p:blipFill>
          <a:blip r:embed="rId2"/>
          <a:stretch>
            <a:fillRect/>
          </a:stretch>
        </p:blipFill>
        <p:spPr>
          <a:xfrm flipV="1">
            <a:off x="0" y="985820"/>
            <a:ext cx="12192000" cy="45719"/>
          </a:xfrm>
          <a:prstGeom prst="rect">
            <a:avLst/>
          </a:prstGeom>
        </p:spPr>
      </p:pic>
      <p:sp>
        <p:nvSpPr>
          <p:cNvPr id="7" name="Titel 1"/>
          <p:cNvSpPr txBox="1">
            <a:spLocks/>
          </p:cNvSpPr>
          <p:nvPr/>
        </p:nvSpPr>
        <p:spPr>
          <a:xfrm>
            <a:off x="0" y="1"/>
            <a:ext cx="12192000" cy="985819"/>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de-DE" sz="3600" dirty="0" smtClean="0"/>
              <a:t>Sonar </a:t>
            </a:r>
            <a:r>
              <a:rPr lang="de-DE" sz="3600" dirty="0" err="1" smtClean="0"/>
              <a:t>or</a:t>
            </a:r>
            <a:r>
              <a:rPr lang="de-DE" sz="3600" dirty="0" smtClean="0"/>
              <a:t> </a:t>
            </a:r>
            <a:r>
              <a:rPr lang="de-DE" sz="3600" dirty="0" err="1" smtClean="0"/>
              <a:t>acoustic</a:t>
            </a:r>
            <a:r>
              <a:rPr lang="de-DE" sz="3600" dirty="0" smtClean="0"/>
              <a:t> </a:t>
            </a:r>
            <a:r>
              <a:rPr lang="de-DE" sz="3600" dirty="0" err="1" smtClean="0"/>
              <a:t>deterrents</a:t>
            </a:r>
            <a:r>
              <a:rPr lang="de-DE" sz="3600" dirty="0" smtClean="0"/>
              <a:t> – Information on </a:t>
            </a:r>
            <a:r>
              <a:rPr lang="de-DE" sz="3600" dirty="0" err="1" smtClean="0"/>
              <a:t>Mitigation</a:t>
            </a:r>
            <a:endParaRPr lang="de-DE" sz="3600" dirty="0"/>
          </a:p>
        </p:txBody>
      </p:sp>
      <p:sp>
        <p:nvSpPr>
          <p:cNvPr id="9" name="Textfeld 8"/>
          <p:cNvSpPr txBox="1"/>
          <p:nvPr/>
        </p:nvSpPr>
        <p:spPr>
          <a:xfrm>
            <a:off x="878094" y="4717543"/>
            <a:ext cx="6760706" cy="492443"/>
          </a:xfrm>
          <a:prstGeom prst="rect">
            <a:avLst/>
          </a:prstGeom>
          <a:noFill/>
        </p:spPr>
        <p:txBody>
          <a:bodyPr wrap="square" rtlCol="0">
            <a:spAutoFit/>
          </a:bodyPr>
          <a:lstStyle/>
          <a:p>
            <a:r>
              <a:rPr lang="en-US" sz="2600" dirty="0" smtClean="0"/>
              <a:t>Not relevant for </a:t>
            </a:r>
            <a:r>
              <a:rPr lang="de-DE" sz="2600" dirty="0" err="1"/>
              <a:t>s</a:t>
            </a:r>
            <a:r>
              <a:rPr lang="de-DE" sz="2600" dirty="0" err="1" smtClean="0"/>
              <a:t>onar</a:t>
            </a:r>
            <a:r>
              <a:rPr lang="de-DE" sz="2600" dirty="0" smtClean="0"/>
              <a:t> </a:t>
            </a:r>
            <a:r>
              <a:rPr lang="de-DE" sz="2600" dirty="0" err="1" smtClean="0"/>
              <a:t>or</a:t>
            </a:r>
            <a:r>
              <a:rPr lang="de-DE" sz="2600" dirty="0" smtClean="0"/>
              <a:t> </a:t>
            </a:r>
            <a:r>
              <a:rPr lang="de-DE" sz="2600" dirty="0" err="1" smtClean="0"/>
              <a:t>acoustic</a:t>
            </a:r>
            <a:r>
              <a:rPr lang="de-DE" sz="2600" dirty="0" smtClean="0"/>
              <a:t> </a:t>
            </a:r>
            <a:r>
              <a:rPr lang="de-DE" sz="2600" dirty="0" err="1" smtClean="0"/>
              <a:t>deterrents</a:t>
            </a:r>
            <a:r>
              <a:rPr lang="de-DE" sz="2600" dirty="0" smtClean="0"/>
              <a:t> </a:t>
            </a:r>
            <a:endParaRPr lang="en-US" sz="2600" dirty="0" smtClean="0"/>
          </a:p>
        </p:txBody>
      </p:sp>
      <p:cxnSp>
        <p:nvCxnSpPr>
          <p:cNvPr id="10" name="Gerade Verbindung mit Pfeil 9"/>
          <p:cNvCxnSpPr/>
          <p:nvPr/>
        </p:nvCxnSpPr>
        <p:spPr>
          <a:xfrm flipV="1">
            <a:off x="2053142" y="3927020"/>
            <a:ext cx="2" cy="55659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Gerade Verbindung mit Pfeil 10"/>
          <p:cNvCxnSpPr/>
          <p:nvPr/>
        </p:nvCxnSpPr>
        <p:spPr>
          <a:xfrm flipV="1">
            <a:off x="9518969" y="3927024"/>
            <a:ext cx="2" cy="55659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Gerade Verbindung mit Pfeil 11"/>
          <p:cNvCxnSpPr/>
          <p:nvPr/>
        </p:nvCxnSpPr>
        <p:spPr>
          <a:xfrm flipV="1">
            <a:off x="10624201" y="3927022"/>
            <a:ext cx="2" cy="55659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Gerade Verbindung mit Pfeil 12"/>
          <p:cNvCxnSpPr/>
          <p:nvPr/>
        </p:nvCxnSpPr>
        <p:spPr>
          <a:xfrm flipV="1">
            <a:off x="4412714" y="3927021"/>
            <a:ext cx="2" cy="55659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Gerade Verbindung mit Pfeil 13"/>
          <p:cNvCxnSpPr/>
          <p:nvPr/>
        </p:nvCxnSpPr>
        <p:spPr>
          <a:xfrm flipV="1">
            <a:off x="5905057" y="3927021"/>
            <a:ext cx="2" cy="55659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Gerade Verbindung mit Pfeil 14"/>
          <p:cNvCxnSpPr/>
          <p:nvPr/>
        </p:nvCxnSpPr>
        <p:spPr>
          <a:xfrm flipV="1">
            <a:off x="7012075" y="3927023"/>
            <a:ext cx="2" cy="55659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Gerade Verbindung mit Pfeil 15"/>
          <p:cNvCxnSpPr/>
          <p:nvPr/>
        </p:nvCxnSpPr>
        <p:spPr>
          <a:xfrm flipV="1">
            <a:off x="8119095" y="3927024"/>
            <a:ext cx="2" cy="55659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3" name="Grafik 2"/>
          <p:cNvPicPr>
            <a:picLocks noChangeAspect="1"/>
          </p:cNvPicPr>
          <p:nvPr/>
        </p:nvPicPr>
        <p:blipFill>
          <a:blip r:embed="rId3"/>
          <a:stretch>
            <a:fillRect/>
          </a:stretch>
        </p:blipFill>
        <p:spPr>
          <a:xfrm>
            <a:off x="493159" y="1339686"/>
            <a:ext cx="10661365" cy="1981405"/>
          </a:xfrm>
          <a:prstGeom prst="rect">
            <a:avLst/>
          </a:prstGeom>
        </p:spPr>
      </p:pic>
    </p:spTree>
    <p:extLst>
      <p:ext uri="{BB962C8B-B14F-4D97-AF65-F5344CB8AC3E}">
        <p14:creationId xmlns:p14="http://schemas.microsoft.com/office/powerpoint/2010/main" val="231665956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fik 5"/>
          <p:cNvPicPr>
            <a:picLocks noChangeAspect="1"/>
          </p:cNvPicPr>
          <p:nvPr/>
        </p:nvPicPr>
        <p:blipFill>
          <a:blip r:embed="rId2"/>
          <a:stretch>
            <a:fillRect/>
          </a:stretch>
        </p:blipFill>
        <p:spPr>
          <a:xfrm flipV="1">
            <a:off x="0" y="985820"/>
            <a:ext cx="12192000" cy="45719"/>
          </a:xfrm>
          <a:prstGeom prst="rect">
            <a:avLst/>
          </a:prstGeom>
        </p:spPr>
      </p:pic>
      <p:sp>
        <p:nvSpPr>
          <p:cNvPr id="7" name="Titel 1"/>
          <p:cNvSpPr txBox="1">
            <a:spLocks/>
          </p:cNvSpPr>
          <p:nvPr/>
        </p:nvSpPr>
        <p:spPr>
          <a:xfrm>
            <a:off x="0" y="1"/>
            <a:ext cx="12192000" cy="985819"/>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de-DE" sz="3600" dirty="0"/>
              <a:t>Sonar </a:t>
            </a:r>
            <a:r>
              <a:rPr lang="de-DE" sz="3600" dirty="0" err="1"/>
              <a:t>or</a:t>
            </a:r>
            <a:r>
              <a:rPr lang="de-DE" sz="3600" dirty="0"/>
              <a:t> </a:t>
            </a:r>
            <a:r>
              <a:rPr lang="de-DE" sz="3600" dirty="0" err="1"/>
              <a:t>acoustic</a:t>
            </a:r>
            <a:r>
              <a:rPr lang="de-DE" sz="3600" dirty="0"/>
              <a:t> </a:t>
            </a:r>
            <a:r>
              <a:rPr lang="de-DE" sz="3600" dirty="0" err="1" smtClean="0"/>
              <a:t>deterrents</a:t>
            </a:r>
            <a:r>
              <a:rPr lang="de-DE" sz="3600" dirty="0" smtClean="0"/>
              <a:t> – Optional </a:t>
            </a:r>
            <a:r>
              <a:rPr lang="de-DE" sz="3600" dirty="0" err="1" smtClean="0"/>
              <a:t>attributes</a:t>
            </a:r>
            <a:endParaRPr lang="de-DE" sz="3600" dirty="0"/>
          </a:p>
        </p:txBody>
      </p:sp>
      <p:sp>
        <p:nvSpPr>
          <p:cNvPr id="13" name="Textfeld 12"/>
          <p:cNvSpPr txBox="1"/>
          <p:nvPr/>
        </p:nvSpPr>
        <p:spPr>
          <a:xfrm>
            <a:off x="852670" y="5041179"/>
            <a:ext cx="9374697" cy="892552"/>
          </a:xfrm>
          <a:prstGeom prst="rect">
            <a:avLst/>
          </a:prstGeom>
          <a:noFill/>
        </p:spPr>
        <p:txBody>
          <a:bodyPr wrap="square" rtlCol="0">
            <a:spAutoFit/>
          </a:bodyPr>
          <a:lstStyle/>
          <a:p>
            <a:r>
              <a:rPr lang="en-US" sz="2600" dirty="0"/>
              <a:t>currently not used</a:t>
            </a:r>
          </a:p>
          <a:p>
            <a:pPr marL="457200" indent="-457200">
              <a:buFont typeface="Arial" panose="020B0604020202020204" pitchFamily="34" charset="0"/>
              <a:buChar char="•"/>
            </a:pPr>
            <a:r>
              <a:rPr lang="en-US" sz="2600" dirty="0"/>
              <a:t>Format has to be specified in Monitoring guidance by TG Noise </a:t>
            </a:r>
          </a:p>
        </p:txBody>
      </p:sp>
      <p:cxnSp>
        <p:nvCxnSpPr>
          <p:cNvPr id="16" name="Gerade Verbindung mit Pfeil 15"/>
          <p:cNvCxnSpPr/>
          <p:nvPr/>
        </p:nvCxnSpPr>
        <p:spPr>
          <a:xfrm flipV="1">
            <a:off x="2206165" y="3429945"/>
            <a:ext cx="2" cy="55659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Gerade Verbindung mit Pfeil 8"/>
          <p:cNvCxnSpPr/>
          <p:nvPr/>
        </p:nvCxnSpPr>
        <p:spPr>
          <a:xfrm flipV="1">
            <a:off x="1065570" y="3429946"/>
            <a:ext cx="2" cy="55659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0" name="Grafik 9"/>
          <p:cNvPicPr>
            <a:picLocks noChangeAspect="1"/>
          </p:cNvPicPr>
          <p:nvPr/>
        </p:nvPicPr>
        <p:blipFill>
          <a:blip r:embed="rId3"/>
          <a:stretch>
            <a:fillRect/>
          </a:stretch>
        </p:blipFill>
        <p:spPr>
          <a:xfrm>
            <a:off x="568610" y="1230656"/>
            <a:ext cx="10939431" cy="2024306"/>
          </a:xfrm>
          <a:prstGeom prst="rect">
            <a:avLst/>
          </a:prstGeom>
        </p:spPr>
      </p:pic>
      <p:cxnSp>
        <p:nvCxnSpPr>
          <p:cNvPr id="11" name="Gerade Verbindung mit Pfeil 10"/>
          <p:cNvCxnSpPr/>
          <p:nvPr/>
        </p:nvCxnSpPr>
        <p:spPr>
          <a:xfrm flipV="1">
            <a:off x="4741266" y="3429945"/>
            <a:ext cx="2" cy="55659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7978396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fik 5"/>
          <p:cNvPicPr>
            <a:picLocks noChangeAspect="1"/>
          </p:cNvPicPr>
          <p:nvPr/>
        </p:nvPicPr>
        <p:blipFill>
          <a:blip r:embed="rId2"/>
          <a:stretch>
            <a:fillRect/>
          </a:stretch>
        </p:blipFill>
        <p:spPr>
          <a:xfrm flipV="1">
            <a:off x="0" y="985820"/>
            <a:ext cx="12192000" cy="45719"/>
          </a:xfrm>
          <a:prstGeom prst="rect">
            <a:avLst/>
          </a:prstGeom>
        </p:spPr>
      </p:pic>
      <p:sp>
        <p:nvSpPr>
          <p:cNvPr id="7" name="Titel 1"/>
          <p:cNvSpPr txBox="1">
            <a:spLocks/>
          </p:cNvSpPr>
          <p:nvPr/>
        </p:nvSpPr>
        <p:spPr>
          <a:xfrm>
            <a:off x="0" y="1"/>
            <a:ext cx="12192000" cy="985819"/>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de-DE" sz="3600" dirty="0"/>
              <a:t>Sonar </a:t>
            </a:r>
            <a:r>
              <a:rPr lang="de-DE" sz="3600" dirty="0" err="1"/>
              <a:t>or</a:t>
            </a:r>
            <a:r>
              <a:rPr lang="de-DE" sz="3600" dirty="0"/>
              <a:t> </a:t>
            </a:r>
            <a:r>
              <a:rPr lang="de-DE" sz="3600" dirty="0" err="1"/>
              <a:t>acoustic</a:t>
            </a:r>
            <a:r>
              <a:rPr lang="de-DE" sz="3600" dirty="0"/>
              <a:t> </a:t>
            </a:r>
            <a:r>
              <a:rPr lang="de-DE" sz="3600" dirty="0" err="1" smtClean="0"/>
              <a:t>deterrents</a:t>
            </a:r>
            <a:r>
              <a:rPr lang="de-DE" sz="3600" dirty="0" smtClean="0"/>
              <a:t> – Optional </a:t>
            </a:r>
            <a:r>
              <a:rPr lang="de-DE" sz="3600" dirty="0" err="1" smtClean="0"/>
              <a:t>attributes</a:t>
            </a:r>
            <a:endParaRPr lang="de-DE" sz="3600" dirty="0"/>
          </a:p>
        </p:txBody>
      </p:sp>
      <p:sp>
        <p:nvSpPr>
          <p:cNvPr id="13" name="Textfeld 12"/>
          <p:cNvSpPr txBox="1"/>
          <p:nvPr/>
        </p:nvSpPr>
        <p:spPr>
          <a:xfrm>
            <a:off x="852670" y="5041179"/>
            <a:ext cx="9374697" cy="492443"/>
          </a:xfrm>
          <a:prstGeom prst="rect">
            <a:avLst/>
          </a:prstGeom>
          <a:noFill/>
        </p:spPr>
        <p:txBody>
          <a:bodyPr wrap="square" rtlCol="0">
            <a:spAutoFit/>
          </a:bodyPr>
          <a:lstStyle/>
          <a:p>
            <a:r>
              <a:rPr lang="en-US" sz="2600" dirty="0" smtClean="0"/>
              <a:t>Analog to pile driving</a:t>
            </a:r>
          </a:p>
        </p:txBody>
      </p:sp>
      <p:cxnSp>
        <p:nvCxnSpPr>
          <p:cNvPr id="16" name="Gerade Verbindung mit Pfeil 15"/>
          <p:cNvCxnSpPr/>
          <p:nvPr/>
        </p:nvCxnSpPr>
        <p:spPr>
          <a:xfrm flipV="1">
            <a:off x="3824234" y="3591478"/>
            <a:ext cx="2" cy="55659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Gerade Verbindung mit Pfeil 8"/>
          <p:cNvCxnSpPr/>
          <p:nvPr/>
        </p:nvCxnSpPr>
        <p:spPr>
          <a:xfrm flipV="1">
            <a:off x="3008618" y="3591478"/>
            <a:ext cx="2" cy="55659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Gerade Verbindung mit Pfeil 9"/>
          <p:cNvCxnSpPr/>
          <p:nvPr/>
        </p:nvCxnSpPr>
        <p:spPr>
          <a:xfrm flipV="1">
            <a:off x="9709613" y="3591478"/>
            <a:ext cx="2" cy="55659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2" name="Grafik 1"/>
          <p:cNvPicPr>
            <a:picLocks noChangeAspect="1"/>
          </p:cNvPicPr>
          <p:nvPr/>
        </p:nvPicPr>
        <p:blipFill>
          <a:blip r:embed="rId3"/>
          <a:stretch>
            <a:fillRect/>
          </a:stretch>
        </p:blipFill>
        <p:spPr>
          <a:xfrm>
            <a:off x="568610" y="1230656"/>
            <a:ext cx="10939431" cy="2024306"/>
          </a:xfrm>
          <a:prstGeom prst="rect">
            <a:avLst/>
          </a:prstGeom>
        </p:spPr>
      </p:pic>
    </p:spTree>
    <p:extLst>
      <p:ext uri="{BB962C8B-B14F-4D97-AF65-F5344CB8AC3E}">
        <p14:creationId xmlns:p14="http://schemas.microsoft.com/office/powerpoint/2010/main" val="25512067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fik 5"/>
          <p:cNvPicPr>
            <a:picLocks noChangeAspect="1"/>
          </p:cNvPicPr>
          <p:nvPr/>
        </p:nvPicPr>
        <p:blipFill>
          <a:blip r:embed="rId2"/>
          <a:stretch>
            <a:fillRect/>
          </a:stretch>
        </p:blipFill>
        <p:spPr>
          <a:xfrm flipV="1">
            <a:off x="0" y="985820"/>
            <a:ext cx="12192000" cy="45719"/>
          </a:xfrm>
          <a:prstGeom prst="rect">
            <a:avLst/>
          </a:prstGeom>
        </p:spPr>
      </p:pic>
      <p:sp>
        <p:nvSpPr>
          <p:cNvPr id="7" name="Titel 1"/>
          <p:cNvSpPr txBox="1">
            <a:spLocks/>
          </p:cNvSpPr>
          <p:nvPr/>
        </p:nvSpPr>
        <p:spPr>
          <a:xfrm>
            <a:off x="0" y="1"/>
            <a:ext cx="12192000" cy="985819"/>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de-DE" sz="3600" dirty="0"/>
              <a:t>Sonar </a:t>
            </a:r>
            <a:r>
              <a:rPr lang="de-DE" sz="3600" dirty="0" err="1"/>
              <a:t>or</a:t>
            </a:r>
            <a:r>
              <a:rPr lang="de-DE" sz="3600" dirty="0"/>
              <a:t> </a:t>
            </a:r>
            <a:r>
              <a:rPr lang="de-DE" sz="3600" dirty="0" err="1"/>
              <a:t>acoustic</a:t>
            </a:r>
            <a:r>
              <a:rPr lang="de-DE" sz="3600" dirty="0"/>
              <a:t> </a:t>
            </a:r>
            <a:r>
              <a:rPr lang="de-DE" sz="3600" dirty="0" err="1" smtClean="0"/>
              <a:t>deterrents</a:t>
            </a:r>
            <a:r>
              <a:rPr lang="de-DE" sz="3600" dirty="0" smtClean="0"/>
              <a:t> – Optional </a:t>
            </a:r>
            <a:r>
              <a:rPr lang="de-DE" sz="3600" dirty="0" err="1" smtClean="0"/>
              <a:t>attributes</a:t>
            </a:r>
            <a:endParaRPr lang="de-DE" sz="3600" dirty="0"/>
          </a:p>
        </p:txBody>
      </p:sp>
      <p:sp>
        <p:nvSpPr>
          <p:cNvPr id="13" name="Textfeld 12"/>
          <p:cNvSpPr txBox="1"/>
          <p:nvPr/>
        </p:nvSpPr>
        <p:spPr>
          <a:xfrm>
            <a:off x="852670" y="5041179"/>
            <a:ext cx="9374697" cy="492443"/>
          </a:xfrm>
          <a:prstGeom prst="rect">
            <a:avLst/>
          </a:prstGeom>
          <a:noFill/>
        </p:spPr>
        <p:txBody>
          <a:bodyPr wrap="square" rtlCol="0">
            <a:spAutoFit/>
          </a:bodyPr>
          <a:lstStyle/>
          <a:p>
            <a:r>
              <a:rPr lang="en-US" sz="2600" dirty="0" smtClean="0"/>
              <a:t>Analog to seismic </a:t>
            </a:r>
            <a:r>
              <a:rPr lang="en-US" sz="2600" dirty="0" err="1" smtClean="0"/>
              <a:t>survays</a:t>
            </a:r>
            <a:endParaRPr lang="en-US" sz="2600" dirty="0" smtClean="0"/>
          </a:p>
        </p:txBody>
      </p:sp>
      <p:cxnSp>
        <p:nvCxnSpPr>
          <p:cNvPr id="9" name="Gerade Verbindung mit Pfeil 8"/>
          <p:cNvCxnSpPr/>
          <p:nvPr/>
        </p:nvCxnSpPr>
        <p:spPr>
          <a:xfrm flipV="1">
            <a:off x="2168814" y="3454079"/>
            <a:ext cx="2" cy="55659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0" name="Grafik 9"/>
          <p:cNvPicPr>
            <a:picLocks noChangeAspect="1"/>
          </p:cNvPicPr>
          <p:nvPr/>
        </p:nvPicPr>
        <p:blipFill>
          <a:blip r:embed="rId3"/>
          <a:stretch>
            <a:fillRect/>
          </a:stretch>
        </p:blipFill>
        <p:spPr>
          <a:xfrm>
            <a:off x="568610" y="1230656"/>
            <a:ext cx="10939431" cy="2024306"/>
          </a:xfrm>
          <a:prstGeom prst="rect">
            <a:avLst/>
          </a:prstGeom>
        </p:spPr>
      </p:pic>
      <p:cxnSp>
        <p:nvCxnSpPr>
          <p:cNvPr id="11" name="Gerade Verbindung mit Pfeil 10"/>
          <p:cNvCxnSpPr/>
          <p:nvPr/>
        </p:nvCxnSpPr>
        <p:spPr>
          <a:xfrm flipV="1">
            <a:off x="6038323" y="3429948"/>
            <a:ext cx="2" cy="55659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Gerade Verbindung mit Pfeil 11"/>
          <p:cNvCxnSpPr/>
          <p:nvPr/>
        </p:nvCxnSpPr>
        <p:spPr>
          <a:xfrm flipV="1">
            <a:off x="7276368" y="3429947"/>
            <a:ext cx="2" cy="55659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2667176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fik 5"/>
          <p:cNvPicPr>
            <a:picLocks noChangeAspect="1"/>
          </p:cNvPicPr>
          <p:nvPr/>
        </p:nvPicPr>
        <p:blipFill>
          <a:blip r:embed="rId2"/>
          <a:stretch>
            <a:fillRect/>
          </a:stretch>
        </p:blipFill>
        <p:spPr>
          <a:xfrm flipV="1">
            <a:off x="0" y="985820"/>
            <a:ext cx="12192000" cy="45719"/>
          </a:xfrm>
          <a:prstGeom prst="rect">
            <a:avLst/>
          </a:prstGeom>
        </p:spPr>
      </p:pic>
      <p:sp>
        <p:nvSpPr>
          <p:cNvPr id="7" name="Titel 1"/>
          <p:cNvSpPr txBox="1">
            <a:spLocks/>
          </p:cNvSpPr>
          <p:nvPr/>
        </p:nvSpPr>
        <p:spPr>
          <a:xfrm>
            <a:off x="0" y="1"/>
            <a:ext cx="12192000" cy="985819"/>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de-DE" sz="3600" dirty="0" smtClean="0"/>
              <a:t>Collection </a:t>
            </a:r>
            <a:r>
              <a:rPr lang="de-DE" sz="3600" dirty="0" err="1" smtClean="0"/>
              <a:t>of</a:t>
            </a:r>
            <a:r>
              <a:rPr lang="de-DE" sz="3600" dirty="0" smtClean="0"/>
              <a:t> </a:t>
            </a:r>
            <a:r>
              <a:rPr lang="de-DE" sz="3600" dirty="0" err="1" smtClean="0"/>
              <a:t>data</a:t>
            </a:r>
            <a:r>
              <a:rPr lang="de-DE" sz="3600" dirty="0" smtClean="0"/>
              <a:t> in Germany</a:t>
            </a:r>
            <a:endParaRPr lang="de-DE" sz="3600" dirty="0"/>
          </a:p>
        </p:txBody>
      </p:sp>
      <p:sp>
        <p:nvSpPr>
          <p:cNvPr id="2" name="Textfeld 1"/>
          <p:cNvSpPr txBox="1"/>
          <p:nvPr/>
        </p:nvSpPr>
        <p:spPr>
          <a:xfrm>
            <a:off x="321365" y="1531882"/>
            <a:ext cx="11191461" cy="4093428"/>
          </a:xfrm>
          <a:prstGeom prst="rect">
            <a:avLst/>
          </a:prstGeom>
          <a:noFill/>
        </p:spPr>
        <p:txBody>
          <a:bodyPr wrap="square" rtlCol="0">
            <a:spAutoFit/>
          </a:bodyPr>
          <a:lstStyle/>
          <a:p>
            <a:pPr marL="285750" indent="-285750">
              <a:buFont typeface="Arial" panose="020B0604020202020204" pitchFamily="34" charset="0"/>
              <a:buChar char="•"/>
            </a:pPr>
            <a:r>
              <a:rPr lang="en-US" sz="2600" dirty="0"/>
              <a:t>Sound events of the </a:t>
            </a:r>
            <a:r>
              <a:rPr lang="en-US" sz="2600" b="1" dirty="0"/>
              <a:t>coastal waters </a:t>
            </a:r>
            <a:r>
              <a:rPr lang="en-US" sz="2600" dirty="0"/>
              <a:t>are reported to the BSH by the responsible persons of the coastal federal states</a:t>
            </a:r>
            <a:r>
              <a:rPr lang="en-US" sz="2600" dirty="0" smtClean="0"/>
              <a:t>.</a:t>
            </a:r>
          </a:p>
          <a:p>
            <a:pPr marL="285750" indent="-285750">
              <a:buFont typeface="Arial" panose="020B0604020202020204" pitchFamily="34" charset="0"/>
              <a:buChar char="•"/>
            </a:pPr>
            <a:r>
              <a:rPr lang="en-US" sz="2600" b="1" dirty="0" smtClean="0"/>
              <a:t>Pile driving</a:t>
            </a:r>
            <a:r>
              <a:rPr lang="en-US" sz="2600" dirty="0"/>
              <a:t>: BSH is the approval authority responsible for the EEZ and receives detailed documentation via the technical information system </a:t>
            </a:r>
            <a:r>
              <a:rPr lang="en-US" sz="2600" dirty="0" err="1" smtClean="0"/>
              <a:t>MarinEARS</a:t>
            </a:r>
            <a:endParaRPr lang="en-US" sz="2600" dirty="0" smtClean="0"/>
          </a:p>
          <a:p>
            <a:pPr marL="285750" indent="-285750">
              <a:buFont typeface="Arial" panose="020B0604020202020204" pitchFamily="34" charset="0"/>
              <a:buChar char="•"/>
            </a:pPr>
            <a:r>
              <a:rPr lang="en-US" sz="2600" b="1" dirty="0" smtClean="0"/>
              <a:t>Explosions</a:t>
            </a:r>
            <a:r>
              <a:rPr lang="en-US" sz="2600" dirty="0"/>
              <a:t>: The BSH is reported explosions by the military and explosions in the context of construction activities; as far as we know, there are no other explosions in the EEZ</a:t>
            </a:r>
            <a:r>
              <a:rPr lang="en-US" sz="2600" dirty="0" smtClean="0"/>
              <a:t>.</a:t>
            </a:r>
          </a:p>
          <a:p>
            <a:pPr marL="285750" indent="-285750">
              <a:buFont typeface="Arial" panose="020B0604020202020204" pitchFamily="34" charset="0"/>
              <a:buChar char="•"/>
            </a:pPr>
            <a:r>
              <a:rPr lang="en-US" sz="2600" b="1" dirty="0" smtClean="0"/>
              <a:t>Seismic</a:t>
            </a:r>
            <a:r>
              <a:rPr lang="en-US" sz="2600" dirty="0"/>
              <a:t>: Research actions approved by the BSH are reported; research actions not requiring approval </a:t>
            </a:r>
            <a:r>
              <a:rPr lang="en-US" sz="2600" dirty="0" smtClean="0"/>
              <a:t>of BSH are </a:t>
            </a:r>
            <a:r>
              <a:rPr lang="en-US" sz="2600" dirty="0"/>
              <a:t>sometimes reported to BSH on a voluntary basis</a:t>
            </a:r>
            <a:endParaRPr lang="en-US" sz="2600" dirty="0" smtClean="0"/>
          </a:p>
        </p:txBody>
      </p:sp>
    </p:spTree>
    <p:extLst>
      <p:ext uri="{BB962C8B-B14F-4D97-AF65-F5344CB8AC3E}">
        <p14:creationId xmlns:p14="http://schemas.microsoft.com/office/powerpoint/2010/main" val="23345016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fik 5"/>
          <p:cNvPicPr>
            <a:picLocks noChangeAspect="1"/>
          </p:cNvPicPr>
          <p:nvPr/>
        </p:nvPicPr>
        <p:blipFill>
          <a:blip r:embed="rId2"/>
          <a:stretch>
            <a:fillRect/>
          </a:stretch>
        </p:blipFill>
        <p:spPr>
          <a:xfrm flipV="1">
            <a:off x="0" y="985820"/>
            <a:ext cx="12192000" cy="45719"/>
          </a:xfrm>
          <a:prstGeom prst="rect">
            <a:avLst/>
          </a:prstGeom>
        </p:spPr>
      </p:pic>
      <p:sp>
        <p:nvSpPr>
          <p:cNvPr id="7" name="Titel 1"/>
          <p:cNvSpPr txBox="1">
            <a:spLocks/>
          </p:cNvSpPr>
          <p:nvPr/>
        </p:nvSpPr>
        <p:spPr>
          <a:xfrm>
            <a:off x="0" y="1"/>
            <a:ext cx="12192000" cy="985819"/>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de-DE" sz="3600" dirty="0" smtClean="0"/>
              <a:t>Pile </a:t>
            </a:r>
            <a:r>
              <a:rPr lang="de-DE" sz="3600" dirty="0" err="1" smtClean="0"/>
              <a:t>driving</a:t>
            </a:r>
            <a:r>
              <a:rPr lang="de-DE" sz="3600" dirty="0" smtClean="0"/>
              <a:t> – </a:t>
            </a:r>
            <a:r>
              <a:rPr lang="de-DE" sz="3600" dirty="0" err="1" smtClean="0"/>
              <a:t>Mandatory</a:t>
            </a:r>
            <a:r>
              <a:rPr lang="de-DE" sz="3600" dirty="0" smtClean="0"/>
              <a:t> Information</a:t>
            </a:r>
            <a:endParaRPr lang="de-DE" sz="3600" dirty="0"/>
          </a:p>
        </p:txBody>
      </p:sp>
      <p:pic>
        <p:nvPicPr>
          <p:cNvPr id="8" name="Grafik 7"/>
          <p:cNvPicPr>
            <a:picLocks noChangeAspect="1"/>
          </p:cNvPicPr>
          <p:nvPr/>
        </p:nvPicPr>
        <p:blipFill>
          <a:blip r:embed="rId3"/>
          <a:stretch>
            <a:fillRect/>
          </a:stretch>
        </p:blipFill>
        <p:spPr>
          <a:xfrm>
            <a:off x="0" y="1092276"/>
            <a:ext cx="12206490" cy="2863897"/>
          </a:xfrm>
          <a:prstGeom prst="rect">
            <a:avLst/>
          </a:prstGeom>
        </p:spPr>
      </p:pic>
      <p:cxnSp>
        <p:nvCxnSpPr>
          <p:cNvPr id="10" name="Gerade Verbindung mit Pfeil 9"/>
          <p:cNvCxnSpPr/>
          <p:nvPr/>
        </p:nvCxnSpPr>
        <p:spPr>
          <a:xfrm flipV="1">
            <a:off x="6095998" y="4016910"/>
            <a:ext cx="2" cy="55659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Textfeld 13"/>
          <p:cNvSpPr txBox="1"/>
          <p:nvPr/>
        </p:nvSpPr>
        <p:spPr>
          <a:xfrm>
            <a:off x="273945" y="4634238"/>
            <a:ext cx="11658600" cy="1292662"/>
          </a:xfrm>
          <a:prstGeom prst="rect">
            <a:avLst/>
          </a:prstGeom>
          <a:noFill/>
        </p:spPr>
        <p:txBody>
          <a:bodyPr wrap="square" rtlCol="0">
            <a:spAutoFit/>
          </a:bodyPr>
          <a:lstStyle/>
          <a:p>
            <a:r>
              <a:rPr lang="en-US" sz="2600" dirty="0" smtClean="0"/>
              <a:t>Position specification format</a:t>
            </a:r>
          </a:p>
          <a:p>
            <a:pPr marL="457200" indent="-457200">
              <a:buFont typeface="Arial" panose="020B0604020202020204" pitchFamily="34" charset="0"/>
              <a:buChar char="•"/>
            </a:pPr>
            <a:r>
              <a:rPr lang="en-US" sz="2600" dirty="0" smtClean="0"/>
              <a:t>Fill in "Point" if the coordinates of the event are known</a:t>
            </a:r>
          </a:p>
          <a:p>
            <a:pPr marL="457200" indent="-457200">
              <a:buFont typeface="Arial" panose="020B0604020202020204" pitchFamily="34" charset="0"/>
              <a:buChar char="•"/>
            </a:pPr>
            <a:r>
              <a:rPr lang="en-US" sz="2600" dirty="0" smtClean="0"/>
              <a:t>Fill in "ICES </a:t>
            </a:r>
            <a:r>
              <a:rPr lang="en-US" sz="2600" dirty="0" err="1" smtClean="0"/>
              <a:t>subrectangles</a:t>
            </a:r>
            <a:r>
              <a:rPr lang="en-US" sz="2600" dirty="0" smtClean="0"/>
              <a:t>" if no exact coordinate can be specified for the event</a:t>
            </a:r>
          </a:p>
        </p:txBody>
      </p:sp>
    </p:spTree>
    <p:extLst>
      <p:ext uri="{BB962C8B-B14F-4D97-AF65-F5344CB8AC3E}">
        <p14:creationId xmlns:p14="http://schemas.microsoft.com/office/powerpoint/2010/main" val="84761787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fik 5"/>
          <p:cNvPicPr>
            <a:picLocks noChangeAspect="1"/>
          </p:cNvPicPr>
          <p:nvPr/>
        </p:nvPicPr>
        <p:blipFill>
          <a:blip r:embed="rId2"/>
          <a:stretch>
            <a:fillRect/>
          </a:stretch>
        </p:blipFill>
        <p:spPr>
          <a:xfrm flipV="1">
            <a:off x="0" y="985820"/>
            <a:ext cx="12192000" cy="45719"/>
          </a:xfrm>
          <a:prstGeom prst="rect">
            <a:avLst/>
          </a:prstGeom>
        </p:spPr>
      </p:pic>
      <p:sp>
        <p:nvSpPr>
          <p:cNvPr id="7" name="Titel 1"/>
          <p:cNvSpPr txBox="1">
            <a:spLocks/>
          </p:cNvSpPr>
          <p:nvPr/>
        </p:nvSpPr>
        <p:spPr>
          <a:xfrm>
            <a:off x="0" y="1"/>
            <a:ext cx="12192000" cy="985819"/>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de-DE" sz="3600" dirty="0" smtClean="0"/>
              <a:t>Quality Assurance in Germany</a:t>
            </a:r>
            <a:endParaRPr lang="de-DE" sz="3600" dirty="0"/>
          </a:p>
        </p:txBody>
      </p:sp>
      <p:sp>
        <p:nvSpPr>
          <p:cNvPr id="2" name="Textfeld 1"/>
          <p:cNvSpPr txBox="1"/>
          <p:nvPr/>
        </p:nvSpPr>
        <p:spPr>
          <a:xfrm>
            <a:off x="321365" y="1531882"/>
            <a:ext cx="11191461" cy="3693319"/>
          </a:xfrm>
          <a:prstGeom prst="rect">
            <a:avLst/>
          </a:prstGeom>
          <a:noFill/>
        </p:spPr>
        <p:txBody>
          <a:bodyPr wrap="square" rtlCol="0">
            <a:spAutoFit/>
          </a:bodyPr>
          <a:lstStyle/>
          <a:p>
            <a:pPr marL="285750" indent="-285750">
              <a:buFont typeface="Arial" panose="020B0604020202020204" pitchFamily="34" charset="0"/>
              <a:buChar char="•"/>
            </a:pPr>
            <a:r>
              <a:rPr lang="en-US" sz="2600" dirty="0"/>
              <a:t>Sound events submitted via </a:t>
            </a:r>
            <a:r>
              <a:rPr lang="en-US" sz="2600" dirty="0" err="1"/>
              <a:t>MarinEARS</a:t>
            </a:r>
            <a:r>
              <a:rPr lang="en-US" sz="2600" dirty="0"/>
              <a:t> are compared to the </a:t>
            </a:r>
            <a:r>
              <a:rPr lang="en-US" sz="2600" dirty="0" smtClean="0"/>
              <a:t>piling </a:t>
            </a:r>
            <a:r>
              <a:rPr lang="en-US" sz="2600" dirty="0"/>
              <a:t>protocols and discrepancies are </a:t>
            </a:r>
            <a:r>
              <a:rPr lang="en-US" sz="2600" dirty="0" smtClean="0"/>
              <a:t>corrected</a:t>
            </a:r>
          </a:p>
          <a:p>
            <a:pPr marL="285750" indent="-285750">
              <a:buFont typeface="Arial" panose="020B0604020202020204" pitchFamily="34" charset="0"/>
              <a:buChar char="•"/>
            </a:pPr>
            <a:r>
              <a:rPr lang="en-US" sz="2600" dirty="0"/>
              <a:t>The reporting template is exported from </a:t>
            </a:r>
            <a:r>
              <a:rPr lang="en-US" sz="2600" dirty="0" err="1"/>
              <a:t>MarinEARS</a:t>
            </a:r>
            <a:r>
              <a:rPr lang="en-US" sz="2600" dirty="0"/>
              <a:t> and checked for correctness before delivery to </a:t>
            </a:r>
            <a:r>
              <a:rPr lang="en-US" sz="2600" dirty="0" smtClean="0"/>
              <a:t>ICES</a:t>
            </a:r>
          </a:p>
          <a:p>
            <a:pPr marL="285750" indent="-285750">
              <a:buFont typeface="Arial" panose="020B0604020202020204" pitchFamily="34" charset="0"/>
              <a:buChar char="•"/>
            </a:pPr>
            <a:r>
              <a:rPr lang="de-DE" sz="2600" dirty="0"/>
              <a:t>Common </a:t>
            </a:r>
            <a:r>
              <a:rPr lang="de-DE" sz="2600" dirty="0" err="1" smtClean="0"/>
              <a:t>errors</a:t>
            </a:r>
            <a:endParaRPr lang="de-DE" sz="2600" dirty="0" smtClean="0"/>
          </a:p>
          <a:p>
            <a:pPr marL="914400" lvl="1" indent="-457200">
              <a:buFont typeface="Courier New" panose="02070309020205020404" pitchFamily="49" charset="0"/>
              <a:buChar char="o"/>
            </a:pPr>
            <a:r>
              <a:rPr lang="en-US" sz="2600" dirty="0"/>
              <a:t>Conversion from local time to </a:t>
            </a:r>
            <a:r>
              <a:rPr lang="en-US" sz="2600" dirty="0" smtClean="0"/>
              <a:t>UTC</a:t>
            </a:r>
          </a:p>
          <a:p>
            <a:pPr marL="914400" lvl="1" indent="-457200">
              <a:buFont typeface="Courier New" panose="02070309020205020404" pitchFamily="49" charset="0"/>
              <a:buChar char="o"/>
            </a:pPr>
            <a:r>
              <a:rPr lang="de-DE" sz="2600" dirty="0"/>
              <a:t>Interchange </a:t>
            </a:r>
            <a:r>
              <a:rPr lang="de-DE" sz="2600" dirty="0" err="1"/>
              <a:t>of</a:t>
            </a:r>
            <a:r>
              <a:rPr lang="de-DE" sz="2600" dirty="0"/>
              <a:t> </a:t>
            </a:r>
            <a:r>
              <a:rPr lang="de-DE" sz="2600" dirty="0" err="1" smtClean="0"/>
              <a:t>Lat</a:t>
            </a:r>
            <a:r>
              <a:rPr lang="de-DE" sz="2600" dirty="0" smtClean="0"/>
              <a:t>/Lon</a:t>
            </a:r>
          </a:p>
          <a:p>
            <a:pPr marL="914400" lvl="1" indent="-457200">
              <a:buFont typeface="Courier New" panose="02070309020205020404" pitchFamily="49" charset="0"/>
              <a:buChar char="o"/>
            </a:pPr>
            <a:r>
              <a:rPr lang="en-US" sz="2600" dirty="0"/>
              <a:t>Coordinates are on the </a:t>
            </a:r>
            <a:r>
              <a:rPr lang="en-US" sz="2600" dirty="0" smtClean="0"/>
              <a:t>land</a:t>
            </a:r>
          </a:p>
          <a:p>
            <a:pPr marL="914400" lvl="1" indent="-457200">
              <a:buFont typeface="Courier New" panose="02070309020205020404" pitchFamily="49" charset="0"/>
              <a:buChar char="o"/>
            </a:pPr>
            <a:r>
              <a:rPr lang="en-US" sz="2600" dirty="0"/>
              <a:t>For Pile driving the specification of the noise mitigation systems</a:t>
            </a:r>
            <a:endParaRPr lang="en-US" sz="2600" dirty="0" smtClean="0"/>
          </a:p>
        </p:txBody>
      </p:sp>
    </p:spTree>
    <p:extLst>
      <p:ext uri="{BB962C8B-B14F-4D97-AF65-F5344CB8AC3E}">
        <p14:creationId xmlns:p14="http://schemas.microsoft.com/office/powerpoint/2010/main" val="8252229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fik 5"/>
          <p:cNvPicPr>
            <a:picLocks noChangeAspect="1"/>
          </p:cNvPicPr>
          <p:nvPr/>
        </p:nvPicPr>
        <p:blipFill>
          <a:blip r:embed="rId2"/>
          <a:stretch>
            <a:fillRect/>
          </a:stretch>
        </p:blipFill>
        <p:spPr>
          <a:xfrm flipV="1">
            <a:off x="0" y="985820"/>
            <a:ext cx="12192000" cy="45719"/>
          </a:xfrm>
          <a:prstGeom prst="rect">
            <a:avLst/>
          </a:prstGeom>
        </p:spPr>
      </p:pic>
      <p:sp>
        <p:nvSpPr>
          <p:cNvPr id="7" name="Titel 1"/>
          <p:cNvSpPr txBox="1">
            <a:spLocks/>
          </p:cNvSpPr>
          <p:nvPr/>
        </p:nvSpPr>
        <p:spPr>
          <a:xfrm>
            <a:off x="0" y="1"/>
            <a:ext cx="12192000" cy="985819"/>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de-DE" sz="3600" dirty="0" smtClean="0"/>
              <a:t>Pile </a:t>
            </a:r>
            <a:r>
              <a:rPr lang="de-DE" sz="3600" dirty="0" err="1" smtClean="0"/>
              <a:t>driving</a:t>
            </a:r>
            <a:r>
              <a:rPr lang="de-DE" sz="3600" dirty="0" smtClean="0"/>
              <a:t> – </a:t>
            </a:r>
            <a:r>
              <a:rPr lang="de-DE" sz="3600" dirty="0" err="1" smtClean="0"/>
              <a:t>Mandatory</a:t>
            </a:r>
            <a:r>
              <a:rPr lang="de-DE" sz="3600" dirty="0" smtClean="0"/>
              <a:t> Information</a:t>
            </a:r>
            <a:endParaRPr lang="de-DE" sz="3600" dirty="0"/>
          </a:p>
        </p:txBody>
      </p:sp>
      <p:pic>
        <p:nvPicPr>
          <p:cNvPr id="8" name="Grafik 7"/>
          <p:cNvPicPr>
            <a:picLocks noChangeAspect="1"/>
          </p:cNvPicPr>
          <p:nvPr/>
        </p:nvPicPr>
        <p:blipFill>
          <a:blip r:embed="rId3"/>
          <a:stretch>
            <a:fillRect/>
          </a:stretch>
        </p:blipFill>
        <p:spPr>
          <a:xfrm>
            <a:off x="0" y="1092276"/>
            <a:ext cx="12206490" cy="2863897"/>
          </a:xfrm>
          <a:prstGeom prst="rect">
            <a:avLst/>
          </a:prstGeom>
        </p:spPr>
      </p:pic>
      <p:cxnSp>
        <p:nvCxnSpPr>
          <p:cNvPr id="10" name="Gerade Verbindung mit Pfeil 9"/>
          <p:cNvCxnSpPr/>
          <p:nvPr/>
        </p:nvCxnSpPr>
        <p:spPr>
          <a:xfrm flipV="1">
            <a:off x="7109789" y="4016910"/>
            <a:ext cx="2" cy="55659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Textfeld 13"/>
          <p:cNvSpPr txBox="1"/>
          <p:nvPr/>
        </p:nvSpPr>
        <p:spPr>
          <a:xfrm>
            <a:off x="154676" y="4295205"/>
            <a:ext cx="7130707" cy="892552"/>
          </a:xfrm>
          <a:prstGeom prst="rect">
            <a:avLst/>
          </a:prstGeom>
          <a:noFill/>
        </p:spPr>
        <p:txBody>
          <a:bodyPr wrap="square" rtlCol="0">
            <a:spAutoFit/>
          </a:bodyPr>
          <a:lstStyle/>
          <a:p>
            <a:r>
              <a:rPr lang="en-US" sz="2600" dirty="0" smtClean="0"/>
              <a:t>Area in which the event took place</a:t>
            </a:r>
          </a:p>
          <a:p>
            <a:pPr marL="457200" indent="-457200">
              <a:buFont typeface="Arial" panose="020B0604020202020204" pitchFamily="34" charset="0"/>
              <a:buChar char="•"/>
            </a:pPr>
            <a:r>
              <a:rPr lang="en-US" sz="2600" dirty="0" smtClean="0"/>
              <a:t>Not to be filled in if “</a:t>
            </a:r>
            <a:r>
              <a:rPr lang="en-US" sz="2600" dirty="0" err="1" smtClean="0"/>
              <a:t>Geometry_type</a:t>
            </a:r>
            <a:r>
              <a:rPr lang="en-US" sz="2600" dirty="0" smtClean="0"/>
              <a:t>” is “Point”</a:t>
            </a:r>
          </a:p>
        </p:txBody>
      </p:sp>
    </p:spTree>
    <p:extLst>
      <p:ext uri="{BB962C8B-B14F-4D97-AF65-F5344CB8AC3E}">
        <p14:creationId xmlns:p14="http://schemas.microsoft.com/office/powerpoint/2010/main" val="25481610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fik 5"/>
          <p:cNvPicPr>
            <a:picLocks noChangeAspect="1"/>
          </p:cNvPicPr>
          <p:nvPr/>
        </p:nvPicPr>
        <p:blipFill>
          <a:blip r:embed="rId2"/>
          <a:stretch>
            <a:fillRect/>
          </a:stretch>
        </p:blipFill>
        <p:spPr>
          <a:xfrm flipV="1">
            <a:off x="0" y="985820"/>
            <a:ext cx="12192000" cy="45719"/>
          </a:xfrm>
          <a:prstGeom prst="rect">
            <a:avLst/>
          </a:prstGeom>
        </p:spPr>
      </p:pic>
      <p:sp>
        <p:nvSpPr>
          <p:cNvPr id="7" name="Titel 1"/>
          <p:cNvSpPr txBox="1">
            <a:spLocks/>
          </p:cNvSpPr>
          <p:nvPr/>
        </p:nvSpPr>
        <p:spPr>
          <a:xfrm>
            <a:off x="0" y="1"/>
            <a:ext cx="12192000" cy="985819"/>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de-DE" sz="3600" dirty="0" smtClean="0"/>
              <a:t>Pile </a:t>
            </a:r>
            <a:r>
              <a:rPr lang="de-DE" sz="3600" dirty="0" err="1" smtClean="0"/>
              <a:t>driving</a:t>
            </a:r>
            <a:r>
              <a:rPr lang="de-DE" sz="3600" dirty="0" smtClean="0"/>
              <a:t> – </a:t>
            </a:r>
            <a:r>
              <a:rPr lang="de-DE" sz="3600" dirty="0" err="1" smtClean="0"/>
              <a:t>Mandatory</a:t>
            </a:r>
            <a:r>
              <a:rPr lang="de-DE" sz="3600" dirty="0" smtClean="0"/>
              <a:t> Information</a:t>
            </a:r>
            <a:endParaRPr lang="de-DE" sz="3600" dirty="0"/>
          </a:p>
        </p:txBody>
      </p:sp>
      <p:pic>
        <p:nvPicPr>
          <p:cNvPr id="8" name="Grafik 7"/>
          <p:cNvPicPr>
            <a:picLocks noChangeAspect="1"/>
          </p:cNvPicPr>
          <p:nvPr/>
        </p:nvPicPr>
        <p:blipFill>
          <a:blip r:embed="rId3"/>
          <a:stretch>
            <a:fillRect/>
          </a:stretch>
        </p:blipFill>
        <p:spPr>
          <a:xfrm>
            <a:off x="0" y="1092276"/>
            <a:ext cx="12206490" cy="2863897"/>
          </a:xfrm>
          <a:prstGeom prst="rect">
            <a:avLst/>
          </a:prstGeom>
        </p:spPr>
      </p:pic>
      <p:cxnSp>
        <p:nvCxnSpPr>
          <p:cNvPr id="10" name="Gerade Verbindung mit Pfeil 9"/>
          <p:cNvCxnSpPr/>
          <p:nvPr/>
        </p:nvCxnSpPr>
        <p:spPr>
          <a:xfrm flipV="1">
            <a:off x="8133520" y="4013877"/>
            <a:ext cx="2" cy="55659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Textfeld 13"/>
          <p:cNvSpPr txBox="1"/>
          <p:nvPr/>
        </p:nvSpPr>
        <p:spPr>
          <a:xfrm>
            <a:off x="266700" y="4794054"/>
            <a:ext cx="11658600" cy="892552"/>
          </a:xfrm>
          <a:prstGeom prst="rect">
            <a:avLst/>
          </a:prstGeom>
          <a:noFill/>
        </p:spPr>
        <p:txBody>
          <a:bodyPr wrap="square" rtlCol="0">
            <a:spAutoFit/>
          </a:bodyPr>
          <a:lstStyle/>
          <a:p>
            <a:r>
              <a:rPr lang="en-US" sz="2600" dirty="0" smtClean="0"/>
              <a:t>Type of Event</a:t>
            </a:r>
          </a:p>
          <a:p>
            <a:pPr marL="457200" indent="-457200">
              <a:buFont typeface="Arial" panose="020B0604020202020204" pitchFamily="34" charset="0"/>
              <a:buChar char="•"/>
            </a:pPr>
            <a:r>
              <a:rPr lang="en-US" sz="2600" dirty="0" smtClean="0"/>
              <a:t>For Pile driving choose “</a:t>
            </a:r>
            <a:r>
              <a:rPr lang="en-US" sz="2600" dirty="0" err="1" smtClean="0"/>
              <a:t>Impact_pile_driver</a:t>
            </a:r>
            <a:r>
              <a:rPr lang="en-US" sz="2600" dirty="0" smtClean="0"/>
              <a:t>”</a:t>
            </a:r>
          </a:p>
        </p:txBody>
      </p:sp>
      <p:pic>
        <p:nvPicPr>
          <p:cNvPr id="2" name="Grafik 1"/>
          <p:cNvPicPr>
            <a:picLocks noChangeAspect="1"/>
          </p:cNvPicPr>
          <p:nvPr/>
        </p:nvPicPr>
        <p:blipFill>
          <a:blip r:embed="rId4"/>
          <a:stretch>
            <a:fillRect/>
          </a:stretch>
        </p:blipFill>
        <p:spPr>
          <a:xfrm>
            <a:off x="8030153" y="4711113"/>
            <a:ext cx="3540679" cy="1950986"/>
          </a:xfrm>
          <a:prstGeom prst="rect">
            <a:avLst/>
          </a:prstGeom>
        </p:spPr>
      </p:pic>
    </p:spTree>
    <p:extLst>
      <p:ext uri="{BB962C8B-B14F-4D97-AF65-F5344CB8AC3E}">
        <p14:creationId xmlns:p14="http://schemas.microsoft.com/office/powerpoint/2010/main" val="10241061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fik 5"/>
          <p:cNvPicPr>
            <a:picLocks noChangeAspect="1"/>
          </p:cNvPicPr>
          <p:nvPr/>
        </p:nvPicPr>
        <p:blipFill>
          <a:blip r:embed="rId2"/>
          <a:stretch>
            <a:fillRect/>
          </a:stretch>
        </p:blipFill>
        <p:spPr>
          <a:xfrm flipV="1">
            <a:off x="0" y="985820"/>
            <a:ext cx="12192000" cy="45719"/>
          </a:xfrm>
          <a:prstGeom prst="rect">
            <a:avLst/>
          </a:prstGeom>
        </p:spPr>
      </p:pic>
      <p:sp>
        <p:nvSpPr>
          <p:cNvPr id="7" name="Titel 1"/>
          <p:cNvSpPr txBox="1">
            <a:spLocks/>
          </p:cNvSpPr>
          <p:nvPr/>
        </p:nvSpPr>
        <p:spPr>
          <a:xfrm>
            <a:off x="0" y="1"/>
            <a:ext cx="12192000" cy="985819"/>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de-DE" sz="3600" dirty="0" smtClean="0"/>
              <a:t>Pile </a:t>
            </a:r>
            <a:r>
              <a:rPr lang="de-DE" sz="3600" dirty="0" err="1" smtClean="0"/>
              <a:t>driving</a:t>
            </a:r>
            <a:r>
              <a:rPr lang="de-DE" sz="3600" dirty="0" smtClean="0"/>
              <a:t> – </a:t>
            </a:r>
            <a:r>
              <a:rPr lang="de-DE" sz="3600" dirty="0" err="1" smtClean="0"/>
              <a:t>Mandatory</a:t>
            </a:r>
            <a:r>
              <a:rPr lang="de-DE" sz="3600" dirty="0" smtClean="0"/>
              <a:t> Information</a:t>
            </a:r>
            <a:endParaRPr lang="de-DE" sz="3600" dirty="0"/>
          </a:p>
        </p:txBody>
      </p:sp>
      <p:pic>
        <p:nvPicPr>
          <p:cNvPr id="8" name="Grafik 7"/>
          <p:cNvPicPr>
            <a:picLocks noChangeAspect="1"/>
          </p:cNvPicPr>
          <p:nvPr/>
        </p:nvPicPr>
        <p:blipFill>
          <a:blip r:embed="rId3"/>
          <a:stretch>
            <a:fillRect/>
          </a:stretch>
        </p:blipFill>
        <p:spPr>
          <a:xfrm>
            <a:off x="0" y="1092276"/>
            <a:ext cx="12206490" cy="2863897"/>
          </a:xfrm>
          <a:prstGeom prst="rect">
            <a:avLst/>
          </a:prstGeom>
        </p:spPr>
      </p:pic>
      <p:cxnSp>
        <p:nvCxnSpPr>
          <p:cNvPr id="10" name="Gerade Verbindung mit Pfeil 9"/>
          <p:cNvCxnSpPr/>
          <p:nvPr/>
        </p:nvCxnSpPr>
        <p:spPr>
          <a:xfrm flipV="1">
            <a:off x="9282923" y="4016910"/>
            <a:ext cx="2" cy="55659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Textfeld 13"/>
          <p:cNvSpPr txBox="1"/>
          <p:nvPr/>
        </p:nvSpPr>
        <p:spPr>
          <a:xfrm>
            <a:off x="335830" y="4016910"/>
            <a:ext cx="7989849" cy="2893100"/>
          </a:xfrm>
          <a:prstGeom prst="rect">
            <a:avLst/>
          </a:prstGeom>
          <a:noFill/>
        </p:spPr>
        <p:txBody>
          <a:bodyPr wrap="square" rtlCol="0">
            <a:spAutoFit/>
          </a:bodyPr>
          <a:lstStyle/>
          <a:p>
            <a:r>
              <a:rPr lang="en-US" sz="2600" dirty="0" smtClean="0"/>
              <a:t>Volume Category</a:t>
            </a:r>
          </a:p>
          <a:p>
            <a:pPr marL="457200" indent="-457200">
              <a:buFont typeface="Arial" panose="020B0604020202020204" pitchFamily="34" charset="0"/>
              <a:buChar char="•"/>
            </a:pPr>
            <a:r>
              <a:rPr lang="en-US" sz="2600" dirty="0" smtClean="0"/>
              <a:t>The classification differs for different “</a:t>
            </a:r>
            <a:r>
              <a:rPr lang="en-US" sz="2600" dirty="0" err="1" smtClean="0"/>
              <a:t>source_event</a:t>
            </a:r>
            <a:r>
              <a:rPr lang="en-US" sz="2600" dirty="0" smtClean="0"/>
              <a:t>” </a:t>
            </a:r>
          </a:p>
          <a:p>
            <a:pPr marL="457200" indent="-457200">
              <a:buFont typeface="Arial" panose="020B0604020202020204" pitchFamily="34" charset="0"/>
              <a:buChar char="•"/>
            </a:pPr>
            <a:r>
              <a:rPr lang="en-US" sz="2600" dirty="0" smtClean="0"/>
              <a:t>For pile driving the maximum applied energy per Ramming stroke is used</a:t>
            </a:r>
          </a:p>
          <a:p>
            <a:pPr marL="457200" indent="-457200">
              <a:buFont typeface="Arial" panose="020B0604020202020204" pitchFamily="34" charset="0"/>
              <a:buChar char="•"/>
            </a:pPr>
            <a:r>
              <a:rPr lang="en-US" sz="2600" dirty="0" smtClean="0"/>
              <a:t>This usually does not match the maximum possible energy of the pile driving hammer</a:t>
            </a:r>
          </a:p>
          <a:p>
            <a:pPr marL="457200" indent="-457200">
              <a:buFont typeface="Arial" panose="020B0604020202020204" pitchFamily="34" charset="0"/>
              <a:buChar char="•"/>
            </a:pPr>
            <a:r>
              <a:rPr lang="en-US" sz="2600" dirty="0" smtClean="0"/>
              <a:t>Fill in “NA” if the maximum applied energy is unknown</a:t>
            </a:r>
          </a:p>
        </p:txBody>
      </p:sp>
      <p:pic>
        <p:nvPicPr>
          <p:cNvPr id="3" name="Grafik 2"/>
          <p:cNvPicPr>
            <a:picLocks noChangeAspect="1"/>
          </p:cNvPicPr>
          <p:nvPr/>
        </p:nvPicPr>
        <p:blipFill>
          <a:blip r:embed="rId4"/>
          <a:stretch>
            <a:fillRect/>
          </a:stretch>
        </p:blipFill>
        <p:spPr>
          <a:xfrm>
            <a:off x="9842829" y="4270947"/>
            <a:ext cx="2411083" cy="2578326"/>
          </a:xfrm>
          <a:prstGeom prst="rect">
            <a:avLst/>
          </a:prstGeom>
        </p:spPr>
      </p:pic>
      <p:pic>
        <p:nvPicPr>
          <p:cNvPr id="4" name="Grafik 3"/>
          <p:cNvPicPr>
            <a:picLocks noChangeAspect="1"/>
          </p:cNvPicPr>
          <p:nvPr/>
        </p:nvPicPr>
        <p:blipFill>
          <a:blip r:embed="rId5"/>
          <a:stretch>
            <a:fillRect/>
          </a:stretch>
        </p:blipFill>
        <p:spPr>
          <a:xfrm>
            <a:off x="8726557" y="4792896"/>
            <a:ext cx="1116272" cy="2065104"/>
          </a:xfrm>
          <a:prstGeom prst="rect">
            <a:avLst/>
          </a:prstGeom>
        </p:spPr>
      </p:pic>
    </p:spTree>
    <p:extLst>
      <p:ext uri="{BB962C8B-B14F-4D97-AF65-F5344CB8AC3E}">
        <p14:creationId xmlns:p14="http://schemas.microsoft.com/office/powerpoint/2010/main" val="3840901657"/>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1697</Words>
  <Application>Microsoft Office PowerPoint</Application>
  <PresentationFormat>Breitbild</PresentationFormat>
  <Paragraphs>198</Paragraphs>
  <Slides>60</Slides>
  <Notes>1</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60</vt:i4>
      </vt:variant>
    </vt:vector>
  </HeadingPairs>
  <TitlesOfParts>
    <vt:vector size="65" baseType="lpstr">
      <vt:lpstr>Arial</vt:lpstr>
      <vt:lpstr>Calibri</vt:lpstr>
      <vt:lpstr>Calibri Light</vt:lpstr>
      <vt:lpstr>Courier New</vt:lpstr>
      <vt:lpstr>Office</vt:lpstr>
      <vt:lpstr>1st informal consultation workshop on HELCOM and OSPAR underwater noise data upload</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vector>
  </TitlesOfParts>
  <Company>Bundesamt für Seeschifffahrt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Automatische Detektion  und Identifikation von Unterwasserschallereignissen mit Methoden des maschinellen Lernens</dc:title>
  <dc:creator>Ben Schmidt</dc:creator>
  <cp:lastModifiedBy>Ben Schmidt</cp:lastModifiedBy>
  <cp:revision>81</cp:revision>
  <dcterms:created xsi:type="dcterms:W3CDTF">2023-09-28T07:03:49Z</dcterms:created>
  <dcterms:modified xsi:type="dcterms:W3CDTF">2023-10-02T14:00:38Z</dcterms:modified>
</cp:coreProperties>
</file>