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FF7B-2550-440F-BE43-08C5DBA3F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7518F-4388-492B-924A-C2C8A4BAC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50B94-93F5-45E3-83AC-91976AE8F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881F-B642-4D07-99A8-3A5F16753A57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D1A28-E40C-4D3F-BCA0-F80A3AF4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86CF1-A6AE-4949-B031-A3028FBB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CB33-E7B2-45C6-BBA0-515AF64D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95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5191-B3C0-48AA-806A-CD331BAA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A3EFB-7C81-465F-A0E5-4F710061F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7D57B-979F-47B6-841E-97934468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881F-B642-4D07-99A8-3A5F16753A57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2765A-BCA0-4A55-9563-BAE85595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33C08-2AB9-41B6-98BE-DB7F94FFD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CB33-E7B2-45C6-BBA0-515AF64D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4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4A8F19-E093-4F60-A79C-395671B2D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EA7D3-AA67-430A-A375-5407A4652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8DF17-A47A-4709-B311-26C58F70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881F-B642-4D07-99A8-3A5F16753A57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0C681-EC6D-46B7-A995-B11228C1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AC6AE-2B34-447F-900A-DE688D5E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CB33-E7B2-45C6-BBA0-515AF64D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8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4A356-93FB-43FB-A16C-DF8AB047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148EF-36EF-4A91-8ECF-05B8249AC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5099F-47F6-4B0C-BBD2-7DD74B8C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881F-B642-4D07-99A8-3A5F16753A57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44568-83DF-447F-A918-177A3A2BD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C256C-18F7-44F0-AA54-FE8B1174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CB33-E7B2-45C6-BBA0-515AF64D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4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E1710-E380-4381-8A94-AD924C58B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08A0B-5E70-45E3-9C1A-61C8FB6D6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0B55D-0222-4DE7-9383-3877283D8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881F-B642-4D07-99A8-3A5F16753A57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F9CDA-DA21-4B12-B6FB-1A9AAD3CB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C0F5A-50CA-4561-B43A-27A20751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CB33-E7B2-45C6-BBA0-515AF64D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4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7EB2E-1CF8-4D80-87C5-6105DFE3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6B967-5553-4118-BE7A-DD45A1963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BBF7B-1EA9-466B-BA9E-7EBAAED43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47A26-0C19-48D7-963B-B43A9AFB8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881F-B642-4D07-99A8-3A5F16753A57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FDF26-CF3E-4188-A6B0-0C6000036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20D3A-AFA4-4C67-882D-E3106F62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CB33-E7B2-45C6-BBA0-515AF64D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722A-B1F0-4C67-9153-D753D71D6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3A733-263B-4329-9945-B78910DBC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05CF0-B22D-4FEA-8306-519AF976D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E5D60-D850-4480-91F6-DF780CD3D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E861FD-D46C-4F9D-AABC-EEB554C12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7F5708-4D0E-450C-A54D-ACB30B9A6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881F-B642-4D07-99A8-3A5F16753A57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FBD8FF-B731-45A3-8E42-37C24F50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11FE84-4469-4865-B12C-7A3333EB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CB33-E7B2-45C6-BBA0-515AF64D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3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675F-180D-47F9-80D6-6E5CF726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119E-ABF2-4873-811A-621A4D2E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881F-B642-4D07-99A8-3A5F16753A57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06B4E-1E6E-43C4-840B-37A02E39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D4C12-BAC9-41EF-8596-E4222761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CB33-E7B2-45C6-BBA0-515AF64D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3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386CE0-D6E5-4E1A-8814-24310FE0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881F-B642-4D07-99A8-3A5F16753A57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DDA295-8E3B-4241-895F-628354F1B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DDAA3-5204-445F-BEF7-E899DFE8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CB33-E7B2-45C6-BBA0-515AF64D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6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27CEC-FE81-4D23-938A-F030BA96E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46386-79E7-45FC-B95E-FB9A2F068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EA1B9-E615-4171-A2FA-338CD556A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F41CD-F501-4173-B57B-88EFFDA86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881F-B642-4D07-99A8-3A5F16753A57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1B98E-8737-4D95-933B-7197235B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78CE5-9132-43F1-9DC5-E2E5B489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CB33-E7B2-45C6-BBA0-515AF64D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0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97F4-B9E7-4A69-A57C-418D8BA9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BB9470-7FBB-4CDC-B9FB-4232BB3E5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CF365-45C5-483C-9E9C-6FF4ABC84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403B9-1EBE-4066-8C5E-D99B8B86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881F-B642-4D07-99A8-3A5F16753A57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5C414-B41C-4485-B31F-E087B3E0C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25EDA-3521-4EAB-9C91-75D6AB1D3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CB33-E7B2-45C6-BBA0-515AF64D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10F24B-F6DA-4083-855E-89FF41243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43424-E76A-44A1-B1EB-0EA120DCA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52CE8-D8EA-44F0-86E0-F4C970165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A881F-B642-4D07-99A8-3A5F16753A57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F072A-0A2E-401D-9073-F39990E36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88E00-5DB8-4D9C-BC72-4125B3310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ACB33-E7B2-45C6-BBA0-515AF64D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6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FAD0AF-759D-4E12-82FD-3306D6635322}"/>
              </a:ext>
            </a:extLst>
          </p:cNvPr>
          <p:cNvSpPr txBox="1"/>
          <p:nvPr/>
        </p:nvSpPr>
        <p:spPr>
          <a:xfrm>
            <a:off x="2676506" y="3135169"/>
            <a:ext cx="6838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Chiang Rai Tourism with Advanced IT Solutions</a:t>
            </a:r>
          </a:p>
        </p:txBody>
      </p:sp>
    </p:spTree>
    <p:extLst>
      <p:ext uri="{BB962C8B-B14F-4D97-AF65-F5344CB8AC3E}">
        <p14:creationId xmlns:p14="http://schemas.microsoft.com/office/powerpoint/2010/main" val="3331395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01BCF804-DB17-4A31-8052-137C35D1A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4752">
            <a:off x="3571874" y="1739340"/>
            <a:ext cx="4733925" cy="266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F20E26-76F7-417F-A391-51DB84F0185F}"/>
              </a:ext>
            </a:extLst>
          </p:cNvPr>
          <p:cNvSpPr txBox="1"/>
          <p:nvPr/>
        </p:nvSpPr>
        <p:spPr>
          <a:xfrm>
            <a:off x="2682752" y="4289455"/>
            <a:ext cx="6512167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What is Personalized Travel Recommendation App</a:t>
            </a:r>
          </a:p>
        </p:txBody>
      </p:sp>
    </p:spTree>
    <p:extLst>
      <p:ext uri="{BB962C8B-B14F-4D97-AF65-F5344CB8AC3E}">
        <p14:creationId xmlns:p14="http://schemas.microsoft.com/office/powerpoint/2010/main" val="2178051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00B8D4-1194-4C66-B3B7-5553D64AA09F}"/>
              </a:ext>
            </a:extLst>
          </p:cNvPr>
          <p:cNvSpPr txBox="1"/>
          <p:nvPr/>
        </p:nvSpPr>
        <p:spPr>
          <a:xfrm>
            <a:off x="953822" y="5070234"/>
            <a:ext cx="102843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The app is designed to collect user preferences and securely store this data in the cloud. </a:t>
            </a:r>
          </a:p>
          <a:p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The information is then analyzed to generate personalized recommendations that match </a:t>
            </a:r>
          </a:p>
          <a:p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the user's needs and interests.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69B45B-4358-4A26-B0A3-FF44C7FDD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51" b="94317" l="9193" r="89462">
                        <a14:foregroundMark x1="37668" y1="11366" x2="45067" y2="42443"/>
                        <a14:foregroundMark x1="14574" y1="7013" x2="17713" y2="90931"/>
                        <a14:foregroundMark x1="17713" y1="90931" x2="56278" y2="94075"/>
                        <a14:foregroundMark x1="56278" y1="94075" x2="72870" y2="92866"/>
                        <a14:foregroundMark x1="72870" y1="92866" x2="84753" y2="76421"/>
                        <a14:foregroundMark x1="84753" y1="76421" x2="85426" y2="22975"/>
                        <a14:foregroundMark x1="85426" y1="22975" x2="73991" y2="13180"/>
                        <a14:foregroundMark x1="73991" y1="13180" x2="15919" y2="6651"/>
                        <a14:foregroundMark x1="15919" y1="6651" x2="15695" y2="6651"/>
                        <a14:foregroundMark x1="33408" y1="93712" x2="33408" y2="93712"/>
                        <a14:foregroundMark x1="47085" y1="93954" x2="47085" y2="93954"/>
                        <a14:foregroundMark x1="49776" y1="94317" x2="49776" y2="94317"/>
                        <a14:foregroundMark x1="45516" y1="94317" x2="45516" y2="94317"/>
                        <a14:foregroundMark x1="44843" y1="94196" x2="44843" y2="94196"/>
                        <a14:foregroundMark x1="42825" y1="94317" x2="42825" y2="94317"/>
                        <a14:foregroundMark x1="40807" y1="94317" x2="40807" y2="94317"/>
                        <a14:foregroundMark x1="62780" y1="94075" x2="62780" y2="940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3073" y="720370"/>
            <a:ext cx="2185852" cy="405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DC8B3F-9FC9-4E28-BC3C-924F05543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67" b="95724" l="9118" r="90000">
                        <a14:foregroundMark x1="14118" y1="5592" x2="14118" y2="5592"/>
                        <a14:foregroundMark x1="15294" y1="5921" x2="40882" y2="12664"/>
                        <a14:foregroundMark x1="38824" y1="6250" x2="77941" y2="19408"/>
                        <a14:foregroundMark x1="72059" y1="7237" x2="23824" y2="7401"/>
                        <a14:foregroundMark x1="42353" y1="4112" x2="30000" y2="2632"/>
                        <a14:foregroundMark x1="20588" y1="3783" x2="34412" y2="5592"/>
                        <a14:foregroundMark x1="75588" y1="8224" x2="75882" y2="5921"/>
                        <a14:foregroundMark x1="82647" y1="3947" x2="79706" y2="22039"/>
                        <a14:foregroundMark x1="81765" y1="8388" x2="68824" y2="41283"/>
                        <a14:foregroundMark x1="51471" y1="19408" x2="38529" y2="55263"/>
                        <a14:foregroundMark x1="22353" y1="16776" x2="17941" y2="52303"/>
                        <a14:foregroundMark x1="15588" y1="8553" x2="15588" y2="84046"/>
                        <a14:foregroundMark x1="15588" y1="84046" x2="50882" y2="93914"/>
                        <a14:foregroundMark x1="50882" y1="93914" x2="76176" y2="92270"/>
                        <a14:foregroundMark x1="76176" y1="92270" x2="81176" y2="18257"/>
                        <a14:foregroundMark x1="81176" y1="18257" x2="75000" y2="7072"/>
                        <a14:foregroundMark x1="75000" y1="7072" x2="52941" y2="2961"/>
                        <a14:foregroundMark x1="52941" y1="2961" x2="18235" y2="2961"/>
                        <a14:foregroundMark x1="10588" y1="81414" x2="21471" y2="93750"/>
                        <a14:foregroundMark x1="21471" y1="93750" x2="19412" y2="82730"/>
                        <a14:foregroundMark x1="19412" y1="82730" x2="10294" y2="80099"/>
                        <a14:foregroundMark x1="27349" y1="96382" x2="27647" y2="96546"/>
                        <a14:foregroundMark x1="27049" y1="96217" x2="27349" y2="96382"/>
                        <a14:foregroundMark x1="10588" y1="87171" x2="27049" y2="96217"/>
                        <a14:foregroundMark x1="27136" y1="96217" x2="14118" y2="87829"/>
                        <a14:foregroundMark x1="27392" y1="96382" x2="27136" y2="96217"/>
                        <a14:foregroundMark x1="27647" y1="96546" x2="27392" y2="96382"/>
                        <a14:foregroundMark x1="14118" y1="87829" x2="9118" y2="87500"/>
                        <a14:foregroundMark x1="13235" y1="89967" x2="16471" y2="95724"/>
                        <a14:foregroundMark x1="37059" y1="95559" x2="43235" y2="95888"/>
                        <a14:foregroundMark x1="46765" y1="95230" x2="52941" y2="95559"/>
                        <a14:foregroundMark x1="56471" y1="95395" x2="61765" y2="95395"/>
                        <a14:foregroundMark x1="62353" y1="53618" x2="62353" y2="53618"/>
                        <a14:foregroundMark x1="63529" y1="54112" x2="62941" y2="55592"/>
                        <a14:foregroundMark x1="40588" y1="18750" x2="40588" y2="18750"/>
                        <a14:foregroundMark x1="76765" y1="3947" x2="76765" y2="3947"/>
                        <a14:foregroundMark x1="73235" y1="3783" x2="73235" y2="3783"/>
                        <a14:foregroundMark x1="70588" y1="3618" x2="70588" y2="3618"/>
                        <a14:foregroundMark x1="85882" y1="5592" x2="71176" y2="2796"/>
                        <a14:foregroundMark x1="71176" y1="2796" x2="85000" y2="5592"/>
                        <a14:foregroundMark x1="82941" y1="3783" x2="82941" y2="3783"/>
                        <a14:foregroundMark x1="82647" y1="3454" x2="82647" y2="3454"/>
                        <a14:foregroundMark x1="82059" y1="3289" x2="82059" y2="3289"/>
                        <a14:foregroundMark x1="80882" y1="3125" x2="80882" y2="3125"/>
                        <a14:foregroundMark x1="80588" y1="3289" x2="80000" y2="3289"/>
                        <a14:foregroundMark x1="79118" y1="3125" x2="79118" y2="3125"/>
                        <a14:foregroundMark x1="78235" y1="3125" x2="78235" y2="3125"/>
                        <a14:foregroundMark x1="77353" y1="2796" x2="77353" y2="2796"/>
                        <a14:foregroundMark x1="82059" y1="2467" x2="82059" y2="2467"/>
                        <a14:foregroundMark x1="83235" y1="2961" x2="83235" y2="2961"/>
                        <a14:foregroundMark x1="37059" y1="18914" x2="37059" y2="18914"/>
                        <a14:backgroundMark x1="27941" y1="96546" x2="27941" y2="96546"/>
                        <a14:backgroundMark x1="27353" y1="96382" x2="27353" y2="96382"/>
                        <a14:backgroundMark x1="26765" y1="96382" x2="26765" y2="96382"/>
                        <a14:backgroundMark x1="26471" y1="96217" x2="26471" y2="96217"/>
                        <a14:backgroundMark x1="27647" y1="96217" x2="27647" y2="96217"/>
                        <a14:backgroundMark x1="18235" y1="822" x2="18235" y2="822"/>
                        <a14:backgroundMark x1="22059" y1="493" x2="22059" y2="493"/>
                        <a14:backgroundMark x1="25588" y1="822" x2="25588" y2="822"/>
                        <a14:backgroundMark x1="30588" y1="658" x2="30588" y2="658"/>
                        <a14:backgroundMark x1="34706" y1="658" x2="34706" y2="658"/>
                        <a14:backgroundMark x1="38529" y1="658" x2="38529" y2="658"/>
                        <a14:backgroundMark x1="43529" y1="493" x2="43529" y2="493"/>
                        <a14:backgroundMark x1="47059" y1="493" x2="47059" y2="493"/>
                        <a14:backgroundMark x1="52941" y1="493" x2="52941" y2="493"/>
                        <a14:backgroundMark x1="57353" y1="493" x2="57353" y2="493"/>
                        <a14:backgroundMark x1="62941" y1="658" x2="62941" y2="658"/>
                        <a14:backgroundMark x1="64412" y1="493" x2="64412" y2="493"/>
                        <a14:backgroundMark x1="65588" y1="329" x2="65588" y2="329"/>
                        <a14:backgroundMark x1="82941" y1="164" x2="82941" y2="164"/>
                        <a14:backgroundMark x1="82353" y1="164" x2="82353" y2="164"/>
                        <a14:backgroundMark x1="82059" y1="329" x2="82059" y2="329"/>
                        <a14:backgroundMark x1="81471" y1="329" x2="81471" y2="329"/>
                        <a14:backgroundMark x1="79412" y1="329" x2="79412" y2="329"/>
                        <a14:backgroundMark x1="78529" y1="329" x2="78529" y2="329"/>
                        <a14:backgroundMark x1="77059" y1="493" x2="77059" y2="493"/>
                        <a14:backgroundMark x1="75588" y1="658" x2="75588" y2="658"/>
                        <a14:backgroundMark x1="73235" y1="493" x2="73235" y2="493"/>
                        <a14:backgroundMark x1="72647" y1="493" x2="72647" y2="493"/>
                        <a14:backgroundMark x1="71176" y1="493" x2="71176" y2="4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39264" y="800368"/>
            <a:ext cx="2183357" cy="39043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00B8D4-1194-4C66-B3B7-5553D64AA09F}"/>
              </a:ext>
            </a:extLst>
          </p:cNvPr>
          <p:cNvSpPr txBox="1"/>
          <p:nvPr/>
        </p:nvSpPr>
        <p:spPr>
          <a:xfrm>
            <a:off x="979222" y="5171834"/>
            <a:ext cx="10527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Once the user has made their selections, the app will analyze their preferences and choose </a:t>
            </a:r>
            <a:endParaRPr lang="th-TH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the most suitable options tailored to them.</a:t>
            </a:r>
          </a:p>
        </p:txBody>
      </p:sp>
    </p:spTree>
    <p:extLst>
      <p:ext uri="{BB962C8B-B14F-4D97-AF65-F5344CB8AC3E}">
        <p14:creationId xmlns:p14="http://schemas.microsoft.com/office/powerpoint/2010/main" val="378255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BB322D-8AFE-44BE-B445-6F32C0D17815}"/>
              </a:ext>
            </a:extLst>
          </p:cNvPr>
          <p:cNvSpPr txBox="1"/>
          <p:nvPr/>
        </p:nvSpPr>
        <p:spPr>
          <a:xfrm>
            <a:off x="326003" y="2859613"/>
            <a:ext cx="1153999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Overview</a:t>
            </a:r>
            <a:endParaRPr lang="th-TH" sz="48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Personalized Travel Recommendation App</a:t>
            </a:r>
          </a:p>
        </p:txBody>
      </p:sp>
    </p:spTree>
    <p:extLst>
      <p:ext uri="{BB962C8B-B14F-4D97-AF65-F5344CB8AC3E}">
        <p14:creationId xmlns:p14="http://schemas.microsoft.com/office/powerpoint/2010/main" val="2088868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C4AED5-0A19-4F8F-81F7-62AEB3462F30}"/>
              </a:ext>
            </a:extLst>
          </p:cNvPr>
          <p:cNvSpPr txBox="1"/>
          <p:nvPr/>
        </p:nvSpPr>
        <p:spPr>
          <a:xfrm>
            <a:off x="4108174" y="3013501"/>
            <a:ext cx="3975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Question ?</a:t>
            </a:r>
          </a:p>
        </p:txBody>
      </p:sp>
    </p:spTree>
    <p:extLst>
      <p:ext uri="{BB962C8B-B14F-4D97-AF65-F5344CB8AC3E}">
        <p14:creationId xmlns:p14="http://schemas.microsoft.com/office/powerpoint/2010/main" val="92171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438CD90-DFE3-49A0-89B9-7A1D6D4E028C}"/>
              </a:ext>
            </a:extLst>
          </p:cNvPr>
          <p:cNvSpPr txBox="1"/>
          <p:nvPr/>
        </p:nvSpPr>
        <p:spPr>
          <a:xfrm>
            <a:off x="626201" y="949190"/>
            <a:ext cx="10939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Top Countries Visiting Thailand and Their Percentage of Visits to Chiang Rai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70D94A-5781-4745-BD7B-527E55CD9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462" y="1850684"/>
            <a:ext cx="7215076" cy="405812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DC095F-5CEE-4988-BED7-CA8EA8DE701C}"/>
              </a:ext>
            </a:extLst>
          </p:cNvPr>
          <p:cNvSpPr txBox="1"/>
          <p:nvPr/>
        </p:nvSpPr>
        <p:spPr>
          <a:xfrm>
            <a:off x="10050579" y="6584673"/>
            <a:ext cx="20778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 Black" panose="020B0A04020102020204" pitchFamily="34" charset="0"/>
              </a:rPr>
              <a:t>Data from the year 2014 and prior</a:t>
            </a:r>
          </a:p>
        </p:txBody>
      </p:sp>
    </p:spTree>
    <p:extLst>
      <p:ext uri="{BB962C8B-B14F-4D97-AF65-F5344CB8AC3E}">
        <p14:creationId xmlns:p14="http://schemas.microsoft.com/office/powerpoint/2010/main" val="163657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AC2D92-FBE6-4CC3-B06E-3F5858AB4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462" y="1837985"/>
            <a:ext cx="7215076" cy="406307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EFDABC-A8BA-44F2-8739-A154736E1112}"/>
              </a:ext>
            </a:extLst>
          </p:cNvPr>
          <p:cNvSpPr txBox="1"/>
          <p:nvPr/>
        </p:nvSpPr>
        <p:spPr>
          <a:xfrm>
            <a:off x="2501137" y="956937"/>
            <a:ext cx="7189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Top Source of International Visitors to Chiang Rai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E571B-60D3-4795-BBFF-5A18D1D99DDB}"/>
              </a:ext>
            </a:extLst>
          </p:cNvPr>
          <p:cNvSpPr txBox="1"/>
          <p:nvPr/>
        </p:nvSpPr>
        <p:spPr>
          <a:xfrm>
            <a:off x="10050579" y="6584673"/>
            <a:ext cx="20778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 Black" panose="020B0A04020102020204" pitchFamily="34" charset="0"/>
              </a:rPr>
              <a:t>Data from the year 2014 and prior</a:t>
            </a:r>
          </a:p>
        </p:txBody>
      </p:sp>
    </p:spTree>
    <p:extLst>
      <p:ext uri="{BB962C8B-B14F-4D97-AF65-F5344CB8AC3E}">
        <p14:creationId xmlns:p14="http://schemas.microsoft.com/office/powerpoint/2010/main" val="369037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F36925C-8D3F-4F5D-AC3F-B7E50D823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461" y="1856096"/>
            <a:ext cx="7215076" cy="407120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5DC97B-4F71-463F-BF1D-B70A7DFD3E80}"/>
              </a:ext>
            </a:extLst>
          </p:cNvPr>
          <p:cNvSpPr txBox="1"/>
          <p:nvPr/>
        </p:nvSpPr>
        <p:spPr>
          <a:xfrm>
            <a:off x="2128758" y="915197"/>
            <a:ext cx="7934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Countries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 with the 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Highest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 Per Capita Spending in Thailand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7A160D-88E8-44E7-AE6F-3CD0D8253428}"/>
              </a:ext>
            </a:extLst>
          </p:cNvPr>
          <p:cNvSpPr txBox="1"/>
          <p:nvPr/>
        </p:nvSpPr>
        <p:spPr>
          <a:xfrm>
            <a:off x="10050579" y="6584673"/>
            <a:ext cx="20778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 Black" panose="020B0A04020102020204" pitchFamily="34" charset="0"/>
              </a:rPr>
              <a:t>Data from the year 2014 and prior</a:t>
            </a:r>
          </a:p>
        </p:txBody>
      </p:sp>
    </p:spTree>
    <p:extLst>
      <p:ext uri="{BB962C8B-B14F-4D97-AF65-F5344CB8AC3E}">
        <p14:creationId xmlns:p14="http://schemas.microsoft.com/office/powerpoint/2010/main" val="294888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FAAE44B-DFB5-4E78-AC08-0AF461651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462" y="1822415"/>
            <a:ext cx="7215076" cy="40864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D6AB20-DCBA-4BA4-BD1D-73679E6449F8}"/>
              </a:ext>
            </a:extLst>
          </p:cNvPr>
          <p:cNvSpPr txBox="1"/>
          <p:nvPr/>
        </p:nvSpPr>
        <p:spPr>
          <a:xfrm>
            <a:off x="1706498" y="949120"/>
            <a:ext cx="8779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Countries with the Highest Per Capita Spending</a:t>
            </a:r>
            <a:r>
              <a:rPr lang="th-TH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in Chiang Rai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14F92-688D-484D-A64D-C42052F4878B}"/>
              </a:ext>
            </a:extLst>
          </p:cNvPr>
          <p:cNvSpPr txBox="1"/>
          <p:nvPr/>
        </p:nvSpPr>
        <p:spPr>
          <a:xfrm>
            <a:off x="10050579" y="6584673"/>
            <a:ext cx="20778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 Black" panose="020B0A04020102020204" pitchFamily="34" charset="0"/>
              </a:rPr>
              <a:t>Data from the year 2014 and prior</a:t>
            </a:r>
          </a:p>
        </p:txBody>
      </p:sp>
    </p:spTree>
    <p:extLst>
      <p:ext uri="{BB962C8B-B14F-4D97-AF65-F5344CB8AC3E}">
        <p14:creationId xmlns:p14="http://schemas.microsoft.com/office/powerpoint/2010/main" val="89469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974B1A-B446-447B-A103-DF9B6D970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462" y="1854220"/>
            <a:ext cx="7215076" cy="40584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D6AB20-DCBA-4BA4-BD1D-73679E6449F8}"/>
              </a:ext>
            </a:extLst>
          </p:cNvPr>
          <p:cNvSpPr txBox="1"/>
          <p:nvPr/>
        </p:nvSpPr>
        <p:spPr>
          <a:xfrm>
            <a:off x="2916187" y="945300"/>
            <a:ext cx="6359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Top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 Revenue-Generating Countries in Chiang Rai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82B97-1005-4927-BC5E-E6C3D7A4C04D}"/>
              </a:ext>
            </a:extLst>
          </p:cNvPr>
          <p:cNvSpPr txBox="1"/>
          <p:nvPr/>
        </p:nvSpPr>
        <p:spPr>
          <a:xfrm>
            <a:off x="10050579" y="6584673"/>
            <a:ext cx="20778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 Black" panose="020B0A04020102020204" pitchFamily="34" charset="0"/>
              </a:rPr>
              <a:t>Data from the year 2014 and prior</a:t>
            </a:r>
          </a:p>
        </p:txBody>
      </p:sp>
    </p:spTree>
    <p:extLst>
      <p:ext uri="{BB962C8B-B14F-4D97-AF65-F5344CB8AC3E}">
        <p14:creationId xmlns:p14="http://schemas.microsoft.com/office/powerpoint/2010/main" val="271032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62E63F-7F55-4350-8BFC-BF02042DC7AD}"/>
              </a:ext>
            </a:extLst>
          </p:cNvPr>
          <p:cNvSpPr txBox="1"/>
          <p:nvPr/>
        </p:nvSpPr>
        <p:spPr>
          <a:xfrm>
            <a:off x="902493" y="574813"/>
            <a:ext cx="10387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From the previous slides, our 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target</a:t>
            </a: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 customer groups that can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Generate significant revenue for Chiang Rai include:</a:t>
            </a:r>
          </a:p>
        </p:txBody>
      </p:sp>
      <p:pic>
        <p:nvPicPr>
          <p:cNvPr id="1026" name="Picture 2" descr="Flag of France - Wikipedia">
            <a:extLst>
              <a:ext uri="{FF2B5EF4-FFF2-40B4-BE49-F238E27FC236}">
                <a16:creationId xmlns:a16="http://schemas.microsoft.com/office/drawing/2014/main" id="{2790CE58-EA91-4C9D-95EB-56BB491C6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2626459"/>
            <a:ext cx="2428875" cy="161925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ag of Hong Kong - Wikipedia">
            <a:extLst>
              <a:ext uri="{FF2B5EF4-FFF2-40B4-BE49-F238E27FC236}">
                <a16:creationId xmlns:a16="http://schemas.microsoft.com/office/drawing/2014/main" id="{24E01DCC-FAEB-4C34-BF6B-BAA81BD96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389" y="2625194"/>
            <a:ext cx="2428875" cy="162051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C0F7888-91EB-43C7-B314-EC5DAD2C6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615" y="2625194"/>
            <a:ext cx="2428875" cy="162004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C9D32D-9FBE-4F1A-ABD6-0EB23040336A}"/>
              </a:ext>
            </a:extLst>
          </p:cNvPr>
          <p:cNvSpPr txBox="1"/>
          <p:nvPr/>
        </p:nvSpPr>
        <p:spPr>
          <a:xfrm>
            <a:off x="299658" y="4530145"/>
            <a:ext cx="341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Highest Percentage of Visits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D581A0-CE32-4521-82C4-556674C85CAA}"/>
              </a:ext>
            </a:extLst>
          </p:cNvPr>
          <p:cNvSpPr txBox="1"/>
          <p:nvPr/>
        </p:nvSpPr>
        <p:spPr>
          <a:xfrm>
            <a:off x="4399926" y="4530145"/>
            <a:ext cx="3392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Highest Per Capita Spending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57685B-8749-4643-977E-63AC93061CD6}"/>
              </a:ext>
            </a:extLst>
          </p:cNvPr>
          <p:cNvSpPr txBox="1"/>
          <p:nvPr/>
        </p:nvSpPr>
        <p:spPr>
          <a:xfrm>
            <a:off x="8530824" y="4530145"/>
            <a:ext cx="2788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Highest Total Spending</a:t>
            </a:r>
          </a:p>
        </p:txBody>
      </p:sp>
    </p:spTree>
    <p:extLst>
      <p:ext uri="{BB962C8B-B14F-4D97-AF65-F5344CB8AC3E}">
        <p14:creationId xmlns:p14="http://schemas.microsoft.com/office/powerpoint/2010/main" val="535023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9351EF-10DC-41FE-A2BC-6DFFEA7AA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461" y="1878357"/>
            <a:ext cx="7215076" cy="40574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580391-D8BB-45E6-8D89-002DA585D515}"/>
              </a:ext>
            </a:extLst>
          </p:cNvPr>
          <p:cNvSpPr txBox="1"/>
          <p:nvPr/>
        </p:nvSpPr>
        <p:spPr>
          <a:xfrm>
            <a:off x="647809" y="829350"/>
            <a:ext cx="10896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Invest in High-Expense Areas &amp; Promote Spending in Lower-Cost Categories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2930CD-1594-4D3C-AC5A-C5565917B7D2}"/>
              </a:ext>
            </a:extLst>
          </p:cNvPr>
          <p:cNvSpPr txBox="1"/>
          <p:nvPr/>
        </p:nvSpPr>
        <p:spPr>
          <a:xfrm>
            <a:off x="10050579" y="6584673"/>
            <a:ext cx="20778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 Black" panose="020B0A04020102020204" pitchFamily="34" charset="0"/>
              </a:rPr>
              <a:t>Data from the year 2014 and prior</a:t>
            </a:r>
          </a:p>
        </p:txBody>
      </p:sp>
    </p:spTree>
    <p:extLst>
      <p:ext uri="{BB962C8B-B14F-4D97-AF65-F5344CB8AC3E}">
        <p14:creationId xmlns:p14="http://schemas.microsoft.com/office/powerpoint/2010/main" val="3714315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01F284-BBA8-4E95-A8DE-0177DBC3A0BB}"/>
              </a:ext>
            </a:extLst>
          </p:cNvPr>
          <p:cNvSpPr txBox="1"/>
          <p:nvPr/>
        </p:nvSpPr>
        <p:spPr>
          <a:xfrm>
            <a:off x="2767427" y="2739509"/>
            <a:ext cx="6657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IT Solutions to Promote Tourism in Chiang Rai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C9D84-2FC3-4AD1-AA1A-CD6843AD2FD7}"/>
              </a:ext>
            </a:extLst>
          </p:cNvPr>
          <p:cNvSpPr txBox="1"/>
          <p:nvPr/>
        </p:nvSpPr>
        <p:spPr>
          <a:xfrm>
            <a:off x="3348322" y="3244334"/>
            <a:ext cx="549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Personalized Travel Recommendation App</a:t>
            </a:r>
          </a:p>
        </p:txBody>
      </p:sp>
    </p:spTree>
    <p:extLst>
      <p:ext uri="{BB962C8B-B14F-4D97-AF65-F5344CB8AC3E}">
        <p14:creationId xmlns:p14="http://schemas.microsoft.com/office/powerpoint/2010/main" val="2154707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217</Words>
  <Application>Microsoft Office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IceSu .-</dc:creator>
  <cp:lastModifiedBy>IceSu .-</cp:lastModifiedBy>
  <cp:revision>46</cp:revision>
  <dcterms:created xsi:type="dcterms:W3CDTF">2024-08-15T05:06:54Z</dcterms:created>
  <dcterms:modified xsi:type="dcterms:W3CDTF">2024-08-16T04:40:31Z</dcterms:modified>
</cp:coreProperties>
</file>