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7"/>
  </p:notesMasterIdLst>
  <p:sldIdLst>
    <p:sldId id="260" r:id="rId2"/>
    <p:sldId id="261" r:id="rId3"/>
    <p:sldId id="262" r:id="rId4"/>
    <p:sldId id="259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311" r:id="rId13"/>
    <p:sldId id="310" r:id="rId14"/>
    <p:sldId id="272" r:id="rId15"/>
    <p:sldId id="273" r:id="rId16"/>
    <p:sldId id="274" r:id="rId17"/>
    <p:sldId id="291" r:id="rId18"/>
    <p:sldId id="295" r:id="rId19"/>
    <p:sldId id="292" r:id="rId20"/>
    <p:sldId id="293" r:id="rId21"/>
    <p:sldId id="278" r:id="rId22"/>
    <p:sldId id="276" r:id="rId23"/>
    <p:sldId id="277" r:id="rId24"/>
    <p:sldId id="279" r:id="rId25"/>
    <p:sldId id="309" r:id="rId26"/>
    <p:sldId id="288" r:id="rId27"/>
    <p:sldId id="283" r:id="rId28"/>
    <p:sldId id="296" r:id="rId29"/>
    <p:sldId id="282" r:id="rId30"/>
    <p:sldId id="285" r:id="rId31"/>
    <p:sldId id="286" r:id="rId32"/>
    <p:sldId id="287" r:id="rId33"/>
    <p:sldId id="290" r:id="rId34"/>
    <p:sldId id="297" r:id="rId35"/>
    <p:sldId id="299" r:id="rId36"/>
    <p:sldId id="298" r:id="rId37"/>
    <p:sldId id="300" r:id="rId38"/>
    <p:sldId id="301" r:id="rId39"/>
    <p:sldId id="302" r:id="rId40"/>
    <p:sldId id="306" r:id="rId41"/>
    <p:sldId id="303" r:id="rId42"/>
    <p:sldId id="304" r:id="rId43"/>
    <p:sldId id="305" r:id="rId44"/>
    <p:sldId id="256" r:id="rId45"/>
    <p:sldId id="258" r:id="rId4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Exo 2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ewall" initials="I" lastIdx="1" clrIdx="0">
    <p:extLst>
      <p:ext uri="{19B8F6BF-5375-455C-9EA6-DF929625EA0E}">
        <p15:presenceInfo xmlns:p15="http://schemas.microsoft.com/office/powerpoint/2012/main" userId="Icewa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F"/>
    <a:srgbClr val="006DAB"/>
    <a:srgbClr val="F09620"/>
    <a:srgbClr val="ED6F09"/>
    <a:srgbClr val="19191B"/>
    <a:srgbClr val="0077D4"/>
    <a:srgbClr val="E6E7E8"/>
    <a:srgbClr val="D1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80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4E7D2-2A59-479D-BF68-351833E8BCC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D0F7E0-768E-462E-AF26-BCAD1FABC729}">
      <dgm:prSet phldrT="[Text]"/>
      <dgm:spPr/>
      <dgm:t>
        <a:bodyPr/>
        <a:lstStyle/>
        <a:p>
          <a:r>
            <a:rPr lang="en-US" dirty="0" err="1"/>
            <a:t>gov</a:t>
          </a:r>
          <a:endParaRPr lang="en-US" dirty="0"/>
        </a:p>
      </dgm:t>
    </dgm:pt>
    <dgm:pt modelId="{87D6DDC9-9B33-4CD7-8FD7-351EE90BFAFB}" type="parTrans" cxnId="{D3F585C8-7C15-41D0-B749-01CF905B267C}">
      <dgm:prSet/>
      <dgm:spPr/>
      <dgm:t>
        <a:bodyPr/>
        <a:lstStyle/>
        <a:p>
          <a:endParaRPr lang="en-US"/>
        </a:p>
      </dgm:t>
    </dgm:pt>
    <dgm:pt modelId="{1441BA9E-FF82-49DB-91FB-C718504B10FE}" type="sibTrans" cxnId="{D3F585C8-7C15-41D0-B749-01CF905B267C}">
      <dgm:prSet/>
      <dgm:spPr/>
      <dgm:t>
        <a:bodyPr/>
        <a:lstStyle/>
        <a:p>
          <a:endParaRPr lang="en-US"/>
        </a:p>
      </dgm:t>
    </dgm:pt>
    <dgm:pt modelId="{950DF5E6-5F96-42D7-BAF5-4A4BBD4A11CE}">
      <dgm:prSet phldrT="[Text]"/>
      <dgm:spPr/>
      <dgm:t>
        <a:bodyPr/>
        <a:lstStyle/>
        <a:p>
          <a:r>
            <a:rPr lang="en-US" dirty="0" err="1"/>
            <a:t>finanse</a:t>
          </a:r>
          <a:endParaRPr lang="en-US" dirty="0"/>
        </a:p>
      </dgm:t>
    </dgm:pt>
    <dgm:pt modelId="{5A6C615A-F3CA-4406-B54A-A1E4E55031C0}" type="parTrans" cxnId="{638BBD54-CC9F-4F53-943B-06CCF4F53438}">
      <dgm:prSet/>
      <dgm:spPr/>
      <dgm:t>
        <a:bodyPr/>
        <a:lstStyle/>
        <a:p>
          <a:endParaRPr lang="en-US"/>
        </a:p>
      </dgm:t>
    </dgm:pt>
    <dgm:pt modelId="{509EA937-98EE-4400-8858-1FB02A6A9F6D}" type="sibTrans" cxnId="{638BBD54-CC9F-4F53-943B-06CCF4F53438}">
      <dgm:prSet/>
      <dgm:spPr/>
      <dgm:t>
        <a:bodyPr/>
        <a:lstStyle/>
        <a:p>
          <a:endParaRPr lang="en-US"/>
        </a:p>
      </dgm:t>
    </dgm:pt>
    <dgm:pt modelId="{248BEB8B-BC04-41CB-8BA5-6D098AD02B18}">
      <dgm:prSet phldrT="[Text]"/>
      <dgm:spPr/>
      <dgm:t>
        <a:bodyPr/>
        <a:lstStyle/>
        <a:p>
          <a:r>
            <a:rPr lang="en-US" dirty="0" err="1"/>
            <a:t>tv</a:t>
          </a:r>
          <a:endParaRPr lang="en-US" dirty="0"/>
        </a:p>
      </dgm:t>
    </dgm:pt>
    <dgm:pt modelId="{71386350-8326-4C42-A3E4-D624F46672E3}" type="parTrans" cxnId="{D2A4A138-8C99-4259-9D9D-F3CA016230F4}">
      <dgm:prSet/>
      <dgm:spPr/>
      <dgm:t>
        <a:bodyPr/>
        <a:lstStyle/>
        <a:p>
          <a:endParaRPr lang="en-US"/>
        </a:p>
      </dgm:t>
    </dgm:pt>
    <dgm:pt modelId="{8C1880F9-0837-462E-B03C-76E259422E4E}" type="sibTrans" cxnId="{D2A4A138-8C99-4259-9D9D-F3CA016230F4}">
      <dgm:prSet/>
      <dgm:spPr/>
      <dgm:t>
        <a:bodyPr/>
        <a:lstStyle/>
        <a:p>
          <a:endParaRPr lang="en-US"/>
        </a:p>
      </dgm:t>
    </dgm:pt>
    <dgm:pt modelId="{FF83B972-ABD5-4B16-99C9-B4EA8C86B9F5}" type="pres">
      <dgm:prSet presAssocID="{6954E7D2-2A59-479D-BF68-351833E8BCCB}" presName="diagram" presStyleCnt="0">
        <dgm:presLayoutVars>
          <dgm:dir/>
          <dgm:resizeHandles val="exact"/>
        </dgm:presLayoutVars>
      </dgm:prSet>
      <dgm:spPr/>
    </dgm:pt>
    <dgm:pt modelId="{15FE213E-B488-4C09-8DFE-AB81857D9E33}" type="pres">
      <dgm:prSet presAssocID="{B0D0F7E0-768E-462E-AF26-BCAD1FABC729}" presName="node" presStyleLbl="node1" presStyleIdx="0" presStyleCnt="3">
        <dgm:presLayoutVars>
          <dgm:bulletEnabled val="1"/>
        </dgm:presLayoutVars>
      </dgm:prSet>
      <dgm:spPr/>
    </dgm:pt>
    <dgm:pt modelId="{A1A25B50-7E1C-42C2-9670-6F7FCCF0EA55}" type="pres">
      <dgm:prSet presAssocID="{1441BA9E-FF82-49DB-91FB-C718504B10FE}" presName="sibTrans" presStyleCnt="0"/>
      <dgm:spPr/>
    </dgm:pt>
    <dgm:pt modelId="{15A68E85-F672-4EC0-B138-68EA5F2FCF6D}" type="pres">
      <dgm:prSet presAssocID="{950DF5E6-5F96-42D7-BAF5-4A4BBD4A11CE}" presName="node" presStyleLbl="node1" presStyleIdx="1" presStyleCnt="3">
        <dgm:presLayoutVars>
          <dgm:bulletEnabled val="1"/>
        </dgm:presLayoutVars>
      </dgm:prSet>
      <dgm:spPr/>
    </dgm:pt>
    <dgm:pt modelId="{88176671-F0EA-4542-9685-B6471D74D0CC}" type="pres">
      <dgm:prSet presAssocID="{509EA937-98EE-4400-8858-1FB02A6A9F6D}" presName="sibTrans" presStyleCnt="0"/>
      <dgm:spPr/>
    </dgm:pt>
    <dgm:pt modelId="{9FA8A43B-CC9F-42C4-BA1B-786A4A481DDC}" type="pres">
      <dgm:prSet presAssocID="{248BEB8B-BC04-41CB-8BA5-6D098AD02B18}" presName="node" presStyleLbl="node1" presStyleIdx="2" presStyleCnt="3">
        <dgm:presLayoutVars>
          <dgm:bulletEnabled val="1"/>
        </dgm:presLayoutVars>
      </dgm:prSet>
      <dgm:spPr/>
    </dgm:pt>
  </dgm:ptLst>
  <dgm:cxnLst>
    <dgm:cxn modelId="{AA657219-123A-4235-92A7-E9DFFD00C89B}" type="presOf" srcId="{6954E7D2-2A59-479D-BF68-351833E8BCCB}" destId="{FF83B972-ABD5-4B16-99C9-B4EA8C86B9F5}" srcOrd="0" destOrd="0" presId="urn:microsoft.com/office/officeart/2005/8/layout/default"/>
    <dgm:cxn modelId="{D2A4A138-8C99-4259-9D9D-F3CA016230F4}" srcId="{6954E7D2-2A59-479D-BF68-351833E8BCCB}" destId="{248BEB8B-BC04-41CB-8BA5-6D098AD02B18}" srcOrd="2" destOrd="0" parTransId="{71386350-8326-4C42-A3E4-D624F46672E3}" sibTransId="{8C1880F9-0837-462E-B03C-76E259422E4E}"/>
    <dgm:cxn modelId="{A42AE15B-8DF6-45CF-870C-7D4460D2DE46}" type="presOf" srcId="{B0D0F7E0-768E-462E-AF26-BCAD1FABC729}" destId="{15FE213E-B488-4C09-8DFE-AB81857D9E33}" srcOrd="0" destOrd="0" presId="urn:microsoft.com/office/officeart/2005/8/layout/default"/>
    <dgm:cxn modelId="{C860D545-02B5-491A-8F11-F2C70212342A}" type="presOf" srcId="{248BEB8B-BC04-41CB-8BA5-6D098AD02B18}" destId="{9FA8A43B-CC9F-42C4-BA1B-786A4A481DDC}" srcOrd="0" destOrd="0" presId="urn:microsoft.com/office/officeart/2005/8/layout/default"/>
    <dgm:cxn modelId="{638BBD54-CC9F-4F53-943B-06CCF4F53438}" srcId="{6954E7D2-2A59-479D-BF68-351833E8BCCB}" destId="{950DF5E6-5F96-42D7-BAF5-4A4BBD4A11CE}" srcOrd="1" destOrd="0" parTransId="{5A6C615A-F3CA-4406-B54A-A1E4E55031C0}" sibTransId="{509EA937-98EE-4400-8858-1FB02A6A9F6D}"/>
    <dgm:cxn modelId="{A3F24A88-0A55-45D9-B51C-2B99EC893023}" type="presOf" srcId="{950DF5E6-5F96-42D7-BAF5-4A4BBD4A11CE}" destId="{15A68E85-F672-4EC0-B138-68EA5F2FCF6D}" srcOrd="0" destOrd="0" presId="urn:microsoft.com/office/officeart/2005/8/layout/default"/>
    <dgm:cxn modelId="{D3F585C8-7C15-41D0-B749-01CF905B267C}" srcId="{6954E7D2-2A59-479D-BF68-351833E8BCCB}" destId="{B0D0F7E0-768E-462E-AF26-BCAD1FABC729}" srcOrd="0" destOrd="0" parTransId="{87D6DDC9-9B33-4CD7-8FD7-351EE90BFAFB}" sibTransId="{1441BA9E-FF82-49DB-91FB-C718504B10FE}"/>
    <dgm:cxn modelId="{3638B0D1-C820-4060-A516-D54401AF94F0}" type="presParOf" srcId="{FF83B972-ABD5-4B16-99C9-B4EA8C86B9F5}" destId="{15FE213E-B488-4C09-8DFE-AB81857D9E33}" srcOrd="0" destOrd="0" presId="urn:microsoft.com/office/officeart/2005/8/layout/default"/>
    <dgm:cxn modelId="{8C3DD9BB-6C1A-4E4D-8588-422713D97FC2}" type="presParOf" srcId="{FF83B972-ABD5-4B16-99C9-B4EA8C86B9F5}" destId="{A1A25B50-7E1C-42C2-9670-6F7FCCF0EA55}" srcOrd="1" destOrd="0" presId="urn:microsoft.com/office/officeart/2005/8/layout/default"/>
    <dgm:cxn modelId="{5786F77D-0134-4687-A2AC-E0C37432ECF8}" type="presParOf" srcId="{FF83B972-ABD5-4B16-99C9-B4EA8C86B9F5}" destId="{15A68E85-F672-4EC0-B138-68EA5F2FCF6D}" srcOrd="2" destOrd="0" presId="urn:microsoft.com/office/officeart/2005/8/layout/default"/>
    <dgm:cxn modelId="{CBD6EDD7-EA8D-414D-984F-10F5F5609766}" type="presParOf" srcId="{FF83B972-ABD5-4B16-99C9-B4EA8C86B9F5}" destId="{88176671-F0EA-4542-9685-B6471D74D0CC}" srcOrd="3" destOrd="0" presId="urn:microsoft.com/office/officeart/2005/8/layout/default"/>
    <dgm:cxn modelId="{D7B57AEE-54E2-4B93-AE70-47A3C7D9C4E4}" type="presParOf" srcId="{FF83B972-ABD5-4B16-99C9-B4EA8C86B9F5}" destId="{9FA8A43B-CC9F-42C4-BA1B-786A4A481DD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54E7D2-2A59-479D-BF68-351833E8BCC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D0F7E0-768E-462E-AF26-BCAD1FABC729}">
      <dgm:prSet phldrT="[Text]"/>
      <dgm:spPr/>
      <dgm:t>
        <a:bodyPr/>
        <a:lstStyle/>
        <a:p>
          <a:r>
            <a:rPr lang="en-US" dirty="0" err="1"/>
            <a:t>gov</a:t>
          </a:r>
          <a:endParaRPr lang="en-US" dirty="0"/>
        </a:p>
      </dgm:t>
    </dgm:pt>
    <dgm:pt modelId="{87D6DDC9-9B33-4CD7-8FD7-351EE90BFAFB}" type="parTrans" cxnId="{D3F585C8-7C15-41D0-B749-01CF905B267C}">
      <dgm:prSet/>
      <dgm:spPr/>
      <dgm:t>
        <a:bodyPr/>
        <a:lstStyle/>
        <a:p>
          <a:endParaRPr lang="en-US"/>
        </a:p>
      </dgm:t>
    </dgm:pt>
    <dgm:pt modelId="{1441BA9E-FF82-49DB-91FB-C718504B10FE}" type="sibTrans" cxnId="{D3F585C8-7C15-41D0-B749-01CF905B267C}">
      <dgm:prSet/>
      <dgm:spPr/>
      <dgm:t>
        <a:bodyPr/>
        <a:lstStyle/>
        <a:p>
          <a:endParaRPr lang="en-US"/>
        </a:p>
      </dgm:t>
    </dgm:pt>
    <dgm:pt modelId="{950DF5E6-5F96-42D7-BAF5-4A4BBD4A11CE}">
      <dgm:prSet phldrT="[Text]"/>
      <dgm:spPr/>
      <dgm:t>
        <a:bodyPr/>
        <a:lstStyle/>
        <a:p>
          <a:r>
            <a:rPr lang="en-US" dirty="0" err="1"/>
            <a:t>finanse</a:t>
          </a:r>
          <a:endParaRPr lang="en-US" dirty="0"/>
        </a:p>
      </dgm:t>
    </dgm:pt>
    <dgm:pt modelId="{5A6C615A-F3CA-4406-B54A-A1E4E55031C0}" type="parTrans" cxnId="{638BBD54-CC9F-4F53-943B-06CCF4F53438}">
      <dgm:prSet/>
      <dgm:spPr/>
      <dgm:t>
        <a:bodyPr/>
        <a:lstStyle/>
        <a:p>
          <a:endParaRPr lang="en-US"/>
        </a:p>
      </dgm:t>
    </dgm:pt>
    <dgm:pt modelId="{509EA937-98EE-4400-8858-1FB02A6A9F6D}" type="sibTrans" cxnId="{638BBD54-CC9F-4F53-943B-06CCF4F53438}">
      <dgm:prSet/>
      <dgm:spPr/>
      <dgm:t>
        <a:bodyPr/>
        <a:lstStyle/>
        <a:p>
          <a:endParaRPr lang="en-US"/>
        </a:p>
      </dgm:t>
    </dgm:pt>
    <dgm:pt modelId="{248BEB8B-BC04-41CB-8BA5-6D098AD02B18}">
      <dgm:prSet phldrT="[Text]"/>
      <dgm:spPr/>
      <dgm:t>
        <a:bodyPr/>
        <a:lstStyle/>
        <a:p>
          <a:r>
            <a:rPr lang="en-US" dirty="0" err="1"/>
            <a:t>tv</a:t>
          </a:r>
          <a:endParaRPr lang="en-US" dirty="0"/>
        </a:p>
      </dgm:t>
    </dgm:pt>
    <dgm:pt modelId="{71386350-8326-4C42-A3E4-D624F46672E3}" type="parTrans" cxnId="{D2A4A138-8C99-4259-9D9D-F3CA016230F4}">
      <dgm:prSet/>
      <dgm:spPr/>
      <dgm:t>
        <a:bodyPr/>
        <a:lstStyle/>
        <a:p>
          <a:endParaRPr lang="en-US"/>
        </a:p>
      </dgm:t>
    </dgm:pt>
    <dgm:pt modelId="{8C1880F9-0837-462E-B03C-76E259422E4E}" type="sibTrans" cxnId="{D2A4A138-8C99-4259-9D9D-F3CA016230F4}">
      <dgm:prSet/>
      <dgm:spPr/>
      <dgm:t>
        <a:bodyPr/>
        <a:lstStyle/>
        <a:p>
          <a:endParaRPr lang="en-US"/>
        </a:p>
      </dgm:t>
    </dgm:pt>
    <dgm:pt modelId="{FF83B972-ABD5-4B16-99C9-B4EA8C86B9F5}" type="pres">
      <dgm:prSet presAssocID="{6954E7D2-2A59-479D-BF68-351833E8BCCB}" presName="diagram" presStyleCnt="0">
        <dgm:presLayoutVars>
          <dgm:dir/>
          <dgm:resizeHandles val="exact"/>
        </dgm:presLayoutVars>
      </dgm:prSet>
      <dgm:spPr/>
    </dgm:pt>
    <dgm:pt modelId="{15FE213E-B488-4C09-8DFE-AB81857D9E33}" type="pres">
      <dgm:prSet presAssocID="{B0D0F7E0-768E-462E-AF26-BCAD1FABC729}" presName="node" presStyleLbl="node1" presStyleIdx="0" presStyleCnt="3">
        <dgm:presLayoutVars>
          <dgm:bulletEnabled val="1"/>
        </dgm:presLayoutVars>
      </dgm:prSet>
      <dgm:spPr/>
    </dgm:pt>
    <dgm:pt modelId="{A1A25B50-7E1C-42C2-9670-6F7FCCF0EA55}" type="pres">
      <dgm:prSet presAssocID="{1441BA9E-FF82-49DB-91FB-C718504B10FE}" presName="sibTrans" presStyleCnt="0"/>
      <dgm:spPr/>
    </dgm:pt>
    <dgm:pt modelId="{15A68E85-F672-4EC0-B138-68EA5F2FCF6D}" type="pres">
      <dgm:prSet presAssocID="{950DF5E6-5F96-42D7-BAF5-4A4BBD4A11CE}" presName="node" presStyleLbl="node1" presStyleIdx="1" presStyleCnt="3">
        <dgm:presLayoutVars>
          <dgm:bulletEnabled val="1"/>
        </dgm:presLayoutVars>
      </dgm:prSet>
      <dgm:spPr/>
    </dgm:pt>
    <dgm:pt modelId="{88176671-F0EA-4542-9685-B6471D74D0CC}" type="pres">
      <dgm:prSet presAssocID="{509EA937-98EE-4400-8858-1FB02A6A9F6D}" presName="sibTrans" presStyleCnt="0"/>
      <dgm:spPr/>
    </dgm:pt>
    <dgm:pt modelId="{9FA8A43B-CC9F-42C4-BA1B-786A4A481DDC}" type="pres">
      <dgm:prSet presAssocID="{248BEB8B-BC04-41CB-8BA5-6D098AD02B18}" presName="node" presStyleLbl="node1" presStyleIdx="2" presStyleCnt="3">
        <dgm:presLayoutVars>
          <dgm:bulletEnabled val="1"/>
        </dgm:presLayoutVars>
      </dgm:prSet>
      <dgm:spPr/>
    </dgm:pt>
  </dgm:ptLst>
  <dgm:cxnLst>
    <dgm:cxn modelId="{AA657219-123A-4235-92A7-E9DFFD00C89B}" type="presOf" srcId="{6954E7D2-2A59-479D-BF68-351833E8BCCB}" destId="{FF83B972-ABD5-4B16-99C9-B4EA8C86B9F5}" srcOrd="0" destOrd="0" presId="urn:microsoft.com/office/officeart/2005/8/layout/default"/>
    <dgm:cxn modelId="{D2A4A138-8C99-4259-9D9D-F3CA016230F4}" srcId="{6954E7D2-2A59-479D-BF68-351833E8BCCB}" destId="{248BEB8B-BC04-41CB-8BA5-6D098AD02B18}" srcOrd="2" destOrd="0" parTransId="{71386350-8326-4C42-A3E4-D624F46672E3}" sibTransId="{8C1880F9-0837-462E-B03C-76E259422E4E}"/>
    <dgm:cxn modelId="{A42AE15B-8DF6-45CF-870C-7D4460D2DE46}" type="presOf" srcId="{B0D0F7E0-768E-462E-AF26-BCAD1FABC729}" destId="{15FE213E-B488-4C09-8DFE-AB81857D9E33}" srcOrd="0" destOrd="0" presId="urn:microsoft.com/office/officeart/2005/8/layout/default"/>
    <dgm:cxn modelId="{C860D545-02B5-491A-8F11-F2C70212342A}" type="presOf" srcId="{248BEB8B-BC04-41CB-8BA5-6D098AD02B18}" destId="{9FA8A43B-CC9F-42C4-BA1B-786A4A481DDC}" srcOrd="0" destOrd="0" presId="urn:microsoft.com/office/officeart/2005/8/layout/default"/>
    <dgm:cxn modelId="{638BBD54-CC9F-4F53-943B-06CCF4F53438}" srcId="{6954E7D2-2A59-479D-BF68-351833E8BCCB}" destId="{950DF5E6-5F96-42D7-BAF5-4A4BBD4A11CE}" srcOrd="1" destOrd="0" parTransId="{5A6C615A-F3CA-4406-B54A-A1E4E55031C0}" sibTransId="{509EA937-98EE-4400-8858-1FB02A6A9F6D}"/>
    <dgm:cxn modelId="{A3F24A88-0A55-45D9-B51C-2B99EC893023}" type="presOf" srcId="{950DF5E6-5F96-42D7-BAF5-4A4BBD4A11CE}" destId="{15A68E85-F672-4EC0-B138-68EA5F2FCF6D}" srcOrd="0" destOrd="0" presId="urn:microsoft.com/office/officeart/2005/8/layout/default"/>
    <dgm:cxn modelId="{D3F585C8-7C15-41D0-B749-01CF905B267C}" srcId="{6954E7D2-2A59-479D-BF68-351833E8BCCB}" destId="{B0D0F7E0-768E-462E-AF26-BCAD1FABC729}" srcOrd="0" destOrd="0" parTransId="{87D6DDC9-9B33-4CD7-8FD7-351EE90BFAFB}" sibTransId="{1441BA9E-FF82-49DB-91FB-C718504B10FE}"/>
    <dgm:cxn modelId="{3638B0D1-C820-4060-A516-D54401AF94F0}" type="presParOf" srcId="{FF83B972-ABD5-4B16-99C9-B4EA8C86B9F5}" destId="{15FE213E-B488-4C09-8DFE-AB81857D9E33}" srcOrd="0" destOrd="0" presId="urn:microsoft.com/office/officeart/2005/8/layout/default"/>
    <dgm:cxn modelId="{8C3DD9BB-6C1A-4E4D-8588-422713D97FC2}" type="presParOf" srcId="{FF83B972-ABD5-4B16-99C9-B4EA8C86B9F5}" destId="{A1A25B50-7E1C-42C2-9670-6F7FCCF0EA55}" srcOrd="1" destOrd="0" presId="urn:microsoft.com/office/officeart/2005/8/layout/default"/>
    <dgm:cxn modelId="{5786F77D-0134-4687-A2AC-E0C37432ECF8}" type="presParOf" srcId="{FF83B972-ABD5-4B16-99C9-B4EA8C86B9F5}" destId="{15A68E85-F672-4EC0-B138-68EA5F2FCF6D}" srcOrd="2" destOrd="0" presId="urn:microsoft.com/office/officeart/2005/8/layout/default"/>
    <dgm:cxn modelId="{CBD6EDD7-EA8D-414D-984F-10F5F5609766}" type="presParOf" srcId="{FF83B972-ABD5-4B16-99C9-B4EA8C86B9F5}" destId="{88176671-F0EA-4542-9685-B6471D74D0CC}" srcOrd="3" destOrd="0" presId="urn:microsoft.com/office/officeart/2005/8/layout/default"/>
    <dgm:cxn modelId="{D7B57AEE-54E2-4B93-AE70-47A3C7D9C4E4}" type="presParOf" srcId="{FF83B972-ABD5-4B16-99C9-B4EA8C86B9F5}" destId="{9FA8A43B-CC9F-42C4-BA1B-786A4A481DD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54E7D2-2A59-479D-BF68-351833E8BCC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D0F7E0-768E-462E-AF26-BCAD1FABC729}">
      <dgm:prSet phldrT="[Text]"/>
      <dgm:spPr/>
      <dgm:t>
        <a:bodyPr/>
        <a:lstStyle/>
        <a:p>
          <a:r>
            <a:rPr lang="pl-PL" dirty="0"/>
            <a:t>Perceptive Document Filters</a:t>
          </a:r>
          <a:endParaRPr lang="en-US" dirty="0"/>
        </a:p>
      </dgm:t>
    </dgm:pt>
    <dgm:pt modelId="{87D6DDC9-9B33-4CD7-8FD7-351EE90BFAFB}" type="parTrans" cxnId="{D3F585C8-7C15-41D0-B749-01CF905B267C}">
      <dgm:prSet/>
      <dgm:spPr/>
      <dgm:t>
        <a:bodyPr/>
        <a:lstStyle/>
        <a:p>
          <a:endParaRPr lang="en-US"/>
        </a:p>
      </dgm:t>
    </dgm:pt>
    <dgm:pt modelId="{1441BA9E-FF82-49DB-91FB-C718504B10FE}" type="sibTrans" cxnId="{D3F585C8-7C15-41D0-B749-01CF905B267C}">
      <dgm:prSet/>
      <dgm:spPr/>
      <dgm:t>
        <a:bodyPr/>
        <a:lstStyle/>
        <a:p>
          <a:endParaRPr lang="en-US"/>
        </a:p>
      </dgm:t>
    </dgm:pt>
    <dgm:pt modelId="{950DF5E6-5F96-42D7-BAF5-4A4BBD4A11CE}">
      <dgm:prSet phldrT="[Text]"/>
      <dgm:spPr/>
      <dgm:t>
        <a:bodyPr/>
        <a:lstStyle/>
        <a:p>
          <a:r>
            <a:rPr lang="pl-PL" dirty="0"/>
            <a:t>Outside In</a:t>
          </a:r>
          <a:endParaRPr lang="en-US" dirty="0"/>
        </a:p>
      </dgm:t>
    </dgm:pt>
    <dgm:pt modelId="{5A6C615A-F3CA-4406-B54A-A1E4E55031C0}" type="parTrans" cxnId="{638BBD54-CC9F-4F53-943B-06CCF4F53438}">
      <dgm:prSet/>
      <dgm:spPr/>
      <dgm:t>
        <a:bodyPr/>
        <a:lstStyle/>
        <a:p>
          <a:endParaRPr lang="en-US"/>
        </a:p>
      </dgm:t>
    </dgm:pt>
    <dgm:pt modelId="{509EA937-98EE-4400-8858-1FB02A6A9F6D}" type="sibTrans" cxnId="{638BBD54-CC9F-4F53-943B-06CCF4F53438}">
      <dgm:prSet/>
      <dgm:spPr/>
      <dgm:t>
        <a:bodyPr/>
        <a:lstStyle/>
        <a:p>
          <a:endParaRPr lang="en-US"/>
        </a:p>
      </dgm:t>
    </dgm:pt>
    <dgm:pt modelId="{248BEB8B-BC04-41CB-8BA5-6D098AD02B18}">
      <dgm:prSet phldrT="[Text]"/>
      <dgm:spPr/>
      <dgm:t>
        <a:bodyPr/>
        <a:lstStyle/>
        <a:p>
          <a:r>
            <a:rPr lang="pl-PL" dirty="0"/>
            <a:t>Autonomy’s Keyview</a:t>
          </a:r>
          <a:endParaRPr lang="en-US" dirty="0"/>
        </a:p>
      </dgm:t>
    </dgm:pt>
    <dgm:pt modelId="{71386350-8326-4C42-A3E4-D624F46672E3}" type="parTrans" cxnId="{D2A4A138-8C99-4259-9D9D-F3CA016230F4}">
      <dgm:prSet/>
      <dgm:spPr/>
      <dgm:t>
        <a:bodyPr/>
        <a:lstStyle/>
        <a:p>
          <a:endParaRPr lang="en-US"/>
        </a:p>
      </dgm:t>
    </dgm:pt>
    <dgm:pt modelId="{8C1880F9-0837-462E-B03C-76E259422E4E}" type="sibTrans" cxnId="{D2A4A138-8C99-4259-9D9D-F3CA016230F4}">
      <dgm:prSet/>
      <dgm:spPr/>
      <dgm:t>
        <a:bodyPr/>
        <a:lstStyle/>
        <a:p>
          <a:endParaRPr lang="en-US"/>
        </a:p>
      </dgm:t>
    </dgm:pt>
    <dgm:pt modelId="{FF83B972-ABD5-4B16-99C9-B4EA8C86B9F5}" type="pres">
      <dgm:prSet presAssocID="{6954E7D2-2A59-479D-BF68-351833E8BCCB}" presName="diagram" presStyleCnt="0">
        <dgm:presLayoutVars>
          <dgm:dir/>
          <dgm:resizeHandles val="exact"/>
        </dgm:presLayoutVars>
      </dgm:prSet>
      <dgm:spPr/>
    </dgm:pt>
    <dgm:pt modelId="{15FE213E-B488-4C09-8DFE-AB81857D9E33}" type="pres">
      <dgm:prSet presAssocID="{B0D0F7E0-768E-462E-AF26-BCAD1FABC729}" presName="node" presStyleLbl="node1" presStyleIdx="0" presStyleCnt="3" custScaleX="141755">
        <dgm:presLayoutVars>
          <dgm:bulletEnabled val="1"/>
        </dgm:presLayoutVars>
      </dgm:prSet>
      <dgm:spPr/>
    </dgm:pt>
    <dgm:pt modelId="{A1A25B50-7E1C-42C2-9670-6F7FCCF0EA55}" type="pres">
      <dgm:prSet presAssocID="{1441BA9E-FF82-49DB-91FB-C718504B10FE}" presName="sibTrans" presStyleCnt="0"/>
      <dgm:spPr/>
    </dgm:pt>
    <dgm:pt modelId="{15A68E85-F672-4EC0-B138-68EA5F2FCF6D}" type="pres">
      <dgm:prSet presAssocID="{950DF5E6-5F96-42D7-BAF5-4A4BBD4A11CE}" presName="node" presStyleLbl="node1" presStyleIdx="1" presStyleCnt="3">
        <dgm:presLayoutVars>
          <dgm:bulletEnabled val="1"/>
        </dgm:presLayoutVars>
      </dgm:prSet>
      <dgm:spPr/>
    </dgm:pt>
    <dgm:pt modelId="{88176671-F0EA-4542-9685-B6471D74D0CC}" type="pres">
      <dgm:prSet presAssocID="{509EA937-98EE-4400-8858-1FB02A6A9F6D}" presName="sibTrans" presStyleCnt="0"/>
      <dgm:spPr/>
    </dgm:pt>
    <dgm:pt modelId="{9FA8A43B-CC9F-42C4-BA1B-786A4A481DDC}" type="pres">
      <dgm:prSet presAssocID="{248BEB8B-BC04-41CB-8BA5-6D098AD02B18}" presName="node" presStyleLbl="node1" presStyleIdx="2" presStyleCnt="3">
        <dgm:presLayoutVars>
          <dgm:bulletEnabled val="1"/>
        </dgm:presLayoutVars>
      </dgm:prSet>
      <dgm:spPr/>
    </dgm:pt>
  </dgm:ptLst>
  <dgm:cxnLst>
    <dgm:cxn modelId="{AA657219-123A-4235-92A7-E9DFFD00C89B}" type="presOf" srcId="{6954E7D2-2A59-479D-BF68-351833E8BCCB}" destId="{FF83B972-ABD5-4B16-99C9-B4EA8C86B9F5}" srcOrd="0" destOrd="0" presId="urn:microsoft.com/office/officeart/2005/8/layout/default"/>
    <dgm:cxn modelId="{D2A4A138-8C99-4259-9D9D-F3CA016230F4}" srcId="{6954E7D2-2A59-479D-BF68-351833E8BCCB}" destId="{248BEB8B-BC04-41CB-8BA5-6D098AD02B18}" srcOrd="2" destOrd="0" parTransId="{71386350-8326-4C42-A3E4-D624F46672E3}" sibTransId="{8C1880F9-0837-462E-B03C-76E259422E4E}"/>
    <dgm:cxn modelId="{A42AE15B-8DF6-45CF-870C-7D4460D2DE46}" type="presOf" srcId="{B0D0F7E0-768E-462E-AF26-BCAD1FABC729}" destId="{15FE213E-B488-4C09-8DFE-AB81857D9E33}" srcOrd="0" destOrd="0" presId="urn:microsoft.com/office/officeart/2005/8/layout/default"/>
    <dgm:cxn modelId="{C860D545-02B5-491A-8F11-F2C70212342A}" type="presOf" srcId="{248BEB8B-BC04-41CB-8BA5-6D098AD02B18}" destId="{9FA8A43B-CC9F-42C4-BA1B-786A4A481DDC}" srcOrd="0" destOrd="0" presId="urn:microsoft.com/office/officeart/2005/8/layout/default"/>
    <dgm:cxn modelId="{638BBD54-CC9F-4F53-943B-06CCF4F53438}" srcId="{6954E7D2-2A59-479D-BF68-351833E8BCCB}" destId="{950DF5E6-5F96-42D7-BAF5-4A4BBD4A11CE}" srcOrd="1" destOrd="0" parTransId="{5A6C615A-F3CA-4406-B54A-A1E4E55031C0}" sibTransId="{509EA937-98EE-4400-8858-1FB02A6A9F6D}"/>
    <dgm:cxn modelId="{A3F24A88-0A55-45D9-B51C-2B99EC893023}" type="presOf" srcId="{950DF5E6-5F96-42D7-BAF5-4A4BBD4A11CE}" destId="{15A68E85-F672-4EC0-B138-68EA5F2FCF6D}" srcOrd="0" destOrd="0" presId="urn:microsoft.com/office/officeart/2005/8/layout/default"/>
    <dgm:cxn modelId="{D3F585C8-7C15-41D0-B749-01CF905B267C}" srcId="{6954E7D2-2A59-479D-BF68-351833E8BCCB}" destId="{B0D0F7E0-768E-462E-AF26-BCAD1FABC729}" srcOrd="0" destOrd="0" parTransId="{87D6DDC9-9B33-4CD7-8FD7-351EE90BFAFB}" sibTransId="{1441BA9E-FF82-49DB-91FB-C718504B10FE}"/>
    <dgm:cxn modelId="{3638B0D1-C820-4060-A516-D54401AF94F0}" type="presParOf" srcId="{FF83B972-ABD5-4B16-99C9-B4EA8C86B9F5}" destId="{15FE213E-B488-4C09-8DFE-AB81857D9E33}" srcOrd="0" destOrd="0" presId="urn:microsoft.com/office/officeart/2005/8/layout/default"/>
    <dgm:cxn modelId="{8C3DD9BB-6C1A-4E4D-8588-422713D97FC2}" type="presParOf" srcId="{FF83B972-ABD5-4B16-99C9-B4EA8C86B9F5}" destId="{A1A25B50-7E1C-42C2-9670-6F7FCCF0EA55}" srcOrd="1" destOrd="0" presId="urn:microsoft.com/office/officeart/2005/8/layout/default"/>
    <dgm:cxn modelId="{5786F77D-0134-4687-A2AC-E0C37432ECF8}" type="presParOf" srcId="{FF83B972-ABD5-4B16-99C9-B4EA8C86B9F5}" destId="{15A68E85-F672-4EC0-B138-68EA5F2FCF6D}" srcOrd="2" destOrd="0" presId="urn:microsoft.com/office/officeart/2005/8/layout/default"/>
    <dgm:cxn modelId="{CBD6EDD7-EA8D-414D-984F-10F5F5609766}" type="presParOf" srcId="{FF83B972-ABD5-4B16-99C9-B4EA8C86B9F5}" destId="{88176671-F0EA-4542-9685-B6471D74D0CC}" srcOrd="3" destOrd="0" presId="urn:microsoft.com/office/officeart/2005/8/layout/default"/>
    <dgm:cxn modelId="{D7B57AEE-54E2-4B93-AE70-47A3C7D9C4E4}" type="presParOf" srcId="{FF83B972-ABD5-4B16-99C9-B4EA8C86B9F5}" destId="{9FA8A43B-CC9F-42C4-BA1B-786A4A481DD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54E7D2-2A59-479D-BF68-351833E8BCC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D0F7E0-768E-462E-AF26-BCAD1FABC729}">
      <dgm:prSet phldrT="[Text]"/>
      <dgm:spPr/>
      <dgm:t>
        <a:bodyPr/>
        <a:lstStyle/>
        <a:p>
          <a:r>
            <a:rPr lang="en-US" dirty="0" err="1"/>
            <a:t>gov</a:t>
          </a:r>
          <a:endParaRPr lang="en-US" dirty="0"/>
        </a:p>
      </dgm:t>
    </dgm:pt>
    <dgm:pt modelId="{87D6DDC9-9B33-4CD7-8FD7-351EE90BFAFB}" type="parTrans" cxnId="{D3F585C8-7C15-41D0-B749-01CF905B267C}">
      <dgm:prSet/>
      <dgm:spPr/>
      <dgm:t>
        <a:bodyPr/>
        <a:lstStyle/>
        <a:p>
          <a:endParaRPr lang="en-US"/>
        </a:p>
      </dgm:t>
    </dgm:pt>
    <dgm:pt modelId="{1441BA9E-FF82-49DB-91FB-C718504B10FE}" type="sibTrans" cxnId="{D3F585C8-7C15-41D0-B749-01CF905B267C}">
      <dgm:prSet/>
      <dgm:spPr/>
      <dgm:t>
        <a:bodyPr/>
        <a:lstStyle/>
        <a:p>
          <a:endParaRPr lang="en-US"/>
        </a:p>
      </dgm:t>
    </dgm:pt>
    <dgm:pt modelId="{950DF5E6-5F96-42D7-BAF5-4A4BBD4A11CE}">
      <dgm:prSet phldrT="[Text]"/>
      <dgm:spPr/>
      <dgm:t>
        <a:bodyPr/>
        <a:lstStyle/>
        <a:p>
          <a:r>
            <a:rPr lang="en-US" dirty="0" err="1"/>
            <a:t>finanse</a:t>
          </a:r>
          <a:endParaRPr lang="en-US" dirty="0"/>
        </a:p>
      </dgm:t>
    </dgm:pt>
    <dgm:pt modelId="{5A6C615A-F3CA-4406-B54A-A1E4E55031C0}" type="parTrans" cxnId="{638BBD54-CC9F-4F53-943B-06CCF4F53438}">
      <dgm:prSet/>
      <dgm:spPr/>
      <dgm:t>
        <a:bodyPr/>
        <a:lstStyle/>
        <a:p>
          <a:endParaRPr lang="en-US"/>
        </a:p>
      </dgm:t>
    </dgm:pt>
    <dgm:pt modelId="{509EA937-98EE-4400-8858-1FB02A6A9F6D}" type="sibTrans" cxnId="{638BBD54-CC9F-4F53-943B-06CCF4F53438}">
      <dgm:prSet/>
      <dgm:spPr/>
      <dgm:t>
        <a:bodyPr/>
        <a:lstStyle/>
        <a:p>
          <a:endParaRPr lang="en-US"/>
        </a:p>
      </dgm:t>
    </dgm:pt>
    <dgm:pt modelId="{248BEB8B-BC04-41CB-8BA5-6D098AD02B18}">
      <dgm:prSet phldrT="[Text]"/>
      <dgm:spPr/>
      <dgm:t>
        <a:bodyPr/>
        <a:lstStyle/>
        <a:p>
          <a:r>
            <a:rPr lang="en-US" dirty="0" err="1"/>
            <a:t>tv</a:t>
          </a:r>
          <a:endParaRPr lang="en-US" dirty="0"/>
        </a:p>
      </dgm:t>
    </dgm:pt>
    <dgm:pt modelId="{71386350-8326-4C42-A3E4-D624F46672E3}" type="parTrans" cxnId="{D2A4A138-8C99-4259-9D9D-F3CA016230F4}">
      <dgm:prSet/>
      <dgm:spPr/>
      <dgm:t>
        <a:bodyPr/>
        <a:lstStyle/>
        <a:p>
          <a:endParaRPr lang="en-US"/>
        </a:p>
      </dgm:t>
    </dgm:pt>
    <dgm:pt modelId="{8C1880F9-0837-462E-B03C-76E259422E4E}" type="sibTrans" cxnId="{D2A4A138-8C99-4259-9D9D-F3CA016230F4}">
      <dgm:prSet/>
      <dgm:spPr/>
      <dgm:t>
        <a:bodyPr/>
        <a:lstStyle/>
        <a:p>
          <a:endParaRPr lang="en-US"/>
        </a:p>
      </dgm:t>
    </dgm:pt>
    <dgm:pt modelId="{FF83B972-ABD5-4B16-99C9-B4EA8C86B9F5}" type="pres">
      <dgm:prSet presAssocID="{6954E7D2-2A59-479D-BF68-351833E8BCCB}" presName="diagram" presStyleCnt="0">
        <dgm:presLayoutVars>
          <dgm:dir/>
          <dgm:resizeHandles val="exact"/>
        </dgm:presLayoutVars>
      </dgm:prSet>
      <dgm:spPr/>
    </dgm:pt>
    <dgm:pt modelId="{15FE213E-B488-4C09-8DFE-AB81857D9E33}" type="pres">
      <dgm:prSet presAssocID="{B0D0F7E0-768E-462E-AF26-BCAD1FABC729}" presName="node" presStyleLbl="node1" presStyleIdx="0" presStyleCnt="3">
        <dgm:presLayoutVars>
          <dgm:bulletEnabled val="1"/>
        </dgm:presLayoutVars>
      </dgm:prSet>
      <dgm:spPr/>
    </dgm:pt>
    <dgm:pt modelId="{A1A25B50-7E1C-42C2-9670-6F7FCCF0EA55}" type="pres">
      <dgm:prSet presAssocID="{1441BA9E-FF82-49DB-91FB-C718504B10FE}" presName="sibTrans" presStyleCnt="0"/>
      <dgm:spPr/>
    </dgm:pt>
    <dgm:pt modelId="{15A68E85-F672-4EC0-B138-68EA5F2FCF6D}" type="pres">
      <dgm:prSet presAssocID="{950DF5E6-5F96-42D7-BAF5-4A4BBD4A11CE}" presName="node" presStyleLbl="node1" presStyleIdx="1" presStyleCnt="3">
        <dgm:presLayoutVars>
          <dgm:bulletEnabled val="1"/>
        </dgm:presLayoutVars>
      </dgm:prSet>
      <dgm:spPr/>
    </dgm:pt>
    <dgm:pt modelId="{88176671-F0EA-4542-9685-B6471D74D0CC}" type="pres">
      <dgm:prSet presAssocID="{509EA937-98EE-4400-8858-1FB02A6A9F6D}" presName="sibTrans" presStyleCnt="0"/>
      <dgm:spPr/>
    </dgm:pt>
    <dgm:pt modelId="{9FA8A43B-CC9F-42C4-BA1B-786A4A481DDC}" type="pres">
      <dgm:prSet presAssocID="{248BEB8B-BC04-41CB-8BA5-6D098AD02B18}" presName="node" presStyleLbl="node1" presStyleIdx="2" presStyleCnt="3">
        <dgm:presLayoutVars>
          <dgm:bulletEnabled val="1"/>
        </dgm:presLayoutVars>
      </dgm:prSet>
      <dgm:spPr/>
    </dgm:pt>
  </dgm:ptLst>
  <dgm:cxnLst>
    <dgm:cxn modelId="{AA657219-123A-4235-92A7-E9DFFD00C89B}" type="presOf" srcId="{6954E7D2-2A59-479D-BF68-351833E8BCCB}" destId="{FF83B972-ABD5-4B16-99C9-B4EA8C86B9F5}" srcOrd="0" destOrd="0" presId="urn:microsoft.com/office/officeart/2005/8/layout/default"/>
    <dgm:cxn modelId="{D2A4A138-8C99-4259-9D9D-F3CA016230F4}" srcId="{6954E7D2-2A59-479D-BF68-351833E8BCCB}" destId="{248BEB8B-BC04-41CB-8BA5-6D098AD02B18}" srcOrd="2" destOrd="0" parTransId="{71386350-8326-4C42-A3E4-D624F46672E3}" sibTransId="{8C1880F9-0837-462E-B03C-76E259422E4E}"/>
    <dgm:cxn modelId="{A42AE15B-8DF6-45CF-870C-7D4460D2DE46}" type="presOf" srcId="{B0D0F7E0-768E-462E-AF26-BCAD1FABC729}" destId="{15FE213E-B488-4C09-8DFE-AB81857D9E33}" srcOrd="0" destOrd="0" presId="urn:microsoft.com/office/officeart/2005/8/layout/default"/>
    <dgm:cxn modelId="{C860D545-02B5-491A-8F11-F2C70212342A}" type="presOf" srcId="{248BEB8B-BC04-41CB-8BA5-6D098AD02B18}" destId="{9FA8A43B-CC9F-42C4-BA1B-786A4A481DDC}" srcOrd="0" destOrd="0" presId="urn:microsoft.com/office/officeart/2005/8/layout/default"/>
    <dgm:cxn modelId="{638BBD54-CC9F-4F53-943B-06CCF4F53438}" srcId="{6954E7D2-2A59-479D-BF68-351833E8BCCB}" destId="{950DF5E6-5F96-42D7-BAF5-4A4BBD4A11CE}" srcOrd="1" destOrd="0" parTransId="{5A6C615A-F3CA-4406-B54A-A1E4E55031C0}" sibTransId="{509EA937-98EE-4400-8858-1FB02A6A9F6D}"/>
    <dgm:cxn modelId="{A3F24A88-0A55-45D9-B51C-2B99EC893023}" type="presOf" srcId="{950DF5E6-5F96-42D7-BAF5-4A4BBD4A11CE}" destId="{15A68E85-F672-4EC0-B138-68EA5F2FCF6D}" srcOrd="0" destOrd="0" presId="urn:microsoft.com/office/officeart/2005/8/layout/default"/>
    <dgm:cxn modelId="{D3F585C8-7C15-41D0-B749-01CF905B267C}" srcId="{6954E7D2-2A59-479D-BF68-351833E8BCCB}" destId="{B0D0F7E0-768E-462E-AF26-BCAD1FABC729}" srcOrd="0" destOrd="0" parTransId="{87D6DDC9-9B33-4CD7-8FD7-351EE90BFAFB}" sibTransId="{1441BA9E-FF82-49DB-91FB-C718504B10FE}"/>
    <dgm:cxn modelId="{3638B0D1-C820-4060-A516-D54401AF94F0}" type="presParOf" srcId="{FF83B972-ABD5-4B16-99C9-B4EA8C86B9F5}" destId="{15FE213E-B488-4C09-8DFE-AB81857D9E33}" srcOrd="0" destOrd="0" presId="urn:microsoft.com/office/officeart/2005/8/layout/default"/>
    <dgm:cxn modelId="{8C3DD9BB-6C1A-4E4D-8588-422713D97FC2}" type="presParOf" srcId="{FF83B972-ABD5-4B16-99C9-B4EA8C86B9F5}" destId="{A1A25B50-7E1C-42C2-9670-6F7FCCF0EA55}" srcOrd="1" destOrd="0" presId="urn:microsoft.com/office/officeart/2005/8/layout/default"/>
    <dgm:cxn modelId="{5786F77D-0134-4687-A2AC-E0C37432ECF8}" type="presParOf" srcId="{FF83B972-ABD5-4B16-99C9-B4EA8C86B9F5}" destId="{15A68E85-F672-4EC0-B138-68EA5F2FCF6D}" srcOrd="2" destOrd="0" presId="urn:microsoft.com/office/officeart/2005/8/layout/default"/>
    <dgm:cxn modelId="{CBD6EDD7-EA8D-414D-984F-10F5F5609766}" type="presParOf" srcId="{FF83B972-ABD5-4B16-99C9-B4EA8C86B9F5}" destId="{88176671-F0EA-4542-9685-B6471D74D0CC}" srcOrd="3" destOrd="0" presId="urn:microsoft.com/office/officeart/2005/8/layout/default"/>
    <dgm:cxn modelId="{D7B57AEE-54E2-4B93-AE70-47A3C7D9C4E4}" type="presParOf" srcId="{FF83B972-ABD5-4B16-99C9-B4EA8C86B9F5}" destId="{9FA8A43B-CC9F-42C4-BA1B-786A4A481DD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54E7D2-2A59-479D-BF68-351833E8BCC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D0F7E0-768E-462E-AF26-BCAD1FABC729}">
      <dgm:prSet phldrT="[Text]"/>
      <dgm:spPr/>
      <dgm:t>
        <a:bodyPr/>
        <a:lstStyle/>
        <a:p>
          <a:r>
            <a:rPr lang="pl-PL" dirty="0"/>
            <a:t>Perceptive Document Filters</a:t>
          </a:r>
          <a:endParaRPr lang="en-US" dirty="0"/>
        </a:p>
      </dgm:t>
    </dgm:pt>
    <dgm:pt modelId="{87D6DDC9-9B33-4CD7-8FD7-351EE90BFAFB}" type="parTrans" cxnId="{D3F585C8-7C15-41D0-B749-01CF905B267C}">
      <dgm:prSet/>
      <dgm:spPr/>
      <dgm:t>
        <a:bodyPr/>
        <a:lstStyle/>
        <a:p>
          <a:endParaRPr lang="en-US"/>
        </a:p>
      </dgm:t>
    </dgm:pt>
    <dgm:pt modelId="{1441BA9E-FF82-49DB-91FB-C718504B10FE}" type="sibTrans" cxnId="{D3F585C8-7C15-41D0-B749-01CF905B267C}">
      <dgm:prSet/>
      <dgm:spPr/>
      <dgm:t>
        <a:bodyPr/>
        <a:lstStyle/>
        <a:p>
          <a:endParaRPr lang="en-US"/>
        </a:p>
      </dgm:t>
    </dgm:pt>
    <dgm:pt modelId="{950DF5E6-5F96-42D7-BAF5-4A4BBD4A11CE}">
      <dgm:prSet phldrT="[Text]"/>
      <dgm:spPr/>
      <dgm:t>
        <a:bodyPr/>
        <a:lstStyle/>
        <a:p>
          <a:r>
            <a:rPr lang="pl-PL" dirty="0"/>
            <a:t>Outside In</a:t>
          </a:r>
          <a:endParaRPr lang="en-US" dirty="0"/>
        </a:p>
      </dgm:t>
    </dgm:pt>
    <dgm:pt modelId="{5A6C615A-F3CA-4406-B54A-A1E4E55031C0}" type="parTrans" cxnId="{638BBD54-CC9F-4F53-943B-06CCF4F53438}">
      <dgm:prSet/>
      <dgm:spPr/>
      <dgm:t>
        <a:bodyPr/>
        <a:lstStyle/>
        <a:p>
          <a:endParaRPr lang="en-US"/>
        </a:p>
      </dgm:t>
    </dgm:pt>
    <dgm:pt modelId="{509EA937-98EE-4400-8858-1FB02A6A9F6D}" type="sibTrans" cxnId="{638BBD54-CC9F-4F53-943B-06CCF4F53438}">
      <dgm:prSet/>
      <dgm:spPr/>
      <dgm:t>
        <a:bodyPr/>
        <a:lstStyle/>
        <a:p>
          <a:endParaRPr lang="en-US"/>
        </a:p>
      </dgm:t>
    </dgm:pt>
    <dgm:pt modelId="{248BEB8B-BC04-41CB-8BA5-6D098AD02B18}">
      <dgm:prSet phldrT="[Text]"/>
      <dgm:spPr/>
      <dgm:t>
        <a:bodyPr/>
        <a:lstStyle/>
        <a:p>
          <a:r>
            <a:rPr lang="pl-PL" dirty="0"/>
            <a:t>Autonomy’s Keyview</a:t>
          </a:r>
          <a:endParaRPr lang="en-US" dirty="0"/>
        </a:p>
      </dgm:t>
    </dgm:pt>
    <dgm:pt modelId="{71386350-8326-4C42-A3E4-D624F46672E3}" type="parTrans" cxnId="{D2A4A138-8C99-4259-9D9D-F3CA016230F4}">
      <dgm:prSet/>
      <dgm:spPr/>
      <dgm:t>
        <a:bodyPr/>
        <a:lstStyle/>
        <a:p>
          <a:endParaRPr lang="en-US"/>
        </a:p>
      </dgm:t>
    </dgm:pt>
    <dgm:pt modelId="{8C1880F9-0837-462E-B03C-76E259422E4E}" type="sibTrans" cxnId="{D2A4A138-8C99-4259-9D9D-F3CA016230F4}">
      <dgm:prSet/>
      <dgm:spPr/>
      <dgm:t>
        <a:bodyPr/>
        <a:lstStyle/>
        <a:p>
          <a:endParaRPr lang="en-US"/>
        </a:p>
      </dgm:t>
    </dgm:pt>
    <dgm:pt modelId="{FF83B972-ABD5-4B16-99C9-B4EA8C86B9F5}" type="pres">
      <dgm:prSet presAssocID="{6954E7D2-2A59-479D-BF68-351833E8BCCB}" presName="diagram" presStyleCnt="0">
        <dgm:presLayoutVars>
          <dgm:dir/>
          <dgm:resizeHandles val="exact"/>
        </dgm:presLayoutVars>
      </dgm:prSet>
      <dgm:spPr/>
    </dgm:pt>
    <dgm:pt modelId="{15FE213E-B488-4C09-8DFE-AB81857D9E33}" type="pres">
      <dgm:prSet presAssocID="{B0D0F7E0-768E-462E-AF26-BCAD1FABC729}" presName="node" presStyleLbl="node1" presStyleIdx="0" presStyleCnt="3" custScaleX="141755">
        <dgm:presLayoutVars>
          <dgm:bulletEnabled val="1"/>
        </dgm:presLayoutVars>
      </dgm:prSet>
      <dgm:spPr/>
    </dgm:pt>
    <dgm:pt modelId="{A1A25B50-7E1C-42C2-9670-6F7FCCF0EA55}" type="pres">
      <dgm:prSet presAssocID="{1441BA9E-FF82-49DB-91FB-C718504B10FE}" presName="sibTrans" presStyleCnt="0"/>
      <dgm:spPr/>
    </dgm:pt>
    <dgm:pt modelId="{15A68E85-F672-4EC0-B138-68EA5F2FCF6D}" type="pres">
      <dgm:prSet presAssocID="{950DF5E6-5F96-42D7-BAF5-4A4BBD4A11CE}" presName="node" presStyleLbl="node1" presStyleIdx="1" presStyleCnt="3">
        <dgm:presLayoutVars>
          <dgm:bulletEnabled val="1"/>
        </dgm:presLayoutVars>
      </dgm:prSet>
      <dgm:spPr/>
    </dgm:pt>
    <dgm:pt modelId="{88176671-F0EA-4542-9685-B6471D74D0CC}" type="pres">
      <dgm:prSet presAssocID="{509EA937-98EE-4400-8858-1FB02A6A9F6D}" presName="sibTrans" presStyleCnt="0"/>
      <dgm:spPr/>
    </dgm:pt>
    <dgm:pt modelId="{9FA8A43B-CC9F-42C4-BA1B-786A4A481DDC}" type="pres">
      <dgm:prSet presAssocID="{248BEB8B-BC04-41CB-8BA5-6D098AD02B18}" presName="node" presStyleLbl="node1" presStyleIdx="2" presStyleCnt="3">
        <dgm:presLayoutVars>
          <dgm:bulletEnabled val="1"/>
        </dgm:presLayoutVars>
      </dgm:prSet>
      <dgm:spPr/>
    </dgm:pt>
  </dgm:ptLst>
  <dgm:cxnLst>
    <dgm:cxn modelId="{AA657219-123A-4235-92A7-E9DFFD00C89B}" type="presOf" srcId="{6954E7D2-2A59-479D-BF68-351833E8BCCB}" destId="{FF83B972-ABD5-4B16-99C9-B4EA8C86B9F5}" srcOrd="0" destOrd="0" presId="urn:microsoft.com/office/officeart/2005/8/layout/default"/>
    <dgm:cxn modelId="{D2A4A138-8C99-4259-9D9D-F3CA016230F4}" srcId="{6954E7D2-2A59-479D-BF68-351833E8BCCB}" destId="{248BEB8B-BC04-41CB-8BA5-6D098AD02B18}" srcOrd="2" destOrd="0" parTransId="{71386350-8326-4C42-A3E4-D624F46672E3}" sibTransId="{8C1880F9-0837-462E-B03C-76E259422E4E}"/>
    <dgm:cxn modelId="{A42AE15B-8DF6-45CF-870C-7D4460D2DE46}" type="presOf" srcId="{B0D0F7E0-768E-462E-AF26-BCAD1FABC729}" destId="{15FE213E-B488-4C09-8DFE-AB81857D9E33}" srcOrd="0" destOrd="0" presId="urn:microsoft.com/office/officeart/2005/8/layout/default"/>
    <dgm:cxn modelId="{C860D545-02B5-491A-8F11-F2C70212342A}" type="presOf" srcId="{248BEB8B-BC04-41CB-8BA5-6D098AD02B18}" destId="{9FA8A43B-CC9F-42C4-BA1B-786A4A481DDC}" srcOrd="0" destOrd="0" presId="urn:microsoft.com/office/officeart/2005/8/layout/default"/>
    <dgm:cxn modelId="{638BBD54-CC9F-4F53-943B-06CCF4F53438}" srcId="{6954E7D2-2A59-479D-BF68-351833E8BCCB}" destId="{950DF5E6-5F96-42D7-BAF5-4A4BBD4A11CE}" srcOrd="1" destOrd="0" parTransId="{5A6C615A-F3CA-4406-B54A-A1E4E55031C0}" sibTransId="{509EA937-98EE-4400-8858-1FB02A6A9F6D}"/>
    <dgm:cxn modelId="{A3F24A88-0A55-45D9-B51C-2B99EC893023}" type="presOf" srcId="{950DF5E6-5F96-42D7-BAF5-4A4BBD4A11CE}" destId="{15A68E85-F672-4EC0-B138-68EA5F2FCF6D}" srcOrd="0" destOrd="0" presId="urn:microsoft.com/office/officeart/2005/8/layout/default"/>
    <dgm:cxn modelId="{D3F585C8-7C15-41D0-B749-01CF905B267C}" srcId="{6954E7D2-2A59-479D-BF68-351833E8BCCB}" destId="{B0D0F7E0-768E-462E-AF26-BCAD1FABC729}" srcOrd="0" destOrd="0" parTransId="{87D6DDC9-9B33-4CD7-8FD7-351EE90BFAFB}" sibTransId="{1441BA9E-FF82-49DB-91FB-C718504B10FE}"/>
    <dgm:cxn modelId="{3638B0D1-C820-4060-A516-D54401AF94F0}" type="presParOf" srcId="{FF83B972-ABD5-4B16-99C9-B4EA8C86B9F5}" destId="{15FE213E-B488-4C09-8DFE-AB81857D9E33}" srcOrd="0" destOrd="0" presId="urn:microsoft.com/office/officeart/2005/8/layout/default"/>
    <dgm:cxn modelId="{8C3DD9BB-6C1A-4E4D-8588-422713D97FC2}" type="presParOf" srcId="{FF83B972-ABD5-4B16-99C9-B4EA8C86B9F5}" destId="{A1A25B50-7E1C-42C2-9670-6F7FCCF0EA55}" srcOrd="1" destOrd="0" presId="urn:microsoft.com/office/officeart/2005/8/layout/default"/>
    <dgm:cxn modelId="{5786F77D-0134-4687-A2AC-E0C37432ECF8}" type="presParOf" srcId="{FF83B972-ABD5-4B16-99C9-B4EA8C86B9F5}" destId="{15A68E85-F672-4EC0-B138-68EA5F2FCF6D}" srcOrd="2" destOrd="0" presId="urn:microsoft.com/office/officeart/2005/8/layout/default"/>
    <dgm:cxn modelId="{CBD6EDD7-EA8D-414D-984F-10F5F5609766}" type="presParOf" srcId="{FF83B972-ABD5-4B16-99C9-B4EA8C86B9F5}" destId="{88176671-F0EA-4542-9685-B6471D74D0CC}" srcOrd="3" destOrd="0" presId="urn:microsoft.com/office/officeart/2005/8/layout/default"/>
    <dgm:cxn modelId="{D7B57AEE-54E2-4B93-AE70-47A3C7D9C4E4}" type="presParOf" srcId="{FF83B972-ABD5-4B16-99C9-B4EA8C86B9F5}" destId="{9FA8A43B-CC9F-42C4-BA1B-786A4A481DD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E213E-B488-4C09-8DFE-AB81857D9E33}">
      <dsp:nvSpPr>
        <dsp:cNvPr id="0" name=""/>
        <dsp:cNvSpPr/>
      </dsp:nvSpPr>
      <dsp:spPr>
        <a:xfrm>
          <a:off x="0" y="366156"/>
          <a:ext cx="1237415" cy="742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gov</a:t>
          </a:r>
          <a:endParaRPr lang="en-US" sz="2700" kern="1200" dirty="0"/>
        </a:p>
      </dsp:txBody>
      <dsp:txXfrm>
        <a:off x="0" y="366156"/>
        <a:ext cx="1237415" cy="742449"/>
      </dsp:txXfrm>
    </dsp:sp>
    <dsp:sp modelId="{15A68E85-F672-4EC0-B138-68EA5F2FCF6D}">
      <dsp:nvSpPr>
        <dsp:cNvPr id="0" name=""/>
        <dsp:cNvSpPr/>
      </dsp:nvSpPr>
      <dsp:spPr>
        <a:xfrm>
          <a:off x="1361157" y="366156"/>
          <a:ext cx="1237415" cy="742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finanse</a:t>
          </a:r>
          <a:endParaRPr lang="en-US" sz="2700" kern="1200" dirty="0"/>
        </a:p>
      </dsp:txBody>
      <dsp:txXfrm>
        <a:off x="1361157" y="366156"/>
        <a:ext cx="1237415" cy="742449"/>
      </dsp:txXfrm>
    </dsp:sp>
    <dsp:sp modelId="{9FA8A43B-CC9F-42C4-BA1B-786A4A481DDC}">
      <dsp:nvSpPr>
        <dsp:cNvPr id="0" name=""/>
        <dsp:cNvSpPr/>
      </dsp:nvSpPr>
      <dsp:spPr>
        <a:xfrm>
          <a:off x="2722314" y="366156"/>
          <a:ext cx="1237415" cy="742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tv</a:t>
          </a:r>
          <a:endParaRPr lang="en-US" sz="2700" kern="1200" dirty="0"/>
        </a:p>
      </dsp:txBody>
      <dsp:txXfrm>
        <a:off x="2722314" y="366156"/>
        <a:ext cx="1237415" cy="742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E213E-B488-4C09-8DFE-AB81857D9E33}">
      <dsp:nvSpPr>
        <dsp:cNvPr id="0" name=""/>
        <dsp:cNvSpPr/>
      </dsp:nvSpPr>
      <dsp:spPr>
        <a:xfrm>
          <a:off x="0" y="168725"/>
          <a:ext cx="1009585" cy="60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gov</a:t>
          </a:r>
          <a:endParaRPr lang="en-US" sz="2200" kern="1200" dirty="0"/>
        </a:p>
      </dsp:txBody>
      <dsp:txXfrm>
        <a:off x="0" y="168725"/>
        <a:ext cx="1009585" cy="605751"/>
      </dsp:txXfrm>
    </dsp:sp>
    <dsp:sp modelId="{15A68E85-F672-4EC0-B138-68EA5F2FCF6D}">
      <dsp:nvSpPr>
        <dsp:cNvPr id="0" name=""/>
        <dsp:cNvSpPr/>
      </dsp:nvSpPr>
      <dsp:spPr>
        <a:xfrm>
          <a:off x="1110543" y="168725"/>
          <a:ext cx="1009585" cy="60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finanse</a:t>
          </a:r>
          <a:endParaRPr lang="en-US" sz="2200" kern="1200" dirty="0"/>
        </a:p>
      </dsp:txBody>
      <dsp:txXfrm>
        <a:off x="1110543" y="168725"/>
        <a:ext cx="1009585" cy="605751"/>
      </dsp:txXfrm>
    </dsp:sp>
    <dsp:sp modelId="{9FA8A43B-CC9F-42C4-BA1B-786A4A481DDC}">
      <dsp:nvSpPr>
        <dsp:cNvPr id="0" name=""/>
        <dsp:cNvSpPr/>
      </dsp:nvSpPr>
      <dsp:spPr>
        <a:xfrm>
          <a:off x="2221087" y="168725"/>
          <a:ext cx="1009585" cy="60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tv</a:t>
          </a:r>
          <a:endParaRPr lang="en-US" sz="2200" kern="1200" dirty="0"/>
        </a:p>
      </dsp:txBody>
      <dsp:txXfrm>
        <a:off x="2221087" y="168725"/>
        <a:ext cx="1009585" cy="605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E213E-B488-4C09-8DFE-AB81857D9E33}">
      <dsp:nvSpPr>
        <dsp:cNvPr id="0" name=""/>
        <dsp:cNvSpPr/>
      </dsp:nvSpPr>
      <dsp:spPr>
        <a:xfrm>
          <a:off x="435" y="68763"/>
          <a:ext cx="1498054" cy="634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Perceptive Document Filters</a:t>
          </a:r>
          <a:endParaRPr lang="en-US" sz="1500" kern="1200" dirty="0"/>
        </a:p>
      </dsp:txBody>
      <dsp:txXfrm>
        <a:off x="435" y="68763"/>
        <a:ext cx="1498054" cy="634074"/>
      </dsp:txXfrm>
    </dsp:sp>
    <dsp:sp modelId="{15A68E85-F672-4EC0-B138-68EA5F2FCF6D}">
      <dsp:nvSpPr>
        <dsp:cNvPr id="0" name=""/>
        <dsp:cNvSpPr/>
      </dsp:nvSpPr>
      <dsp:spPr>
        <a:xfrm>
          <a:off x="1604169" y="68763"/>
          <a:ext cx="1056791" cy="634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Outside In</a:t>
          </a:r>
          <a:endParaRPr lang="en-US" sz="1500" kern="1200" dirty="0"/>
        </a:p>
      </dsp:txBody>
      <dsp:txXfrm>
        <a:off x="1604169" y="68763"/>
        <a:ext cx="1056791" cy="634074"/>
      </dsp:txXfrm>
    </dsp:sp>
    <dsp:sp modelId="{9FA8A43B-CC9F-42C4-BA1B-786A4A481DDC}">
      <dsp:nvSpPr>
        <dsp:cNvPr id="0" name=""/>
        <dsp:cNvSpPr/>
      </dsp:nvSpPr>
      <dsp:spPr>
        <a:xfrm>
          <a:off x="2766640" y="68763"/>
          <a:ext cx="1056791" cy="634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Autonomy’s Keyview</a:t>
          </a:r>
          <a:endParaRPr lang="en-US" sz="1500" kern="1200" dirty="0"/>
        </a:p>
      </dsp:txBody>
      <dsp:txXfrm>
        <a:off x="2766640" y="68763"/>
        <a:ext cx="1056791" cy="6340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E213E-B488-4C09-8DFE-AB81857D9E33}">
      <dsp:nvSpPr>
        <dsp:cNvPr id="0" name=""/>
        <dsp:cNvSpPr/>
      </dsp:nvSpPr>
      <dsp:spPr>
        <a:xfrm>
          <a:off x="0" y="168725"/>
          <a:ext cx="1009585" cy="60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gov</a:t>
          </a:r>
          <a:endParaRPr lang="en-US" sz="2200" kern="1200" dirty="0"/>
        </a:p>
      </dsp:txBody>
      <dsp:txXfrm>
        <a:off x="0" y="168725"/>
        <a:ext cx="1009585" cy="605751"/>
      </dsp:txXfrm>
    </dsp:sp>
    <dsp:sp modelId="{15A68E85-F672-4EC0-B138-68EA5F2FCF6D}">
      <dsp:nvSpPr>
        <dsp:cNvPr id="0" name=""/>
        <dsp:cNvSpPr/>
      </dsp:nvSpPr>
      <dsp:spPr>
        <a:xfrm>
          <a:off x="1110543" y="168725"/>
          <a:ext cx="1009585" cy="60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finanse</a:t>
          </a:r>
          <a:endParaRPr lang="en-US" sz="2200" kern="1200" dirty="0"/>
        </a:p>
      </dsp:txBody>
      <dsp:txXfrm>
        <a:off x="1110543" y="168725"/>
        <a:ext cx="1009585" cy="605751"/>
      </dsp:txXfrm>
    </dsp:sp>
    <dsp:sp modelId="{9FA8A43B-CC9F-42C4-BA1B-786A4A481DDC}">
      <dsp:nvSpPr>
        <dsp:cNvPr id="0" name=""/>
        <dsp:cNvSpPr/>
      </dsp:nvSpPr>
      <dsp:spPr>
        <a:xfrm>
          <a:off x="2221087" y="168725"/>
          <a:ext cx="1009585" cy="60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tv</a:t>
          </a:r>
          <a:endParaRPr lang="en-US" sz="2200" kern="1200" dirty="0"/>
        </a:p>
      </dsp:txBody>
      <dsp:txXfrm>
        <a:off x="2221087" y="168725"/>
        <a:ext cx="1009585" cy="6057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E213E-B488-4C09-8DFE-AB81857D9E33}">
      <dsp:nvSpPr>
        <dsp:cNvPr id="0" name=""/>
        <dsp:cNvSpPr/>
      </dsp:nvSpPr>
      <dsp:spPr>
        <a:xfrm>
          <a:off x="427" y="74463"/>
          <a:ext cx="1471120" cy="622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Perceptive Document Filters</a:t>
          </a:r>
          <a:endParaRPr lang="en-US" sz="1400" kern="1200" dirty="0"/>
        </a:p>
      </dsp:txBody>
      <dsp:txXfrm>
        <a:off x="427" y="74463"/>
        <a:ext cx="1471120" cy="622674"/>
      </dsp:txXfrm>
    </dsp:sp>
    <dsp:sp modelId="{15A68E85-F672-4EC0-B138-68EA5F2FCF6D}">
      <dsp:nvSpPr>
        <dsp:cNvPr id="0" name=""/>
        <dsp:cNvSpPr/>
      </dsp:nvSpPr>
      <dsp:spPr>
        <a:xfrm>
          <a:off x="1575326" y="74463"/>
          <a:ext cx="1037790" cy="622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Outside In</a:t>
          </a:r>
          <a:endParaRPr lang="en-US" sz="1400" kern="1200" dirty="0"/>
        </a:p>
      </dsp:txBody>
      <dsp:txXfrm>
        <a:off x="1575326" y="74463"/>
        <a:ext cx="1037790" cy="622674"/>
      </dsp:txXfrm>
    </dsp:sp>
    <dsp:sp modelId="{9FA8A43B-CC9F-42C4-BA1B-786A4A481DDC}">
      <dsp:nvSpPr>
        <dsp:cNvPr id="0" name=""/>
        <dsp:cNvSpPr/>
      </dsp:nvSpPr>
      <dsp:spPr>
        <a:xfrm>
          <a:off x="2716896" y="74463"/>
          <a:ext cx="1037790" cy="6226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Autonomy’s Keyview</a:t>
          </a:r>
          <a:endParaRPr lang="en-US" sz="1400" kern="1200" dirty="0"/>
        </a:p>
      </dsp:txBody>
      <dsp:txXfrm>
        <a:off x="2716896" y="74463"/>
        <a:ext cx="1037790" cy="622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80BC5-9413-6241-99CA-7A927BFD7EB8}" type="datetimeFigureOut">
              <a:rPr lang="en-US"/>
              <a:pPr>
                <a:defRPr/>
              </a:pPr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69BA1C-34BB-9640-A4E8-7FC22DEAC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os Section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itle_dividerlin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14700"/>
            <a:ext cx="7772400" cy="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title_dividerlin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16100"/>
            <a:ext cx="7772400" cy="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020491"/>
            <a:ext cx="8801100" cy="110251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3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los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itle_dividerlin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73100"/>
            <a:ext cx="731520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4080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9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alos Blan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17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Background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27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os Altenate Blank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7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os Intro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29489"/>
            <a:ext cx="8229600" cy="857250"/>
          </a:xfrm>
        </p:spPr>
        <p:txBody>
          <a:bodyPr/>
          <a:lstStyle>
            <a:lvl1pPr>
              <a:defRPr lang="en-US" sz="1800" spc="0" smtClean="0">
                <a:solidFill>
                  <a:srgbClr val="D1D3D4"/>
                </a:solidFill>
                <a:cs typeface="Exo 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 descr="TalosBrand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21" y="1514753"/>
            <a:ext cx="4638958" cy="10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3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os Exit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863850" y="2247900"/>
            <a:ext cx="3448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Exo 2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Exo 2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Exo 2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Exo 2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Exo 2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xo 2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xo 2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xo 2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Exo 2" charset="0"/>
                <a:ea typeface="ＭＳ Ｐゴシック" charset="0"/>
              </a:defRPr>
            </a:lvl9pPr>
          </a:lstStyle>
          <a:p>
            <a:pPr algn="ctr"/>
            <a:r>
              <a:rPr lang="en-US" dirty="0" err="1">
                <a:solidFill>
                  <a:srgbClr val="006DAB"/>
                </a:solidFill>
                <a:cs typeface="Exo 2" charset="0"/>
              </a:rPr>
              <a:t>talosintelligence.com</a:t>
            </a:r>
            <a:endParaRPr lang="en-US" dirty="0">
              <a:solidFill>
                <a:srgbClr val="006DAB"/>
              </a:solidFill>
              <a:cs typeface="Exo 2" charset="0"/>
            </a:endParaRPr>
          </a:p>
          <a:p>
            <a:pPr algn="ctr"/>
            <a:r>
              <a:rPr lang="en-US" dirty="0" err="1">
                <a:solidFill>
                  <a:srgbClr val="E6E7E8"/>
                </a:solidFill>
                <a:latin typeface="Exo 2 Light" charset="0"/>
                <a:cs typeface="Exo 2 Light" charset="0"/>
              </a:rPr>
              <a:t>blog.talosintel.com</a:t>
            </a:r>
            <a:endParaRPr lang="en-US" dirty="0">
              <a:solidFill>
                <a:srgbClr val="E6E7E8"/>
              </a:solidFill>
              <a:latin typeface="Exo 2 Light" charset="0"/>
              <a:cs typeface="Exo 2 Light" charset="0"/>
            </a:endParaRPr>
          </a:p>
          <a:p>
            <a:pPr algn="ctr"/>
            <a:r>
              <a:rPr lang="en-US" dirty="0">
                <a:solidFill>
                  <a:srgbClr val="E6E7E8"/>
                </a:solidFill>
                <a:latin typeface="Exo 2 Light" charset="0"/>
                <a:cs typeface="Exo 2 Light" charset="0"/>
              </a:rPr>
              <a:t>@talossecurity</a:t>
            </a:r>
          </a:p>
          <a:p>
            <a:pPr algn="ctr"/>
            <a:endParaRPr lang="en-US" dirty="0">
              <a:solidFill>
                <a:srgbClr val="E6E7E8"/>
              </a:solidFill>
              <a:latin typeface="Exo 2 Light" charset="0"/>
              <a:cs typeface="Exo 2 Light" charset="0"/>
            </a:endParaRPr>
          </a:p>
        </p:txBody>
      </p:sp>
      <p:pic>
        <p:nvPicPr>
          <p:cNvPr id="4" name="Picture 5" descr="cisco_logo_lightgrey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4006850"/>
            <a:ext cx="9779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alosBrand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96" y="1007456"/>
            <a:ext cx="3820408" cy="82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8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4" r:id="rId3"/>
    <p:sldLayoutId id="2147483690" r:id="rId4"/>
    <p:sldLayoutId id="2147483687" r:id="rId5"/>
    <p:sldLayoutId id="2147483688" r:id="rId6"/>
    <p:sldLayoutId id="2147483689" r:id="rId7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800" kern="1200" spc="300">
          <a:solidFill>
            <a:srgbClr val="D1D3D4"/>
          </a:solidFill>
          <a:latin typeface="Exo 2"/>
          <a:ea typeface="ＭＳ Ｐゴシック" charset="0"/>
          <a:cs typeface="Exo 2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D1D3D4"/>
          </a:solidFill>
          <a:latin typeface="Exo 2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D1D3D4"/>
          </a:solidFill>
          <a:latin typeface="Exo 2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D1D3D4"/>
          </a:solidFill>
          <a:latin typeface="Exo 2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D1D3D4"/>
          </a:solidFill>
          <a:latin typeface="Exo 2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D1D3D4"/>
          </a:solidFill>
          <a:latin typeface="Exo 2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D1D3D4"/>
          </a:solidFill>
          <a:latin typeface="Exo 2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D1D3D4"/>
          </a:solidFill>
          <a:latin typeface="Exo 2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D1D3D4"/>
          </a:solidFill>
          <a:latin typeface="Exo 2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 spc="30">
          <a:solidFill>
            <a:srgbClr val="D1D3D4"/>
          </a:solidFill>
          <a:latin typeface="Exo 2 Thin"/>
          <a:ea typeface="ＭＳ Ｐゴシック" charset="0"/>
          <a:cs typeface="Exo 2 Thi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 spc="30">
          <a:solidFill>
            <a:srgbClr val="ED6F09"/>
          </a:solidFill>
          <a:latin typeface="Exo 2"/>
          <a:ea typeface="ＭＳ Ｐゴシック" charset="0"/>
          <a:cs typeface="Exo 2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 spc="30">
          <a:solidFill>
            <a:srgbClr val="D1D3D4"/>
          </a:solidFill>
          <a:latin typeface="Exo 2 Thin"/>
          <a:ea typeface="ＭＳ Ｐゴシック" charset="0"/>
          <a:cs typeface="Exo 2 Thi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 spc="30">
          <a:solidFill>
            <a:srgbClr val="D1D3D4"/>
          </a:solidFill>
          <a:latin typeface="Exo 2 Thin"/>
          <a:ea typeface="Exo 2 Thin" charset="0"/>
          <a:cs typeface="Exo 2 Thi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 spc="30">
          <a:solidFill>
            <a:srgbClr val="D1D3D4"/>
          </a:solidFill>
          <a:latin typeface="Exo 2 Thin"/>
          <a:ea typeface="Exo 2 Thin" charset="0"/>
          <a:cs typeface="Exo 2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ewall.pl/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ZE7hbQNha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hyperlink" Target="http://www.marklogic.com/custom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3" Type="http://schemas.openxmlformats.org/officeDocument/2006/relationships/image" Target="../media/image17.png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5" Type="http://schemas.openxmlformats.org/officeDocument/2006/relationships/image" Target="../media/image11.png"/><Relationship Id="rId15" Type="http://schemas.microsoft.com/office/2007/relationships/diagramDrawing" Target="../diagrams/drawing3.xml"/><Relationship Id="rId10" Type="http://schemas.microsoft.com/office/2007/relationships/diagramDrawing" Target="../diagrams/drawing2.xml"/><Relationship Id="rId4" Type="http://schemas.openxmlformats.org/officeDocument/2006/relationships/image" Target="../media/image18.png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diagramQuickStyle" Target="../diagrams/quickStyle5.xml"/><Relationship Id="rId3" Type="http://schemas.openxmlformats.org/officeDocument/2006/relationships/image" Target="../media/image17.png"/><Relationship Id="rId7" Type="http://schemas.openxmlformats.org/officeDocument/2006/relationships/diagramLayout" Target="../diagrams/layout4.xml"/><Relationship Id="rId12" Type="http://schemas.openxmlformats.org/officeDocument/2006/relationships/diagramLayout" Target="../diagrams/layout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11" Type="http://schemas.openxmlformats.org/officeDocument/2006/relationships/diagramData" Target="../diagrams/data5.xml"/><Relationship Id="rId5" Type="http://schemas.openxmlformats.org/officeDocument/2006/relationships/image" Target="../media/image11.png"/><Relationship Id="rId15" Type="http://schemas.microsoft.com/office/2007/relationships/diagramDrawing" Target="../diagrams/drawing5.xml"/><Relationship Id="rId10" Type="http://schemas.microsoft.com/office/2007/relationships/diagramDrawing" Target="../diagrams/drawing4.xml"/><Relationship Id="rId4" Type="http://schemas.openxmlformats.org/officeDocument/2006/relationships/image" Target="../media/image18.png"/><Relationship Id="rId9" Type="http://schemas.openxmlformats.org/officeDocument/2006/relationships/diagramColors" Target="../diagrams/colors4.xml"/><Relationship Id="rId14" Type="http://schemas.openxmlformats.org/officeDocument/2006/relationships/diagramColors" Target="../diagrams/colors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talosintelligence.com/2017/06/lexmark-perceptive-vuln-deep-dive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lABOvr3wP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talosintelligence.com/2017/09/deep-dive-marklogic-exploitation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I6XX4j9Nj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xfrm>
            <a:off x="457200" y="3977563"/>
            <a:ext cx="8229600" cy="85725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l-PL" dirty="0">
                <a:latin typeface="Exo 2" charset="0"/>
              </a:rPr>
              <a:t>Marcin ‘Icewall’ Noga</a:t>
            </a:r>
            <a:br>
              <a:rPr lang="pl-PL" dirty="0">
                <a:latin typeface="Exo 2" charset="0"/>
              </a:rPr>
            </a:br>
            <a:r>
              <a:rPr lang="pl-PL" dirty="0">
                <a:latin typeface="Exo 2" charset="0"/>
                <a:hlinkClick r:id="rId2"/>
              </a:rPr>
              <a:t>http://www.icewall.pl</a:t>
            </a:r>
            <a:br>
              <a:rPr lang="pl-PL" dirty="0">
                <a:latin typeface="Exo 2" charset="0"/>
              </a:rPr>
            </a:br>
            <a:r>
              <a:rPr lang="pl-PL" dirty="0">
                <a:latin typeface="Exo 2" charset="0"/>
              </a:rPr>
              <a:t>@_Icewall</a:t>
            </a:r>
            <a:br>
              <a:rPr lang="pl-PL" dirty="0">
                <a:latin typeface="Exo 2" charset="0"/>
              </a:rPr>
            </a:br>
            <a:br>
              <a:rPr lang="pl-PL" dirty="0">
                <a:latin typeface="Exo 2" charset="0"/>
              </a:rPr>
            </a:br>
            <a:r>
              <a:rPr lang="en-US" dirty="0">
                <a:latin typeface="Exo 2" charset="0"/>
              </a:rPr>
              <a:t>PWNing </a:t>
            </a:r>
            <a:r>
              <a:rPr lang="pl-PL" dirty="0">
                <a:latin typeface="Exo 2" charset="0"/>
              </a:rPr>
              <a:t>Warszawa 201</a:t>
            </a:r>
            <a:r>
              <a:rPr lang="en-US" dirty="0">
                <a:latin typeface="Exo 2" charset="0"/>
              </a:rPr>
              <a:t>7</a:t>
            </a:r>
            <a:endParaRPr dirty="0">
              <a:latin typeface="Exo 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9120" y="967740"/>
            <a:ext cx="81002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/>
              <a:t> 43 at least one structure need to be repeated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 Does file with such construction will be easy to find for further modifications ?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 Unfortunatelly NO .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 So ?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Debugger + hexeditor = manual file creation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000" spc="0" dirty="0"/>
              <a:t>LIBARCHIVE 7ZIP </a:t>
            </a:r>
            <a:r>
              <a:rPr lang="pl-PL" sz="2000" spc="0" dirty="0" err="1">
                <a:solidFill>
                  <a:srgbClr val="FF0000"/>
                </a:solidFill>
              </a:rPr>
              <a:t>READ_SUBSTREAMSINFO</a:t>
            </a:r>
            <a:endParaRPr lang="pl-PL" sz="2000" spc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686" y="783170"/>
            <a:ext cx="3707745" cy="42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 err="1"/>
              <a:t>Libarchive</a:t>
            </a:r>
            <a:r>
              <a:rPr lang="pl-PL" spc="0" dirty="0"/>
              <a:t> </a:t>
            </a:r>
            <a:r>
              <a:rPr lang="pl-PL" spc="0" dirty="0" err="1"/>
              <a:t>vs</a:t>
            </a:r>
            <a:r>
              <a:rPr lang="pl-PL" spc="0" dirty="0"/>
              <a:t> </a:t>
            </a:r>
            <a:r>
              <a:rPr lang="pl-PL" spc="0" dirty="0" err="1"/>
              <a:t>Splunk</a:t>
            </a:r>
            <a:endParaRPr lang="pl-PL" spc="0" dirty="0"/>
          </a:p>
        </p:txBody>
      </p:sp>
      <p:sp>
        <p:nvSpPr>
          <p:cNvPr id="4" name="TextBox 3"/>
          <p:cNvSpPr txBox="1"/>
          <p:nvPr/>
        </p:nvSpPr>
        <p:spPr>
          <a:xfrm>
            <a:off x="162410" y="836474"/>
            <a:ext cx="89851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/>
              <a:t> Splunk?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„Allows logs aggregations from many sources, formats and their analysis”</a:t>
            </a:r>
          </a:p>
          <a:p>
            <a:pPr lvl="1">
              <a:buFont typeface="Arial" pitchFamily="34" charset="0"/>
              <a:buChar char="•"/>
            </a:pP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/>
              <a:t> How I discovered that Splunk uses libarchive ?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 General HINT’s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Google for one of specific strings from COPYING, COPYRIGTHS, LICENSE files</a:t>
            </a:r>
          </a:p>
          <a:p>
            <a:pPr lvl="2">
              <a:buFont typeface="Arial" pitchFamily="34" charset="0"/>
              <a:buChar char="•"/>
            </a:pPr>
            <a:r>
              <a:rPr lang="pl-PL" dirty="0"/>
              <a:t> e.g. : „Copyright by Tim Kientzle”</a:t>
            </a:r>
          </a:p>
          <a:p>
            <a:pPr lvl="2">
              <a:buFont typeface="Arial" pitchFamily="34" charset="0"/>
              <a:buChar char="•"/>
            </a:pPr>
            <a:r>
              <a:rPr lang="pl-PL" dirty="0"/>
              <a:t> or general „Third-party software ComponentName” 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558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 err="1"/>
              <a:t>Libarchive</a:t>
            </a:r>
            <a:r>
              <a:rPr lang="pl-PL" spc="0" dirty="0"/>
              <a:t> </a:t>
            </a:r>
            <a:r>
              <a:rPr lang="pl-PL" spc="0" dirty="0" err="1"/>
              <a:t>vs</a:t>
            </a:r>
            <a:r>
              <a:rPr lang="pl-PL" spc="0" dirty="0"/>
              <a:t> </a:t>
            </a:r>
            <a:r>
              <a:rPr lang="pl-PL" spc="0" dirty="0" err="1"/>
              <a:t>Splunk</a:t>
            </a:r>
            <a:endParaRPr lang="pl-PL" spc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87" y="783170"/>
            <a:ext cx="4477508" cy="424983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342021" y="2997582"/>
            <a:ext cx="983152" cy="32313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5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 err="1"/>
              <a:t>Libarchive</a:t>
            </a:r>
            <a:r>
              <a:rPr lang="pl-PL" spc="0" dirty="0"/>
              <a:t> </a:t>
            </a:r>
            <a:r>
              <a:rPr lang="pl-PL" spc="0" dirty="0" err="1"/>
              <a:t>vs</a:t>
            </a:r>
            <a:r>
              <a:rPr lang="pl-PL" spc="0" dirty="0"/>
              <a:t> </a:t>
            </a:r>
            <a:r>
              <a:rPr lang="pl-PL" spc="0" dirty="0" err="1"/>
              <a:t>Splunk</a:t>
            </a:r>
            <a:endParaRPr lang="pl-PL" spc="0" dirty="0"/>
          </a:p>
        </p:txBody>
      </p:sp>
      <p:sp>
        <p:nvSpPr>
          <p:cNvPr id="4" name="TextBox 3"/>
          <p:cNvSpPr txBox="1"/>
          <p:nvPr/>
        </p:nvSpPr>
        <p:spPr>
          <a:xfrm>
            <a:off x="841513" y="874643"/>
            <a:ext cx="70022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/>
              <a:t> How to </a:t>
            </a:r>
            <a:r>
              <a:rPr lang="en-US" dirty="0"/>
              <a:t>trigger</a:t>
            </a:r>
            <a:r>
              <a:rPr lang="pl-PL" dirty="0"/>
              <a:t> the vulnerability ?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Two potential vectors</a:t>
            </a:r>
          </a:p>
          <a:p>
            <a:pPr lvl="2">
              <a:buFont typeface="Arial" pitchFamily="34" charset="0"/>
              <a:buChar char="•"/>
            </a:pPr>
            <a:r>
              <a:rPr lang="pl-PL" dirty="0"/>
              <a:t> archive in directory with logs</a:t>
            </a:r>
          </a:p>
          <a:p>
            <a:pPr lvl="3">
              <a:buFont typeface="Arial" pitchFamily="34" charset="0"/>
              <a:buChar char="•"/>
            </a:pPr>
            <a:r>
              <a:rPr lang="pl-PL" dirty="0"/>
              <a:t> by default only zip</a:t>
            </a:r>
          </a:p>
          <a:p>
            <a:pPr lvl="2">
              <a:buFont typeface="Arial" pitchFamily="34" charset="0"/>
              <a:buChar char="•"/>
            </a:pPr>
            <a:r>
              <a:rPr lang="pl-PL" dirty="0"/>
              <a:t> upload kmz file ( zip ) in Splunk’s web panel.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/>
              <a:t> Where exactly libarchive is used ?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err="1"/>
              <a:t>hackers-grep</a:t>
            </a:r>
            <a:endParaRPr lang="pl-PL" dirty="0"/>
          </a:p>
          <a:p>
            <a:pPr lvl="2">
              <a:buFont typeface="Arial" pitchFamily="34" charset="0"/>
              <a:buChar char="•"/>
            </a:pPr>
            <a:r>
              <a:rPr lang="pl-PL" dirty="0"/>
              <a:t> hackers-grep.py -n c:\splunk .*.exe "archive_read_open”</a:t>
            </a:r>
          </a:p>
          <a:p>
            <a:pPr lvl="3">
              <a:buFont typeface="Arial" pitchFamily="34" charset="0"/>
              <a:buChar char="•"/>
            </a:pPr>
            <a:r>
              <a:rPr lang="pl-PL" dirty="0"/>
              <a:t> splunkd.exe</a:t>
            </a:r>
          </a:p>
          <a:p>
            <a:pPr lvl="3">
              <a:buFont typeface="Arial" pitchFamily="34" charset="0"/>
              <a:buChar char="•"/>
            </a:pPr>
            <a:endParaRPr lang="pl-PL" dirty="0"/>
          </a:p>
          <a:p>
            <a:pPr lvl="1"/>
            <a:r>
              <a:rPr lang="pl-PL" dirty="0"/>
              <a:t> </a:t>
            </a:r>
          </a:p>
          <a:p>
            <a:pPr lvl="1">
              <a:buFont typeface="Arial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292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 err="1"/>
              <a:t>Splunk</a:t>
            </a:r>
            <a:r>
              <a:rPr lang="pl-PL" spc="0" dirty="0"/>
              <a:t> </a:t>
            </a:r>
            <a:r>
              <a:rPr lang="pl-PL" spc="0" dirty="0" err="1"/>
              <a:t>suicide</a:t>
            </a:r>
            <a:endParaRPr lang="pl-PL" spc="0" dirty="0"/>
          </a:p>
        </p:txBody>
      </p:sp>
      <p:sp>
        <p:nvSpPr>
          <p:cNvPr id="4" name="Rectangle 3"/>
          <p:cNvSpPr/>
          <p:nvPr/>
        </p:nvSpPr>
        <p:spPr>
          <a:xfrm>
            <a:off x="320492" y="652541"/>
            <a:ext cx="8177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/>
              <a:t> Libarchive allows to active support for particular formats or for all available.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 Splunk’s authors have choosen the second options == bypass of file extensin limitation defined in confiugration file.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0905" y="1983499"/>
            <a:ext cx="7427842" cy="29546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struct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archive</a:t>
            </a:r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archive_read_new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</a:p>
          <a:p>
            <a:endParaRPr lang="pl-PL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strcmp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</a:rPr>
              <a:t>"7zip"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formatName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archive_read_support_format_7zip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strcmp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</a:rPr>
              <a:t>cab"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formatName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archive_read_support_format_cab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strcmp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</a:rPr>
              <a:t>rar"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formatName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archive_read_support_format_rar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strcmp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</a:rPr>
              <a:t>"iso9660"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formatName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archive_read_support_format_iso9660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strcmp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</a:rPr>
              <a:t>zip"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formatName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archive_read_support_format_zip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(...)</a:t>
            </a:r>
            <a:endParaRPr lang="pl-PL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b="1" dirty="0" err="1">
                <a:solidFill>
                  <a:srgbClr val="FF0000"/>
                </a:solidFill>
                <a:highlight>
                  <a:srgbClr val="FFFFFF"/>
                </a:highlight>
              </a:rPr>
              <a:t>vs</a:t>
            </a:r>
            <a:endParaRPr lang="pl-PL" b="1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pl-PL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archive_read_support_format_all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pl-PL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13674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 err="1"/>
              <a:t>Splunk</a:t>
            </a:r>
            <a:r>
              <a:rPr lang="pl-PL" spc="0" dirty="0"/>
              <a:t> video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643" y="783170"/>
            <a:ext cx="777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/>
              <a:t> Autorzy </a:t>
            </a:r>
            <a:r>
              <a:rPr lang="pl-PL" dirty="0" err="1"/>
              <a:t>splunk’a</a:t>
            </a:r>
            <a:r>
              <a:rPr lang="pl-PL" dirty="0"/>
              <a:t> zdecydowali się aktywować wszystkie dostępne formaty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Zwiększenie ilości wektorów ataku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4740" y="2419588"/>
            <a:ext cx="62940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l-PL" dirty="0">
                <a:hlinkClick r:id="rId2"/>
              </a:rPr>
              <a:t>PLAY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766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020888"/>
            <a:ext cx="8801100" cy="1101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l-PL" sz="3200" dirty="0">
                <a:ea typeface="+mj-ea"/>
              </a:rPr>
              <a:t>MarkLogic</a:t>
            </a:r>
            <a:br>
              <a:rPr lang="pl-PL" sz="3200" dirty="0">
                <a:ea typeface="+mj-ea"/>
              </a:rPr>
            </a:br>
            <a:r>
              <a:rPr lang="pl-PL" sz="3200" dirty="0">
                <a:ea typeface="+mj-ea"/>
              </a:rPr>
              <a:t>vs</a:t>
            </a:r>
            <a:br>
              <a:rPr lang="pl-PL" sz="3200" dirty="0">
                <a:ea typeface="+mj-ea"/>
              </a:rPr>
            </a:br>
            <a:r>
              <a:rPr lang="pl-PL" sz="3200" dirty="0">
                <a:ea typeface="+mj-ea"/>
              </a:rPr>
              <a:t>„Converters”</a:t>
            </a:r>
            <a:endParaRPr lang="en-US" sz="32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356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Looking for a target 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74" y="851095"/>
            <a:ext cx="4461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„metadata extraction”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found </a:t>
            </a:r>
            <a:r>
              <a:rPr lang="en-US" dirty="0" err="1"/>
              <a:t>MarkLogic</a:t>
            </a:r>
            <a:r>
              <a:rPr lang="en-US" dirty="0"/>
              <a:t> documentation page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3637" y="1550492"/>
            <a:ext cx="6808763" cy="738664"/>
          </a:xfrm>
          <a:prstGeom prst="rect">
            <a:avLst/>
          </a:prstGeom>
          <a:solidFill>
            <a:srgbClr val="FFFEFF"/>
          </a:solidFill>
        </p:spPr>
        <p:txBody>
          <a:bodyPr wrap="square" rtlCol="0">
            <a:spAutoFit/>
          </a:bodyPr>
          <a:lstStyle/>
          <a:p>
            <a:r>
              <a:rPr lang="pl-PL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MarkLogic Server server offers the XQuery built-in, xdmp:document-filter, to extract and associate metadata from binary documents: These functions extract metadata and text from binary documents as XHTML.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283" y="2461846"/>
            <a:ext cx="46839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Supported file formats: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Raster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Spreadsheet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Archives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 Processing and General Office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358289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MarkLogic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926" y="731409"/>
            <a:ext cx="83130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NoSQL database – non-relational database, </a:t>
            </a:r>
          </a:p>
          <a:p>
            <a:pPr lvl="1"/>
            <a:r>
              <a:rPr lang="pl-PL" dirty="0"/>
              <a:t>focused on aggregation large amount of different type data (BigData)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What BigData is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„massive” amount of different kind of data, which processing (PARSING)</a:t>
            </a:r>
          </a:p>
          <a:p>
            <a:pPr lvl="1"/>
            <a:r>
              <a:rPr lang="pl-PL" dirty="0"/>
              <a:t>can provide valuable informations.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Customers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hlinkClick r:id="rId2"/>
              </a:rPr>
              <a:t>http://www.marklogic.com/customers/</a:t>
            </a:r>
            <a:endParaRPr lang="pl-PL" dirty="0"/>
          </a:p>
          <a:p>
            <a:pPr lvl="1"/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309" y="4312481"/>
            <a:ext cx="2276475" cy="666750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01796211"/>
              </p:ext>
            </p:extLst>
          </p:nvPr>
        </p:nvGraphicFramePr>
        <p:xfrm>
          <a:off x="2055682" y="2837718"/>
          <a:ext cx="3959730" cy="147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633197" y="3942956"/>
            <a:ext cx="0" cy="220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33197" y="4162962"/>
            <a:ext cx="1402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35547" y="4164631"/>
            <a:ext cx="0" cy="147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35547" y="3942956"/>
            <a:ext cx="0" cy="367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17648" y="3942956"/>
            <a:ext cx="0" cy="220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35547" y="4162962"/>
            <a:ext cx="1382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1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Where exactly metadata are extracted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74" y="851095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Example of xdmp:document-filter call</a:t>
            </a:r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9" y="1224769"/>
            <a:ext cx="5864732" cy="1933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674" y="339556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Process Monitor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" y="4002259"/>
            <a:ext cx="8721969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023354"/>
            <a:ext cx="8801100" cy="1101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ea typeface="+mj-ea"/>
              </a:rPr>
              <a:t>When Third-party components become a source of all evil</a:t>
            </a:r>
          </a:p>
        </p:txBody>
      </p:sp>
    </p:spTree>
    <p:extLst>
      <p:ext uri="{BB962C8B-B14F-4D97-AF65-F5344CB8AC3E}">
        <p14:creationId xmlns:p14="http://schemas.microsoft.com/office/powerpoint/2010/main" val="2837108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So converters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134" y="837028"/>
            <a:ext cx="4358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3 converters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To get more info about files we can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Google for file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Check info in resource directories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2" y="2037357"/>
            <a:ext cx="5997265" cy="2761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9167"/>
          <a:stretch/>
        </p:blipFill>
        <p:spPr>
          <a:xfrm>
            <a:off x="3048788" y="2439869"/>
            <a:ext cx="4727864" cy="25386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90472" y="3856965"/>
            <a:ext cx="3130313" cy="56377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8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Perceptive Document Filters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522" y="708145"/>
            <a:ext cx="47051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Description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Owner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/>
              <a:t>Lexmark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Set of libraries providing abilities for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/>
              <a:t>File type identification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/>
              <a:t>Metadata </a:t>
            </a:r>
            <a:r>
              <a:rPr lang="en-US" dirty="0"/>
              <a:t>extraction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/>
              <a:t>Archive decompression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/>
              <a:t>(...)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~ 100 supported formats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Commercial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Close source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4734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BigData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5023" y="783170"/>
            <a:ext cx="753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Three major players providing SDK (libraries,...) for BigData solutions.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798" y="4240305"/>
            <a:ext cx="1110332" cy="412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984" y="4280802"/>
            <a:ext cx="1110523" cy="331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316" y="4205023"/>
            <a:ext cx="866596" cy="5481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106" y="2478826"/>
            <a:ext cx="2276475" cy="666750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259356836"/>
              </p:ext>
            </p:extLst>
          </p:nvPr>
        </p:nvGraphicFramePr>
        <p:xfrm>
          <a:off x="1018858" y="1338633"/>
          <a:ext cx="3230673" cy="943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492582" y="2112639"/>
            <a:ext cx="0" cy="220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492582" y="2330976"/>
            <a:ext cx="1147969" cy="1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0551" y="2332645"/>
            <a:ext cx="0" cy="147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40551" y="2110970"/>
            <a:ext cx="0" cy="367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33894" y="2110970"/>
            <a:ext cx="0" cy="220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40551" y="2330976"/>
            <a:ext cx="10933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2232341450"/>
              </p:ext>
            </p:extLst>
          </p:nvPr>
        </p:nvGraphicFramePr>
        <p:xfrm>
          <a:off x="2198797" y="3426525"/>
          <a:ext cx="3823868" cy="77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4020484" y="2491987"/>
            <a:ext cx="2277187" cy="605751"/>
            <a:chOff x="0" y="168725"/>
            <a:chExt cx="1009585" cy="605751"/>
          </a:xfrm>
        </p:grpSpPr>
        <p:sp>
          <p:nvSpPr>
            <p:cNvPr id="35" name="Rectangle 34"/>
            <p:cNvSpPr/>
            <p:nvPr/>
          </p:nvSpPr>
          <p:spPr>
            <a:xfrm>
              <a:off x="0" y="168725"/>
              <a:ext cx="1009585" cy="60575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TextBox 35"/>
            <p:cNvSpPr txBox="1"/>
            <p:nvPr/>
          </p:nvSpPr>
          <p:spPr>
            <a:xfrm>
              <a:off x="0" y="168725"/>
              <a:ext cx="1009585" cy="6057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000" kern="1200" dirty="0"/>
                <a:t>BigData solutions</a:t>
              </a:r>
              <a:endParaRPr lang="en-US" sz="2000" kern="1200" dirty="0"/>
            </a:p>
          </p:txBody>
        </p:sp>
      </p:grpSp>
      <p:cxnSp>
        <p:nvCxnSpPr>
          <p:cNvPr id="39" name="Straight Connector 38"/>
          <p:cNvCxnSpPr>
            <a:stCxn id="11" idx="2"/>
          </p:cNvCxnSpPr>
          <p:nvPr/>
        </p:nvCxnSpPr>
        <p:spPr>
          <a:xfrm flipH="1">
            <a:off x="2712343" y="3145576"/>
            <a:ext cx="1" cy="353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963206" y="3322523"/>
            <a:ext cx="0" cy="176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963206" y="3322523"/>
            <a:ext cx="18563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249531" y="3322523"/>
            <a:ext cx="0" cy="176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431398" y="3322523"/>
            <a:ext cx="6876" cy="176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6" idx="2"/>
          </p:cNvCxnSpPr>
          <p:nvPr/>
        </p:nvCxnSpPr>
        <p:spPr>
          <a:xfrm flipH="1">
            <a:off x="5159077" y="3097738"/>
            <a:ext cx="1" cy="224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19507" y="3322523"/>
            <a:ext cx="6187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02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Discovered bugs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522" y="983152"/>
            <a:ext cx="4512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Lexmark – Perceptive Document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0000"/>
                </a:solidFill>
              </a:rPr>
              <a:t>6 CVE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Oracle – Outside In (OIT)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0000"/>
                </a:solidFill>
              </a:rPr>
              <a:t>17 CVE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HP – Autonomy’s KeyView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0000"/>
                </a:solidFill>
              </a:rPr>
              <a:t>4 CVE</a:t>
            </a:r>
          </a:p>
        </p:txBody>
      </p:sp>
    </p:spTree>
    <p:extLst>
      <p:ext uri="{BB962C8B-B14F-4D97-AF65-F5344CB8AC3E}">
        <p14:creationId xmlns:p14="http://schemas.microsoft.com/office/powerpoint/2010/main" val="3644023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Perceptive Document Filters -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8" y="1118234"/>
            <a:ext cx="8112888" cy="21099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8058" y="687516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6 bugs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199" y="3380309"/>
            <a:ext cx="55998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/>
              <a:t> Used methods to find vulnerabilities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Fuzzing / cross fuzzing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Mainly used files : doc, xls, ppt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/>
              <a:t>initialy also archive files ( using corpus from libarchive), but ...</a:t>
            </a:r>
          </a:p>
        </p:txBody>
      </p:sp>
    </p:spTree>
    <p:extLst>
      <p:ext uri="{BB962C8B-B14F-4D97-AF65-F5344CB8AC3E}">
        <p14:creationId xmlns:p14="http://schemas.microsoft.com/office/powerpoint/2010/main" val="1998591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Components inception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5017" y="648256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First crash in Perceptive Doc. Filters revealed that it uses libarchie for </a:t>
            </a:r>
          </a:p>
          <a:p>
            <a:r>
              <a:rPr lang="pl-PL" dirty="0"/>
              <a:t>    archive decompression.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08" y="4329677"/>
            <a:ext cx="1110332" cy="412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098" y="4329677"/>
            <a:ext cx="1110523" cy="331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641" y="4325918"/>
            <a:ext cx="866596" cy="548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771" y="2568198"/>
            <a:ext cx="2276475" cy="66675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67783613"/>
              </p:ext>
            </p:extLst>
          </p:nvPr>
        </p:nvGraphicFramePr>
        <p:xfrm>
          <a:off x="2837523" y="1428005"/>
          <a:ext cx="3230673" cy="943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311247" y="2202011"/>
            <a:ext cx="0" cy="220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1247" y="2420348"/>
            <a:ext cx="1147969" cy="1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59216" y="2422017"/>
            <a:ext cx="0" cy="147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59216" y="2200342"/>
            <a:ext cx="0" cy="367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52559" y="2200342"/>
            <a:ext cx="0" cy="220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59216" y="2420348"/>
            <a:ext cx="10933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127070231"/>
              </p:ext>
            </p:extLst>
          </p:nvPr>
        </p:nvGraphicFramePr>
        <p:xfrm>
          <a:off x="4017462" y="3515897"/>
          <a:ext cx="3755115" cy="77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839149" y="2581359"/>
            <a:ext cx="2277187" cy="605751"/>
            <a:chOff x="0" y="168725"/>
            <a:chExt cx="1009585" cy="605751"/>
          </a:xfrm>
        </p:grpSpPr>
        <p:sp>
          <p:nvSpPr>
            <p:cNvPr id="17" name="Rectangle 16"/>
            <p:cNvSpPr/>
            <p:nvPr/>
          </p:nvSpPr>
          <p:spPr>
            <a:xfrm>
              <a:off x="0" y="168725"/>
              <a:ext cx="1009585" cy="60575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0" y="168725"/>
              <a:ext cx="1009585" cy="6057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000" kern="1200" dirty="0"/>
                <a:t>BigData solutions</a:t>
              </a:r>
              <a:endParaRPr lang="en-US" sz="2000" kern="1200" dirty="0"/>
            </a:p>
          </p:txBody>
        </p:sp>
      </p:grpSp>
      <p:cxnSp>
        <p:nvCxnSpPr>
          <p:cNvPr id="19" name="Straight Connector 18"/>
          <p:cNvCxnSpPr>
            <a:stCxn id="7" idx="2"/>
          </p:cNvCxnSpPr>
          <p:nvPr/>
        </p:nvCxnSpPr>
        <p:spPr>
          <a:xfrm flipH="1">
            <a:off x="4531008" y="3234948"/>
            <a:ext cx="1" cy="353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81871" y="3411895"/>
            <a:ext cx="0" cy="176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81871" y="3411895"/>
            <a:ext cx="18563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68196" y="3411895"/>
            <a:ext cx="0" cy="176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250063" y="3411895"/>
            <a:ext cx="6876" cy="176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2"/>
          </p:cNvCxnSpPr>
          <p:nvPr/>
        </p:nvCxnSpPr>
        <p:spPr>
          <a:xfrm flipH="1">
            <a:off x="6977742" y="3187110"/>
            <a:ext cx="1" cy="224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38172" y="3411895"/>
            <a:ext cx="6187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352864" y="4373934"/>
            <a:ext cx="969317" cy="452072"/>
            <a:chOff x="427" y="74463"/>
            <a:chExt cx="1471120" cy="622674"/>
          </a:xfrm>
        </p:grpSpPr>
        <p:sp>
          <p:nvSpPr>
            <p:cNvPr id="27" name="Rectangle 26"/>
            <p:cNvSpPr/>
            <p:nvPr/>
          </p:nvSpPr>
          <p:spPr>
            <a:xfrm>
              <a:off x="427" y="74463"/>
              <a:ext cx="1471120" cy="6226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TextBox 27"/>
            <p:cNvSpPr txBox="1"/>
            <p:nvPr/>
          </p:nvSpPr>
          <p:spPr>
            <a:xfrm>
              <a:off x="427" y="74463"/>
              <a:ext cx="1471120" cy="622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400" kern="1200" dirty="0"/>
                <a:t>Libarchive</a:t>
              </a:r>
              <a:endParaRPr lang="en-US" sz="1400" kern="1200" dirty="0"/>
            </a:p>
          </p:txBody>
        </p:sp>
      </p:grpSp>
      <p:cxnSp>
        <p:nvCxnSpPr>
          <p:cNvPr id="30" name="Straight Connector 29"/>
          <p:cNvCxnSpPr>
            <a:stCxn id="27" idx="0"/>
          </p:cNvCxnSpPr>
          <p:nvPr/>
        </p:nvCxnSpPr>
        <p:spPr>
          <a:xfrm flipH="1" flipV="1">
            <a:off x="2837522" y="3901697"/>
            <a:ext cx="1" cy="4722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5" idx="1"/>
          </p:cNvCxnSpPr>
          <p:nvPr/>
        </p:nvCxnSpPr>
        <p:spPr>
          <a:xfrm>
            <a:off x="2837522" y="3901697"/>
            <a:ext cx="117994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77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spc="0" dirty="0">
                <a:latin typeface="+mn-lt"/>
              </a:rPr>
              <a:t>Perceptive Document </a:t>
            </a:r>
            <a:r>
              <a:rPr lang="fr-FR" sz="2400" spc="0" dirty="0" err="1">
                <a:latin typeface="+mn-lt"/>
              </a:rPr>
              <a:t>Filters</a:t>
            </a:r>
            <a:r>
              <a:rPr lang="pl-PL" sz="2400" spc="0" dirty="0">
                <a:latin typeface="+mn-lt"/>
              </a:rPr>
              <a:t> – bug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489" y="717450"/>
            <a:ext cx="86976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LexMark</a:t>
            </a:r>
            <a:r>
              <a:rPr lang="fr-FR" dirty="0"/>
              <a:t> Perceptive Document </a:t>
            </a:r>
            <a:r>
              <a:rPr lang="fr-FR" dirty="0" err="1"/>
              <a:t>Filters</a:t>
            </a:r>
            <a:r>
              <a:rPr lang="fr-FR" dirty="0"/>
              <a:t> XLS </a:t>
            </a:r>
            <a:r>
              <a:rPr lang="fr-FR" dirty="0" err="1"/>
              <a:t>Convert</a:t>
            </a:r>
            <a:r>
              <a:rPr lang="fr-FR" dirty="0"/>
              <a:t> Code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Vulnerability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0000"/>
                </a:solidFill>
              </a:rPr>
              <a:t>CVE-2016-4335</a:t>
            </a:r>
          </a:p>
          <a:p>
            <a:pPr lvl="1"/>
            <a:endParaRPr lang="pl-PL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EFF"/>
                </a:solidFill>
              </a:rPr>
              <a:t>Vulnerable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EFF"/>
                </a:solidFill>
              </a:rPr>
              <a:t>reader::escher::MsofbtDggContainer::Handle</a:t>
            </a:r>
          </a:p>
          <a:p>
            <a:pPr lvl="1"/>
            <a:endParaRPr lang="pl-PL" dirty="0">
              <a:solidFill>
                <a:srgbClr val="FFFE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EFF"/>
                </a:solidFill>
              </a:rPr>
              <a:t>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EFF"/>
                </a:solidFill>
              </a:rPr>
              <a:t>libISYSreadershd.so</a:t>
            </a:r>
          </a:p>
          <a:p>
            <a:pPr lvl="1"/>
            <a:endParaRPr lang="pl-PL" dirty="0">
              <a:solidFill>
                <a:srgbClr val="FFFE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EFF"/>
                </a:solidFill>
              </a:rPr>
              <a:t>Type of vulnerability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EFF"/>
                </a:solidFill>
              </a:rPr>
              <a:t>Stack Based Buffer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68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7037" y="874150"/>
            <a:ext cx="8549926" cy="1754326"/>
          </a:xfrm>
          <a:prstGeom prst="rect">
            <a:avLst/>
          </a:prstGeom>
          <a:solidFill>
            <a:srgbClr val="FFFEFF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MSOFBH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fastcall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common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read_MSOFBH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common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StreamReader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MSOFBH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version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readInt16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header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LOBYTE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header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version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version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0xF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header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version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0xF0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header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version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version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0xFFF0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header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version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0xF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header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instance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readInt16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header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header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readInt32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header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pl-PL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header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l-PL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spc="0" dirty="0">
                <a:latin typeface="+mn-lt"/>
              </a:rPr>
              <a:t>Perceptive Document </a:t>
            </a:r>
            <a:r>
              <a:rPr lang="fr-FR" sz="2400" spc="0" dirty="0" err="1">
                <a:latin typeface="+mn-lt"/>
              </a:rPr>
              <a:t>Filters</a:t>
            </a:r>
            <a:r>
              <a:rPr lang="pl-PL" sz="2400" spc="0" dirty="0">
                <a:latin typeface="+mn-lt"/>
              </a:rPr>
              <a:t> – bug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0344" y="1973493"/>
            <a:ext cx="6084801" cy="251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297037" y="908772"/>
            <a:ext cx="8424932" cy="2631490"/>
          </a:xfrm>
          <a:prstGeom prst="rect">
            <a:avLst/>
          </a:prstGeom>
          <a:solidFill>
            <a:srgbClr val="FFFEFF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struct_a1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reader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escher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MsofbtDggContainer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Handle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struct_a1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__int64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struct_v5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MSOFBH_header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unsigned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a4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l-PL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  </a:t>
            </a:r>
            <a:r>
              <a:rPr lang="en-US" sz="1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localBuffer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112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 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(...)</a:t>
            </a:r>
            <a:endParaRPr lang="pl-PL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recType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0xF11Au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l-PL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recType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0xF11Eu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||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recType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0xF122u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	</a:t>
            </a:r>
            <a:r>
              <a:rPr lang="pl-PL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goto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LABEL_7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l-PL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  </a:t>
            </a:r>
            <a:r>
              <a:rPr lang="pl-PL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goto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LABEL_11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l-PL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l-PL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recType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0xF016u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l-PL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CPageMemoryStream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localBuffer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MSOFBH_header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endParaRPr lang="pl-PL" sz="1100" dirty="0"/>
          </a:p>
        </p:txBody>
      </p:sp>
      <p:sp>
        <p:nvSpPr>
          <p:cNvPr id="4" name="Rectangle 3"/>
          <p:cNvSpPr/>
          <p:nvPr/>
        </p:nvSpPr>
        <p:spPr>
          <a:xfrm>
            <a:off x="1161229" y="3062461"/>
            <a:ext cx="6063916" cy="31478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7" y="1135549"/>
            <a:ext cx="8736406" cy="155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4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165267"/>
            <a:ext cx="8801100" cy="1101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l-PL" dirty="0">
                <a:ea typeface="+mj-ea"/>
              </a:rPr>
              <a:t>Exploitation</a:t>
            </a:r>
            <a:br>
              <a:rPr lang="pl-PL" dirty="0">
                <a:ea typeface="+mj-ea"/>
              </a:rPr>
            </a:br>
            <a:r>
              <a:rPr lang="pl-PL" dirty="0">
                <a:solidFill>
                  <a:srgbClr val="FF0000"/>
                </a:solidFill>
              </a:rPr>
              <a:t>CVE-2016-4335</a:t>
            </a:r>
            <a:br>
              <a:rPr lang="pl-PL" dirty="0">
                <a:solidFill>
                  <a:srgbClr val="FF0000"/>
                </a:solidFill>
              </a:rPr>
            </a:br>
            <a:r>
              <a:rPr lang="pl-PL" dirty="0">
                <a:ea typeface="+mj-ea"/>
              </a:rPr>
              <a:t> 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5430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471" y="129902"/>
            <a:ext cx="8229600" cy="857250"/>
          </a:xfrm>
        </p:spPr>
        <p:txBody>
          <a:bodyPr/>
          <a:lstStyle/>
          <a:p>
            <a:r>
              <a:rPr lang="pl-PL" sz="2400" spc="0" dirty="0"/>
              <a:t>Just after xdmp:document-filter API call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40" y="768338"/>
            <a:ext cx="8387061" cy="26836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3527418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Process </a:t>
            </a:r>
            <a:r>
              <a:rPr lang="pl-PL" b="1" dirty="0">
                <a:solidFill>
                  <a:srgbClr val="FF0000"/>
                </a:solidFill>
              </a:rPr>
              <a:t>convert</a:t>
            </a:r>
            <a:r>
              <a:rPr lang="pl-PL" b="1" dirty="0"/>
              <a:t> </a:t>
            </a:r>
            <a:r>
              <a:rPr lang="pl-PL" dirty="0"/>
              <a:t>executed with </a:t>
            </a:r>
            <a:r>
              <a:rPr lang="pl-PL" b="1" dirty="0">
                <a:solidFill>
                  <a:srgbClr val="FF0000"/>
                </a:solidFill>
              </a:rPr>
              <a:t>daemon </a:t>
            </a:r>
            <a:r>
              <a:rPr lang="pl-PL" dirty="0">
                <a:solidFill>
                  <a:srgbClr val="FFFEFF"/>
                </a:solidFill>
              </a:rPr>
              <a:t>privilages</a:t>
            </a:r>
            <a:r>
              <a:rPr lang="pl-PL" dirty="0"/>
              <a:t>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58121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4613"/>
            <a:ext cx="8229600" cy="85725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l-PL" spc="0" dirty="0">
                <a:ea typeface="+mj-ea"/>
              </a:rPr>
              <a:t>Intro</a:t>
            </a:r>
            <a:endParaRPr lang="en-US" spc="0" dirty="0"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146" y="1024647"/>
            <a:ext cx="3463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/>
              <a:t> Yves </a:t>
            </a:r>
            <a:r>
              <a:rPr lang="pl-PL" dirty="0" err="1"/>
              <a:t>Younan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 </a:t>
            </a:r>
            <a:r>
              <a:rPr lang="pl-PL" dirty="0" err="1">
                <a:solidFill>
                  <a:srgbClr val="FFFEFF"/>
                </a:solidFill>
              </a:rPr>
              <a:t>Research</a:t>
            </a:r>
            <a:r>
              <a:rPr lang="pl-PL" dirty="0">
                <a:solidFill>
                  <a:srgbClr val="FFFEFF"/>
                </a:solidFill>
              </a:rPr>
              <a:t> Manager</a:t>
            </a:r>
          </a:p>
          <a:p>
            <a:pPr lvl="1">
              <a:buFontTx/>
              <a:buChar char="-"/>
            </a:pPr>
            <a:r>
              <a:rPr lang="pl-PL" dirty="0"/>
              <a:t> </a:t>
            </a:r>
            <a:r>
              <a:rPr lang="pl-PL" dirty="0">
                <a:solidFill>
                  <a:srgbClr val="FFFEFF"/>
                </a:solidFill>
              </a:rPr>
              <a:t>Cisco </a:t>
            </a:r>
            <a:r>
              <a:rPr lang="pl-PL" dirty="0" err="1">
                <a:solidFill>
                  <a:srgbClr val="FFFEFF"/>
                </a:solidFill>
              </a:rPr>
              <a:t>Talos</a:t>
            </a:r>
            <a:endParaRPr lang="pl-PL" dirty="0">
              <a:solidFill>
                <a:srgbClr val="FFFE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dirty="0"/>
              <a:t> Team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err="1"/>
              <a:t>Aleksandar</a:t>
            </a:r>
            <a:r>
              <a:rPr lang="pl-PL" dirty="0"/>
              <a:t> </a:t>
            </a:r>
            <a:r>
              <a:rPr lang="pl-PL" dirty="0" err="1"/>
              <a:t>Nikolich</a:t>
            </a:r>
            <a:endParaRPr lang="pl-PL" dirty="0"/>
          </a:p>
          <a:p>
            <a:pPr lvl="1">
              <a:buFont typeface="Arial" pitchFamily="34" charset="0"/>
              <a:buChar char="•"/>
            </a:pPr>
            <a:r>
              <a:rPr lang="pl-PL" dirty="0"/>
              <a:t> Ali </a:t>
            </a:r>
            <a:r>
              <a:rPr lang="pl-PL" dirty="0" err="1"/>
              <a:t>Rizvi-Santiago</a:t>
            </a:r>
            <a:endParaRPr lang="pl-PL" dirty="0"/>
          </a:p>
          <a:p>
            <a:pPr lvl="1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>
                <a:solidFill>
                  <a:schemeClr val="accent3"/>
                </a:solidFill>
              </a:rPr>
              <a:t>Marcin Noga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Piotr Bania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Tyler </a:t>
            </a:r>
            <a:r>
              <a:rPr lang="pl-PL" dirty="0" err="1"/>
              <a:t>Bohan</a:t>
            </a:r>
            <a:endParaRPr lang="pl-PL" dirty="0"/>
          </a:p>
          <a:p>
            <a:pPr lvl="1">
              <a:buFont typeface="Arial" pitchFamily="34" charset="0"/>
              <a:buChar char="•"/>
            </a:pPr>
            <a:r>
              <a:rPr lang="pl-PL" dirty="0"/>
              <a:t> Cory Duplantis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Lilith Wyatt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Claudio Bozzato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4332" y="1115438"/>
            <a:ext cx="4675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err="1"/>
              <a:t>Talos</a:t>
            </a:r>
            <a:r>
              <a:rPr lang="pl-PL" dirty="0"/>
              <a:t> </a:t>
            </a:r>
            <a:r>
              <a:rPr lang="pl-PL" dirty="0" err="1"/>
              <a:t>Vulndev</a:t>
            </a:r>
            <a:endParaRPr lang="pl-PL" dirty="0"/>
          </a:p>
          <a:p>
            <a:r>
              <a:rPr lang="pl-PL" dirty="0"/>
              <a:t> - Third party </a:t>
            </a:r>
            <a:r>
              <a:rPr lang="pl-PL" dirty="0" err="1"/>
              <a:t>vulnerability</a:t>
            </a:r>
            <a:r>
              <a:rPr lang="pl-PL" dirty="0"/>
              <a:t> </a:t>
            </a:r>
            <a:r>
              <a:rPr lang="pl-PL" dirty="0" err="1"/>
              <a:t>research</a:t>
            </a:r>
            <a:endParaRPr lang="pl-PL" dirty="0"/>
          </a:p>
          <a:p>
            <a:r>
              <a:rPr lang="pl-PL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192" y="1876643"/>
            <a:ext cx="3316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1400" dirty="0"/>
              <a:t> ~ 200 </a:t>
            </a:r>
            <a:r>
              <a:rPr lang="pl-PL" sz="1400" dirty="0" err="1"/>
              <a:t>bugów</a:t>
            </a:r>
            <a:r>
              <a:rPr lang="pl-PL" sz="1400" dirty="0"/>
              <a:t> znalezionych w ostatnie </a:t>
            </a:r>
          </a:p>
          <a:p>
            <a:r>
              <a:rPr lang="pl-PL" sz="1400" dirty="0"/>
              <a:t>	12 miesięcy</a:t>
            </a:r>
          </a:p>
          <a:p>
            <a:pPr>
              <a:buFontTx/>
              <a:buChar char="-"/>
            </a:pPr>
            <a:r>
              <a:rPr lang="pl-PL" sz="1400" dirty="0"/>
              <a:t> Microsoft </a:t>
            </a:r>
          </a:p>
          <a:p>
            <a:pPr>
              <a:buFontTx/>
              <a:buChar char="-"/>
            </a:pPr>
            <a:r>
              <a:rPr lang="pl-PL" sz="1400" dirty="0"/>
              <a:t> Apple </a:t>
            </a:r>
          </a:p>
          <a:p>
            <a:pPr>
              <a:buFontTx/>
              <a:buChar char="-"/>
            </a:pPr>
            <a:r>
              <a:rPr lang="pl-PL" sz="1400" dirty="0"/>
              <a:t> Oracle </a:t>
            </a:r>
          </a:p>
          <a:p>
            <a:pPr>
              <a:buFontTx/>
              <a:buChar char="-"/>
            </a:pPr>
            <a:r>
              <a:rPr lang="pl-PL" sz="1400" dirty="0"/>
              <a:t> </a:t>
            </a:r>
            <a:r>
              <a:rPr lang="pl-PL" sz="1400" dirty="0" err="1"/>
              <a:t>Adobe</a:t>
            </a:r>
            <a:r>
              <a:rPr lang="pl-PL" sz="1400" dirty="0"/>
              <a:t> </a:t>
            </a:r>
          </a:p>
          <a:p>
            <a:pPr>
              <a:buFontTx/>
              <a:buChar char="-"/>
            </a:pPr>
            <a:r>
              <a:rPr lang="pl-PL" sz="1400" dirty="0"/>
              <a:t> Google</a:t>
            </a:r>
          </a:p>
          <a:p>
            <a:pPr>
              <a:buFontTx/>
              <a:buChar char="-"/>
            </a:pPr>
            <a:r>
              <a:rPr lang="pl-PL" sz="1400" dirty="0"/>
              <a:t> IBM, HP, Intel, Lexmark</a:t>
            </a:r>
          </a:p>
          <a:p>
            <a:pPr>
              <a:buFontTx/>
              <a:buChar char="-"/>
            </a:pPr>
            <a:r>
              <a:rPr lang="pl-PL" sz="1400" dirty="0"/>
              <a:t> 7zip, </a:t>
            </a:r>
            <a:r>
              <a:rPr lang="pl-PL" sz="1400" dirty="0" err="1"/>
              <a:t>libarchive</a:t>
            </a:r>
            <a:r>
              <a:rPr lang="pl-PL" sz="1400" dirty="0"/>
              <a:t>, NTP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4053192" y="3886969"/>
            <a:ext cx="3095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- Security </a:t>
            </a:r>
            <a:r>
              <a:rPr lang="pl-PL" dirty="0" err="1"/>
              <a:t>tools</a:t>
            </a:r>
            <a:r>
              <a:rPr lang="pl-PL" dirty="0"/>
              <a:t> development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err="1"/>
              <a:t>Fuzzers</a:t>
            </a:r>
            <a:r>
              <a:rPr lang="pl-PL" dirty="0"/>
              <a:t>, </a:t>
            </a:r>
            <a:r>
              <a:rPr lang="pl-PL" dirty="0" err="1"/>
              <a:t>Crash</a:t>
            </a:r>
            <a:r>
              <a:rPr lang="pl-PL" dirty="0"/>
              <a:t> </a:t>
            </a:r>
            <a:r>
              <a:rPr lang="pl-PL" dirty="0" err="1"/>
              <a:t>triage</a:t>
            </a:r>
            <a:endParaRPr lang="pl-PL" dirty="0"/>
          </a:p>
          <a:p>
            <a:r>
              <a:rPr lang="pl-PL" dirty="0"/>
              <a:t>- </a:t>
            </a:r>
            <a:r>
              <a:rPr lang="pl-PL" dirty="0" err="1"/>
              <a:t>Mitigation</a:t>
            </a:r>
            <a:r>
              <a:rPr lang="pl-PL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5067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471" y="129902"/>
            <a:ext cx="8229600" cy="857250"/>
          </a:xfrm>
        </p:spPr>
        <p:txBody>
          <a:bodyPr/>
          <a:lstStyle/>
          <a:p>
            <a:r>
              <a:rPr lang="pl-PL" sz="2400" spc="0" dirty="0"/>
              <a:t>Perceptive Doc. Filters – mitigations check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5" y="909102"/>
            <a:ext cx="8613677" cy="15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13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471" y="129902"/>
            <a:ext cx="8229600" cy="857250"/>
          </a:xfrm>
        </p:spPr>
        <p:txBody>
          <a:bodyPr/>
          <a:lstStyle/>
          <a:p>
            <a:r>
              <a:rPr lang="pl-PL" sz="2400" spc="0" dirty="0"/>
              <a:t>Exploitation strategy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368" y="865164"/>
            <a:ext cx="86934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Trigger the vulnerability via xdmp:document-filter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Convert binary does not drop privilages == auto priv escal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Convert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created by MarkLogic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lack of ASLR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ROP ( DEP bypass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Remote Shell!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Full exploitation write-up: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hlinkClick r:id="rId2"/>
              </a:rPr>
              <a:t>http://blog.talosintelligence.com/2017/06/lexmark-perceptive-vuln-deep-dive.html</a:t>
            </a:r>
            <a:endParaRPr lang="pl-PL" dirty="0"/>
          </a:p>
          <a:p>
            <a:r>
              <a:rPr lang="pl-PL" dirty="0"/>
              <a:t>     „</a:t>
            </a:r>
            <a:r>
              <a:rPr lang="fr-FR" dirty="0"/>
              <a:t> </a:t>
            </a:r>
            <a:r>
              <a:rPr lang="fr-FR" dirty="0" err="1"/>
              <a:t>Deep</a:t>
            </a:r>
            <a:r>
              <a:rPr lang="fr-FR" dirty="0"/>
              <a:t> dive in </a:t>
            </a:r>
            <a:r>
              <a:rPr lang="fr-FR" dirty="0" err="1"/>
              <a:t>Lexmark</a:t>
            </a:r>
            <a:r>
              <a:rPr lang="fr-FR" dirty="0"/>
              <a:t> Perceptive Document </a:t>
            </a:r>
            <a:r>
              <a:rPr lang="fr-FR" dirty="0" err="1"/>
              <a:t>Filters</a:t>
            </a:r>
            <a:r>
              <a:rPr lang="fr-FR" dirty="0"/>
              <a:t> Exploitation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19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471" y="129902"/>
            <a:ext cx="8229600" cy="857250"/>
          </a:xfrm>
        </p:spPr>
        <p:txBody>
          <a:bodyPr/>
          <a:lstStyle/>
          <a:p>
            <a:r>
              <a:rPr lang="pl-PL" sz="2400" spc="0" dirty="0"/>
              <a:t>MarkLogic 0wn3d via Perceptive Doc. Filters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25460" y="2117188"/>
            <a:ext cx="77739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l-PL" dirty="0">
                <a:hlinkClick r:id="rId2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96397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Iceni Argus PDF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199" y="783170"/>
            <a:ext cx="51048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Owner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/>
              <a:t>Iceni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Commercial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Close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Its purpose as MarkLogic component: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/>
              <a:t>Extraction of PDF content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/>
              <a:t>Conversion PDF to XHTML</a:t>
            </a:r>
          </a:p>
          <a:p>
            <a:pPr lvl="2"/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Related API: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/>
              <a:t>xdmp:pdf-convert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766" y="1203157"/>
            <a:ext cx="2028467" cy="30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10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Iceni Argus PDF – fuzzing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70" y="1269982"/>
            <a:ext cx="8545859" cy="30333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90065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10 bugs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070" y="3775364"/>
            <a:ext cx="8545859" cy="29787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0509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spc="0" dirty="0">
                <a:latin typeface="+mn-lt"/>
              </a:rPr>
              <a:t>Iceni Argus PDF – bug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5128" y="785600"/>
            <a:ext cx="58892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Iceni</a:t>
            </a:r>
            <a:r>
              <a:rPr lang="fr-FR" dirty="0"/>
              <a:t> Argus </a:t>
            </a:r>
            <a:r>
              <a:rPr lang="pl-PL" dirty="0">
                <a:solidFill>
                  <a:srgbClr val="FFFEFF"/>
                </a:solidFill>
              </a:rPr>
              <a:t>ipNameAdd</a:t>
            </a:r>
            <a:r>
              <a:rPr lang="fr-FR" dirty="0"/>
              <a:t> Code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Vulnerability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0000"/>
                </a:solidFill>
              </a:rPr>
              <a:t>CVE-2016-8335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EFF"/>
                </a:solidFill>
              </a:rPr>
              <a:t>Vulnerable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EFF"/>
                </a:solidFill>
              </a:rPr>
              <a:t>ipNameAdd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EFF"/>
                </a:solidFill>
              </a:rPr>
              <a:t>Type of vulnerability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EFF"/>
                </a:solidFill>
              </a:rPr>
              <a:t>Stack Based Buffer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EFF"/>
                </a:solidFill>
              </a:rPr>
              <a:t>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EFF"/>
                </a:solidFill>
              </a:rPr>
              <a:t>Argus.dll/so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55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Iceni Argus PDF – bug analysis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1" y="925185"/>
            <a:ext cx="6105525" cy="1714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3451" y="925185"/>
            <a:ext cx="7552396" cy="3970318"/>
          </a:xfrm>
          <a:prstGeom prst="rect">
            <a:avLst/>
          </a:prstGeom>
          <a:solidFill>
            <a:srgbClr val="FFFEFF"/>
          </a:solidFill>
        </p:spPr>
        <p:txBody>
          <a:bodyPr wrap="square">
            <a:spAutoFit/>
          </a:bodyPr>
          <a:lstStyle/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</a:t>
            </a:r>
            <a:r>
              <a:rPr lang="pl-PL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'/'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strlen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0xFF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v64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ipGStrGetStr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ipscan.c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"Name too long '%s'"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pl-PL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v13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ipNameAdd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pl-PL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goto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LABEL_20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pl-PL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isReal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28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29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v11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strtod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LOBYTE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v12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31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LOBYTE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objNumber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*&amp;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v76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v11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33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pl-PL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goto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LABEL_20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34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35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pl-PL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isInteger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36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Line </a:t>
            </a:r>
            <a:r>
              <a:rPr lang="pl-P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44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v55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ipNameAdd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l-PL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1" y="941799"/>
            <a:ext cx="5800725" cy="39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1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165267"/>
            <a:ext cx="8801100" cy="1101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l-PL" dirty="0">
                <a:ea typeface="+mj-ea"/>
              </a:rPr>
              <a:t>Exploitation</a:t>
            </a:r>
            <a:br>
              <a:rPr lang="pl-PL" dirty="0">
                <a:ea typeface="+mj-ea"/>
              </a:rPr>
            </a:br>
            <a:r>
              <a:rPr lang="pl-PL" dirty="0">
                <a:solidFill>
                  <a:srgbClr val="FF0000"/>
                </a:solidFill>
              </a:rPr>
              <a:t>CVE-2016-8335</a:t>
            </a:r>
            <a:br>
              <a:rPr lang="pl-PL" dirty="0">
                <a:solidFill>
                  <a:srgbClr val="FF0000"/>
                </a:solidFill>
              </a:rPr>
            </a:br>
            <a:r>
              <a:rPr lang="pl-PL" dirty="0">
                <a:ea typeface="+mj-ea"/>
              </a:rPr>
              <a:t> 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2735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Maybe this time Windows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644" y="914400"/>
            <a:ext cx="393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Check of implemented Mitigations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Results from BinScope’a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24" y="1765597"/>
            <a:ext cx="51816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21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Remote SYSTEM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0" y="1050306"/>
            <a:ext cx="8248935" cy="7028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519" y="2117558"/>
            <a:ext cx="6983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W00t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BinScope showed lack of DEP ?!?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Bug in ProcessExplorer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DEP is indeed forced on x64 arch. , but only for 64bit processes.</a:t>
            </a:r>
          </a:p>
        </p:txBody>
      </p:sp>
    </p:spTree>
    <p:extLst>
      <p:ext uri="{BB962C8B-B14F-4D97-AF65-F5344CB8AC3E}">
        <p14:creationId xmlns:p14="http://schemas.microsoft.com/office/powerpoint/2010/main" val="146379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4613"/>
            <a:ext cx="8229600" cy="85725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l-PL" spc="0" dirty="0">
                <a:ea typeface="+mj-ea"/>
              </a:rPr>
              <a:t>Agenda</a:t>
            </a:r>
            <a:endParaRPr lang="en-US" spc="0" dirty="0"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3037" y="907960"/>
            <a:ext cx="73725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How components „provided/shared” by other providers can affect </a:t>
            </a:r>
          </a:p>
          <a:p>
            <a:r>
              <a:rPr lang="pl-PL" dirty="0"/>
              <a:t>    your product.</a:t>
            </a:r>
          </a:p>
          <a:p>
            <a:endParaRPr lang="pl-PL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Examples of bugs, misuses, other problems with use of libraries</a:t>
            </a:r>
          </a:p>
          <a:p>
            <a:r>
              <a:rPr lang="pl-PL" dirty="0"/>
              <a:t>     in Enterprise solutions and their consequences. </a:t>
            </a:r>
          </a:p>
          <a:p>
            <a:pPr marL="285750" indent="-285750">
              <a:buFont typeface="Arial" pitchFamily="34" charset="0"/>
              <a:buChar char="•"/>
            </a:pPr>
            <a:endParaRPr lang="pl-PL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Bugs analysis</a:t>
            </a:r>
          </a:p>
          <a:p>
            <a:pPr marL="285750" indent="-285750">
              <a:buFont typeface="Arial" pitchFamily="34" charset="0"/>
              <a:buChar char="•"/>
            </a:pPr>
            <a:endParaRPr lang="pl-PL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Exploitation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471" y="129902"/>
            <a:ext cx="8229600" cy="857250"/>
          </a:xfrm>
        </p:spPr>
        <p:txBody>
          <a:bodyPr/>
          <a:lstStyle/>
          <a:p>
            <a:r>
              <a:rPr lang="pl-PL" sz="2400" spc="0" dirty="0"/>
              <a:t>Exploitation strategy</a:t>
            </a:r>
            <a:br>
              <a:rPr lang="pl-PL" dirty="0"/>
            </a:br>
            <a:r>
              <a:rPr lang="pl-PL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368" y="865164"/>
            <a:ext cx="847539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Trigger the vulnerability via xdmp:pdf-convert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Convert binary does not drop privilages == auto priv escal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convert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created by MarkLogic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lack of ASLR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Lack of DEP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Exploitation like in 90’ – JMP ESP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Remote Shell!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Full exploitation write-up: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hlinkClick r:id="rId2"/>
              </a:rPr>
              <a:t>http://blog.talosintelligence.com/2017/09/deep-dive-marklogic-exploitation.html</a:t>
            </a:r>
            <a:endParaRPr lang="pl-PL" dirty="0"/>
          </a:p>
          <a:p>
            <a:r>
              <a:rPr lang="pl-PL" dirty="0"/>
              <a:t>„Deep Dive in MarkLogic Exploitation Process via Argus PDF Converter”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0296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471" y="6149"/>
            <a:ext cx="8229600" cy="857250"/>
          </a:xfrm>
        </p:spPr>
        <p:txBody>
          <a:bodyPr/>
          <a:lstStyle/>
          <a:p>
            <a:r>
              <a:rPr lang="pl-PL" sz="2400" spc="0" dirty="0"/>
              <a:t>MarkLogic 0wn3d via Iceni Argus PDF</a:t>
            </a:r>
            <a:r>
              <a:rPr lang="pl-PL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25460" y="2117188"/>
            <a:ext cx="77739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l-PL" dirty="0">
                <a:hlinkClick r:id="rId2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583797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020888"/>
            <a:ext cx="8801100" cy="1101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l-PL" dirty="0">
                <a:ea typeface="+mj-ea"/>
              </a:rPr>
              <a:t>Conclusions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4322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8767" y="1368162"/>
            <a:ext cx="73212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kind of problems we could observe related with components</a:t>
            </a:r>
            <a:r>
              <a:rPr lang="pl-PL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misuse can increase vectors of attack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lack of support for basic mitigations in 2016!!!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/>
              <a:t>even in big commercial solutions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Components inception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l-PL" dirty="0"/>
              <a:t>One component to rule them all!</a:t>
            </a:r>
          </a:p>
        </p:txBody>
      </p:sp>
    </p:spTree>
    <p:extLst>
      <p:ext uri="{BB962C8B-B14F-4D97-AF65-F5344CB8AC3E}">
        <p14:creationId xmlns:p14="http://schemas.microsoft.com/office/powerpoint/2010/main" val="313489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020888"/>
            <a:ext cx="8801100" cy="1101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l-PL" dirty="0">
                <a:ea typeface="+mj-ea"/>
              </a:rPr>
              <a:t>Thank You!</a:t>
            </a:r>
            <a:br>
              <a:rPr lang="pl-PL" dirty="0">
                <a:ea typeface="+mj-ea"/>
              </a:rPr>
            </a:br>
            <a:r>
              <a:rPr lang="pl-PL" dirty="0">
                <a:ea typeface="+mj-ea"/>
              </a:rPr>
              <a:t>Q&amp;A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" y="2020888"/>
            <a:ext cx="8801100" cy="1101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l-PL" spc="0" dirty="0">
                <a:ea typeface="+mj-ea"/>
              </a:rPr>
              <a:t>Libarchive</a:t>
            </a:r>
            <a:r>
              <a:rPr lang="pl-PL" dirty="0">
                <a:ea typeface="+mj-ea"/>
              </a:rPr>
              <a:t> vs Splun</a:t>
            </a:r>
            <a:r>
              <a:rPr lang="en-US" dirty="0">
                <a:ea typeface="+mj-ea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684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 err="1"/>
              <a:t>Libarchive</a:t>
            </a:r>
            <a:endParaRPr lang="pl-PL" spc="0" dirty="0"/>
          </a:p>
        </p:txBody>
      </p:sp>
      <p:sp>
        <p:nvSpPr>
          <p:cNvPr id="3" name="TextBox 2"/>
          <p:cNvSpPr txBox="1"/>
          <p:nvPr/>
        </p:nvSpPr>
        <p:spPr>
          <a:xfrm>
            <a:off x="843064" y="783170"/>
            <a:ext cx="661270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/>
              <a:t> Description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Open source library supports read and write operation in </a:t>
            </a:r>
          </a:p>
          <a:p>
            <a:pPr lvl="1"/>
            <a:r>
              <a:rPr lang="pl-PL" dirty="0"/>
              <a:t>a variety of archive formats.</a:t>
            </a:r>
          </a:p>
          <a:p>
            <a:pPr lvl="1"/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/>
              <a:t> Motivation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Huge number of supported formats ( more than 20 )</a:t>
            </a:r>
          </a:p>
          <a:p>
            <a:pPr lvl="2">
              <a:buFont typeface="Arial" pitchFamily="34" charset="0"/>
              <a:buChar char="•"/>
            </a:pPr>
            <a:r>
              <a:rPr lang="pl-PL" dirty="0"/>
              <a:t> zip, </a:t>
            </a:r>
            <a:r>
              <a:rPr lang="pl-PL" dirty="0" err="1"/>
              <a:t>rar</a:t>
            </a:r>
            <a:r>
              <a:rPr lang="pl-PL" dirty="0"/>
              <a:t>, 7zip, </a:t>
            </a:r>
            <a:r>
              <a:rPr lang="pl-PL" dirty="0" err="1"/>
              <a:t>mtree</a:t>
            </a:r>
            <a:r>
              <a:rPr lang="pl-PL" dirty="0"/>
              <a:t>, </a:t>
            </a:r>
            <a:r>
              <a:rPr lang="pl-PL" dirty="0" err="1"/>
              <a:t>cpio</a:t>
            </a:r>
            <a:r>
              <a:rPr lang="pl-PL" dirty="0"/>
              <a:t>, </a:t>
            </a:r>
            <a:r>
              <a:rPr lang="pl-PL" dirty="0" err="1"/>
              <a:t>xar</a:t>
            </a:r>
            <a:r>
              <a:rPr lang="pl-PL" dirty="0"/>
              <a:t>, (…)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Popularity</a:t>
            </a:r>
          </a:p>
          <a:p>
            <a:pPr lvl="2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err="1"/>
              <a:t>Package</a:t>
            </a:r>
            <a:r>
              <a:rPr lang="pl-PL" dirty="0"/>
              <a:t> </a:t>
            </a:r>
            <a:r>
              <a:rPr lang="pl-PL" dirty="0" err="1"/>
              <a:t>Managers</a:t>
            </a:r>
            <a:endParaRPr lang="pl-PL" dirty="0"/>
          </a:p>
          <a:p>
            <a:pPr lvl="3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err="1"/>
              <a:t>Cmake</a:t>
            </a:r>
            <a:endParaRPr lang="pl-PL" dirty="0"/>
          </a:p>
          <a:p>
            <a:pPr lvl="3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err="1"/>
              <a:t>pkgutils</a:t>
            </a:r>
            <a:endParaRPr lang="pl-PL" dirty="0"/>
          </a:p>
          <a:p>
            <a:pPr lvl="2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en-US" dirty="0"/>
              <a:t>Archiving tools and File Browsers</a:t>
            </a:r>
            <a:endParaRPr lang="pl-PL" dirty="0"/>
          </a:p>
          <a:p>
            <a:pPr lvl="3">
              <a:buFont typeface="Arial" pitchFamily="34" charset="0"/>
              <a:buChar char="•"/>
            </a:pPr>
            <a:r>
              <a:rPr lang="pl-PL" dirty="0"/>
              <a:t> Nautilus</a:t>
            </a:r>
          </a:p>
          <a:p>
            <a:pPr lvl="2">
              <a:buFont typeface="Arial" pitchFamily="34" charset="0"/>
              <a:buChar char="•"/>
            </a:pPr>
            <a:r>
              <a:rPr lang="pl-PL" dirty="0"/>
              <a:t> Enterprise solutions</a:t>
            </a:r>
          </a:p>
          <a:p>
            <a:pPr lvl="3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err="1"/>
              <a:t>Splunk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377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Libarchive – plan of attack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9892" y="783170"/>
            <a:ext cx="8574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/>
              <a:t> Used methods to find vulnerabilities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A lot of supported formats, opensource, lets do this in a comprehensive way!</a:t>
            </a:r>
          </a:p>
          <a:p>
            <a:pPr lvl="2">
              <a:buFont typeface="Arial" pitchFamily="34" charset="0"/>
              <a:buChar char="•"/>
            </a:pPr>
            <a:r>
              <a:rPr lang="pl-PL" dirty="0"/>
              <a:t> Fuzzing – using many machines</a:t>
            </a:r>
          </a:p>
          <a:p>
            <a:pPr lvl="2">
              <a:buFont typeface="Arial" pitchFamily="34" charset="0"/>
              <a:buChar char="•"/>
            </a:pPr>
            <a:r>
              <a:rPr lang="pl-PL" dirty="0"/>
              <a:t> Automatic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analysis</a:t>
            </a:r>
            <a:endParaRPr lang="pl-PL" dirty="0"/>
          </a:p>
          <a:p>
            <a:pPr lvl="2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543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Libarchive -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809" y="953311"/>
            <a:ext cx="8215454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/>
              <a:t> 4 bugs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 Which method turned out to be the most efficient one ?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err="1"/>
              <a:t>Fuzzing</a:t>
            </a:r>
            <a:endParaRPr lang="pl-PL" dirty="0"/>
          </a:p>
          <a:p>
            <a:pPr lvl="2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sz="1400" dirty="0"/>
              <a:t>LIBARCHIVE RAR </a:t>
            </a:r>
            <a:r>
              <a:rPr lang="pl-PL" sz="1400" dirty="0">
                <a:solidFill>
                  <a:srgbClr val="FF0000"/>
                </a:solidFill>
              </a:rPr>
              <a:t>RESTARTMODEL</a:t>
            </a:r>
            <a:r>
              <a:rPr lang="pl-PL" sz="1400" dirty="0"/>
              <a:t> CODE EXECUTION VULNERABILITY</a:t>
            </a:r>
          </a:p>
          <a:p>
            <a:pPr lvl="3">
              <a:buFont typeface="Arial" pitchFamily="34" charset="0"/>
              <a:buChar char="•"/>
            </a:pPr>
            <a:r>
              <a:rPr lang="pl-PL" sz="1400" dirty="0"/>
              <a:t> CVE-2016-4302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Automatic Static Code Analysis</a:t>
            </a:r>
          </a:p>
          <a:p>
            <a:pPr lvl="2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sz="1400" dirty="0"/>
              <a:t>LIBARCHIVE MTREE </a:t>
            </a:r>
            <a:r>
              <a:rPr lang="pl-PL" sz="1400" dirty="0" err="1">
                <a:solidFill>
                  <a:srgbClr val="FF0000"/>
                </a:solidFill>
              </a:rPr>
              <a:t>PARSE_DEVICE</a:t>
            </a:r>
            <a:r>
              <a:rPr lang="pl-PL" sz="1400" dirty="0"/>
              <a:t> CODE EXECUTION VULNERABILITY</a:t>
            </a:r>
          </a:p>
          <a:p>
            <a:pPr lvl="3">
              <a:buFont typeface="Arial" pitchFamily="34" charset="0"/>
              <a:buChar char="•"/>
            </a:pPr>
            <a:r>
              <a:rPr lang="pl-PL" sz="1400" dirty="0"/>
              <a:t> CVE-2016-4301</a:t>
            </a:r>
          </a:p>
          <a:p>
            <a:pPr lvl="1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review</a:t>
            </a:r>
            <a:r>
              <a:rPr lang="pl-PL" dirty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sz="1400" dirty="0"/>
              <a:t>LIBARCHIVE ZIP</a:t>
            </a:r>
            <a:r>
              <a:rPr lang="pl-PL" sz="1400" dirty="0">
                <a:solidFill>
                  <a:srgbClr val="FF0000"/>
                </a:solidFill>
              </a:rPr>
              <a:t> </a:t>
            </a:r>
            <a:r>
              <a:rPr lang="pl-PL" sz="1400" dirty="0" err="1">
                <a:solidFill>
                  <a:srgbClr val="FF0000"/>
                </a:solidFill>
              </a:rPr>
              <a:t>ZIP_READ_MAC_METADATA</a:t>
            </a:r>
            <a:r>
              <a:rPr lang="pl-PL" sz="1400" dirty="0">
                <a:solidFill>
                  <a:srgbClr val="FF0000"/>
                </a:solidFill>
              </a:rPr>
              <a:t> </a:t>
            </a:r>
            <a:r>
              <a:rPr lang="pl-PL" sz="1400" dirty="0"/>
              <a:t>CODE EXECUTION VULNERABILITY</a:t>
            </a:r>
          </a:p>
          <a:p>
            <a:pPr lvl="3">
              <a:buFont typeface="Arial" pitchFamily="34" charset="0"/>
              <a:buChar char="•"/>
            </a:pPr>
            <a:r>
              <a:rPr lang="pl-PL" sz="1400" dirty="0"/>
              <a:t> CVE-2016-1541</a:t>
            </a:r>
          </a:p>
          <a:p>
            <a:pPr lvl="2"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sz="1400" dirty="0"/>
              <a:t>LIBARCHIVE 7ZIP </a:t>
            </a:r>
            <a:r>
              <a:rPr lang="pl-PL" sz="1400" dirty="0" err="1">
                <a:solidFill>
                  <a:srgbClr val="FF0000"/>
                </a:solidFill>
              </a:rPr>
              <a:t>READ_SUBSTREAMSINFO</a:t>
            </a:r>
            <a:r>
              <a:rPr lang="pl-PL" sz="1400" dirty="0"/>
              <a:t> CODE EXECUTION VULNERABILITY</a:t>
            </a:r>
          </a:p>
          <a:p>
            <a:pPr lvl="3">
              <a:buFont typeface="Arial" pitchFamily="34" charset="0"/>
              <a:buChar char="•"/>
            </a:pPr>
            <a:r>
              <a:rPr lang="pl-PL" sz="1400" dirty="0"/>
              <a:t> CVE-2016-4300</a:t>
            </a:r>
          </a:p>
        </p:txBody>
      </p:sp>
    </p:spTree>
    <p:extLst>
      <p:ext uri="{BB962C8B-B14F-4D97-AF65-F5344CB8AC3E}">
        <p14:creationId xmlns:p14="http://schemas.microsoft.com/office/powerpoint/2010/main" val="389099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9054" y="1473235"/>
            <a:ext cx="7707550" cy="31393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(...)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804000"/>
                </a:solidFill>
                <a:highlight>
                  <a:srgbClr val="FFFFFF"/>
                </a:highlight>
              </a:rPr>
              <a:t>#</a:t>
            </a:r>
            <a:r>
              <a:rPr lang="pl-PL" sz="1100" dirty="0" err="1">
                <a:solidFill>
                  <a:srgbClr val="804000"/>
                </a:solidFill>
                <a:highlight>
                  <a:srgbClr val="FFFFFF"/>
                </a:highlight>
              </a:rPr>
              <a:t>define</a:t>
            </a:r>
            <a:r>
              <a:rPr lang="pl-PL" sz="1100" dirty="0">
                <a:solidFill>
                  <a:srgbClr val="804000"/>
                </a:solidFill>
                <a:highlight>
                  <a:srgbClr val="FFFFFF"/>
                </a:highlight>
              </a:rPr>
              <a:t> </a:t>
            </a:r>
            <a:r>
              <a:rPr lang="pl-PL" sz="1100" dirty="0" err="1">
                <a:solidFill>
                  <a:srgbClr val="804000"/>
                </a:solidFill>
                <a:highlight>
                  <a:srgbClr val="FFFFFF"/>
                </a:highlight>
              </a:rPr>
              <a:t>UMAX_ENTRY</a:t>
            </a:r>
            <a:r>
              <a:rPr lang="pl-PL" sz="1100" dirty="0">
                <a:solidFill>
                  <a:srgbClr val="804000"/>
                </a:solidFill>
                <a:highlight>
                  <a:srgbClr val="FFFFFF"/>
                </a:highlight>
              </a:rPr>
              <a:t>	</a:t>
            </a:r>
            <a:r>
              <a:rPr lang="pl-PL" sz="1100" dirty="0" err="1">
                <a:solidFill>
                  <a:srgbClr val="804000"/>
                </a:solidFill>
                <a:highlight>
                  <a:srgbClr val="FFFFFF"/>
                </a:highlight>
              </a:rPr>
              <a:t>ARCHIVE_LITERAL_ULL</a:t>
            </a:r>
            <a:r>
              <a:rPr lang="pl-PL" sz="1100" dirty="0">
                <a:solidFill>
                  <a:srgbClr val="804000"/>
                </a:solidFill>
                <a:highlight>
                  <a:srgbClr val="FFFFFF"/>
                </a:highlight>
              </a:rPr>
              <a:t>(100000000)</a:t>
            </a:r>
          </a:p>
          <a:p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(...)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2129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100" dirty="0" err="1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endParaRPr lang="pl-PL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2130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read_SubStreamsInfo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struct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archive_read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struct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_7z_substream_info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2131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100" dirty="0" err="1">
                <a:solidFill>
                  <a:srgbClr val="8000FF"/>
                </a:solidFill>
                <a:highlight>
                  <a:srgbClr val="FFFFFF"/>
                </a:highlight>
              </a:rPr>
              <a:t>struct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_7z_folder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size_t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numFolders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2132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2135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l-PL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size_t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unpack_streams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(...)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2149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type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kNumUnPackStream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2150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l-PL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unpack_streams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2151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l-PL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numFolders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2152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parse_7zip_uint64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&amp;(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numUnpackStreams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2153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pl-PL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pl-PL" sz="1100" b="1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2154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UMAX_ENTRY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numUnpackStreams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2155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pl-PL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pl-PL" sz="1100" b="1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2156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unpack_streams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size_t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numUnpackStreams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100" b="1" dirty="0">
                <a:solidFill>
                  <a:srgbClr val="008000"/>
                </a:solidFill>
                <a:highlight>
                  <a:srgbClr val="FFFFFF"/>
                </a:highlight>
              </a:rPr>
              <a:t>// &lt;---- INTEGER OVERFLOW</a:t>
            </a: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2157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l-PL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pc="0" dirty="0"/>
              <a:t>Libarchive – bug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2807" y="686656"/>
            <a:ext cx="80577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/>
              <a:t> </a:t>
            </a:r>
            <a:r>
              <a:rPr lang="pl-PL" sz="1400" dirty="0"/>
              <a:t>LIBARCHIVE 7ZIP </a:t>
            </a:r>
            <a:r>
              <a:rPr lang="pl-PL" sz="1400" dirty="0" err="1">
                <a:solidFill>
                  <a:srgbClr val="FF0000"/>
                </a:solidFill>
              </a:rPr>
              <a:t>READ_SUBSTREAMSINFO</a:t>
            </a:r>
            <a:r>
              <a:rPr lang="pl-PL" sz="1400" dirty="0"/>
              <a:t> CODE EXECUTION VULNERABILITY</a:t>
            </a:r>
          </a:p>
          <a:p>
            <a:pPr lvl="1">
              <a:buFont typeface="Arial" pitchFamily="34" charset="0"/>
              <a:buChar char="•"/>
            </a:pPr>
            <a:r>
              <a:rPr lang="pl-PL" sz="1400" dirty="0"/>
              <a:t> Why fuzzer did not find it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9054" y="1473235"/>
            <a:ext cx="7949612" cy="212365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2164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unpack_streams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unpack_streams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2165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1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unpack_streams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2166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unpackSizes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calloc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unpack_streams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b="1" dirty="0">
                <a:solidFill>
                  <a:srgbClr val="008000"/>
                </a:solidFill>
                <a:highlight>
                  <a:srgbClr val="FFFFFF"/>
                </a:highlight>
              </a:rPr>
              <a:t>// &lt;----- ALLOCATION BASED ON OVERFLOWED INT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2167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    </a:t>
            </a:r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sizeof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(*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unpackSizes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2168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digestsDefined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calloc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unpack_streams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2169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    </a:t>
            </a:r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sizeof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(*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digestsDefined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2170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digests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calloc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unpack_streams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2171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    </a:t>
            </a:r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sizeof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(*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digests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2172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l-PL" sz="11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ss</a:t>
            </a:r>
            <a:r>
              <a:rPr lang="pl-PL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pl-PL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unpackSizes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ss</a:t>
            </a:r>
            <a:r>
              <a:rPr lang="pl-PL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pl-PL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digestsDefined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2173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digests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2174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pl-PL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pl-PL" sz="1100" b="1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2175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512820" y="3192780"/>
            <a:ext cx="411480" cy="175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1611" y="2468880"/>
            <a:ext cx="3314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0xffffffff / 100000000 = 42</a:t>
            </a:r>
          </a:p>
          <a:p>
            <a:r>
              <a:rPr lang="pl-PL" sz="1200" dirty="0" err="1">
                <a:solidFill>
                  <a:srgbClr val="FF0000"/>
                </a:solidFill>
              </a:rPr>
              <a:t>hex</a:t>
            </a:r>
            <a:r>
              <a:rPr lang="pl-PL" sz="1200" dirty="0">
                <a:solidFill>
                  <a:srgbClr val="FF0000"/>
                </a:solidFill>
              </a:rPr>
              <a:t>(0xffffffff % 100000000) = 0x5a915ff</a:t>
            </a:r>
          </a:p>
          <a:p>
            <a:r>
              <a:rPr lang="pl-PL" sz="1200" dirty="0" err="1">
                <a:solidFill>
                  <a:srgbClr val="FF0000"/>
                </a:solidFill>
              </a:rPr>
              <a:t>hex</a:t>
            </a:r>
            <a:r>
              <a:rPr lang="pl-PL" sz="1200" dirty="0">
                <a:solidFill>
                  <a:srgbClr val="FF0000"/>
                </a:solidFill>
              </a:rPr>
              <a:t>((100000000 * 42) + 0x5a915ffL) = 0xffffffff</a:t>
            </a:r>
          </a:p>
          <a:p>
            <a:r>
              <a:rPr lang="pl-PL" sz="1200" dirty="0">
                <a:solidFill>
                  <a:srgbClr val="FF0000"/>
                </a:solidFill>
              </a:rPr>
              <a:t>(100000000 * 42) + 0x5a915ffL + 2</a:t>
            </a:r>
          </a:p>
          <a:p>
            <a:r>
              <a:rPr lang="pl-PL" sz="1200" dirty="0">
                <a:solidFill>
                  <a:srgbClr val="FF0000"/>
                </a:solidFill>
              </a:rPr>
              <a:t>(100000000 * 42) + 0x5a91601L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88080" y="4000500"/>
            <a:ext cx="708660" cy="236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1784" y="2111871"/>
            <a:ext cx="7707550" cy="297004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2134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uint64_t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l-PL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usizes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2177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usizes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unpackSizes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2178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l-PL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numFolders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2179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l-PL" sz="1100" dirty="0" err="1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pack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2180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	uint64_t sum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2181</a:t>
            </a:r>
            <a:endParaRPr lang="pl-PL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2182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numUnpackStreams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2183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pl-PL" sz="11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continue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2184</a:t>
            </a:r>
            <a:endParaRPr lang="pl-PL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2185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	sum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2186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type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kSize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2187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pack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pack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f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numUnpackStreams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pack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2188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parse_7zip_uint64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usizes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		 </a:t>
            </a:r>
            <a:r>
              <a:rPr lang="en-US" sz="1100" b="1" dirty="0">
                <a:solidFill>
                  <a:srgbClr val="008000"/>
                </a:solidFill>
                <a:highlight>
                  <a:srgbClr val="FFFFFF"/>
                </a:highlight>
              </a:rPr>
              <a:t>// &lt;--- BUFFER OVERFLOW</a:t>
            </a: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2189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pl-PL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pl-PL" sz="1100" b="1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2190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			sum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pl-PL" sz="11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l-PL" sz="11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usizes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2191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l-PL" sz="11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Line </a:t>
            </a:r>
            <a:r>
              <a:rPr lang="pl-PL" sz="1100" dirty="0">
                <a:solidFill>
                  <a:srgbClr val="FF8000"/>
                </a:solidFill>
                <a:highlight>
                  <a:srgbClr val="FFFFFF"/>
                </a:highlight>
              </a:rPr>
              <a:t>2192</a:t>
            </a:r>
            <a:r>
              <a:rPr lang="pl-PL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pl-PL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213219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5" grpId="1"/>
      <p:bldP spid="7" grpId="0" animBg="1"/>
    </p:bldLst>
  </p:timing>
</p:sld>
</file>

<file path=ppt/theme/theme1.xml><?xml version="1.0" encoding="utf-8"?>
<a:theme xmlns:a="http://schemas.openxmlformats.org/drawingml/2006/main" name="Talos_Deck_Template_20160622">
  <a:themeElements>
    <a:clrScheme name="Custom 1">
      <a:dk1>
        <a:srgbClr val="E6E7E8"/>
      </a:dk1>
      <a:lt1>
        <a:srgbClr val="D1D3D4"/>
      </a:lt1>
      <a:dk2>
        <a:srgbClr val="19191B"/>
      </a:dk2>
      <a:lt2>
        <a:srgbClr val="19191B"/>
      </a:lt2>
      <a:accent1>
        <a:srgbClr val="0077D4"/>
      </a:accent1>
      <a:accent2>
        <a:srgbClr val="0167A3"/>
      </a:accent2>
      <a:accent3>
        <a:srgbClr val="ED6F09"/>
      </a:accent3>
      <a:accent4>
        <a:srgbClr val="F19615"/>
      </a:accent4>
      <a:accent5>
        <a:srgbClr val="EFAB22"/>
      </a:accent5>
      <a:accent6>
        <a:srgbClr val="365E7A"/>
      </a:accent6>
      <a:hlink>
        <a:srgbClr val="ED6F09"/>
      </a:hlink>
      <a:folHlink>
        <a:srgbClr val="0167A3"/>
      </a:folHlink>
    </a:clrScheme>
    <a:fontScheme name="Office 2">
      <a:majorFont>
        <a:latin typeface="Exo 2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Exo 2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Talos_Deck_Template_20160622</Template>
  <TotalTime>23199</TotalTime>
  <Words>1443</Words>
  <Application>Microsoft Office PowerPoint</Application>
  <PresentationFormat>On-screen Show (16:9)</PresentationFormat>
  <Paragraphs>392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Talos_Deck_Template_20160622</vt:lpstr>
      <vt:lpstr>Marcin ‘Icewall’ Noga http://www.icewall.pl @_Icewall  PWNing Warszawa 2017</vt:lpstr>
      <vt:lpstr>When Third-party components become a source of all evil</vt:lpstr>
      <vt:lpstr>Intro</vt:lpstr>
      <vt:lpstr>Agenda</vt:lpstr>
      <vt:lpstr>Libarchive vs Splunk</vt:lpstr>
      <vt:lpstr>Libarchive</vt:lpstr>
      <vt:lpstr>Libarchive – plan of attack</vt:lpstr>
      <vt:lpstr>Libarchive - results</vt:lpstr>
      <vt:lpstr>Libarchive – bug analysis</vt:lpstr>
      <vt:lpstr>LIBARCHIVE 7ZIP READ_SUBSTREAMSINFO</vt:lpstr>
      <vt:lpstr>Libarchive vs Splunk</vt:lpstr>
      <vt:lpstr>Libarchive vs Splunk</vt:lpstr>
      <vt:lpstr>Libarchive vs Splunk</vt:lpstr>
      <vt:lpstr>Splunk suicide</vt:lpstr>
      <vt:lpstr>Splunk video</vt:lpstr>
      <vt:lpstr>MarkLogic vs „Converters”</vt:lpstr>
      <vt:lpstr>Looking for a target ...</vt:lpstr>
      <vt:lpstr>MarkLogic</vt:lpstr>
      <vt:lpstr>Where exactly metadata are extracted ?</vt:lpstr>
      <vt:lpstr>So converters ...</vt:lpstr>
      <vt:lpstr>Perceptive Document Filters</vt:lpstr>
      <vt:lpstr>BigData</vt:lpstr>
      <vt:lpstr>Discovered bugs</vt:lpstr>
      <vt:lpstr>Perceptive Document Filters - results</vt:lpstr>
      <vt:lpstr>Components inception</vt:lpstr>
      <vt:lpstr>Perceptive Document Filters – bug analysis</vt:lpstr>
      <vt:lpstr>Perceptive Document Filters – bug analysis</vt:lpstr>
      <vt:lpstr>Exploitation CVE-2016-4335  </vt:lpstr>
      <vt:lpstr>Just after xdmp:document-filter API call  </vt:lpstr>
      <vt:lpstr>Perceptive Doc. Filters – mitigations check  </vt:lpstr>
      <vt:lpstr>Exploitation strategy  </vt:lpstr>
      <vt:lpstr>MarkLogic 0wn3d via Perceptive Doc. Filters  </vt:lpstr>
      <vt:lpstr>Iceni Argus PDF</vt:lpstr>
      <vt:lpstr>Iceni Argus PDF – fuzzing results</vt:lpstr>
      <vt:lpstr>Iceni Argus PDF – bug analysis</vt:lpstr>
      <vt:lpstr>Iceni Argus PDF – bug analysis</vt:lpstr>
      <vt:lpstr>Exploitation CVE-2016-8335  </vt:lpstr>
      <vt:lpstr>Maybe this time Windows ?</vt:lpstr>
      <vt:lpstr>Remote SYSTEM ?</vt:lpstr>
      <vt:lpstr>Exploitation strategy  </vt:lpstr>
      <vt:lpstr>MarkLogic 0wn3d via Iceni Argus PDF </vt:lpstr>
      <vt:lpstr>Conclusions</vt:lpstr>
      <vt:lpstr>Conclusions</vt:lpstr>
      <vt:lpstr>Thank You! 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Marcin ‘Icewall’ Noga http://www.icewall.pl @_Icewall  PWNing Warszawa 2017</dc:title>
  <dc:creator>manoga</dc:creator>
  <cp:lastModifiedBy>Icewall</cp:lastModifiedBy>
  <cp:revision>229</cp:revision>
  <dcterms:created xsi:type="dcterms:W3CDTF">2017-10-23T12:28:42Z</dcterms:created>
  <dcterms:modified xsi:type="dcterms:W3CDTF">2023-09-14T08:09:53Z</dcterms:modified>
</cp:coreProperties>
</file>