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sldIdLst>
    <p:sldId id="260" r:id="rId2"/>
    <p:sldId id="261" r:id="rId3"/>
    <p:sldId id="262" r:id="rId4"/>
    <p:sldId id="259" r:id="rId5"/>
    <p:sldId id="300" r:id="rId6"/>
    <p:sldId id="263" r:id="rId7"/>
    <p:sldId id="264" r:id="rId8"/>
    <p:sldId id="268" r:id="rId9"/>
    <p:sldId id="269" r:id="rId10"/>
    <p:sldId id="270" r:id="rId11"/>
    <p:sldId id="271" r:id="rId12"/>
    <p:sldId id="273" r:id="rId13"/>
    <p:sldId id="267" r:id="rId14"/>
    <p:sldId id="274" r:id="rId15"/>
    <p:sldId id="275" r:id="rId16"/>
    <p:sldId id="272" r:id="rId17"/>
    <p:sldId id="302" r:id="rId18"/>
    <p:sldId id="276" r:id="rId19"/>
    <p:sldId id="277" r:id="rId20"/>
    <p:sldId id="280" r:id="rId21"/>
    <p:sldId id="278" r:id="rId22"/>
    <p:sldId id="279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2" r:id="rId33"/>
    <p:sldId id="266" r:id="rId34"/>
    <p:sldId id="293" r:id="rId35"/>
    <p:sldId id="294" r:id="rId36"/>
    <p:sldId id="295" r:id="rId37"/>
    <p:sldId id="296" r:id="rId38"/>
    <p:sldId id="297" r:id="rId39"/>
    <p:sldId id="298" r:id="rId40"/>
    <p:sldId id="291" r:id="rId41"/>
    <p:sldId id="301" r:id="rId42"/>
    <p:sldId id="299" r:id="rId43"/>
    <p:sldId id="258" r:id="rId4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ewall" initials="I" lastIdx="1" clrIdx="0">
    <p:extLst>
      <p:ext uri="{19B8F6BF-5375-455C-9EA6-DF929625EA0E}">
        <p15:presenceInfo xmlns:p15="http://schemas.microsoft.com/office/powerpoint/2012/main" userId="Icew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  <a:srgbClr val="F09620"/>
    <a:srgbClr val="006DAB"/>
    <a:srgbClr val="ED6F09"/>
    <a:srgbClr val="19191B"/>
    <a:srgbClr val="0077D4"/>
    <a:srgbClr val="E6E7E8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138" y="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80BC5-9413-6241-99CA-7A927BFD7EB8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9BA1C-34BB-9640-A4E8-7FC22DEAC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Section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itle_dividerlin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14700"/>
            <a:ext cx="7772400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title_dividerlin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6100"/>
            <a:ext cx="7772400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491"/>
            <a:ext cx="8801100" cy="110251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3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los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itle_dividerlin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73100"/>
            <a:ext cx="73152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408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9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los Bla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1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Altenate Blank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7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Intro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29489"/>
            <a:ext cx="8229600" cy="857250"/>
          </a:xfrm>
        </p:spPr>
        <p:txBody>
          <a:bodyPr/>
          <a:lstStyle>
            <a:lvl1pPr>
              <a:defRPr lang="en-US" sz="1800" spc="0" smtClean="0">
                <a:solidFill>
                  <a:srgbClr val="D1D3D4"/>
                </a:solidFill>
                <a:cs typeface="Exo 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2" name="Picture 1" descr="TalosBrand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21" y="1514753"/>
            <a:ext cx="4638958" cy="10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Exit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863850" y="2247900"/>
            <a:ext cx="344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xo 2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9pPr>
          </a:lstStyle>
          <a:p>
            <a:pPr algn="ctr"/>
            <a:r>
              <a:rPr lang="en-US" dirty="0" err="1" smtClean="0">
                <a:solidFill>
                  <a:srgbClr val="006DAB"/>
                </a:solidFill>
                <a:cs typeface="Exo 2" charset="0"/>
              </a:rPr>
              <a:t>talosintelligence.com</a:t>
            </a:r>
            <a:endParaRPr lang="en-US" dirty="0">
              <a:solidFill>
                <a:srgbClr val="006DAB"/>
              </a:solidFill>
              <a:cs typeface="Exo 2" charset="0"/>
            </a:endParaRPr>
          </a:p>
          <a:p>
            <a:pPr algn="ctr"/>
            <a:r>
              <a:rPr lang="en-US" dirty="0" err="1" smtClean="0">
                <a:solidFill>
                  <a:srgbClr val="E6E7E8"/>
                </a:solidFill>
                <a:latin typeface="Exo 2 Light" charset="0"/>
                <a:cs typeface="Exo 2 Light" charset="0"/>
              </a:rPr>
              <a:t>blog.talosintel.com</a:t>
            </a:r>
            <a:endParaRPr lang="en-US" dirty="0" smtClean="0">
              <a:solidFill>
                <a:srgbClr val="E6E7E8"/>
              </a:solidFill>
              <a:latin typeface="Exo 2 Light" charset="0"/>
              <a:cs typeface="Exo 2 Light" charset="0"/>
            </a:endParaRPr>
          </a:p>
          <a:p>
            <a:pPr algn="ctr"/>
            <a:r>
              <a:rPr lang="en-US" dirty="0" smtClean="0">
                <a:solidFill>
                  <a:srgbClr val="E6E7E8"/>
                </a:solidFill>
                <a:latin typeface="Exo 2 Light" charset="0"/>
                <a:cs typeface="Exo 2 Light" charset="0"/>
              </a:rPr>
              <a:t>@</a:t>
            </a:r>
            <a:r>
              <a:rPr lang="en-US" dirty="0">
                <a:solidFill>
                  <a:srgbClr val="E6E7E8"/>
                </a:solidFill>
                <a:latin typeface="Exo 2 Light" charset="0"/>
                <a:cs typeface="Exo 2 Light" charset="0"/>
              </a:rPr>
              <a:t>talossecurity</a:t>
            </a:r>
          </a:p>
          <a:p>
            <a:pPr algn="ctr"/>
            <a:endParaRPr lang="en-US" dirty="0">
              <a:solidFill>
                <a:srgbClr val="E6E7E8"/>
              </a:solidFill>
              <a:latin typeface="Exo 2 Light" charset="0"/>
              <a:cs typeface="Exo 2 Light" charset="0"/>
            </a:endParaRPr>
          </a:p>
        </p:txBody>
      </p:sp>
      <p:pic>
        <p:nvPicPr>
          <p:cNvPr id="4" name="Picture 5" descr="cisco_logo_lightgrey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4006850"/>
            <a:ext cx="977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alosBrand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96" y="1007456"/>
            <a:ext cx="3820408" cy="8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4" r:id="rId3"/>
    <p:sldLayoutId id="2147483690" r:id="rId4"/>
    <p:sldLayoutId id="2147483687" r:id="rId5"/>
    <p:sldLayoutId id="2147483688" r:id="rId6"/>
    <p:sldLayoutId id="2147483689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 spc="300">
          <a:solidFill>
            <a:srgbClr val="D1D3D4"/>
          </a:solidFill>
          <a:latin typeface="Exo 2"/>
          <a:ea typeface="ＭＳ Ｐゴシック" charset="0"/>
          <a:cs typeface="Exo 2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 spc="30">
          <a:solidFill>
            <a:srgbClr val="D1D3D4"/>
          </a:solidFill>
          <a:latin typeface="Exo 2 Thin"/>
          <a:ea typeface="ＭＳ Ｐゴシック" charset="0"/>
          <a:cs typeface="Exo 2 Thi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spc="30">
          <a:solidFill>
            <a:srgbClr val="ED6F09"/>
          </a:solidFill>
          <a:latin typeface="Exo 2"/>
          <a:ea typeface="ＭＳ Ｐゴシック" charset="0"/>
          <a:cs typeface="Exo 2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 spc="30">
          <a:solidFill>
            <a:srgbClr val="D1D3D4"/>
          </a:solidFill>
          <a:latin typeface="Exo 2 Thin"/>
          <a:ea typeface="ＭＳ Ｐゴシック" charset="0"/>
          <a:cs typeface="Exo 2 Thi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 spc="30">
          <a:solidFill>
            <a:srgbClr val="D1D3D4"/>
          </a:solidFill>
          <a:latin typeface="Exo 2 Thin"/>
          <a:ea typeface="Exo 2 Thin" charset="0"/>
          <a:cs typeface="Exo 2 Thi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 spc="30">
          <a:solidFill>
            <a:srgbClr val="D1D3D4"/>
          </a:solidFill>
          <a:latin typeface="Exo 2 Thin"/>
          <a:ea typeface="Exo 2 Thin" charset="0"/>
          <a:cs typeface="Exo 2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wall.pl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icrosoft/AttackSurfaceAnalyz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XhT86QIs6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LPE_HitmanPro.Alert_CVE-2018-3971.mp4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phos.com/pl-pl/products/intercept-x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457200" y="3977563"/>
            <a:ext cx="8229600" cy="85725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 dirty="0">
                <a:latin typeface="Exo 2" charset="0"/>
              </a:rPr>
              <a:t>Marcin ‘Icewall’ Noga</a:t>
            </a:r>
            <a:br>
              <a:rPr lang="pl-PL" dirty="0">
                <a:latin typeface="Exo 2" charset="0"/>
              </a:rPr>
            </a:br>
            <a:r>
              <a:rPr lang="pl-PL" dirty="0">
                <a:latin typeface="Exo 2" charset="0"/>
                <a:hlinkClick r:id="rId2"/>
              </a:rPr>
              <a:t>http://www.icewall.pl</a:t>
            </a:r>
            <a:r>
              <a:rPr lang="pl-PL" dirty="0">
                <a:latin typeface="Exo 2" charset="0"/>
              </a:rPr>
              <a:t/>
            </a:r>
            <a:br>
              <a:rPr lang="pl-PL" dirty="0">
                <a:latin typeface="Exo 2" charset="0"/>
              </a:rPr>
            </a:br>
            <a:r>
              <a:rPr lang="pl-PL" dirty="0">
                <a:latin typeface="Exo 2" charset="0"/>
              </a:rPr>
              <a:t>@_Icewall</a:t>
            </a:r>
            <a:br>
              <a:rPr lang="pl-PL" dirty="0">
                <a:latin typeface="Exo 2" charset="0"/>
              </a:rPr>
            </a:br>
            <a:r>
              <a:rPr lang="pl-PL" dirty="0">
                <a:latin typeface="Exo 2" charset="0"/>
              </a:rPr>
              <a:t/>
            </a:r>
            <a:br>
              <a:rPr lang="pl-PL" dirty="0">
                <a:latin typeface="Exo 2" charset="0"/>
              </a:rPr>
            </a:br>
            <a:r>
              <a:rPr lang="en-US" dirty="0" smtClean="0">
                <a:latin typeface="Exo 2" charset="0"/>
              </a:rPr>
              <a:t>PWNing </a:t>
            </a:r>
            <a:r>
              <a:rPr lang="pl-PL" dirty="0" smtClean="0">
                <a:latin typeface="Exo 2" charset="0"/>
              </a:rPr>
              <a:t>Warszawa 201</a:t>
            </a:r>
            <a:r>
              <a:rPr lang="en-US" dirty="0" smtClean="0">
                <a:latin typeface="Exo 2" charset="0"/>
              </a:rPr>
              <a:t>9</a:t>
            </a:r>
            <a:endParaRPr dirty="0">
              <a:latin typeface="Exo 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dirty="0"/>
              <a:t>Strategia </a:t>
            </a:r>
            <a:r>
              <a:rPr lang="pl-PL" sz="2000" dirty="0" smtClean="0"/>
              <a:t>wyszukiwania – enumeracja komponentów</a:t>
            </a:r>
            <a:endParaRPr lang="pl-P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55983"/>
            <a:ext cx="825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Zbadać różnice w obrazie ( stanie ) systemu przed i po zainstalowaniu danego </a:t>
            </a:r>
          </a:p>
          <a:p>
            <a:r>
              <a:rPr lang="pl-PL" dirty="0" smtClean="0"/>
              <a:t> produktu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>
                <a:solidFill>
                  <a:srgbClr val="F09620"/>
                </a:solidFill>
              </a:rPr>
              <a:t> Windows System State </a:t>
            </a:r>
            <a:r>
              <a:rPr lang="pl-PL" dirty="0" err="1" smtClean="0">
                <a:solidFill>
                  <a:srgbClr val="F09620"/>
                </a:solidFill>
              </a:rPr>
              <a:t>Analyzer</a:t>
            </a:r>
            <a:endParaRPr lang="pl-PL" dirty="0" smtClean="0">
              <a:solidFill>
                <a:srgbClr val="F09620"/>
              </a:solidFill>
            </a:endParaRPr>
          </a:p>
          <a:p>
            <a:endParaRPr lang="pl-PL" dirty="0" smtClean="0"/>
          </a:p>
        </p:txBody>
      </p:sp>
      <p:pic>
        <p:nvPicPr>
          <p:cNvPr id="65538" name="Picture 2" descr="T:\projects\prelections\SBside2016\images\windows_system_state_analyzer_verglei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804" y="1696278"/>
            <a:ext cx="4416117" cy="33034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80991" y="1630018"/>
            <a:ext cx="3074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Lista plików / kluczy w rejestrze / kont użytkowników /… </a:t>
            </a:r>
          </a:p>
          <a:p>
            <a:r>
              <a:rPr lang="pl-PL" dirty="0" smtClean="0"/>
              <a:t>które uległy zmianie / zostały dodane itd..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96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dirty="0"/>
              <a:t>Strategia wyszukiwania – enumeracja komponentów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3267" y="1020416"/>
            <a:ext cx="4546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rgbClr val="F09620"/>
                </a:solidFill>
              </a:rPr>
              <a:t> </a:t>
            </a:r>
            <a:r>
              <a:rPr lang="pl-PL" dirty="0" err="1" smtClean="0">
                <a:solidFill>
                  <a:srgbClr val="F09620"/>
                </a:solidFill>
              </a:rPr>
              <a:t>Attack</a:t>
            </a:r>
            <a:r>
              <a:rPr lang="pl-PL" dirty="0" smtClean="0">
                <a:solidFill>
                  <a:srgbClr val="F09620"/>
                </a:solidFill>
              </a:rPr>
              <a:t> </a:t>
            </a:r>
            <a:r>
              <a:rPr lang="pl-PL" dirty="0" err="1" smtClean="0">
                <a:solidFill>
                  <a:srgbClr val="F09620"/>
                </a:solidFill>
              </a:rPr>
              <a:t>Surface</a:t>
            </a:r>
            <a:r>
              <a:rPr lang="pl-PL" dirty="0" smtClean="0">
                <a:solidFill>
                  <a:srgbClr val="F09620"/>
                </a:solidFill>
              </a:rPr>
              <a:t> </a:t>
            </a:r>
            <a:r>
              <a:rPr lang="pl-PL" dirty="0" err="1" smtClean="0">
                <a:solidFill>
                  <a:srgbClr val="F09620"/>
                </a:solidFill>
              </a:rPr>
              <a:t>Analyzer</a:t>
            </a:r>
            <a:endParaRPr lang="pl-PL" dirty="0" smtClean="0">
              <a:solidFill>
                <a:srgbClr val="F0962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Podobne działanie do poprzedniego narzędzia + automatyczna analiza </a:t>
            </a:r>
          </a:p>
          <a:p>
            <a:pPr lvl="1"/>
            <a:r>
              <a:rPr lang="pl-PL" dirty="0" smtClean="0"/>
              <a:t>wybranych komponentów pod kątem błędów bezpieczeństwa</a:t>
            </a:r>
          </a:p>
          <a:p>
            <a:pPr lvl="1"/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hlinkClick r:id="rId2"/>
              </a:rPr>
              <a:t>https://</a:t>
            </a:r>
            <a:r>
              <a:rPr lang="pl-PL" sz="1400" dirty="0" smtClean="0">
                <a:hlinkClick r:id="rId2"/>
              </a:rPr>
              <a:t>github.com/Microsoft/AttackSurfaceAnalyzer</a:t>
            </a:r>
            <a:endParaRPr lang="pl-PL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4514" name="Picture 2" descr="T:\projects\prelections\SBside2016\images\Attack-surface-analyzer-screensh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569" y="783170"/>
            <a:ext cx="3951218" cy="4286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3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Skupmy się na kernelu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9" y="2543215"/>
            <a:ext cx="6113367" cy="2358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520" y="673768"/>
            <a:ext cx="66800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Z jakimi driverami mogę się komunikować jako zwykły user ?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Przydatne narzędzia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sz="1400" dirty="0"/>
              <a:t>Windows Sysinternals</a:t>
            </a:r>
          </a:p>
          <a:p>
            <a:pPr lvl="2">
              <a:buFont typeface="Arial" pitchFamily="34" charset="0"/>
              <a:buChar char="•"/>
            </a:pPr>
            <a:r>
              <a:rPr lang="pl-PL" sz="1400" dirty="0"/>
              <a:t> AccessChk</a:t>
            </a:r>
          </a:p>
          <a:p>
            <a:pPr lvl="2">
              <a:buFont typeface="Arial" pitchFamily="34" charset="0"/>
              <a:buChar char="•"/>
            </a:pPr>
            <a:r>
              <a:rPr lang="pl-PL" sz="1400" dirty="0"/>
              <a:t> AccessEnum</a:t>
            </a:r>
          </a:p>
          <a:p>
            <a:pPr lvl="1">
              <a:buFont typeface="Arial" pitchFamily="34" charset="0"/>
              <a:buChar char="•"/>
            </a:pPr>
            <a:r>
              <a:rPr lang="pl-PL" sz="1400" dirty="0"/>
              <a:t> Google / James Forshaw</a:t>
            </a:r>
          </a:p>
          <a:p>
            <a:pPr lvl="2">
              <a:buFont typeface="Arial" pitchFamily="34" charset="0"/>
              <a:buChar char="•"/>
            </a:pPr>
            <a:r>
              <a:rPr lang="pl-PL" sz="1400" dirty="0"/>
              <a:t> github / google/sandbox-attacksurface-analysis-tools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Sophos Intercept X Endpoint – bugs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263" y="969402"/>
            <a:ext cx="85606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Odnalezione podatności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C000"/>
                </a:solidFill>
              </a:rPr>
              <a:t>HitmanPro.Alert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pl-PL" sz="1600" dirty="0" smtClean="0">
                <a:solidFill>
                  <a:srgbClr val="FFC000"/>
                </a:solidFill>
              </a:rPr>
              <a:t>– </a:t>
            </a:r>
            <a:r>
              <a:rPr lang="en-US" sz="1600" dirty="0" err="1" smtClean="0">
                <a:solidFill>
                  <a:srgbClr val="FFC000"/>
                </a:solidFill>
              </a:rPr>
              <a:t>hmpalert</a:t>
            </a:r>
            <a:r>
              <a:rPr lang="pl-PL" sz="1600" dirty="0" smtClean="0">
                <a:solidFill>
                  <a:srgbClr val="FFC000"/>
                </a:solidFill>
              </a:rPr>
              <a:t>.sys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TALOS-2018-0635 </a:t>
            </a:r>
            <a:r>
              <a:rPr lang="en-US" sz="1600" dirty="0">
                <a:solidFill>
                  <a:srgbClr val="FF0000"/>
                </a:solidFill>
              </a:rPr>
              <a:t>(CVE-2018-3970) </a:t>
            </a:r>
            <a:r>
              <a:rPr lang="pl-PL" sz="1600" dirty="0" smtClean="0">
                <a:solidFill>
                  <a:srgbClr val="FF0000"/>
                </a:solidFill>
              </a:rPr>
              <a:t>- </a:t>
            </a:r>
            <a:r>
              <a:rPr lang="en-US" sz="1600" dirty="0" smtClean="0">
                <a:solidFill>
                  <a:srgbClr val="FF0000"/>
                </a:solidFill>
              </a:rPr>
              <a:t>Kernel </a:t>
            </a:r>
            <a:r>
              <a:rPr lang="en-US" sz="1600" dirty="0">
                <a:solidFill>
                  <a:srgbClr val="FF0000"/>
                </a:solidFill>
              </a:rPr>
              <a:t>Memory Disclosure Vulnerability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endParaRPr lang="pl-PL" sz="1600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TALOS-2018-0636 </a:t>
            </a:r>
            <a:r>
              <a:rPr lang="en-US" sz="1600" dirty="0">
                <a:solidFill>
                  <a:srgbClr val="FF0000"/>
                </a:solidFill>
              </a:rPr>
              <a:t>(CVE-2018-3971) - </a:t>
            </a:r>
            <a:r>
              <a:rPr lang="en-US" sz="1600" dirty="0" smtClean="0">
                <a:solidFill>
                  <a:srgbClr val="FF0000"/>
                </a:solidFill>
              </a:rPr>
              <a:t>Privilege </a:t>
            </a:r>
            <a:r>
              <a:rPr lang="en-US" sz="1600" dirty="0">
                <a:solidFill>
                  <a:srgbClr val="FF0000"/>
                </a:solidFill>
              </a:rPr>
              <a:t>Escalation </a:t>
            </a:r>
            <a:r>
              <a:rPr lang="en-US" sz="1600" dirty="0" smtClean="0">
                <a:solidFill>
                  <a:srgbClr val="FF0000"/>
                </a:solidFill>
              </a:rPr>
              <a:t>Vulnerability</a:t>
            </a:r>
            <a:endParaRPr lang="pl-PL" sz="16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1600" dirty="0" smtClean="0"/>
          </a:p>
          <a:p>
            <a:pPr>
              <a:buFont typeface="Arial" pitchFamily="34" charset="0"/>
              <a:buChar char="•"/>
            </a:pPr>
            <a:r>
              <a:rPr lang="pl-PL" sz="1600" dirty="0" smtClean="0"/>
              <a:t> </a:t>
            </a:r>
            <a:r>
              <a:rPr lang="pl-PL" sz="1600" dirty="0"/>
              <a:t>Metoda użyta do znalezienia podatności</a:t>
            </a:r>
          </a:p>
          <a:p>
            <a:pPr lvl="1">
              <a:buFont typeface="Arial" pitchFamily="34" charset="0"/>
              <a:buChar char="•"/>
            </a:pPr>
            <a:r>
              <a:rPr lang="pl-PL" sz="1600" dirty="0"/>
              <a:t> Reverse Engineering  / Code </a:t>
            </a:r>
            <a:r>
              <a:rPr lang="pl-PL" sz="1600" dirty="0" smtClean="0"/>
              <a:t>review</a:t>
            </a:r>
          </a:p>
          <a:p>
            <a:pPr lvl="1"/>
            <a:endParaRPr lang="pl-PL" sz="1600" dirty="0"/>
          </a:p>
          <a:p>
            <a:pPr>
              <a:buFont typeface="Arial" pitchFamily="34" charset="0"/>
              <a:buChar char="•"/>
            </a:pPr>
            <a:r>
              <a:rPr lang="pl-PL" sz="1600" dirty="0"/>
              <a:t> Użyte narzędzie </a:t>
            </a:r>
          </a:p>
          <a:p>
            <a:pPr lvl="1">
              <a:buFont typeface="Arial" pitchFamily="34" charset="0"/>
              <a:buChar char="•"/>
            </a:pPr>
            <a:r>
              <a:rPr lang="pl-PL" sz="1600" dirty="0"/>
              <a:t> IDA </a:t>
            </a:r>
            <a:r>
              <a:rPr lang="pl-PL" sz="1600" dirty="0" smtClean="0"/>
              <a:t>Pro</a:t>
            </a:r>
          </a:p>
          <a:p>
            <a:pPr lvl="1">
              <a:buFont typeface="Arial" pitchFamily="34" charset="0"/>
              <a:buChar char="•"/>
            </a:pPr>
            <a:endParaRPr lang="pl-PL" sz="1600" dirty="0"/>
          </a:p>
          <a:p>
            <a:pPr>
              <a:buFont typeface="Arial" pitchFamily="34" charset="0"/>
              <a:buChar char="•"/>
            </a:pPr>
            <a:r>
              <a:rPr lang="pl-PL" sz="1600" dirty="0"/>
              <a:t> Detale</a:t>
            </a:r>
          </a:p>
          <a:p>
            <a:pPr lvl="1">
              <a:buFont typeface="Arial" pitchFamily="34" charset="0"/>
              <a:buChar char="•"/>
            </a:pPr>
            <a:r>
              <a:rPr lang="pl-PL" sz="1600" dirty="0"/>
              <a:t> </a:t>
            </a:r>
            <a:r>
              <a:rPr lang="pl-PL" sz="1600" dirty="0" smtClean="0"/>
              <a:t>Niewłaściwa implementacja obsługi pakietów IRP przesyłanych przez aplikację</a:t>
            </a:r>
            <a:endParaRPr lang="pl-PL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00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HitmanPro.Alert</a:t>
            </a:r>
            <a:r>
              <a:rPr lang="pl-PL" dirty="0" smtClean="0"/>
              <a:t> ???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83" y="2602395"/>
            <a:ext cx="2924175" cy="428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406" y="1772684"/>
            <a:ext cx="21723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Central Intercept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4513" y="3044771"/>
            <a:ext cx="25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(0day detection engine,...)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08263" y="1772684"/>
            <a:ext cx="301877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Endpoint Exploit Prevention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774" y="90752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09620"/>
                </a:solidFill>
              </a:rPr>
              <a:t>Schemat powiązanych produktów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806" y="3847409"/>
            <a:ext cx="24929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Intercept X for Servers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8263" y="3847409"/>
            <a:ext cx="26340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Sophos Home Premium</a:t>
            </a:r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2848796" y="1957350"/>
            <a:ext cx="533796" cy="6312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1"/>
          </p:cNvCxnSpPr>
          <p:nvPr/>
        </p:nvCxnSpPr>
        <p:spPr>
          <a:xfrm rot="10800000" flipV="1">
            <a:off x="4803819" y="1957349"/>
            <a:ext cx="304444" cy="6487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3" idx="1"/>
          </p:cNvCxnSpPr>
          <p:nvPr/>
        </p:nvCxnSpPr>
        <p:spPr>
          <a:xfrm rot="5400000" flipH="1" flipV="1">
            <a:off x="1761692" y="2657318"/>
            <a:ext cx="1030701" cy="1349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3"/>
            <a:endCxn id="9" idx="0"/>
          </p:cNvCxnSpPr>
          <p:nvPr/>
        </p:nvCxnSpPr>
        <p:spPr>
          <a:xfrm>
            <a:off x="5875958" y="2816708"/>
            <a:ext cx="549332" cy="1030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When the third-party components 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9402" y="976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09620"/>
                </a:solidFill>
              </a:rPr>
              <a:t>hmpalert.sys</a:t>
            </a:r>
            <a:endParaRPr lang="en-US" dirty="0">
              <a:solidFill>
                <a:srgbClr val="F0962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66" y="1449877"/>
            <a:ext cx="4257675" cy="238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111362"/>
            <a:ext cx="8065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„</a:t>
            </a:r>
            <a:r>
              <a:rPr lang="en-US" i="1" dirty="0" smtClean="0"/>
              <a:t>When </a:t>
            </a:r>
            <a:r>
              <a:rPr lang="en-US" i="1" dirty="0"/>
              <a:t>Third-party components become a source of all </a:t>
            </a:r>
            <a:r>
              <a:rPr lang="en-US" i="1" dirty="0" smtClean="0"/>
              <a:t>evil</a:t>
            </a:r>
            <a:r>
              <a:rPr lang="pl-PL" i="1" dirty="0" smtClean="0"/>
              <a:t>”</a:t>
            </a:r>
            <a:r>
              <a:rPr lang="pl-PL" dirty="0" smtClean="0"/>
              <a:t> – PWNing2017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www.youtube.com/watch?v=3XhT86QIs6A</a:t>
            </a:r>
            <a:endParaRPr lang="pl-PL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r>
              <a:rPr lang="pl-PL" dirty="0"/>
              <a:t>Analiza </a:t>
            </a:r>
            <a:r>
              <a:rPr lang="en-US" dirty="0"/>
              <a:t>b</a:t>
            </a:r>
            <a:r>
              <a:rPr lang="pl-PL" dirty="0" smtClean="0"/>
              <a:t>łędu</a:t>
            </a:r>
            <a:br>
              <a:rPr lang="pl-PL" dirty="0" smtClean="0"/>
            </a:br>
            <a:r>
              <a:rPr lang="en-US" sz="3200" dirty="0">
                <a:solidFill>
                  <a:srgbClr val="F09620"/>
                </a:solidFill>
              </a:rPr>
              <a:t>TALOS-2018-0636 (CVE-2018-3971)</a:t>
            </a:r>
            <a:endParaRPr lang="pl-PL" dirty="0">
              <a:solidFill>
                <a:srgbClr val="F096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3" y="1176512"/>
            <a:ext cx="6285714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Reversowanie hmpalert.sys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1066988"/>
            <a:ext cx="7828571" cy="30095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8961" y="2351802"/>
            <a:ext cx="7828571" cy="171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8962" y="2067984"/>
            <a:ext cx="7177696" cy="171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Reversowanie hmpalert.sys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63" y="783170"/>
            <a:ext cx="6097197" cy="42933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34863" y="3355092"/>
            <a:ext cx="4368415" cy="240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4863" y="4452973"/>
            <a:ext cx="4368415" cy="50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34863" y="2114033"/>
            <a:ext cx="4368415" cy="27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34862" y="2851053"/>
            <a:ext cx="4368415" cy="112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34863" y="2111652"/>
            <a:ext cx="4368415" cy="27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3157" y="2340640"/>
            <a:ext cx="4889771" cy="1200329"/>
          </a:xfrm>
          <a:prstGeom prst="rect">
            <a:avLst/>
          </a:prstGeom>
          <a:solidFill>
            <a:srgbClr val="FFFE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if( check(</a:t>
            </a:r>
            <a:r>
              <a:rPr lang="en-US" dirty="0" err="1" smtClean="0">
                <a:solidFill>
                  <a:srgbClr val="00B0F0"/>
                </a:solidFill>
              </a:rPr>
              <a:t>srcAddress</a:t>
            </a:r>
            <a:r>
              <a:rPr lang="en-US" dirty="0" smtClean="0">
                <a:solidFill>
                  <a:schemeClr val="bg2"/>
                </a:solidFill>
              </a:rPr>
              <a:t>) )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dirty="0" err="1" smtClean="0">
                <a:solidFill>
                  <a:schemeClr val="bg2"/>
                </a:solidFill>
              </a:rPr>
              <a:t>memcpy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dstAddress</a:t>
            </a:r>
            <a:r>
              <a:rPr lang="en-US" dirty="0" err="1" smtClean="0">
                <a:solidFill>
                  <a:schemeClr val="bg2"/>
                </a:solidFill>
              </a:rPr>
              <a:t>,</a:t>
            </a:r>
            <a:r>
              <a:rPr lang="en-US" dirty="0" err="1" smtClean="0">
                <a:solidFill>
                  <a:srgbClr val="00B0F0"/>
                </a:solidFill>
              </a:rPr>
              <a:t>srcAddress</a:t>
            </a:r>
            <a:r>
              <a:rPr lang="en-US" dirty="0" err="1" smtClean="0">
                <a:solidFill>
                  <a:schemeClr val="bg2"/>
                </a:solidFill>
              </a:rPr>
              <a:t>,</a:t>
            </a:r>
            <a:r>
              <a:rPr lang="en-US" dirty="0" err="1" smtClean="0">
                <a:solidFill>
                  <a:srgbClr val="00B050"/>
                </a:solidFill>
              </a:rPr>
              <a:t>size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6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3354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0daying the 0day detection engine</a:t>
            </a:r>
          </a:p>
        </p:txBody>
      </p:sp>
    </p:spTree>
    <p:extLst>
      <p:ext uri="{BB962C8B-B14F-4D97-AF65-F5344CB8AC3E}">
        <p14:creationId xmlns:p14="http://schemas.microsoft.com/office/powerpoint/2010/main" val="2837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błędu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6550" y="2235200"/>
            <a:ext cx="286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Write - ??? - 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6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Reversowanie </a:t>
            </a:r>
            <a:r>
              <a:rPr lang="pl-PL" dirty="0" smtClean="0"/>
              <a:t>hmpalert.sys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38" y="714418"/>
            <a:ext cx="6353219" cy="43603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4840" y="2391153"/>
            <a:ext cx="6353219" cy="214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4839" y="2605697"/>
            <a:ext cx="6353219" cy="430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4838" y="3042441"/>
            <a:ext cx="3760062" cy="424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4840" y="4709147"/>
            <a:ext cx="3760062" cy="154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Reversowanie hmpalert.sys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6" y="857483"/>
            <a:ext cx="7066667" cy="373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9466" y="2001040"/>
            <a:ext cx="6606734" cy="704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9465" y="3010966"/>
            <a:ext cx="7066667" cy="1421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9464" y="3971499"/>
            <a:ext cx="7066667" cy="177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13959" y="4697967"/>
            <a:ext cx="1492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09620"/>
                </a:solidFill>
              </a:rPr>
              <a:t>hmpalert.sys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28910" y="4698442"/>
            <a:ext cx="1428596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09620"/>
                </a:solidFill>
              </a:rPr>
              <a:t>ntoskrnl.exe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działania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2938" y="865204"/>
            <a:ext cx="1758950" cy="180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9675" y="869338"/>
            <a:ext cx="1758950" cy="180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9050" y="3352800"/>
            <a:ext cx="1758950" cy="140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1600" y="977900"/>
            <a:ext cx="1435100" cy="368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ntdll.dll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3048000"/>
            <a:ext cx="83058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49778" y="267273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mode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49778" y="30738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Kernel mode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4171" y="26660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09620"/>
                </a:solidFill>
              </a:rPr>
              <a:t>exploit.exe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3738" y="26600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09620"/>
                </a:solidFill>
              </a:rPr>
              <a:t>lsass.exe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51600" y="1484253"/>
            <a:ext cx="1435100" cy="368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kernel32.dll</a:t>
            </a:r>
            <a:endParaRPr lang="en-US" dirty="0"/>
          </a:p>
        </p:txBody>
      </p:sp>
      <p:cxnSp>
        <p:nvCxnSpPr>
          <p:cNvPr id="20" name="Elbow Connector 19"/>
          <p:cNvCxnSpPr>
            <a:stCxn id="3" idx="3"/>
            <a:endCxn id="7" idx="1"/>
          </p:cNvCxnSpPr>
          <p:nvPr/>
        </p:nvCxnSpPr>
        <p:spPr>
          <a:xfrm>
            <a:off x="3201888" y="1766904"/>
            <a:ext cx="627162" cy="22907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13753" y="1888114"/>
            <a:ext cx="1417320" cy="618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srcAddress</a:t>
            </a:r>
          </a:p>
          <a:p>
            <a:pPr algn="ctr"/>
            <a:r>
              <a:rPr lang="pl-PL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dstAddress</a:t>
            </a:r>
          </a:p>
          <a:p>
            <a:pPr algn="ctr"/>
            <a:r>
              <a:rPr lang="pl-PL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69150" y="3352800"/>
            <a:ext cx="1758950" cy="140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6" idx="1"/>
            <a:endCxn id="7" idx="3"/>
          </p:cNvCxnSpPr>
          <p:nvPr/>
        </p:nvCxnSpPr>
        <p:spPr>
          <a:xfrm rot="10800000" flipV="1">
            <a:off x="5588001" y="1771038"/>
            <a:ext cx="701675" cy="2286612"/>
          </a:xfrm>
          <a:prstGeom prst="bent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88000" y="4198620"/>
            <a:ext cx="15589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4719" y="19849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IRP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47345" y="1389400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read(srcAddress,size)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951378" y="378958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write(dst,...)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9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kontrolować odczytywane dane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50" y="822341"/>
            <a:ext cx="82445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Postać binarna dllek jest nam znana (ta sama dla wszystkich procesów)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Możemy wykorzystać ten fakt do odczytywania określony wartości spod</a:t>
            </a:r>
          </a:p>
          <a:p>
            <a:pPr lvl="2"/>
            <a:r>
              <a:rPr lang="pl-PL" dirty="0" smtClean="0"/>
              <a:t>zdefiniowanych addressów</a:t>
            </a:r>
          </a:p>
          <a:p>
            <a:pPr lvl="1"/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Problemy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Jako zwykły user nie możemy odczytać zawartości pamięci lsass.exe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*ASLR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Rozwiązanie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Brute Force i zapis do kontrolowanego bufora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Wykorzystanie faktu specyficzne implementacji ASLR w Windows’e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 smtClean="0"/>
              <a:t>Biblioteki systemowe jak ntdll.dll mapowane są 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    pod tym samym addressem.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685711" y="918211"/>
            <a:ext cx="2245951" cy="180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209756" y="1348240"/>
            <a:ext cx="1435100" cy="7271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54030" y="1362475"/>
            <a:ext cx="154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0x4D 0x5A 0x90 </a:t>
            </a:r>
          </a:p>
          <a:p>
            <a:r>
              <a:rPr lang="pl-PL" sz="1400" dirty="0" smtClean="0"/>
              <a:t>  ...       ...      ...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6915" y="4762500"/>
            <a:ext cx="1492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09620"/>
                </a:solidFill>
              </a:rPr>
              <a:t>hmpalert.sys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63562" y="4702489"/>
            <a:ext cx="1428596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09620"/>
                </a:solidFill>
              </a:rPr>
              <a:t>ntoskrnl.exe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działania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57" y="918211"/>
            <a:ext cx="2245951" cy="180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3883" y="3352800"/>
            <a:ext cx="2512826" cy="140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3048000"/>
            <a:ext cx="83058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49778" y="267273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mode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49778" y="30738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Kernel mode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9998" y="26727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09620"/>
                </a:solidFill>
              </a:rPr>
              <a:t>exploit.exe</a:t>
            </a:r>
            <a:endParaRPr lang="en-US" dirty="0">
              <a:solidFill>
                <a:srgbClr val="F0962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9587" y="26900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09620"/>
                </a:solidFill>
              </a:rPr>
              <a:t>lsass.exe</a:t>
            </a:r>
            <a:endParaRPr lang="en-US" dirty="0">
              <a:solidFill>
                <a:srgbClr val="F09620"/>
              </a:solidFill>
            </a:endParaRPr>
          </a:p>
        </p:txBody>
      </p:sp>
      <p:cxnSp>
        <p:nvCxnSpPr>
          <p:cNvPr id="20" name="Elbow Connector 19"/>
          <p:cNvCxnSpPr>
            <a:stCxn id="3" idx="3"/>
            <a:endCxn id="7" idx="1"/>
          </p:cNvCxnSpPr>
          <p:nvPr/>
        </p:nvCxnSpPr>
        <p:spPr>
          <a:xfrm>
            <a:off x="3200108" y="1819911"/>
            <a:ext cx="363775" cy="22377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7620" y="3352800"/>
            <a:ext cx="1300480" cy="140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10" idx="1"/>
            <a:endCxn id="7" idx="3"/>
          </p:cNvCxnSpPr>
          <p:nvPr/>
        </p:nvCxnSpPr>
        <p:spPr>
          <a:xfrm rot="10800000" flipV="1">
            <a:off x="6076709" y="1525660"/>
            <a:ext cx="1151212" cy="2531989"/>
          </a:xfrm>
          <a:prstGeom prst="bentConnector3">
            <a:avLst>
              <a:gd name="adj1" fmla="val 72525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76709" y="4196244"/>
            <a:ext cx="1550911" cy="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6342" y="1415162"/>
            <a:ext cx="1743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read(7f112000,1)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6331" y="4230149"/>
            <a:ext cx="2029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write(0x8f665544, ... 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227921" y="1354494"/>
            <a:ext cx="494839" cy="3423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7419" y="1348240"/>
            <a:ext cx="1435100" cy="7271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06309" y="2202306"/>
            <a:ext cx="1417320" cy="410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70489" y="1352697"/>
            <a:ext cx="154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0x4D 0x5A 0x90 </a:t>
            </a:r>
          </a:p>
          <a:p>
            <a:r>
              <a:rPr lang="pl-PL" sz="1400" dirty="0" smtClean="0"/>
              <a:t>  ...       ...      ...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01773" y="938108"/>
            <a:ext cx="215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ntdll.dll : </a:t>
            </a:r>
            <a:r>
              <a:rPr lang="pl-PL" sz="1600" dirty="0"/>
              <a:t>0x7f112000</a:t>
            </a:r>
            <a:endParaRPr lang="en-US" sz="1600" dirty="0"/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33327" y="926853"/>
            <a:ext cx="215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ntdll.dll : </a:t>
            </a:r>
            <a:r>
              <a:rPr lang="pl-PL" sz="1600" dirty="0"/>
              <a:t>0x7f112000</a:t>
            </a:r>
            <a:endParaRPr lang="en-US" sz="1600" dirty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2739" y="3425190"/>
            <a:ext cx="22140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IRP:</a:t>
            </a:r>
          </a:p>
          <a:p>
            <a:r>
              <a:rPr lang="en-US" sz="1400" dirty="0"/>
              <a:t> </a:t>
            </a:r>
            <a:r>
              <a:rPr lang="en-US" sz="1400" dirty="0" err="1" smtClean="0"/>
              <a:t>srcAddress</a:t>
            </a:r>
            <a:r>
              <a:rPr lang="en-US" sz="1400" dirty="0" smtClean="0"/>
              <a:t> : </a:t>
            </a:r>
            <a:r>
              <a:rPr lang="pl-PL" sz="1400" dirty="0" smtClean="0"/>
              <a:t>0x7f112000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dstAddress</a:t>
            </a:r>
            <a:r>
              <a:rPr lang="en-US" sz="1400" dirty="0" smtClean="0"/>
              <a:t> : </a:t>
            </a:r>
            <a:r>
              <a:rPr lang="pl-PL" sz="1400" dirty="0" smtClean="0"/>
              <a:t>0x8f665544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size             :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07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>
                <a:ea typeface="+mj-ea"/>
              </a:rPr>
              <a:t>Exploitacja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5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umożliwiająca odczyta/zapis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4" y="783170"/>
            <a:ext cx="7580952" cy="192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659" y="2728384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BYTE shellcode[] = „\</a:t>
            </a:r>
            <a:r>
              <a:rPr lang="pl-PL" dirty="0" smtClean="0">
                <a:solidFill>
                  <a:srgbClr val="FF0000"/>
                </a:solidFill>
              </a:rPr>
              <a:t>x64</a:t>
            </a:r>
            <a:r>
              <a:rPr lang="pl-PL" dirty="0" smtClean="0"/>
              <a:t>\</a:t>
            </a:r>
            <a:r>
              <a:rPr lang="pl-PL" dirty="0" smtClean="0">
                <a:solidFill>
                  <a:schemeClr val="accent1"/>
                </a:solidFill>
              </a:rPr>
              <a:t>x48</a:t>
            </a:r>
            <a:r>
              <a:rPr lang="pl-PL" dirty="0" smtClean="0"/>
              <a:t>\</a:t>
            </a:r>
            <a:r>
              <a:rPr lang="pl-PL" dirty="0" smtClean="0">
                <a:solidFill>
                  <a:srgbClr val="00B050"/>
                </a:solidFill>
              </a:rPr>
              <a:t>x8B</a:t>
            </a:r>
            <a:r>
              <a:rPr lang="pl-PL" dirty="0" smtClean="0"/>
              <a:t>...”;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945" y="3084068"/>
            <a:ext cx="4230645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addr = find(ntdll_ImageBase,end,</a:t>
            </a:r>
            <a:r>
              <a:rPr lang="pl-PL" dirty="0" smtClean="0">
                <a:solidFill>
                  <a:srgbClr val="FF0000"/>
                </a:solidFill>
              </a:rPr>
              <a:t>0x64</a:t>
            </a:r>
            <a:r>
              <a:rPr lang="pl-PL" dirty="0" smtClean="0"/>
              <a:t>);</a:t>
            </a:r>
          </a:p>
          <a:p>
            <a:r>
              <a:rPr lang="pl-PL" dirty="0"/>
              <a:t>	</a:t>
            </a:r>
            <a:r>
              <a:rPr lang="pl-PL" dirty="0" smtClean="0"/>
              <a:t>copy_mem(0x1122334</a:t>
            </a:r>
            <a:r>
              <a:rPr lang="pl-PL" dirty="0" smtClean="0">
                <a:solidFill>
                  <a:srgbClr val="7030A0"/>
                </a:solidFill>
              </a:rPr>
              <a:t>4</a:t>
            </a:r>
            <a:r>
              <a:rPr lang="pl-PL" dirty="0" smtClean="0"/>
              <a:t>,addr,1)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938" y="3773512"/>
            <a:ext cx="4230645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addr = find(ntdll_ImageBase,end,</a:t>
            </a:r>
            <a:r>
              <a:rPr lang="pl-PL" dirty="0" smtClean="0">
                <a:solidFill>
                  <a:schemeClr val="accent1"/>
                </a:solidFill>
              </a:rPr>
              <a:t>0x48</a:t>
            </a:r>
            <a:r>
              <a:rPr lang="pl-PL" dirty="0" smtClean="0"/>
              <a:t>);</a:t>
            </a:r>
          </a:p>
          <a:p>
            <a:r>
              <a:rPr lang="pl-PL" dirty="0"/>
              <a:t>	</a:t>
            </a:r>
            <a:r>
              <a:rPr lang="pl-PL" dirty="0" smtClean="0"/>
              <a:t>copy_mem(0x1122334</a:t>
            </a:r>
            <a:r>
              <a:rPr lang="pl-PL" dirty="0" smtClean="0">
                <a:solidFill>
                  <a:srgbClr val="7030A0"/>
                </a:solidFill>
              </a:rPr>
              <a:t>5</a:t>
            </a:r>
            <a:r>
              <a:rPr lang="pl-PL" dirty="0" smtClean="0"/>
              <a:t>,addr,1)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939" y="4448468"/>
            <a:ext cx="423064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addr = find(ntdll_ImageBase,end,</a:t>
            </a:r>
            <a:r>
              <a:rPr lang="pl-PL" dirty="0" smtClean="0">
                <a:solidFill>
                  <a:srgbClr val="00B050"/>
                </a:solidFill>
              </a:rPr>
              <a:t>0x8B</a:t>
            </a:r>
            <a:r>
              <a:rPr lang="pl-PL" dirty="0" smtClean="0"/>
              <a:t>);</a:t>
            </a:r>
          </a:p>
          <a:p>
            <a:r>
              <a:rPr lang="pl-PL" dirty="0"/>
              <a:t>	</a:t>
            </a:r>
            <a:r>
              <a:rPr lang="pl-PL" dirty="0" smtClean="0"/>
              <a:t>copy_mem(0x1122334</a:t>
            </a:r>
            <a:r>
              <a:rPr lang="pl-PL" dirty="0" smtClean="0">
                <a:solidFill>
                  <a:srgbClr val="7030A0"/>
                </a:solidFill>
              </a:rPr>
              <a:t>6</a:t>
            </a:r>
            <a:r>
              <a:rPr lang="pl-PL" dirty="0" smtClean="0"/>
              <a:t>,addr,1)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umożliwiająca odczyta/zapis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45" y="783170"/>
            <a:ext cx="5276190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Strategia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60960" y="806030"/>
            <a:ext cx="806098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Oparta na: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Morten Schenk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Blackhat 2017  - </a:t>
            </a:r>
            <a:r>
              <a:rPr lang="en-US" sz="1600" dirty="0" smtClean="0"/>
              <a:t>Taking </a:t>
            </a:r>
            <a:r>
              <a:rPr lang="en-US" sz="1600" dirty="0"/>
              <a:t>Windows 10 Kernel Exploitation to the Next </a:t>
            </a:r>
            <a:r>
              <a:rPr lang="en-US" sz="1600" dirty="0" smtClean="0"/>
              <a:t>Level</a:t>
            </a:r>
            <a:endParaRPr lang="pl-PL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Mateusz „j00ru” Jurczyk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"</a:t>
            </a:r>
            <a:r>
              <a:rPr lang="en-US" sz="1600" dirty="0"/>
              <a:t>Exploiting a Windows 10 </a:t>
            </a:r>
            <a:r>
              <a:rPr lang="en-US" sz="1600" dirty="0" err="1"/>
              <a:t>PagedPool</a:t>
            </a:r>
            <a:r>
              <a:rPr lang="en-US" sz="1600" dirty="0"/>
              <a:t> off-by-one </a:t>
            </a:r>
            <a:r>
              <a:rPr lang="en-US" sz="1600" dirty="0" smtClean="0"/>
              <a:t>overflow (WCTF 2018).“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Build 17134.rs4_release.180410-1804 x64 Windows 10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Sophos </a:t>
            </a:r>
            <a:r>
              <a:rPr lang="en-US" sz="1600" dirty="0" err="1"/>
              <a:t>HitmanAlert.Pro</a:t>
            </a:r>
            <a:r>
              <a:rPr lang="en-US" sz="1600" dirty="0"/>
              <a:t> 3.7.8 build 750</a:t>
            </a:r>
            <a:endParaRPr lang="pl-PL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55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4613"/>
            <a:ext cx="8229600" cy="85725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spc="0" dirty="0" smtClean="0">
                <a:ea typeface="+mj-ea"/>
              </a:rPr>
              <a:t>Wstęp</a:t>
            </a:r>
            <a:endParaRPr lang="en-US" spc="0" dirty="0"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751" y="944742"/>
            <a:ext cx="5090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Yves </a:t>
            </a:r>
            <a:r>
              <a:rPr lang="pl-PL" dirty="0" err="1" smtClean="0"/>
              <a:t>Younan</a:t>
            </a:r>
            <a:endParaRPr lang="pl-PL" dirty="0" smtClean="0"/>
          </a:p>
          <a:p>
            <a:pPr lvl="1">
              <a:buFontTx/>
              <a:buChar char="-"/>
            </a:pPr>
            <a:r>
              <a:rPr lang="pl-PL" dirty="0" smtClean="0"/>
              <a:t> </a:t>
            </a:r>
            <a:r>
              <a:rPr lang="pl-PL" dirty="0" err="1" smtClean="0">
                <a:solidFill>
                  <a:srgbClr val="FFFEFF"/>
                </a:solidFill>
              </a:rPr>
              <a:t>Research</a:t>
            </a:r>
            <a:r>
              <a:rPr lang="pl-PL" dirty="0" smtClean="0">
                <a:solidFill>
                  <a:srgbClr val="FFFEFF"/>
                </a:solidFill>
              </a:rPr>
              <a:t> Manager</a:t>
            </a:r>
          </a:p>
          <a:p>
            <a:pPr lvl="1">
              <a:buFontTx/>
              <a:buChar char="-"/>
            </a:pPr>
            <a:r>
              <a:rPr lang="pl-PL" dirty="0" smtClean="0"/>
              <a:t> </a:t>
            </a:r>
            <a:r>
              <a:rPr lang="pl-PL" dirty="0" smtClean="0">
                <a:solidFill>
                  <a:srgbClr val="FFFEFF"/>
                </a:solidFill>
              </a:rPr>
              <a:t>Cisco </a:t>
            </a:r>
            <a:r>
              <a:rPr lang="pl-PL" dirty="0" err="1" smtClean="0">
                <a:solidFill>
                  <a:srgbClr val="FFFEFF"/>
                </a:solidFill>
              </a:rPr>
              <a:t>Talos</a:t>
            </a:r>
            <a:endParaRPr lang="pl-PL" dirty="0" smtClean="0">
              <a:solidFill>
                <a:srgbClr val="FFFE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Team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Aleksandar</a:t>
            </a:r>
            <a:r>
              <a:rPr lang="pl-PL" dirty="0" smtClean="0"/>
              <a:t> </a:t>
            </a:r>
            <a:r>
              <a:rPr lang="pl-PL" dirty="0" err="1" smtClean="0"/>
              <a:t>Nikolich</a:t>
            </a:r>
            <a:endParaRPr lang="pl-PL" dirty="0" smtClean="0"/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Ali </a:t>
            </a:r>
            <a:r>
              <a:rPr lang="pl-PL" dirty="0" err="1" smtClean="0"/>
              <a:t>Rizvi-Santiago</a:t>
            </a:r>
            <a:endParaRPr lang="pl-PL" dirty="0" smtClean="0"/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smtClean="0">
                <a:solidFill>
                  <a:schemeClr val="accent3"/>
                </a:solidFill>
              </a:rPr>
              <a:t>Marcin Noga</a:t>
            </a:r>
            <a:r>
              <a:rPr lang="en-US" dirty="0" smtClean="0">
                <a:solidFill>
                  <a:schemeClr val="accent3"/>
                </a:solidFill>
              </a:rPr>
              <a:t> ( Security Technical Leader)</a:t>
            </a:r>
            <a:endParaRPr lang="pl-PL" dirty="0" smtClean="0">
              <a:solidFill>
                <a:schemeClr val="accent3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Piotr Bania</a:t>
            </a:r>
            <a:r>
              <a:rPr lang="en-US" dirty="0" smtClean="0"/>
              <a:t> </a:t>
            </a:r>
            <a:endParaRPr lang="pl-PL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l-PL" dirty="0" smtClean="0"/>
              <a:t>Cory Duplantis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l-PL" dirty="0" smtClean="0"/>
              <a:t>Lilith Wyatt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l-PL" dirty="0" smtClean="0"/>
              <a:t>Claudio Bozzato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Marcin </a:t>
            </a:r>
            <a:r>
              <a:rPr lang="en-US" dirty="0" err="1" smtClean="0"/>
              <a:t>Towalski</a:t>
            </a: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81712" y="944742"/>
            <a:ext cx="4675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Talos</a:t>
            </a:r>
            <a:r>
              <a:rPr lang="pl-PL" dirty="0" smtClean="0"/>
              <a:t> </a:t>
            </a:r>
            <a:r>
              <a:rPr lang="pl-PL" dirty="0" err="1" smtClean="0"/>
              <a:t>Vulndev</a:t>
            </a:r>
            <a:endParaRPr lang="pl-PL" dirty="0" smtClean="0"/>
          </a:p>
          <a:p>
            <a:r>
              <a:rPr lang="pl-PL" dirty="0" smtClean="0"/>
              <a:t> - Third party </a:t>
            </a:r>
            <a:r>
              <a:rPr lang="pl-PL" dirty="0" err="1" smtClean="0"/>
              <a:t>vulnerability</a:t>
            </a:r>
            <a:r>
              <a:rPr lang="pl-PL" dirty="0" smtClean="0"/>
              <a:t> </a:t>
            </a:r>
            <a:r>
              <a:rPr lang="pl-PL" dirty="0" err="1" smtClean="0"/>
              <a:t>research</a:t>
            </a:r>
            <a:endParaRPr lang="pl-PL" dirty="0" smtClean="0"/>
          </a:p>
          <a:p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5345156" y="1627776"/>
            <a:ext cx="3316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1400" dirty="0" smtClean="0"/>
              <a:t> ~ 200 </a:t>
            </a:r>
            <a:r>
              <a:rPr lang="pl-PL" sz="1400" dirty="0" err="1" smtClean="0"/>
              <a:t>bugów</a:t>
            </a:r>
            <a:r>
              <a:rPr lang="pl-PL" sz="1400" dirty="0" smtClean="0"/>
              <a:t> znalezionych w ostatnie </a:t>
            </a:r>
          </a:p>
          <a:p>
            <a:r>
              <a:rPr lang="pl-PL" sz="1400" dirty="0" smtClean="0"/>
              <a:t>	12 miesięcy</a:t>
            </a:r>
          </a:p>
          <a:p>
            <a:pPr>
              <a:buFontTx/>
              <a:buChar char="-"/>
            </a:pPr>
            <a:r>
              <a:rPr lang="pl-PL" sz="1400" dirty="0" smtClean="0"/>
              <a:t> Microsoft </a:t>
            </a:r>
          </a:p>
          <a:p>
            <a:pPr>
              <a:buFontTx/>
              <a:buChar char="-"/>
            </a:pPr>
            <a:r>
              <a:rPr lang="pl-PL" sz="1400" dirty="0" smtClean="0"/>
              <a:t> Apple </a:t>
            </a:r>
          </a:p>
          <a:p>
            <a:pPr>
              <a:buFontTx/>
              <a:buChar char="-"/>
            </a:pPr>
            <a:r>
              <a:rPr lang="pl-PL" sz="1400" dirty="0" smtClean="0"/>
              <a:t> Oracle </a:t>
            </a:r>
          </a:p>
          <a:p>
            <a:pPr>
              <a:buFontTx/>
              <a:buChar char="-"/>
            </a:pPr>
            <a:r>
              <a:rPr lang="pl-PL" sz="1400" dirty="0" smtClean="0"/>
              <a:t> </a:t>
            </a:r>
            <a:r>
              <a:rPr lang="pl-PL" sz="1400" dirty="0" err="1" smtClean="0"/>
              <a:t>Adobe</a:t>
            </a:r>
            <a:r>
              <a:rPr lang="pl-PL" sz="1400" dirty="0" smtClean="0"/>
              <a:t> </a:t>
            </a:r>
          </a:p>
          <a:p>
            <a:pPr>
              <a:buFontTx/>
              <a:buChar char="-"/>
            </a:pPr>
            <a:r>
              <a:rPr lang="pl-PL" sz="1400" dirty="0" smtClean="0"/>
              <a:t> Google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/>
              <a:t> </a:t>
            </a:r>
            <a:r>
              <a:rPr lang="en-US" sz="1400" dirty="0" smtClean="0"/>
              <a:t>AV Products</a:t>
            </a:r>
            <a:endParaRPr lang="pl-PL" sz="1400" dirty="0" smtClean="0"/>
          </a:p>
          <a:p>
            <a:pPr>
              <a:buFontTx/>
              <a:buChar char="-"/>
            </a:pPr>
            <a:r>
              <a:rPr lang="pl-PL" sz="1400" dirty="0" smtClean="0"/>
              <a:t> IBM, HP, Intel, Lexmark</a:t>
            </a:r>
          </a:p>
          <a:p>
            <a:pPr>
              <a:buFontTx/>
              <a:buChar char="-"/>
            </a:pPr>
            <a:r>
              <a:rPr lang="pl-PL" sz="1400" dirty="0" smtClean="0"/>
              <a:t> 7zip, </a:t>
            </a:r>
            <a:r>
              <a:rPr lang="pl-PL" sz="1400" dirty="0" err="1" smtClean="0"/>
              <a:t>libarchive</a:t>
            </a:r>
            <a:r>
              <a:rPr lang="pl-PL" sz="1400" dirty="0" smtClean="0"/>
              <a:t>, NTP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345156" y="3754093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 Security </a:t>
            </a:r>
            <a:r>
              <a:rPr lang="pl-PL" dirty="0" err="1" smtClean="0"/>
              <a:t>tools</a:t>
            </a:r>
            <a:r>
              <a:rPr lang="pl-PL" dirty="0" smtClean="0"/>
              <a:t> development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Fuzzers</a:t>
            </a:r>
            <a:r>
              <a:rPr lang="pl-PL" dirty="0" smtClean="0"/>
              <a:t>, </a:t>
            </a:r>
            <a:r>
              <a:rPr lang="pl-PL" dirty="0" err="1" smtClean="0"/>
              <a:t>Crash</a:t>
            </a:r>
            <a:r>
              <a:rPr lang="pl-PL" dirty="0" smtClean="0"/>
              <a:t> </a:t>
            </a:r>
            <a:r>
              <a:rPr lang="pl-PL" dirty="0" err="1" smtClean="0"/>
              <a:t>triage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Mitigation</a:t>
            </a:r>
            <a:r>
              <a:rPr lang="pl-PL" dirty="0" smtClean="0"/>
              <a:t> development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0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Szczegóły działania exploita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60960" y="806030"/>
            <a:ext cx="854086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Kroki</a:t>
            </a:r>
            <a:r>
              <a:rPr lang="en-US" dirty="0" smtClean="0"/>
              <a:t> do </a:t>
            </a:r>
            <a:r>
              <a:rPr lang="en-US" dirty="0" err="1" smtClean="0"/>
              <a:t>wykonania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Uzyskanie</a:t>
            </a:r>
            <a:r>
              <a:rPr lang="en-US" sz="1400" dirty="0" smtClean="0"/>
              <a:t> </a:t>
            </a:r>
            <a:r>
              <a:rPr lang="en-US" sz="1400" dirty="0" err="1" smtClean="0"/>
              <a:t>adres</a:t>
            </a:r>
            <a:r>
              <a:rPr lang="pl-PL" sz="1400" dirty="0" smtClean="0"/>
              <a:t>ów kilku istotnych modułów kernela przy użyciu </a:t>
            </a:r>
            <a:r>
              <a:rPr lang="en-US" sz="1400" dirty="0" err="1"/>
              <a:t>NtQuerySystemInformation</a:t>
            </a:r>
            <a:r>
              <a:rPr lang="en-US" sz="1400" dirty="0"/>
              <a:t> </a:t>
            </a:r>
            <a:r>
              <a:rPr lang="en-US" sz="1400" dirty="0" smtClean="0"/>
              <a:t>API</a:t>
            </a:r>
            <a:endParaRPr lang="pl-PL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Zakładamy, że użytkownik operuje na poziomie „Medium IL”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Nadpisanie pointera wywoływanego w </a:t>
            </a:r>
            <a:r>
              <a:rPr lang="en-US" sz="1400" dirty="0" err="1" smtClean="0"/>
              <a:t>NtGdiDdDDIGetContextSchedulingPriority</a:t>
            </a:r>
            <a:r>
              <a:rPr lang="pl-PL" sz="1400" dirty="0" smtClean="0"/>
              <a:t> adresem </a:t>
            </a:r>
          </a:p>
          <a:p>
            <a:pPr lvl="1"/>
            <a:r>
              <a:rPr lang="pl-PL" sz="1400" dirty="0" smtClean="0"/>
              <a:t>	</a:t>
            </a:r>
            <a:r>
              <a:rPr lang="en-US" sz="1400" dirty="0" err="1" smtClean="0"/>
              <a:t>nt!ExAllocatePoolWithTag</a:t>
            </a: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Wywołanie syscall’a </a:t>
            </a:r>
            <a:r>
              <a:rPr lang="en-US" sz="1400" dirty="0" err="1" smtClean="0"/>
              <a:t>NtGdiDdDDIGetContextSchedulingPriority</a:t>
            </a:r>
            <a:r>
              <a:rPr lang="pl-PL" sz="1400" dirty="0"/>
              <a:t> </a:t>
            </a:r>
            <a:r>
              <a:rPr lang="pl-PL" sz="1400" dirty="0" smtClean="0"/>
              <a:t>(=</a:t>
            </a:r>
            <a:r>
              <a:rPr lang="en-US" sz="1400" dirty="0"/>
              <a:t> </a:t>
            </a:r>
            <a:r>
              <a:rPr lang="en-US" sz="1400" dirty="0" err="1" smtClean="0"/>
              <a:t>nt!ExAllocatePoolWithTag</a:t>
            </a:r>
            <a:r>
              <a:rPr lang="pl-PL" sz="1400" dirty="0" smtClean="0"/>
              <a:t>) z</a:t>
            </a:r>
          </a:p>
          <a:p>
            <a:pPr lvl="1"/>
            <a:r>
              <a:rPr lang="pl-PL" sz="1400" dirty="0"/>
              <a:t>	</a:t>
            </a:r>
            <a:r>
              <a:rPr lang="pl-PL" sz="1400" dirty="0" smtClean="0"/>
              <a:t>parametrami „NonPagedPool” w celu zaalokowania zapisywalnej/wykonywalnej pamięci.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Skopiowanie shellcodu ring0 do zaalokowanej pamięci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Nadpisanie </a:t>
            </a:r>
            <a:r>
              <a:rPr lang="pl-PL" sz="1400" dirty="0"/>
              <a:t>pointera wywoływanego w </a:t>
            </a:r>
            <a:r>
              <a:rPr lang="en-US" sz="1400" dirty="0" err="1"/>
              <a:t>NtGdiDdDDIGetContextSchedulingPriority</a:t>
            </a:r>
            <a:r>
              <a:rPr lang="pl-PL" sz="1400" dirty="0"/>
              <a:t> adresem </a:t>
            </a:r>
          </a:p>
          <a:p>
            <a:pPr lvl="1"/>
            <a:r>
              <a:rPr lang="pl-PL" sz="1400" dirty="0"/>
              <a:t>	</a:t>
            </a:r>
            <a:r>
              <a:rPr lang="pl-PL" sz="1400" dirty="0" smtClean="0"/>
              <a:t>shellcodu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Wywołanie </a:t>
            </a:r>
            <a:r>
              <a:rPr lang="pl-PL" sz="1400" dirty="0"/>
              <a:t>syscall’a </a:t>
            </a:r>
            <a:r>
              <a:rPr lang="en-US" sz="1400" dirty="0" err="1"/>
              <a:t>NtGdiDdDDIGetContextSchedulingPriority</a:t>
            </a:r>
            <a:r>
              <a:rPr lang="pl-PL" sz="1400" dirty="0"/>
              <a:t> (=</a:t>
            </a:r>
            <a:r>
              <a:rPr lang="en-US" sz="1400" dirty="0"/>
              <a:t> </a:t>
            </a:r>
            <a:r>
              <a:rPr lang="pl-PL" sz="1400" dirty="0" smtClean="0"/>
              <a:t>Shellcode)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Zadanie shellcodu jest podniesienie uprawnień naszego procesu poprzez skopiowanie</a:t>
            </a:r>
          </a:p>
          <a:p>
            <a:pPr lvl="2"/>
            <a:r>
              <a:rPr lang="pl-PL" sz="1400" dirty="0" smtClean="0"/>
              <a:t>security TOKENu z procesu systemowego do naszego.</a:t>
            </a:r>
          </a:p>
          <a:p>
            <a:pPr lvl="1"/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Fragment exploita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" y="1509214"/>
            <a:ext cx="7580952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 exploita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70" y="1783997"/>
            <a:ext cx="6047619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>
                <a:ea typeface="+mj-ea"/>
              </a:rPr>
              <a:t>Test exploita #1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08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Wykrywanie 0day’i naprawde działa!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8" y="731288"/>
            <a:ext cx="8620057" cy="42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w EventLogu blokady exploita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1" y="783170"/>
            <a:ext cx="8842117" cy="42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Obejście silnika anti-0day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570" y="827011"/>
            <a:ext cx="84241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Dlaczego i w którym  momencie exploit został zablokowany?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Silnik anti-0day wykrywa nasz exploit w momencie tworzenia procesu</a:t>
            </a:r>
          </a:p>
          <a:p>
            <a:pPr lvl="1"/>
            <a:r>
              <a:rPr lang="pl-PL" dirty="0" smtClean="0"/>
              <a:t>	konsoli z podniesionymi uprawnieniami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 jaki sposób może być realizowana taka detekcja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Monitorowanie utworzenia procesu == </a:t>
            </a:r>
            <a:r>
              <a:rPr lang="en-US" dirty="0" err="1">
                <a:solidFill>
                  <a:srgbClr val="FFC000"/>
                </a:solidFill>
              </a:rPr>
              <a:t>PsSetCreateProcessNotifyRoutine</a:t>
            </a:r>
            <a:endParaRPr lang="pl-PL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dirty="0" smtClean="0"/>
              <a:t>W poszukiwaniu </a:t>
            </a:r>
            <a:r>
              <a:rPr lang="en-US" sz="2000" dirty="0" err="1"/>
              <a:t>PsSetCreateProcessNotifyRoutine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931018"/>
            <a:ext cx="8518751" cy="4049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7617" y="3795721"/>
            <a:ext cx="4260715" cy="188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7616" y="3291190"/>
            <a:ext cx="4260715" cy="188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7615" y="4303493"/>
            <a:ext cx="4260715" cy="188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dirty="0" smtClean="0"/>
              <a:t>Callback odpowiedzialny za terminacje processu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764899"/>
            <a:ext cx="6900154" cy="4359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8757" y="3527897"/>
            <a:ext cx="4169924" cy="155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8757" y="1115438"/>
            <a:ext cx="4169924" cy="178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Patchowanie zmiennej globalnej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9" y="1686127"/>
            <a:ext cx="6817294" cy="2015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1677" y="2224392"/>
            <a:ext cx="4370961" cy="350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4613"/>
            <a:ext cx="8229600" cy="85725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spc="0" dirty="0" smtClean="0">
                <a:ea typeface="+mj-ea"/>
              </a:rPr>
              <a:t>Agenda</a:t>
            </a:r>
            <a:endParaRPr lang="en-US" spc="0" dirty="0"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3037" y="907960"/>
            <a:ext cx="66928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Ogólne informacje na temat targetu i produktów pokrewnych. </a:t>
            </a:r>
          </a:p>
          <a:p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Strategia wyszukiwania błędów w tego typu produktach.</a:t>
            </a:r>
          </a:p>
          <a:p>
            <a:pPr marL="285750" indent="-285750">
              <a:buFont typeface="Arial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Analiza </a:t>
            </a:r>
            <a:r>
              <a:rPr lang="en-US" dirty="0" smtClean="0"/>
              <a:t>b</a:t>
            </a:r>
            <a:r>
              <a:rPr lang="pl-PL" dirty="0" smtClean="0"/>
              <a:t>łędu</a:t>
            </a:r>
          </a:p>
          <a:p>
            <a:pPr marL="285750" indent="-285750">
              <a:buFont typeface="Arial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Exploitacja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Wnioski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dirty="0" smtClean="0">
                <a:ea typeface="+mj-ea"/>
                <a:hlinkClick r:id="rId2" action="ppaction://hlinkfile"/>
              </a:rPr>
              <a:t>Exploit DEMO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3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3" y="1562668"/>
            <a:ext cx="8506694" cy="19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Dzięku</a:t>
            </a:r>
            <a:r>
              <a:rPr lang="pl-PL" dirty="0" smtClean="0">
                <a:ea typeface="+mj-ea"/>
              </a:rPr>
              <a:t>ję!</a:t>
            </a:r>
            <a:br>
              <a:rPr lang="pl-PL" dirty="0" smtClean="0">
                <a:ea typeface="+mj-ea"/>
              </a:rPr>
            </a:br>
            <a:r>
              <a:rPr lang="pl-PL" dirty="0" smtClean="0">
                <a:ea typeface="+mj-ea"/>
              </a:rPr>
              <a:t>Q&amp;A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6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3354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sz="3600" dirty="0" smtClean="0">
                <a:ea typeface="+mj-ea"/>
              </a:rPr>
              <a:t>Target</a:t>
            </a:r>
            <a:endParaRPr lang="en-US" sz="3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4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Sophos Intercept X Endpoint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91" y="846018"/>
            <a:ext cx="3607644" cy="1610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441" y="2590148"/>
            <a:ext cx="8518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Czym jest Sophos Intercept X Endpoint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Rozwiązanie typu </a:t>
            </a:r>
            <a:r>
              <a:rPr lang="pl-PL" dirty="0"/>
              <a:t>endpoint protection bazujące głównie na </a:t>
            </a:r>
            <a:r>
              <a:rPr lang="pl-PL" dirty="0" smtClean="0"/>
              <a:t>heurystyce.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„</a:t>
            </a:r>
            <a:r>
              <a:rPr lang="pl-PL" i="1" dirty="0"/>
              <a:t>Intercept X wykorzystuje technologię sztucznej inteligencji w formie głębokiej sieci neuronowej. To zaawansowana forma uczenia maszynowego, </a:t>
            </a:r>
            <a:r>
              <a:rPr lang="en-US" i="1" dirty="0" smtClean="0"/>
              <a:t>(…) </a:t>
            </a:r>
            <a:r>
              <a:rPr lang="en-US" i="1" dirty="0" err="1" smtClean="0"/>
              <a:t>pozwalaj</a:t>
            </a:r>
            <a:r>
              <a:rPr lang="pl-PL" i="1" dirty="0" smtClean="0"/>
              <a:t>ą</a:t>
            </a:r>
            <a:r>
              <a:rPr lang="en-US" i="1" dirty="0" smtClean="0"/>
              <a:t>ca </a:t>
            </a:r>
            <a:r>
              <a:rPr lang="en-US" i="1" dirty="0" err="1" smtClean="0"/>
              <a:t>na</a:t>
            </a:r>
            <a:r>
              <a:rPr lang="en-US" i="1" dirty="0" smtClean="0"/>
              <a:t> </a:t>
            </a:r>
            <a:r>
              <a:rPr lang="pl-PL" i="1" dirty="0" smtClean="0"/>
              <a:t>wykrywanie złośliwego oprogramowania </a:t>
            </a:r>
            <a:r>
              <a:rPr lang="pl-PL" i="1" dirty="0"/>
              <a:t>— zarówno </a:t>
            </a:r>
            <a:r>
              <a:rPr lang="pl-PL" i="1" dirty="0" smtClean="0"/>
              <a:t>znanego</a:t>
            </a:r>
            <a:r>
              <a:rPr lang="pl-PL" i="1" dirty="0" smtClean="0"/>
              <a:t>, </a:t>
            </a:r>
            <a:r>
              <a:rPr lang="pl-PL" i="1" dirty="0"/>
              <a:t>jak i </a:t>
            </a:r>
            <a:r>
              <a:rPr lang="pl-PL" i="1" dirty="0" smtClean="0"/>
              <a:t>nieznanego.”</a:t>
            </a:r>
            <a:endParaRPr lang="pl-PL" i="1" dirty="0" smtClean="0"/>
          </a:p>
          <a:p>
            <a:pPr lvl="1"/>
            <a:endParaRPr lang="pl-PL" i="1" dirty="0" smtClean="0"/>
          </a:p>
          <a:p>
            <a:pPr lvl="1"/>
            <a:r>
              <a:rPr lang="pl-PL" dirty="0"/>
              <a:t>źródło 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www.sophos.com/pl-pl/products/intercept-x.aspx</a:t>
            </a: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25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Sophos Intercept X </a:t>
            </a:r>
            <a:r>
              <a:rPr lang="pl-PL" dirty="0" smtClean="0"/>
              <a:t>Endpoint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391" y="886899"/>
            <a:ext cx="69236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Funkcjonalność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Anti-Malware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Anti-Ransomewere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09620"/>
                </a:solidFill>
              </a:rPr>
              <a:t>Exploit prevention / </a:t>
            </a:r>
            <a:r>
              <a:rPr lang="pl-PL" dirty="0">
                <a:solidFill>
                  <a:srgbClr val="F09620"/>
                </a:solidFill>
              </a:rPr>
              <a:t>Zero-day detection</a:t>
            </a:r>
            <a:endParaRPr lang="pl-PL" dirty="0" smtClean="0">
              <a:solidFill>
                <a:srgbClr val="F0962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09620"/>
                </a:solidFill>
              </a:rPr>
              <a:t>Process Privilage Escalation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 smtClean="0"/>
              <a:t>(...)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(...)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Czy znajdując 0day w rozwiązaniu chroniącym przed 0day’ami 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     uda </a:t>
            </a:r>
            <a:r>
              <a:rPr lang="pl-PL" dirty="0">
                <a:solidFill>
                  <a:srgbClr val="FF0000"/>
                </a:solidFill>
              </a:rPr>
              <a:t>mi się go wyexploitować ?</a:t>
            </a:r>
            <a:endParaRPr lang="pl-PL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r>
              <a:rPr lang="pl-PL" dirty="0"/>
              <a:t>Strategia wyszukiwania błędów w tego typu produktach.</a:t>
            </a:r>
          </a:p>
        </p:txBody>
      </p:sp>
    </p:spTree>
    <p:extLst>
      <p:ext uri="{BB962C8B-B14F-4D97-AF65-F5344CB8AC3E}">
        <p14:creationId xmlns:p14="http://schemas.microsoft.com/office/powerpoint/2010/main" val="22589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Strategia wyszukiwania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868017" y="705323"/>
            <a:ext cx="7343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Gdzie szukać bugów w tak dużym/skomplikowanym projekcie ?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Drivery</a:t>
            </a:r>
          </a:p>
          <a:p>
            <a:pPr lvl="2">
              <a:buFont typeface="Arial" pitchFamily="34" charset="0"/>
              <a:buChar char="•"/>
            </a:pPr>
            <a:r>
              <a:rPr lang="pl-PL" dirty="0" smtClean="0"/>
              <a:t> Filtry </a:t>
            </a:r>
            <a:r>
              <a:rPr lang="pl-PL" dirty="0" err="1" smtClean="0"/>
              <a:t>filesystemu</a:t>
            </a:r>
            <a:endParaRPr lang="pl-PL" dirty="0" smtClean="0"/>
          </a:p>
          <a:p>
            <a:pPr lvl="3">
              <a:buFont typeface="Arial" pitchFamily="34" charset="0"/>
              <a:buChar char="•"/>
            </a:pPr>
            <a:r>
              <a:rPr lang="pl-PL" dirty="0" smtClean="0"/>
              <a:t> x86 syscall hooks</a:t>
            </a:r>
          </a:p>
          <a:p>
            <a:pPr lvl="2">
              <a:buFont typeface="Arial" pitchFamily="34" charset="0"/>
              <a:buChar char="•"/>
            </a:pPr>
            <a:r>
              <a:rPr lang="pl-PL" dirty="0" smtClean="0"/>
              <a:t> Network filters (FW,wykrywanie ataków sieciowych)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Pluginy</a:t>
            </a:r>
            <a:r>
              <a:rPr lang="pl-PL" dirty="0" smtClean="0"/>
              <a:t> do :</a:t>
            </a:r>
          </a:p>
          <a:p>
            <a:pPr lvl="2">
              <a:buFont typeface="Arial" pitchFamily="34" charset="0"/>
              <a:buChar char="•"/>
            </a:pPr>
            <a:r>
              <a:rPr lang="pl-PL" dirty="0" smtClean="0"/>
              <a:t> przeglądarek</a:t>
            </a:r>
          </a:p>
          <a:p>
            <a:pPr lvl="2">
              <a:buFont typeface="Arial" pitchFamily="34" charset="0"/>
              <a:buChar char="•"/>
            </a:pPr>
            <a:r>
              <a:rPr lang="pl-PL" dirty="0" smtClean="0"/>
              <a:t> klientów pocztowych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Unpackery</a:t>
            </a:r>
            <a:endParaRPr lang="pl-PL" dirty="0" smtClean="0"/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Dekompresory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Emulatory kodu 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 (…)</a:t>
            </a:r>
          </a:p>
          <a:p>
            <a:pPr lvl="1">
              <a:buFont typeface="Arial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76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os_Deck_Template_20160622">
  <a:themeElements>
    <a:clrScheme name="Custom 1">
      <a:dk1>
        <a:srgbClr val="E6E7E8"/>
      </a:dk1>
      <a:lt1>
        <a:srgbClr val="D1D3D4"/>
      </a:lt1>
      <a:dk2>
        <a:srgbClr val="19191B"/>
      </a:dk2>
      <a:lt2>
        <a:srgbClr val="19191B"/>
      </a:lt2>
      <a:accent1>
        <a:srgbClr val="0077D4"/>
      </a:accent1>
      <a:accent2>
        <a:srgbClr val="0167A3"/>
      </a:accent2>
      <a:accent3>
        <a:srgbClr val="ED6F09"/>
      </a:accent3>
      <a:accent4>
        <a:srgbClr val="F19615"/>
      </a:accent4>
      <a:accent5>
        <a:srgbClr val="EFAB22"/>
      </a:accent5>
      <a:accent6>
        <a:srgbClr val="365E7A"/>
      </a:accent6>
      <a:hlink>
        <a:srgbClr val="ED6F09"/>
      </a:hlink>
      <a:folHlink>
        <a:srgbClr val="0167A3"/>
      </a:folHlink>
    </a:clrScheme>
    <a:fontScheme name="Office 2">
      <a:majorFont>
        <a:latin typeface="Exo 2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Exo 2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Talos_Deck_Template_20160622</Template>
  <TotalTime>25484</TotalTime>
  <Words>786</Words>
  <Application>Microsoft Office PowerPoint</Application>
  <PresentationFormat>On-screen Show (16:9)</PresentationFormat>
  <Paragraphs>243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Calibri</vt:lpstr>
      <vt:lpstr>Exo 2</vt:lpstr>
      <vt:lpstr>Exo 2 Light</vt:lpstr>
      <vt:lpstr>Exo 2 Thin</vt:lpstr>
      <vt:lpstr>Talos_Deck_Template_20160622</vt:lpstr>
      <vt:lpstr>Marcin ‘Icewall’ Noga http://www.icewall.pl @_Icewall  PWNing Warszawa 2019</vt:lpstr>
      <vt:lpstr>0daying the 0day detection engine</vt:lpstr>
      <vt:lpstr>Wstęp</vt:lpstr>
      <vt:lpstr>Agenda</vt:lpstr>
      <vt:lpstr>Target</vt:lpstr>
      <vt:lpstr>Sophos Intercept X Endpoint</vt:lpstr>
      <vt:lpstr>Sophos Intercept X Endpoint</vt:lpstr>
      <vt:lpstr>Strategia wyszukiwania błędów w tego typu produktach.</vt:lpstr>
      <vt:lpstr>Strategia wyszukiwania</vt:lpstr>
      <vt:lpstr>Strategia wyszukiwania – enumeracja komponentów</vt:lpstr>
      <vt:lpstr>Strategia wyszukiwania – enumeracja komponentów</vt:lpstr>
      <vt:lpstr>Skupmy się na kernelu</vt:lpstr>
      <vt:lpstr>Sophos Intercept X Endpoint – bugs</vt:lpstr>
      <vt:lpstr>HitmanPro.Alert ???</vt:lpstr>
      <vt:lpstr>When the third-party components ...</vt:lpstr>
      <vt:lpstr>Analiza błędu TALOS-2018-0636 (CVE-2018-3971)</vt:lpstr>
      <vt:lpstr>PoC</vt:lpstr>
      <vt:lpstr>Reversowanie hmpalert.sys</vt:lpstr>
      <vt:lpstr>Reversowanie hmpalert.sys</vt:lpstr>
      <vt:lpstr>Analiza błędu</vt:lpstr>
      <vt:lpstr>Reversowanie hmpalert.sys</vt:lpstr>
      <vt:lpstr>Reversowanie hmpalert.sys</vt:lpstr>
      <vt:lpstr>Schemat działania</vt:lpstr>
      <vt:lpstr>Jak kontrolować odczytywane dane ?</vt:lpstr>
      <vt:lpstr>Schemat działania</vt:lpstr>
      <vt:lpstr>Exploitacja</vt:lpstr>
      <vt:lpstr>Klasa umożliwiająca odczyta/zapis</vt:lpstr>
      <vt:lpstr>Klasa umożliwiająca odczyta/zapis</vt:lpstr>
      <vt:lpstr>Strategia</vt:lpstr>
      <vt:lpstr>Szczegóły działania exploita</vt:lpstr>
      <vt:lpstr>Fragment exploita</vt:lpstr>
      <vt:lpstr>Fragment exploita</vt:lpstr>
      <vt:lpstr>Test exploita #1</vt:lpstr>
      <vt:lpstr>Wykrywanie 0day’i naprawde działa!</vt:lpstr>
      <vt:lpstr>Zapis w EventLogu blokady exploita</vt:lpstr>
      <vt:lpstr>Obejście silnika anti-0day</vt:lpstr>
      <vt:lpstr>W poszukiwaniu PsSetCreateProcessNotifyRoutine</vt:lpstr>
      <vt:lpstr>Callback odpowiedzialny za terminacje processu</vt:lpstr>
      <vt:lpstr>Patchowanie zmiennej globalnej</vt:lpstr>
      <vt:lpstr>Exploit DEMO</vt:lpstr>
      <vt:lpstr>Bounty</vt:lpstr>
      <vt:lpstr>Dziękuję!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Marcin ‘Icewall’ Noga http://www.icewall.pl @_Icewall  PWNing Warszawa 2017</dc:title>
  <dc:creator>manoga</dc:creator>
  <cp:lastModifiedBy>Icewall</cp:lastModifiedBy>
  <cp:revision>300</cp:revision>
  <dcterms:created xsi:type="dcterms:W3CDTF">2017-10-23T12:28:42Z</dcterms:created>
  <dcterms:modified xsi:type="dcterms:W3CDTF">2019-11-13T19:45:44Z</dcterms:modified>
</cp:coreProperties>
</file>