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220"/>
    <a:srgbClr val="2D637F"/>
    <a:srgbClr val="E09E19"/>
    <a:srgbClr val="9DAD33"/>
    <a:srgbClr val="6C3302"/>
    <a:srgbClr val="584F29"/>
    <a:srgbClr val="ED4E33"/>
    <a:srgbClr val="003262"/>
    <a:srgbClr val="53626F"/>
    <a:srgbClr val="00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2" autoAdjust="0"/>
    <p:restoredTop sz="94669" autoAdjust="0"/>
  </p:normalViewPr>
  <p:slideViewPr>
    <p:cSldViewPr snapToGrid="0" snapToObjects="1">
      <p:cViewPr varScale="1">
        <p:scale>
          <a:sx n="108" d="100"/>
          <a:sy n="108" d="100"/>
        </p:scale>
        <p:origin x="1698" y="78"/>
      </p:cViewPr>
      <p:guideLst>
        <p:guide orient="horz" pos="360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B1905-1EEB-6545-B5E2-B70E8868255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A396-5F67-764F-9A9A-305152EB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3F6BF-7462-9046-A2B6-90C29244BD27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DBC5-2A13-CA47-B9EE-6017A92B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8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4333"/>
            <a:ext cx="6813884" cy="16394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00">
                <a:solidFill>
                  <a:srgbClr val="C282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75258"/>
            <a:ext cx="6400800" cy="111359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2D637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9053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0032"/>
            <a:ext cx="7766050" cy="11503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518947"/>
            <a:ext cx="7740650" cy="2064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130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8325" y="2017295"/>
            <a:ext cx="7772400" cy="199657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325" y="1019341"/>
            <a:ext cx="7772400" cy="89568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>
                <a:solidFill>
                  <a:srgbClr val="2D637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75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051"/>
            <a:ext cx="7464425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97755"/>
            <a:ext cx="3717925" cy="2823496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0"/>
          </p:nvPr>
        </p:nvSpPr>
        <p:spPr>
          <a:xfrm>
            <a:off x="4175125" y="2097754"/>
            <a:ext cx="3746500" cy="2823497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2D637F"/>
                </a:solidFill>
              </a:defRPr>
            </a:lvl1pPr>
            <a:lvl2pPr>
              <a:defRPr sz="2000">
                <a:solidFill>
                  <a:srgbClr val="2D637F"/>
                </a:solidFill>
              </a:defRPr>
            </a:lvl2pPr>
            <a:lvl3pPr>
              <a:defRPr sz="1800">
                <a:solidFill>
                  <a:srgbClr val="2D637F"/>
                </a:solidFill>
              </a:defRPr>
            </a:lvl3pPr>
            <a:lvl4pPr>
              <a:defRPr sz="1600">
                <a:solidFill>
                  <a:srgbClr val="2D637F"/>
                </a:solidFill>
              </a:defRPr>
            </a:lvl4pPr>
            <a:lvl5pPr>
              <a:defRPr sz="1400">
                <a:solidFill>
                  <a:srgbClr val="2D63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31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729789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358775"/>
            <a:ext cx="5486400" cy="3371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296527"/>
            <a:ext cx="5486400" cy="4772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45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41995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41995"/>
            <a:ext cx="4537075" cy="365700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31651"/>
            <a:ext cx="3008313" cy="31673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267368" y="53072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5259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8079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274508" y="0"/>
            <a:ext cx="2869492" cy="23795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5598553"/>
            <a:ext cx="9170736" cy="13300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69048" y="6019295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6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1" r:id="rId5"/>
    <p:sldLayoutId id="214748364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C28220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rgbClr val="2D637F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2D637F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D637F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2D637F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rgbClr val="2D637F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319"/>
            <a:ext cx="6813884" cy="1448130"/>
          </a:xfrm>
        </p:spPr>
        <p:txBody>
          <a:bodyPr/>
          <a:lstStyle/>
          <a:p>
            <a:r>
              <a:rPr lang="en-US" sz="4800" dirty="0"/>
              <a:t>Does mobility impact the spread of COVID?</a:t>
            </a:r>
            <a:endParaRPr lang="en-US" dirty="0">
              <a:solidFill>
                <a:srgbClr val="C2822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62431"/>
            <a:ext cx="6400800" cy="1113590"/>
          </a:xfrm>
        </p:spPr>
        <p:txBody>
          <a:bodyPr/>
          <a:lstStyle/>
          <a:p>
            <a:r>
              <a:rPr lang="en-US" dirty="0"/>
              <a:t>Brittany </a:t>
            </a:r>
            <a:r>
              <a:rPr lang="en-US" dirty="0" err="1"/>
              <a:t>Dougall</a:t>
            </a:r>
            <a:r>
              <a:rPr lang="en-US" dirty="0"/>
              <a:t>, Jeffrey Adams, Li </a:t>
            </a:r>
            <a:r>
              <a:rPr lang="en-US" dirty="0" err="1"/>
              <a:t>Jin</a:t>
            </a:r>
            <a:r>
              <a:rPr lang="en-US" dirty="0"/>
              <a:t>, </a:t>
            </a:r>
            <a:r>
              <a:rPr lang="en-US" dirty="0" err="1"/>
              <a:t>Jerico</a:t>
            </a:r>
            <a:r>
              <a:rPr lang="en-US" dirty="0"/>
              <a:t> Johns</a:t>
            </a:r>
          </a:p>
        </p:txBody>
      </p:sp>
    </p:spTree>
    <p:extLst>
      <p:ext uri="{BB962C8B-B14F-4D97-AF65-F5344CB8AC3E}">
        <p14:creationId xmlns:p14="http://schemas.microsoft.com/office/powerpoint/2010/main" val="127639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Research Problem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18264"/>
            <a:ext cx="8446168" cy="4448035"/>
          </a:xfrm>
        </p:spPr>
        <p:txBody>
          <a:bodyPr>
            <a:normAutofit/>
          </a:bodyPr>
          <a:lstStyle/>
          <a:p>
            <a:r>
              <a:rPr lang="en-US" dirty="0"/>
              <a:t>How much does a percentage change in mobility impact the percentage change in new COVID-19 cases within a given state, given a 2 week lag period? </a:t>
            </a:r>
          </a:p>
          <a:p>
            <a:endParaRPr lang="en-US" dirty="0"/>
          </a:p>
          <a:p>
            <a:r>
              <a:rPr lang="en-US" dirty="0"/>
              <a:t>Does having a mask mandate implemented in a state impact the change in COVID cases?</a:t>
            </a:r>
          </a:p>
          <a:p>
            <a:endParaRPr lang="en-US" dirty="0"/>
          </a:p>
          <a:p>
            <a:r>
              <a:rPr lang="en-US" dirty="0"/>
              <a:t>Do demographics impact the change in COVID cases?</a:t>
            </a:r>
          </a:p>
        </p:txBody>
      </p:sp>
    </p:spTree>
    <p:extLst>
      <p:ext uri="{BB962C8B-B14F-4D97-AF65-F5344CB8AC3E}">
        <p14:creationId xmlns:p14="http://schemas.microsoft.com/office/powerpoint/2010/main" val="50008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18264"/>
            <a:ext cx="8446168" cy="498069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Dependent Variable:</a:t>
            </a:r>
          </a:p>
          <a:p>
            <a:endParaRPr lang="en-US" sz="2400" dirty="0"/>
          </a:p>
          <a:p>
            <a:pPr lvl="1"/>
            <a:r>
              <a:rPr lang="en-US" dirty="0"/>
              <a:t>%_</a:t>
            </a:r>
            <a:r>
              <a:rPr lang="en-US" dirty="0" err="1"/>
              <a:t>Change_COVID</a:t>
            </a:r>
            <a:r>
              <a:rPr lang="en-US" dirty="0"/>
              <a:t> = %_</a:t>
            </a:r>
            <a:r>
              <a:rPr lang="en-US" dirty="0" err="1"/>
              <a:t>change_in_week_over_week_covid_cases</a:t>
            </a:r>
            <a:r>
              <a:rPr lang="en-US" dirty="0"/>
              <a:t>(July 18th - 24th)</a:t>
            </a:r>
          </a:p>
          <a:p>
            <a:pPr lvl="1"/>
            <a:endParaRPr lang="en-US" dirty="0"/>
          </a:p>
          <a:p>
            <a:r>
              <a:rPr lang="en-US" sz="2400" dirty="0"/>
              <a:t>Independent Variables:</a:t>
            </a:r>
          </a:p>
          <a:p>
            <a:endParaRPr lang="en-US" sz="2400" dirty="0"/>
          </a:p>
          <a:p>
            <a:pPr lvl="1"/>
            <a:r>
              <a:rPr lang="en-US" dirty="0"/>
              <a:t>Mobility = %_</a:t>
            </a:r>
            <a:r>
              <a:rPr lang="en-US" dirty="0" err="1"/>
              <a:t>change_in_week_over_week_mobility_retail_and_recreation</a:t>
            </a:r>
            <a:r>
              <a:rPr lang="en-US" dirty="0"/>
              <a:t>(</a:t>
            </a:r>
            <a:r>
              <a:rPr lang="en-US" dirty="0" err="1"/>
              <a:t>Sat,Sun,M</a:t>
            </a:r>
            <a:r>
              <a:rPr lang="en-US" dirty="0"/>
              <a:t>...F)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Mask_Flag</a:t>
            </a:r>
            <a:r>
              <a:rPr lang="en-US" dirty="0"/>
              <a:t> = </a:t>
            </a:r>
            <a:r>
              <a:rPr lang="en-US" dirty="0" err="1"/>
              <a:t>Public_mask_mandate_flag</a:t>
            </a:r>
            <a:r>
              <a:rPr lang="en-US" dirty="0"/>
              <a:t>(In place as of June 28th)</a:t>
            </a:r>
          </a:p>
          <a:p>
            <a:pPr lvl="1"/>
            <a:endParaRPr lang="en-US" dirty="0"/>
          </a:p>
          <a:p>
            <a:pPr lvl="1"/>
            <a:r>
              <a:rPr lang="en-US" sz="2200" dirty="0"/>
              <a:t>%_female(2019)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%_white(2019)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%65_and_older(2019)</a:t>
            </a:r>
          </a:p>
          <a:p>
            <a:pPr lvl="1"/>
            <a:endParaRPr lang="en-US" sz="2200" dirty="0"/>
          </a:p>
          <a:p>
            <a:pPr lvl="1"/>
            <a:r>
              <a:rPr lang="en-US" sz="2200" dirty="0"/>
              <a:t>%24_and_younger(2019)</a:t>
            </a:r>
          </a:p>
        </p:txBody>
      </p:sp>
    </p:spTree>
    <p:extLst>
      <p:ext uri="{BB962C8B-B14F-4D97-AF65-F5344CB8AC3E}">
        <p14:creationId xmlns:p14="http://schemas.microsoft.com/office/powerpoint/2010/main" val="427477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66A8C0C-BD8C-41C7-A241-F6764D4438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677" y="1047564"/>
            <a:ext cx="5234647" cy="466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284712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Model 2Residual Plot</a:t>
            </a:r>
            <a:endParaRPr lang="en-US" sz="4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E0138A-138E-46F8-8625-99AAF3B9D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95438"/>
            <a:ext cx="59436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0BDF76-51DB-430E-BC1F-19057FF4A9C9}"/>
              </a:ext>
            </a:extLst>
          </p:cNvPr>
          <p:cNvSpPr txBox="1"/>
          <p:nvPr/>
        </p:nvSpPr>
        <p:spPr>
          <a:xfrm>
            <a:off x="696897" y="2618337"/>
            <a:ext cx="695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Don’t know if we want to show this</a:t>
            </a:r>
          </a:p>
        </p:txBody>
      </p:sp>
    </p:spTree>
    <p:extLst>
      <p:ext uri="{BB962C8B-B14F-4D97-AF65-F5344CB8AC3E}">
        <p14:creationId xmlns:p14="http://schemas.microsoft.com/office/powerpoint/2010/main" val="19324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VIF Test</a:t>
            </a:r>
            <a:endParaRPr lang="en-US" sz="4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00C347-876F-4B4D-9D72-44680D98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118264"/>
            <a:ext cx="8446168" cy="4980695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/>
              <a:t>MODEL FIT:</a:t>
            </a:r>
            <a:endParaRPr lang="en-US" sz="2400" dirty="0"/>
          </a:p>
          <a:p>
            <a:r>
              <a:rPr lang="en-US" b="1" i="1" dirty="0"/>
              <a:t>F</a:t>
            </a:r>
            <a:r>
              <a:rPr lang="en-US" b="1" dirty="0"/>
              <a:t>(8,42) = 1.94, </a:t>
            </a:r>
            <a:r>
              <a:rPr lang="en-US" b="1" i="1" dirty="0"/>
              <a:t>p</a:t>
            </a:r>
            <a:r>
              <a:rPr lang="en-US" b="1" dirty="0"/>
              <a:t> = 0.08</a:t>
            </a:r>
            <a:endParaRPr lang="en-US" sz="2400" dirty="0"/>
          </a:p>
          <a:p>
            <a:r>
              <a:rPr lang="en-US" b="1" i="1" dirty="0"/>
              <a:t>R² = </a:t>
            </a:r>
            <a:r>
              <a:rPr lang="en-US" b="1" dirty="0"/>
              <a:t>0.27</a:t>
            </a:r>
            <a:endParaRPr lang="en-US" sz="2400" dirty="0"/>
          </a:p>
          <a:p>
            <a:r>
              <a:rPr lang="en-US" b="1" i="1" dirty="0"/>
              <a:t>Adj. R² = </a:t>
            </a:r>
            <a:r>
              <a:rPr lang="en-US" b="1" dirty="0"/>
              <a:t>0.13 </a:t>
            </a:r>
            <a:endParaRPr lang="en-US" sz="2400" dirty="0"/>
          </a:p>
          <a:p>
            <a:br>
              <a:rPr lang="en-US" sz="2400" dirty="0"/>
            </a:br>
            <a:r>
              <a:rPr lang="en-US" b="1" i="1" dirty="0"/>
              <a:t>Standard errors:</a:t>
            </a:r>
            <a:r>
              <a:rPr lang="en-US" b="1" dirty="0"/>
              <a:t> Robust, </a:t>
            </a:r>
            <a:r>
              <a:rPr lang="en-US" b="1" i="1" dirty="0"/>
              <a:t>type = </a:t>
            </a:r>
            <a:r>
              <a:rPr lang="en-US" b="1" dirty="0"/>
              <a:t>HC3</a:t>
            </a:r>
            <a:endParaRPr lang="en-US" sz="2400" dirty="0"/>
          </a:p>
          <a:p>
            <a:r>
              <a:rPr lang="en-US" b="1" dirty="0"/>
              <a:t>----------------------------------------------------------------------</a:t>
            </a:r>
            <a:endParaRPr lang="en-US" sz="2400" dirty="0"/>
          </a:p>
          <a:p>
            <a:r>
              <a:rPr lang="en-US" b="1" dirty="0"/>
              <a:t>                                   Est.    S.E.   t val.      p    VIF</a:t>
            </a:r>
            <a:endParaRPr lang="en-US" sz="2400" dirty="0"/>
          </a:p>
          <a:p>
            <a:r>
              <a:rPr lang="en-US" b="1" dirty="0"/>
              <a:t>------------------------------ -------- ------- -------- ------ ------</a:t>
            </a:r>
            <a:endParaRPr lang="en-US" sz="2400" dirty="0"/>
          </a:p>
          <a:p>
            <a:r>
              <a:rPr lang="en-US" b="1" dirty="0"/>
              <a:t>(Intercept)                        2.47   24.16     0.10   0.92       </a:t>
            </a:r>
            <a:endParaRPr lang="en-US" sz="2400" dirty="0"/>
          </a:p>
          <a:p>
            <a:r>
              <a:rPr lang="en-US" b="1" dirty="0" err="1"/>
              <a:t>Sunday_retail</a:t>
            </a:r>
            <a:r>
              <a:rPr lang="en-US" b="1" dirty="0"/>
              <a:t>                     -0.44    1.78    -0.25   0.80   2.18</a:t>
            </a:r>
            <a:endParaRPr lang="en-US" sz="2400" dirty="0"/>
          </a:p>
          <a:p>
            <a:r>
              <a:rPr lang="en-US" b="1" dirty="0" err="1"/>
              <a:t>Monday_retail</a:t>
            </a:r>
            <a:r>
              <a:rPr lang="en-US" b="1" dirty="0"/>
              <a:t>                      1.68    1.77     0.95   0.35   2.15</a:t>
            </a:r>
            <a:endParaRPr lang="en-US" sz="2400" dirty="0"/>
          </a:p>
          <a:p>
            <a:r>
              <a:rPr lang="en-US" b="1" dirty="0" err="1"/>
              <a:t>Tuesday_retail</a:t>
            </a:r>
            <a:r>
              <a:rPr lang="en-US" b="1" dirty="0"/>
              <a:t>                    -0.51    1.72    -0.30   0.77   2.29</a:t>
            </a:r>
            <a:endParaRPr lang="en-US" sz="2400" dirty="0"/>
          </a:p>
          <a:p>
            <a:r>
              <a:rPr lang="en-US" b="1" dirty="0" err="1"/>
              <a:t>Wednesday_retail</a:t>
            </a:r>
            <a:r>
              <a:rPr lang="en-US" b="1" dirty="0"/>
              <a:t>                   1.29    1.91     0.68   0.50   2.64</a:t>
            </a:r>
            <a:endParaRPr lang="en-US" sz="2400" dirty="0"/>
          </a:p>
          <a:p>
            <a:r>
              <a:rPr lang="en-US" b="1" dirty="0" err="1"/>
              <a:t>Thursday_retail</a:t>
            </a:r>
            <a:r>
              <a:rPr lang="en-US" b="1" dirty="0"/>
              <a:t>                    2.80    2.19     1.28   0.21   2.65</a:t>
            </a:r>
            <a:endParaRPr lang="en-US" sz="2400" dirty="0"/>
          </a:p>
          <a:p>
            <a:r>
              <a:rPr lang="en-US" b="1" dirty="0" err="1"/>
              <a:t>Friday_retail</a:t>
            </a:r>
            <a:r>
              <a:rPr lang="en-US" b="1" dirty="0"/>
              <a:t>                     -0.27    1.45    -0.18   0.85   1.63</a:t>
            </a:r>
            <a:endParaRPr lang="en-US" sz="2400" dirty="0"/>
          </a:p>
          <a:p>
            <a:r>
              <a:rPr lang="en-US" b="1" dirty="0" err="1"/>
              <a:t>Saturday_retail</a:t>
            </a:r>
            <a:r>
              <a:rPr lang="en-US" b="1" dirty="0"/>
              <a:t>                    1.39    0.86     1.62   0.11   1.65</a:t>
            </a:r>
            <a:endParaRPr lang="en-US" sz="2400" dirty="0"/>
          </a:p>
          <a:p>
            <a:r>
              <a:rPr lang="en-US" b="1" dirty="0" err="1"/>
              <a:t>public_mask_mandate_flag</a:t>
            </a:r>
            <a:r>
              <a:rPr lang="en-US" b="1" dirty="0"/>
              <a:t>         -11.81    8.28    -1.43   0.16   1.51</a:t>
            </a:r>
            <a:endParaRPr lang="en-US" sz="2400" dirty="0"/>
          </a:p>
          <a:p>
            <a:r>
              <a:rPr lang="en-US" b="1" dirty="0"/>
              <a:t>----------------------------------------------------------------------</a:t>
            </a:r>
            <a:endParaRPr lang="en-US" sz="2400" dirty="0"/>
          </a:p>
          <a:p>
            <a:br>
              <a:rPr lang="en-US" sz="2400" dirty="0"/>
            </a:b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9C4AF-31D2-4E3B-A587-142CF8DE1D14}"/>
              </a:ext>
            </a:extLst>
          </p:cNvPr>
          <p:cNvSpPr txBox="1"/>
          <p:nvPr/>
        </p:nvSpPr>
        <p:spPr>
          <a:xfrm>
            <a:off x="696897" y="2618337"/>
            <a:ext cx="6955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Don’t know if we want to show this</a:t>
            </a:r>
          </a:p>
        </p:txBody>
      </p:sp>
    </p:spTree>
    <p:extLst>
      <p:ext uri="{BB962C8B-B14F-4D97-AF65-F5344CB8AC3E}">
        <p14:creationId xmlns:p14="http://schemas.microsoft.com/office/powerpoint/2010/main" val="26895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1543"/>
            <a:ext cx="7766050" cy="115035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  <a:endParaRPr lang="en-US" sz="42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2600" y="1118264"/>
            <a:ext cx="8446168" cy="4980695"/>
          </a:xfrm>
        </p:spPr>
        <p:txBody>
          <a:bodyPr>
            <a:normAutofit/>
          </a:bodyPr>
          <a:lstStyle/>
          <a:p>
            <a:r>
              <a:rPr lang="en-US" sz="2200" dirty="0"/>
              <a:t>Retail mobility </a:t>
            </a:r>
          </a:p>
          <a:p>
            <a:endParaRPr lang="en-US" sz="2200" dirty="0"/>
          </a:p>
          <a:p>
            <a:r>
              <a:rPr lang="en-US" dirty="0"/>
              <a:t>Demographics</a:t>
            </a:r>
          </a:p>
          <a:p>
            <a:endParaRPr lang="en-US" dirty="0"/>
          </a:p>
          <a:p>
            <a:r>
              <a:rPr lang="en-US" sz="2200" dirty="0"/>
              <a:t>Mask mandate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451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378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Lucida Grande</vt:lpstr>
      <vt:lpstr>Custom Design</vt:lpstr>
      <vt:lpstr>Does mobility impact the spread of COVID?</vt:lpstr>
      <vt:lpstr>Research Problem</vt:lpstr>
      <vt:lpstr>Features</vt:lpstr>
      <vt:lpstr>Results</vt:lpstr>
      <vt:lpstr>Model 2Residual Plot</vt:lpstr>
      <vt:lpstr>VIF Test</vt:lpstr>
      <vt:lpstr>Conclusions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Laurie Frasier</dc:creator>
  <cp:lastModifiedBy>Jeff Adams</cp:lastModifiedBy>
  <cp:revision>49</cp:revision>
  <dcterms:created xsi:type="dcterms:W3CDTF">2013-01-15T19:08:57Z</dcterms:created>
  <dcterms:modified xsi:type="dcterms:W3CDTF">2021-04-07T21:06:39Z</dcterms:modified>
</cp:coreProperties>
</file>