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3"/>
    <p:sldId id="259" r:id="rId4"/>
    <p:sldId id="261" r:id="rId5"/>
    <p:sldId id="272" r:id="rId6"/>
    <p:sldId id="273" r:id="rId7"/>
    <p:sldId id="285" r:id="rId8"/>
    <p:sldId id="260" r:id="rId9"/>
    <p:sldId id="286" r:id="rId10"/>
    <p:sldId id="282" r:id="rId11"/>
    <p:sldId id="283" r:id="rId12"/>
    <p:sldId id="284" r:id="rId13"/>
    <p:sldId id="287" r:id="rId14"/>
    <p:sldId id="288" r:id="rId15"/>
    <p:sldId id="264" r:id="rId16"/>
    <p:sldId id="304" r:id="rId17"/>
    <p:sldId id="289" r:id="rId18"/>
    <p:sldId id="305" r:id="rId19"/>
    <p:sldId id="290" r:id="rId20"/>
    <p:sldId id="307" r:id="rId21"/>
    <p:sldId id="309" r:id="rId22"/>
    <p:sldId id="310" r:id="rId23"/>
    <p:sldId id="291" r:id="rId24"/>
    <p:sldId id="312" r:id="rId25"/>
    <p:sldId id="292" r:id="rId26"/>
    <p:sldId id="303" r:id="rId27"/>
    <p:sldId id="311" r:id="rId28"/>
    <p:sldId id="313" r:id="rId29"/>
    <p:sldId id="314" r:id="rId30"/>
    <p:sldId id="315" r:id="rId31"/>
    <p:sldId id="316" r:id="rId32"/>
    <p:sldId id="317" r:id="rId33"/>
    <p:sldId id="318" r:id="rId34"/>
    <p:sldId id="321" r:id="rId35"/>
    <p:sldId id="320" r:id="rId36"/>
    <p:sldId id="330" r:id="rId37"/>
    <p:sldId id="319" r:id="rId38"/>
    <p:sldId id="328" r:id="rId39"/>
    <p:sldId id="329" r:id="rId40"/>
    <p:sldId id="331" r:id="rId41"/>
    <p:sldId id="332" r:id="rId42"/>
    <p:sldId id="333" r:id="rId43"/>
    <p:sldId id="341" r:id="rId44"/>
    <p:sldId id="334" r:id="rId45"/>
    <p:sldId id="335" r:id="rId46"/>
    <p:sldId id="336" r:id="rId47"/>
    <p:sldId id="338" r:id="rId48"/>
    <p:sldId id="340" r:id="rId49"/>
    <p:sldId id="339" r:id="rId50"/>
    <p:sldId id="342" r:id="rId51"/>
    <p:sldId id="343" r:id="rId52"/>
    <p:sldId id="337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7" r:id="rId65"/>
    <p:sldId id="358" r:id="rId66"/>
    <p:sldId id="360" r:id="rId67"/>
    <p:sldId id="361" r:id="rId68"/>
    <p:sldId id="362" r:id="rId69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4" r:id="rId79"/>
    <p:sldId id="373" r:id="rId80"/>
    <p:sldId id="371" r:id="rId81"/>
    <p:sldId id="372" r:id="rId82"/>
    <p:sldId id="375" r:id="rId83"/>
    <p:sldId id="376" r:id="rId84"/>
    <p:sldId id="378" r:id="rId85"/>
    <p:sldId id="377" r:id="rId86"/>
    <p:sldId id="379" r:id="rId87"/>
    <p:sldId id="380" r:id="rId88"/>
    <p:sldId id="382" r:id="rId89"/>
    <p:sldId id="381" r:id="rId90"/>
    <p:sldId id="385" r:id="rId91"/>
    <p:sldId id="386" r:id="rId92"/>
    <p:sldId id="387" r:id="rId93"/>
    <p:sldId id="388" r:id="rId94"/>
    <p:sldId id="389" r:id="rId95"/>
    <p:sldId id="390" r:id="rId96"/>
    <p:sldId id="391" r:id="rId97"/>
    <p:sldId id="392" r:id="rId98"/>
    <p:sldId id="393" r:id="rId99"/>
    <p:sldId id="394" r:id="rId100"/>
    <p:sldId id="395" r:id="rId101"/>
    <p:sldId id="396" r:id="rId102"/>
    <p:sldId id="398" r:id="rId103"/>
    <p:sldId id="397" r:id="rId104"/>
    <p:sldId id="403" r:id="rId105"/>
    <p:sldId id="404" r:id="rId106"/>
    <p:sldId id="400" r:id="rId107"/>
    <p:sldId id="402" r:id="rId108"/>
    <p:sldId id="401" r:id="rId109"/>
    <p:sldId id="405" r:id="rId110"/>
    <p:sldId id="406" r:id="rId111"/>
    <p:sldId id="408" r:id="rId112"/>
    <p:sldId id="407" r:id="rId113"/>
    <p:sldId id="411" r:id="rId114"/>
    <p:sldId id="410" r:id="rId115"/>
    <p:sldId id="258" r:id="rId116"/>
    <p:sldId id="266" r:id="rId1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49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0" Type="http://schemas.openxmlformats.org/officeDocument/2006/relationships/tableStyles" Target="tableStyles.xml"/><Relationship Id="rId12" Type="http://schemas.openxmlformats.org/officeDocument/2006/relationships/slide" Target="slides/slide10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371600" y="3600450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782320"/>
            <a:ext cx="8229600" cy="75819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420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"/>
          <p:cNvSpPr txBox="1"/>
          <p:nvPr/>
        </p:nvSpPr>
        <p:spPr>
          <a:xfrm>
            <a:off x="628927" y="2339627"/>
            <a:ext cx="7956761" cy="7054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000"/>
              <a:t>Angular</a:t>
            </a:r>
            <a:r>
              <a:rPr lang="zh-CN" altLang="en-US" sz="4000"/>
              <a:t>实战开发</a:t>
            </a:r>
            <a:endParaRPr lang="zh-CN" altLang="en-US" sz="40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3" name="图片 2" descr="3 tree sha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0510"/>
            <a:ext cx="8229600" cy="4836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路由守卫实现访问控制思路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登录成功后，将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token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存储在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localStorage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中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 路由守卫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CanActivate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中判断是否有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token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如果有直接放行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如果没有，跳转到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login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页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注意点：不要校验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login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页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路由守卫使用步骤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ng g gurd auth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在路由模块中添加导入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auth guard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给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home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路由添加 canActivate 守卫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员工管理模块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思考问题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sym typeface="+mn-ea"/>
              </a:rPr>
              <a:t>问题描述：进入应用就加载所有功能模块是否合理？</a:t>
            </a:r>
            <a:endParaRPr kumimoji="1" 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sym typeface="+mn-ea"/>
              </a:rPr>
              <a:t>不合理！！！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增加了初始加载包的体积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降低了首屏加载速度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长时间白屏，用户体验差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对服务器造成额外的压力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异步路由和模块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异步路由的说明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sym typeface="+mn-ea"/>
              </a:rPr>
              <a:t>特点：用户请求某个模块的时候，才加载这个模块</a:t>
            </a:r>
            <a:endParaRPr kumimoji="1" 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sym typeface="+mn-ea"/>
              </a:rPr>
              <a:t>优势：减小了初始加载包体积，提高了首屏加载速度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异步路由的使用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创建带有路由的模块：ng g m employees --routing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创建员工列表组件：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ng g c employees/employee-list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创建员工添加组件：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ng g c employees/employee-add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employees-routing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中配置路由规则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5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app-routing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通过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loadChildren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异步加载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employees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模块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注意：不要在根模块中加载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employees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模块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HttpClient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拦截器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拦截器的说明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问题：每个请求都要在请求头中添加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Authorization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，太繁琐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解决方式：使用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HttpClient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拦截器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作用：用它们监视和转换从应用发送到服务器的 HTTP 请求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拦截器</a:t>
            </a:r>
            <a:endParaRPr lang="zh-CN"/>
          </a:p>
        </p:txBody>
      </p:sp>
      <p:pic>
        <p:nvPicPr>
          <p:cNvPr id="5" name="图片 4" descr="拦截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540510"/>
            <a:ext cx="73660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4" name="图片 3" descr="4 hello world2.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0510"/>
            <a:ext cx="8388350" cy="39985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拦截器的使用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手动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创建拦截器服务 auth.interceptor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继承接口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 HttpInterceptor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并实现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 intercept() 方法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参数一：req: HttpRequest&lt;any&gt; 请求头对象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参数二：next: HttpHandler 下一个拦截器，如果只有一个，则会把请求发给服务器，并接收服务器的响应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5  req的属性是只读（readonly）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6 修改请求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方式：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先克隆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修改这个克隆体 3 然后把克隆体传给 next.handle()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Angular</a:t>
            </a:r>
            <a:endParaRPr kumimoji="1" lang="en-US" altLang="zh-CN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总结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Angular CLI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ng new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ng add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ng g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模块（创建</a:t>
            </a:r>
            <a:r>
              <a:rPr lang="en-US" altLang="zh-CN">
                <a:sym typeface="+mn-ea"/>
              </a:rPr>
              <a:t>Employees</a:t>
            </a:r>
            <a:r>
              <a:rPr lang="zh-CN" altLang="en-US">
                <a:sym typeface="+mn-ea"/>
              </a:rPr>
              <a:t>模块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组件（组件通讯）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数据绑定（</a:t>
            </a:r>
            <a:r>
              <a:rPr lang="en-US" altLang="zh-CN">
                <a:sym typeface="+mn-ea"/>
              </a:rPr>
              <a:t>{{}} / ngFor / ngIf 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服务（</a:t>
            </a:r>
            <a:r>
              <a:rPr lang="en-US" altLang="zh-CN">
                <a:sym typeface="+mn-ea"/>
              </a:rPr>
              <a:t>HttpClient / Router / FormBuilder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路由（导航守卫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异步路由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HttpClient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（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interceptors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响应式表单（表单验证）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等等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HMR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系统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-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登录和员工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CRUD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kumimoji="1" lang="en-US" altLang="zh-CN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Angular</a:t>
            </a:r>
            <a:r>
              <a:rPr lang="zh-CN" altLang="en-US"/>
              <a:t>版本说明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en-US" dirty="0" smtClean="0">
                <a:solidFill>
                  <a:srgbClr val="666666"/>
                </a:solidFill>
                <a:sym typeface="+mn-ea"/>
              </a:rPr>
              <a:t>AngularJS</a:t>
            </a:r>
            <a:r>
              <a:rPr kumimoji="1" 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--&gt;  </a:t>
            </a:r>
            <a:r>
              <a:rPr kumimoji="1" lang="en-US" dirty="0" smtClean="0">
                <a:solidFill>
                  <a:srgbClr val="3492FD"/>
                </a:solidFill>
                <a:sym typeface="+mn-ea"/>
              </a:rPr>
              <a:t>v1.x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Angular</a:t>
            </a:r>
            <a:r>
              <a:rPr kumimoji="1" lang="en-US" altLang="zh-CN" dirty="0" smtClean="0">
                <a:solidFill>
                  <a:srgbClr val="666666"/>
                </a:solidFill>
              </a:rPr>
              <a:t>     --&gt; </a:t>
            </a:r>
            <a:r>
              <a:rPr kumimoji="1" lang="en-US" altLang="zh-CN" dirty="0" smtClean="0">
                <a:solidFill>
                  <a:srgbClr val="3492FD"/>
                </a:solidFill>
              </a:rPr>
              <a:t> </a:t>
            </a:r>
            <a:r>
              <a:rPr kumimoji="1" lang="en-US" altLang="zh-CN" dirty="0" smtClean="0">
                <a:solidFill>
                  <a:srgbClr val="3492FD"/>
                </a:solidFill>
                <a:sym typeface="+mn-ea"/>
              </a:rPr>
              <a:t>v2.x </a:t>
            </a:r>
            <a:r>
              <a:rPr kumimoji="1" lang="zh-CN" altLang="en-US" dirty="0" smtClean="0">
                <a:solidFill>
                  <a:srgbClr val="3492FD"/>
                </a:solidFill>
                <a:sym typeface="+mn-ea"/>
              </a:rPr>
              <a:t>及其以上版本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课程学习 </a:t>
            </a:r>
            <a:r>
              <a:rPr kumimoji="1" lang="en-US" altLang="zh-CN" dirty="0" smtClean="0">
                <a:solidFill>
                  <a:srgbClr val="666666"/>
                </a:solidFill>
              </a:rPr>
              <a:t>Angular v6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版本（最新版）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知识储备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CSS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JavaScript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ES6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TypeScript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 CLI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项目目录结构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tslint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组件（</a:t>
            </a: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Component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14" name="图片 13" descr="模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776095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课程内容介绍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 </a:t>
            </a:r>
            <a:r>
              <a:rPr kumimoji="1" lang="zh-CN" alt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实战项目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每个应用至少</a:t>
            </a:r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 Angular 模块</a:t>
            </a:r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，称为根模块</a:t>
            </a:r>
            <a:endParaRPr kumimoji="1" lang="zh-CN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它通常命名为 </a:t>
            </a:r>
            <a:r>
              <a:rPr kumimoji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AppModule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根模块</a:t>
            </a:r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的作用：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启动应用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模块是独立、封闭的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模块之间的引用通过 导入 和 导出 来完成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模块依赖</a:t>
            </a:r>
            <a:endParaRPr lang="en-US" altLang="zh-CN"/>
          </a:p>
        </p:txBody>
      </p:sp>
      <p:pic>
        <p:nvPicPr>
          <p:cNvPr id="3" name="图片 2" descr="模块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356360"/>
            <a:ext cx="73660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模块中包含的内容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</a:t>
            </a:r>
            <a:endParaRPr kumimoji="1" lang="zh-CN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kumimoji="1" lang="zh-CN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指令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注意：这些内容必须在模块中配置后才有效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根模块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@NgModule 装饰器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装饰器是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一个函数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修饰紧随其后的类或属性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装饰器是 JavaScript 的一种语言特性，</a:t>
            </a:r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处于语法提案的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 2</a:t>
            </a:r>
            <a:r>
              <a:rPr kumimoji="1" 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阶段，是一个</a:t>
            </a:r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试验特性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dirty="0" smtClean="0">
                <a:solidFill>
                  <a:srgbClr val="666666"/>
                </a:solidFill>
                <a:sym typeface="+mn-ea"/>
              </a:rPr>
              <a:t>装饰器又叫做注解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@NgModule 装饰器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@NgModule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是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提供的装饰器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用来告诉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将这个类当作 </a:t>
            </a:r>
            <a:r>
              <a:rPr kumimoji="1" lang="zh-CN" altLang="en-US" dirty="0" smtClean="0">
                <a:solidFill>
                  <a:srgbClr val="3492FD"/>
                </a:solidFill>
                <a:sym typeface="+mn-ea"/>
              </a:rPr>
              <a:t>模块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 来处理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语法：</a:t>
            </a:r>
            <a:r>
              <a:rPr kumimoji="1" lang="en-US" altLang="zh-CN" dirty="0" smtClean="0">
                <a:solidFill>
                  <a:srgbClr val="666666"/>
                </a:solidFill>
              </a:rPr>
              <a:t>@NgModule({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元数据对象</a:t>
            </a:r>
            <a:r>
              <a:rPr kumimoji="1" lang="en-US" altLang="zh-CN" dirty="0" smtClean="0">
                <a:solidFill>
                  <a:srgbClr val="666666"/>
                </a:solidFill>
              </a:rPr>
              <a:t> })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@NgModule 装饰器的元数据对象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declarations	该</a:t>
            </a:r>
            <a:r>
              <a:rPr kumimoji="1" lang="zh-CN" altLang="en-US" dirty="0" smtClean="0">
                <a:solidFill>
                  <a:srgbClr val="666666"/>
                </a:solidFill>
              </a:rPr>
              <a:t>模块</a:t>
            </a:r>
            <a:r>
              <a:rPr kumimoji="1" lang="en-US" altLang="zh-CN" dirty="0" smtClean="0">
                <a:solidFill>
                  <a:srgbClr val="666666"/>
                </a:solidFill>
              </a:rPr>
              <a:t>所拥有的组件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imports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该模块依赖的模块，比如：BrowserModule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providers 	</a:t>
            </a:r>
            <a:r>
              <a:rPr kumimoji="1" lang="zh-CN" altLang="en-US" dirty="0" smtClean="0">
                <a:solidFill>
                  <a:srgbClr val="666666"/>
                </a:solidFill>
              </a:rPr>
              <a:t>该模块所拥有的</a:t>
            </a:r>
            <a:r>
              <a:rPr kumimoji="1" lang="en-US" altLang="zh-CN" dirty="0" smtClean="0">
                <a:solidFill>
                  <a:srgbClr val="666666"/>
                </a:solidFill>
              </a:rPr>
              <a:t>服务</a:t>
            </a:r>
            <a:r>
              <a:rPr kumimoji="1" lang="zh-CN" altLang="en-US" dirty="0" smtClean="0">
                <a:solidFill>
                  <a:srgbClr val="666666"/>
                </a:solidFill>
              </a:rPr>
              <a:t>提供商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bootstrap	</a:t>
            </a:r>
            <a:r>
              <a:rPr kumimoji="1" lang="zh-CN" altLang="en-US" dirty="0" smtClean="0">
                <a:solidFill>
                  <a:srgbClr val="666666"/>
                </a:solidFill>
              </a:rPr>
              <a:t>指定</a:t>
            </a:r>
            <a:r>
              <a:rPr kumimoji="1" lang="en-US" altLang="zh-CN" dirty="0" smtClean="0">
                <a:solidFill>
                  <a:srgbClr val="666666"/>
                </a:solidFill>
              </a:rPr>
              <a:t>根组件，</a:t>
            </a:r>
            <a:r>
              <a:rPr kumimoji="1" lang="zh-CN" altLang="en-US" dirty="0" smtClean="0">
                <a:solidFill>
                  <a:srgbClr val="666666"/>
                </a:solidFill>
              </a:rPr>
              <a:t>只有根模块需要该配置项</a:t>
            </a:r>
            <a:r>
              <a:rPr kumimoji="1" lang="en-US" altLang="zh-CN" dirty="0" smtClean="0">
                <a:solidFill>
                  <a:srgbClr val="666666"/>
                </a:solidFill>
              </a:rPr>
              <a:t>Angular 创建它并插入 index.html 宿主页面。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exports		公开</a:t>
            </a:r>
            <a:r>
              <a:rPr kumimoji="1" lang="zh-CN" altLang="en-US" dirty="0" smtClean="0">
                <a:solidFill>
                  <a:srgbClr val="666666"/>
                </a:solidFill>
              </a:rPr>
              <a:t>该</a:t>
            </a:r>
            <a:r>
              <a:rPr kumimoji="1" lang="en-US" altLang="zh-CN" dirty="0" smtClean="0">
                <a:solidFill>
                  <a:srgbClr val="666666"/>
                </a:solidFill>
              </a:rPr>
              <a:t>模块其中的一部分，以便外部</a:t>
            </a:r>
            <a:r>
              <a:rPr kumimoji="1" lang="zh-CN" altLang="en-US" dirty="0" smtClean="0">
                <a:solidFill>
                  <a:srgbClr val="666666"/>
                </a:solidFill>
              </a:rPr>
              <a:t>模块</a:t>
            </a:r>
            <a:r>
              <a:rPr kumimoji="1" lang="en-US" altLang="zh-CN" dirty="0" smtClean="0">
                <a:solidFill>
                  <a:srgbClr val="666666"/>
                </a:solidFill>
              </a:rPr>
              <a:t>使用它们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组件（</a:t>
            </a: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Component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@</a:t>
            </a:r>
            <a:r>
              <a:rPr lang="en-US" altLang="zh-CN">
                <a:sym typeface="+mn-ea"/>
              </a:rPr>
              <a:t>Component</a:t>
            </a:r>
            <a:r>
              <a:rPr lang="zh-CN" altLang="en-US">
                <a:sym typeface="+mn-ea"/>
              </a:rPr>
              <a:t>装饰器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selector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选择器（</a:t>
            </a:r>
            <a:r>
              <a:rPr kumimoji="1" lang="en-US" altLang="zh-CN" dirty="0" smtClean="0">
                <a:solidFill>
                  <a:srgbClr val="666666"/>
                </a:solidFill>
              </a:rPr>
              <a:t>组件名称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）</a:t>
            </a:r>
            <a:r>
              <a:rPr kumimoji="1" lang="en-US" altLang="zh-CN" dirty="0" smtClean="0">
                <a:solidFill>
                  <a:srgbClr val="666666"/>
                </a:solidFill>
              </a:rPr>
              <a:t>，对应HTML中的</a:t>
            </a:r>
            <a:r>
              <a:rPr kumimoji="1" lang="zh-CN" altLang="en-US" dirty="0" smtClean="0">
                <a:solidFill>
                  <a:srgbClr val="666666"/>
                </a:solidFill>
              </a:rPr>
              <a:t>组件</a:t>
            </a:r>
            <a:r>
              <a:rPr kumimoji="1" lang="en-US" altLang="zh-CN" dirty="0" smtClean="0">
                <a:solidFill>
                  <a:srgbClr val="666666"/>
                </a:solidFill>
              </a:rPr>
              <a:t>名称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template</a:t>
            </a:r>
            <a:r>
              <a:rPr kumimoji="1" lang="en-US" altLang="zh-CN" dirty="0" smtClean="0">
                <a:solidFill>
                  <a:srgbClr val="666666"/>
                </a:solidFill>
              </a:rPr>
              <a:t>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组件的内联模板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templateUrl	组件模板文件的 URL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styleUrls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组件样式文件数组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数据绑定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61745" y="4366260"/>
            <a:ext cx="4123055" cy="367030"/>
          </a:xfrm>
          <a:prstGeom prst="rect">
            <a:avLst/>
          </a:prstGeom>
          <a:ln>
            <a:solidFill>
              <a:srgbClr val="3492F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Angular </a:t>
            </a:r>
            <a:r>
              <a:rPr lang="zh-CN" altLang="en-US"/>
              <a:t>基础知识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lvl="1">
              <a:buFont typeface="Arial" panose="020B0604020202020204" pitchFamily="34" charset="0"/>
              <a:buChar char="•"/>
            </a:pPr>
            <a:r>
              <a:rPr lang="en-US" altLang="zh-CN"/>
              <a:t>Angular CLI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模块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组件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模板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数据绑定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服务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路由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/>
              <a:t>HttpClient</a:t>
            </a:r>
            <a:r>
              <a:rPr lang="zh-CN" altLang="en-US"/>
              <a:t>（基于</a:t>
            </a:r>
            <a:r>
              <a:rPr lang="en-US" altLang="zh-CN"/>
              <a:t>RxJS </a:t>
            </a:r>
            <a:r>
              <a:rPr lang="zh-CN" altLang="en-US"/>
              <a:t>响应式编程）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等等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数据绑定</a:t>
            </a:r>
            <a:endParaRPr lang="zh-CN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插值表达式 </a:t>
            </a:r>
            <a:r>
              <a:rPr kumimoji="1" lang="en-US" altLang="zh-CN" dirty="0" smtClean="0">
                <a:solidFill>
                  <a:srgbClr val="666666"/>
                </a:solidFill>
              </a:rPr>
              <a:t>	{{}}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属性绑定</a:t>
            </a:r>
            <a:r>
              <a:rPr kumimoji="1" lang="en-US" altLang="zh-CN" dirty="0" smtClean="0">
                <a:solidFill>
                  <a:srgbClr val="666666"/>
                </a:solidFill>
              </a:rPr>
              <a:t>	[href]=””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事件绑定</a:t>
            </a:r>
            <a:r>
              <a:rPr kumimoji="1" lang="en-US" altLang="zh-CN" dirty="0" smtClean="0">
                <a:solidFill>
                  <a:srgbClr val="666666"/>
                </a:solidFill>
              </a:rPr>
              <a:t>	(click)=””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双向数据绑定</a:t>
            </a:r>
            <a:r>
              <a:rPr kumimoji="1" lang="en-US" altLang="zh-CN" dirty="0" smtClean="0">
                <a:solidFill>
                  <a:srgbClr val="666666"/>
                </a:solidFill>
              </a:rPr>
              <a:t>	[(ngModel)]=””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双向数据绑定</a:t>
            </a:r>
            <a:endParaRPr lang="zh-CN" altLang="en-US"/>
          </a:p>
        </p:txBody>
      </p:sp>
      <p:pic>
        <p:nvPicPr>
          <p:cNvPr id="5" name="图片 4" descr="双向数据绑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540510"/>
            <a:ext cx="73660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 语言服务</a:t>
            </a:r>
            <a:endParaRPr kumimoji="1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Angular </a:t>
            </a:r>
            <a:r>
              <a:rPr lang="zh-CN" altLang="en-US">
                <a:sym typeface="+mn-ea"/>
              </a:rPr>
              <a:t>语言服务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让你能在模板内获得以下功能：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自动完成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错误检查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给出提示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内部导航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等功能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学习过的指令</a:t>
            </a:r>
            <a:endParaRPr lang="zh-CN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[(ngModel)]	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在表单元素中实现双向数据绑定的指令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(click)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事件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绑定</a:t>
            </a:r>
            <a:r>
              <a:rPr kumimoji="1" lang="zh-CN" altLang="en-US" dirty="0" smtClean="0">
                <a:solidFill>
                  <a:srgbClr val="666666"/>
                </a:solidFill>
              </a:rPr>
              <a:t>指令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[href]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属性绑定指令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指令分类</a:t>
            </a:r>
            <a:endParaRPr lang="zh-CN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组件</a:t>
            </a:r>
            <a:r>
              <a:rPr kumimoji="1" lang="en-US" altLang="zh-CN" dirty="0" smtClean="0">
                <a:solidFill>
                  <a:srgbClr val="666666"/>
                </a:solidFill>
              </a:rPr>
              <a:t>		拥有模板的指令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属性型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指令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	改变元素外观和行为的指令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结构</a:t>
            </a:r>
            <a:r>
              <a:rPr kumimoji="1" lang="zh-CN" altLang="en-US" dirty="0" smtClean="0">
                <a:solidFill>
                  <a:srgbClr val="666666"/>
                </a:solidFill>
              </a:rPr>
              <a:t>型指令</a:t>
            </a:r>
            <a:r>
              <a:rPr kumimoji="1" lang="en-US" altLang="zh-CN" dirty="0" smtClean="0">
                <a:solidFill>
                  <a:srgbClr val="666666"/>
                </a:solidFill>
              </a:rPr>
              <a:t>	添加和移除 DOM 元素改变 DOM 布局的指令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属性型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指令</a:t>
            </a:r>
            <a:endParaRPr lang="zh-CN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[ngClass]		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动态添加或移除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CSS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类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[ngStyle]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动态设置内联样式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结构型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指令</a:t>
            </a:r>
            <a:endParaRPr lang="zh-CN"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*ngIf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控制元素的展示和隐藏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*ngFor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重复器，遍历数据，批量生成元素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*ngFor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添加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trackBy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目的：提升渲染对象数组的性能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语法：</a:t>
            </a:r>
            <a:r>
              <a:rPr kumimoji="1" lang="en-US" altLang="zh-CN" dirty="0" smtClean="0">
                <a:solidFill>
                  <a:srgbClr val="666666"/>
                </a:solidFill>
              </a:rPr>
              <a:t>trachBy: trackBy</a:t>
            </a:r>
            <a:r>
              <a:rPr kumimoji="1" lang="zh-CN" altLang="en-US" dirty="0" smtClean="0">
                <a:solidFill>
                  <a:srgbClr val="666666"/>
                </a:solidFill>
              </a:rPr>
              <a:t>方法名称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实战项目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lvl="1">
              <a:buFont typeface="Arial" panose="020B0604020202020204" pitchFamily="34" charset="0"/>
              <a:buChar char="•"/>
            </a:pPr>
            <a:r>
              <a:rPr lang="en-US" altLang="zh-CN"/>
              <a:t>HMR</a:t>
            </a:r>
            <a:r>
              <a:rPr lang="zh-CN" altLang="en-US"/>
              <a:t>系统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模块一：登录（用户登录、退出、访问控制）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模块二：员工管理（</a:t>
            </a:r>
            <a:r>
              <a:rPr lang="en-US" altLang="zh-CN"/>
              <a:t>CRUD</a:t>
            </a:r>
            <a:r>
              <a:rPr lang="zh-CN" altLang="en-US"/>
              <a:t>）</a:t>
            </a:r>
            <a:endParaRPr lang="zh-C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预览地址 </a:t>
            </a:r>
            <a:r>
              <a:rPr lang="en-US" altLang="zh-CN">
                <a:hlinkClick r:id="rId1"/>
              </a:rPr>
              <a:t>http://localhost:4200/</a:t>
            </a:r>
            <a:endParaRPr lang="en-US" altLang="zh-CN">
              <a:solidFill>
                <a:srgbClr val="3492FD"/>
              </a:solidFill>
              <a:hlinkClick r:id="rId1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todos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功能描述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任务展示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添加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删除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任务完成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状态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切换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todos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todos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案例升级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升级说明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分离为专门的</a:t>
            </a:r>
            <a:r>
              <a:rPr kumimoji="1" lang="zh-CN" altLang="en-US" dirty="0" smtClean="0">
                <a:solidFill>
                  <a:srgbClr val="666666"/>
                </a:solidFill>
              </a:rPr>
              <a:t>组件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抽离为模块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todos</a:t>
            </a:r>
            <a:r>
              <a:rPr lang="zh-CN" altLang="en-US"/>
              <a:t>案例组件</a:t>
            </a:r>
            <a:endParaRPr lang="zh-CN" altLang="en-US"/>
          </a:p>
        </p:txBody>
      </p:sp>
      <p:pic>
        <p:nvPicPr>
          <p:cNvPr id="6" name="图片 5" descr="todos组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1540510"/>
            <a:ext cx="7362190" cy="41427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todos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组件职责说明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父组件（</a:t>
            </a:r>
            <a:r>
              <a:rPr kumimoji="1" lang="en-US" altLang="zh-CN" dirty="0" smtClean="0">
                <a:solidFill>
                  <a:srgbClr val="666666"/>
                </a:solidFill>
              </a:rPr>
              <a:t>todo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）</a:t>
            </a:r>
            <a:r>
              <a:rPr kumimoji="1" lang="en-US" altLang="zh-CN" dirty="0" smtClean="0">
                <a:solidFill>
                  <a:srgbClr val="666666"/>
                </a:solidFill>
              </a:rPr>
              <a:t>		</a:t>
            </a:r>
            <a:r>
              <a:rPr kumimoji="1" lang="zh-CN" altLang="en-US" dirty="0" smtClean="0">
                <a:solidFill>
                  <a:srgbClr val="666666"/>
                </a:solidFill>
              </a:rPr>
              <a:t>提供待办事项数据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子组件（</a:t>
            </a:r>
            <a:r>
              <a:rPr kumimoji="1" lang="en-US" altLang="zh-CN" dirty="0" smtClean="0">
                <a:solidFill>
                  <a:srgbClr val="666666"/>
                </a:solidFill>
              </a:rPr>
              <a:t>todo-header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）</a:t>
            </a:r>
            <a:r>
              <a:rPr kumimoji="1" lang="en-US" altLang="zh-CN" dirty="0" smtClean="0">
                <a:solidFill>
                  <a:srgbClr val="666666"/>
                </a:solidFill>
              </a:rPr>
              <a:t>	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任务添加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子组件（</a:t>
            </a:r>
            <a:r>
              <a:rPr kumimoji="1" lang="en-US" altLang="zh-CN" dirty="0" smtClean="0">
                <a:solidFill>
                  <a:srgbClr val="666666"/>
                </a:solidFill>
              </a:rPr>
              <a:t>todo-list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）</a:t>
            </a:r>
            <a:r>
              <a:rPr kumimoji="1" lang="en-US" altLang="zh-CN" dirty="0" smtClean="0">
                <a:solidFill>
                  <a:srgbClr val="666666"/>
                </a:solidFill>
              </a:rPr>
              <a:t>	</a:t>
            </a:r>
            <a:r>
              <a:rPr kumimoji="1" lang="zh-CN" altLang="en-US" dirty="0" smtClean="0">
                <a:solidFill>
                  <a:srgbClr val="666666"/>
                </a:solidFill>
              </a:rPr>
              <a:t>任务展示、删除、状态切换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注意：组件是独立的，其它组件不能毫无限制的访问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组件交互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组件交互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父组件 传递数据给 子组件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子组件 传递数据给 父组件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父组件 </a:t>
            </a:r>
            <a:r>
              <a:rPr lang="en-US" altLang="zh-CN"/>
              <a:t>-&gt; </a:t>
            </a:r>
            <a:r>
              <a:rPr lang="zh-CN" altLang="en-US"/>
              <a:t>子组件</a:t>
            </a:r>
            <a:endParaRPr lang="zh-CN" altLang="en-US"/>
          </a:p>
        </p:txBody>
      </p:sp>
      <p:pic>
        <p:nvPicPr>
          <p:cNvPr id="3" name="图片 2" descr="父到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540510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如何学习</a:t>
            </a:r>
            <a:r>
              <a:rPr lang="en-US" altLang="zh-CN"/>
              <a:t>Angular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重点一：理解</a:t>
            </a:r>
            <a:r>
              <a:rPr kumimoji="1" lang="en-US" altLang="zh-CN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的开发模式</a:t>
            </a:r>
            <a:endParaRPr kumimoji="1" lang="zh-CN" altLang="en-US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重点二：理清Angular中核心内容之间的关系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多多练习、多多思考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子组件 </a:t>
            </a:r>
            <a:r>
              <a:rPr lang="en-US" altLang="zh-CN"/>
              <a:t>-&gt; </a:t>
            </a:r>
            <a:r>
              <a:rPr lang="zh-CN" altLang="en-US"/>
              <a:t>父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 descr="子到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40510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升级说明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分离为专门的组件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抽离为模块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TypeScript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使用服务提供逻辑代码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5 HttpClient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发送请求</a:t>
            </a:r>
            <a:endParaRPr kumimoji="1" lang="en-US" altLang="zh-CN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TypeScript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使用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TypeScript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的好处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</a:rPr>
              <a:t>的最佳实践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增强了项目的可维护性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有利于多人协作开发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降低了开发人员的沟通成本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。。。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TypeScript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语法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类型注解</a:t>
            </a:r>
            <a:r>
              <a:rPr kumimoji="1" lang="en-US" altLang="zh-CN" dirty="0" smtClean="0">
                <a:solidFill>
                  <a:srgbClr val="666666"/>
                </a:solidFill>
              </a:rPr>
              <a:t>	</a:t>
            </a:r>
            <a:r>
              <a:rPr kumimoji="1" lang="zh-CN" altLang="en-US" dirty="0" smtClean="0">
                <a:solidFill>
                  <a:srgbClr val="666666"/>
                </a:solidFill>
              </a:rPr>
              <a:t>为</a:t>
            </a:r>
            <a:r>
              <a:rPr kumimoji="1" lang="en-US" altLang="zh-CN" dirty="0" smtClean="0">
                <a:solidFill>
                  <a:srgbClr val="666666"/>
                </a:solidFill>
              </a:rPr>
              <a:t>函数或变量添加约束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接口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		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对值所具有的结构进行类型检查</a:t>
            </a:r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en-US" altLang="zh-CN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泛型</a:t>
            </a:r>
            <a:r>
              <a:rPr kumimoji="1" lang="en-US" altLang="zh-CN" dirty="0" smtClean="0">
                <a:solidFill>
                  <a:srgbClr val="666666"/>
                </a:solidFill>
              </a:rPr>
              <a:t>		&lt;&gt;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泛型类</a:t>
            </a:r>
            <a:r>
              <a:rPr kumimoji="1" lang="en-US" altLang="zh-CN" dirty="0" smtClean="0">
                <a:solidFill>
                  <a:srgbClr val="666666"/>
                </a:solidFill>
              </a:rPr>
              <a:t>EventEmitter</a:t>
            </a:r>
            <a:r>
              <a:rPr kumimoji="1" lang="zh-CN" altLang="en-US" dirty="0" smtClean="0">
                <a:solidFill>
                  <a:srgbClr val="666666"/>
                </a:solidFill>
              </a:rPr>
              <a:t>约定参数类型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类成员修饰符</a:t>
            </a:r>
            <a:r>
              <a:rPr kumimoji="1" lang="en-US" altLang="zh-CN" dirty="0" smtClean="0">
                <a:solidFill>
                  <a:srgbClr val="666666"/>
                </a:solidFill>
              </a:rPr>
              <a:t>	public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公共（默认） 、 </a:t>
            </a:r>
            <a:r>
              <a:rPr kumimoji="1" lang="en-US" altLang="zh-CN" dirty="0" smtClean="0">
                <a:solidFill>
                  <a:srgbClr val="666666"/>
                </a:solidFill>
              </a:rPr>
              <a:t>private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私有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服务的作用说明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组件应该只提供用于数据绑定的属性和方法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组件不应该定义任何诸如从服务器获取数据、验证用户输入等操作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应该把各种处理任务定义到可注入的</a:t>
            </a:r>
            <a:r>
              <a:rPr kumimoji="1" lang="zh-CN" altLang="en-US" dirty="0" smtClean="0">
                <a:solidFill>
                  <a:srgbClr val="3492FD"/>
                </a:solidFill>
              </a:rPr>
              <a:t>服务</a:t>
            </a:r>
            <a:r>
              <a:rPr kumimoji="1" lang="zh-CN" altLang="en-US" dirty="0" smtClean="0">
                <a:solidFill>
                  <a:srgbClr val="666666"/>
                </a:solidFill>
              </a:rPr>
              <a:t>中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服务的作用：处理业务逻辑，供组件使用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服务和组件的关系：组件是服务的消费者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服务的说明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通过  @Injectable</a:t>
            </a:r>
            <a:r>
              <a:rPr kumimoji="1" lang="en-US" altLang="zh-CN" dirty="0" smtClean="0">
                <a:solidFill>
                  <a:srgbClr val="666666"/>
                </a:solidFill>
              </a:rPr>
              <a:t>()</a:t>
            </a:r>
            <a:r>
              <a:rPr kumimoji="1" lang="zh-CN" altLang="en-US" dirty="0" smtClean="0">
                <a:solidFill>
                  <a:srgbClr val="666666"/>
                </a:solidFill>
              </a:rPr>
              <a:t>装饰器 来表示一个服务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服务需要注册提供商才可以使用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Angular</a:t>
            </a:r>
            <a:r>
              <a:rPr kumimoji="1" lang="zh-CN" altLang="en-US" dirty="0" smtClean="0">
                <a:solidFill>
                  <a:srgbClr val="666666"/>
                </a:solidFill>
              </a:rPr>
              <a:t>通过依赖注入（</a:t>
            </a:r>
            <a:r>
              <a:rPr kumimoji="1" lang="en-US" altLang="zh-CN" dirty="0" smtClean="0">
                <a:solidFill>
                  <a:srgbClr val="666666"/>
                </a:solidFill>
              </a:rPr>
              <a:t>DI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）来为组件提供服务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DI</a:t>
            </a:r>
            <a:r>
              <a:rPr kumimoji="1" lang="zh-CN" altLang="en-US" dirty="0" smtClean="0">
                <a:solidFill>
                  <a:srgbClr val="666666"/>
                </a:solidFill>
              </a:rPr>
              <a:t>使得在使用服务时，只提供要使用的服务即可。不需要手动创建服务实例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5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推荐在 </a:t>
            </a:r>
            <a:r>
              <a:rPr kumimoji="1" lang="en-US" altLang="zh-CN" dirty="0" smtClean="0">
                <a:solidFill>
                  <a:srgbClr val="666666"/>
                </a:solidFill>
              </a:rPr>
              <a:t>constructor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中提供组件中用到的服务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注册提供商的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三种方式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通过 </a:t>
            </a:r>
            <a:r>
              <a:rPr kumimoji="1" lang="en-US" altLang="zh-CN" dirty="0" smtClean="0">
                <a:solidFill>
                  <a:srgbClr val="666666"/>
                </a:solidFill>
              </a:rPr>
              <a:t>@Injectable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的 </a:t>
            </a:r>
            <a:r>
              <a:rPr kumimoji="1" lang="zh-CN" altLang="en-US" dirty="0" smtClean="0">
                <a:solidFill>
                  <a:srgbClr val="666666"/>
                </a:solidFill>
              </a:rPr>
              <a:t>providedIn: 'root' 注册为根级提供商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通过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@NgModule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的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providers: []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注册为模块内可用的提供商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通过 </a:t>
            </a:r>
            <a:r>
              <a:rPr kumimoji="1" lang="en-US" altLang="zh-CN" dirty="0" smtClean="0">
                <a:solidFill>
                  <a:srgbClr val="666666"/>
                </a:solidFill>
              </a:rPr>
              <a:t>@Component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的</a:t>
            </a:r>
            <a:r>
              <a:rPr kumimoji="1" lang="zh-CN" altLang="en-US" dirty="0" smtClean="0">
                <a:solidFill>
                  <a:srgbClr val="666666"/>
                </a:solidFill>
              </a:rPr>
              <a:t> providers</a:t>
            </a:r>
            <a:r>
              <a:rPr kumimoji="1" lang="en-US" altLang="zh-CN" dirty="0" smtClean="0">
                <a:solidFill>
                  <a:srgbClr val="666666"/>
                </a:solidFill>
              </a:rPr>
              <a:t>: []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注册为组件的提供商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使用服务修改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todos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把组件中的业务逻辑抽离到服务中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在组件中调用服务中对应的方法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Google开发的JavaScript前端框架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平台支持：移动端 &amp; 桌面端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应用案例：Google内部600多款不同的产品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HttpClient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HttpClient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作用：发送</a:t>
            </a:r>
            <a:r>
              <a:rPr kumimoji="1" lang="en-US" altLang="zh-CN" dirty="0" smtClean="0">
                <a:solidFill>
                  <a:srgbClr val="666666"/>
                </a:solidFill>
              </a:rPr>
              <a:t>Http</a:t>
            </a:r>
            <a:r>
              <a:rPr kumimoji="1" lang="zh-CN" altLang="en-US" dirty="0" smtClean="0">
                <a:solidFill>
                  <a:srgbClr val="666666"/>
                </a:solidFill>
              </a:rPr>
              <a:t>请求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封装了</a:t>
            </a:r>
            <a:r>
              <a:rPr kumimoji="1" lang="zh-CN" altLang="en-US" dirty="0" smtClean="0">
                <a:solidFill>
                  <a:srgbClr val="666666"/>
                </a:solidFill>
              </a:rPr>
              <a:t>浏览器提供的 XMLHttpRequest 接口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使用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基于可观察（Observable）对象的 API 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提供了</a:t>
            </a:r>
            <a:r>
              <a:rPr kumimoji="1" lang="zh-CN" altLang="en-US" dirty="0" smtClean="0">
                <a:solidFill>
                  <a:srgbClr val="666666"/>
                </a:solidFill>
              </a:rPr>
              <a:t>请求和</a:t>
            </a:r>
            <a:r>
              <a:rPr kumimoji="1" lang="zh-CN" altLang="en-US" dirty="0" smtClean="0">
                <a:solidFill>
                  <a:srgbClr val="666666"/>
                </a:solidFill>
              </a:rPr>
              <a:t>响应拦截器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流式错误处理机制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等等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HttpClient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HttpClient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改造</a:t>
            </a:r>
            <a:r>
              <a:rPr kumimoji="1" lang="en-US" alt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todos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路由是实现 </a:t>
            </a:r>
            <a:r>
              <a:rPr kumimoji="1" lang="en-US" altLang="zh-CN" dirty="0" smtClean="0">
                <a:solidFill>
                  <a:srgbClr val="666666"/>
                </a:solidFill>
              </a:rPr>
              <a:t>SPA</a:t>
            </a:r>
            <a:r>
              <a:rPr kumimoji="1" lang="zh-CN" altLang="en-US" dirty="0" smtClean="0">
                <a:solidFill>
                  <a:srgbClr val="666666"/>
                </a:solidFill>
              </a:rPr>
              <a:t>（单页应用程序）</a:t>
            </a:r>
            <a:r>
              <a:rPr kumimoji="1" lang="en-US" altLang="zh-CN" dirty="0" smtClean="0">
                <a:solidFill>
                  <a:srgbClr val="666666"/>
                </a:solidFill>
              </a:rPr>
              <a:t> </a:t>
            </a:r>
            <a:r>
              <a:rPr kumimoji="1" lang="zh-CN" altLang="en-US" dirty="0" smtClean="0">
                <a:solidFill>
                  <a:srgbClr val="666666"/>
                </a:solidFill>
              </a:rPr>
              <a:t>的基础设施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作用：让用户从一个视图导航到另一个视图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路由是：</a:t>
            </a:r>
            <a:r>
              <a:rPr kumimoji="1" lang="en-US" altLang="zh-CN" dirty="0" smtClean="0">
                <a:solidFill>
                  <a:srgbClr val="666666"/>
                </a:solidFill>
              </a:rPr>
              <a:t>URL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和 组件的对应规则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使用：</a:t>
            </a:r>
            <a:r>
              <a:rPr kumimoji="1" lang="en-US" altLang="zh-CN" dirty="0" smtClean="0">
                <a:solidFill>
                  <a:srgbClr val="666666"/>
                </a:solidFill>
              </a:rPr>
              <a:t>HTML5</a:t>
            </a:r>
            <a:r>
              <a:rPr kumimoji="1" lang="zh-CN" altLang="en-US" dirty="0" smtClean="0">
                <a:solidFill>
                  <a:srgbClr val="666666"/>
                </a:solidFill>
              </a:rPr>
              <a:t>风格（history.pushState）的</a:t>
            </a:r>
            <a:r>
              <a:rPr kumimoji="1" lang="zh-CN" altLang="en-US" dirty="0" smtClean="0">
                <a:solidFill>
                  <a:srgbClr val="666666"/>
                </a:solidFill>
              </a:rPr>
              <a:t>导航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支持：重定向、路由高亮、通配符路由、路由参数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支持：子路由、路由模块、路由守卫、异步路由等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路由的使用步骤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在</a:t>
            </a:r>
            <a:r>
              <a:rPr kumimoji="1" lang="en-US" altLang="zh-CN" dirty="0" smtClean="0">
                <a:solidFill>
                  <a:srgbClr val="666666"/>
                </a:solidFill>
              </a:rPr>
              <a:t>index.html</a:t>
            </a:r>
            <a:r>
              <a:rPr kumimoji="1" lang="zh-CN" altLang="en-US" dirty="0" smtClean="0">
                <a:solidFill>
                  <a:srgbClr val="666666"/>
                </a:solidFill>
              </a:rPr>
              <a:t>中</a:t>
            </a:r>
            <a:r>
              <a:rPr kumimoji="1" lang="zh-CN" altLang="en-US" dirty="0" smtClean="0">
                <a:solidFill>
                  <a:srgbClr val="666666"/>
                </a:solidFill>
              </a:rPr>
              <a:t>设置&lt;base href="/"&gt;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导入 RouterModule 模块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</a:rPr>
              <a:t>配置路由规则 </a:t>
            </a:r>
            <a:r>
              <a:rPr kumimoji="1" lang="en-US" altLang="zh-CN" dirty="0" smtClean="0">
                <a:solidFill>
                  <a:srgbClr val="666666"/>
                </a:solidFill>
              </a:rPr>
              <a:t>appRoutes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4 </a:t>
            </a:r>
            <a:r>
              <a:rPr kumimoji="1" lang="zh-CN" altLang="en-US" dirty="0" smtClean="0">
                <a:solidFill>
                  <a:srgbClr val="666666"/>
                </a:solidFill>
              </a:rPr>
              <a:t>将 RouterModule.forRoot</a:t>
            </a:r>
            <a:r>
              <a:rPr kumimoji="1" lang="en-US" altLang="zh-CN" dirty="0" smtClean="0">
                <a:solidFill>
                  <a:srgbClr val="666666"/>
                </a:solidFill>
              </a:rPr>
              <a:t>(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appRoutes</a:t>
            </a:r>
            <a:r>
              <a:rPr kumimoji="1" lang="en-US" altLang="zh-CN" dirty="0" smtClean="0">
                <a:solidFill>
                  <a:srgbClr val="666666"/>
                </a:solidFill>
              </a:rPr>
              <a:t>)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模块配置在根模块中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5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使用&lt;router-outlet&gt;&lt;/router-outlet&gt; 指定路由出口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</a:rPr>
              <a:t>6 </a:t>
            </a:r>
            <a:r>
              <a:rPr kumimoji="1" lang="zh-CN" altLang="en-US" dirty="0" smtClean="0">
                <a:solidFill>
                  <a:srgbClr val="666666"/>
                </a:solidFill>
              </a:rPr>
              <a:t>使用 </a:t>
            </a:r>
            <a:r>
              <a:rPr kumimoji="1" lang="en-US" altLang="zh-CN" dirty="0" smtClean="0">
                <a:solidFill>
                  <a:srgbClr val="666666"/>
                </a:solidFill>
              </a:rPr>
              <a:t>routerLink=”/home”</a:t>
            </a:r>
            <a:r>
              <a:rPr kumimoji="1" lang="zh-CN" altLang="en-US" dirty="0" smtClean="0">
                <a:solidFill>
                  <a:srgbClr val="666666"/>
                </a:solidFill>
              </a:rPr>
              <a:t>指定导航链接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forRoot的说明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问题说明：</a:t>
            </a:r>
            <a:r>
              <a:rPr kumimoji="1" lang="zh-CN" altLang="en-US" dirty="0" smtClean="0">
                <a:solidFill>
                  <a:srgbClr val="666666"/>
                </a:solidFill>
              </a:rPr>
              <a:t>服务应该是单例的，某些场景下会造成服务多次注册，破坏服务的单例特性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比如：路由懒加载的情况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解决方式：使用模块的 </a:t>
            </a:r>
            <a:r>
              <a:rPr kumimoji="1" lang="en-US" altLang="zh-CN" dirty="0" smtClean="0">
                <a:solidFill>
                  <a:srgbClr val="666666"/>
                </a:solidFill>
              </a:rPr>
              <a:t>forRoot() </a:t>
            </a:r>
            <a:r>
              <a:rPr kumimoji="1" lang="zh-CN" altLang="en-US" dirty="0" smtClean="0">
                <a:solidFill>
                  <a:srgbClr val="666666"/>
                </a:solidFill>
              </a:rPr>
              <a:t>方法导入模块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RouterModule的 forRoot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()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 保证项目中只有一个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Router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服务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编程式导航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路由参数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3" name="图片 2" descr="1 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0510"/>
            <a:ext cx="8229600" cy="3185160"/>
          </a:xfrm>
          <a:prstGeom prst="rect">
            <a:avLst/>
          </a:prstGeom>
        </p:spPr>
      </p:pic>
      <p:sp>
        <p:nvSpPr>
          <p:cNvPr id="4" name="文本占位符 3"/>
          <p:cNvSpPr/>
          <p:nvPr>
            <p:ph type="body" idx="1"/>
          </p:nvPr>
        </p:nvSpPr>
        <p:spPr>
          <a:xfrm>
            <a:off x="457200" y="4728210"/>
            <a:ext cx="8229600" cy="1398270"/>
          </a:xfrm>
        </p:spPr>
        <p:txBody>
          <a:bodyPr>
            <a:normAutofit/>
          </a:bodyPr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满足不同场景下的开发需求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更适合开发现代Web应用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路由参数的说明</a:t>
            </a:r>
            <a:endParaRPr lang="zh-CN"/>
          </a:p>
        </p:txBody>
      </p:sp>
      <p:pic>
        <p:nvPicPr>
          <p:cNvPr id="3" name="图片 2" descr="路由参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40510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子路由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子路由的说明</a:t>
            </a:r>
            <a:endParaRPr lang="zh-CN"/>
          </a:p>
        </p:txBody>
      </p:sp>
      <p:pic>
        <p:nvPicPr>
          <p:cNvPr id="4" name="图片 3" descr="子路由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40510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子路由的说明</a:t>
            </a:r>
            <a:endParaRPr lang="zh-CN"/>
          </a:p>
        </p:txBody>
      </p:sp>
      <p:pic>
        <p:nvPicPr>
          <p:cNvPr id="4" name="图片 3" descr="子路由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540510"/>
            <a:ext cx="73660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路由激活高亮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两种表单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响应式表单（重点）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模板驱动表单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（基于模板语法，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[(ngModel)]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sym typeface="+mn-ea"/>
              </a:rPr>
              <a:t>响应式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响应式表单的说明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优势：让开发人员完全掌控表单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表单数据的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初始化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表单值的获取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表单验证和提交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等等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响应式表单优势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它提供了一种模型驱动的方式来处理表单输入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简单理解：数据驱动视图的思想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同步的数据访问，保证数据和视图是一致的、可预测的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增强了可测试性，让测试变的更简单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内置表单验证器，可以自定义验证器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等等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Google开发的JavaScript前端框架</a:t>
            </a:r>
            <a:endParaRPr kumimoji="1" dirty="0" smtClean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平台支持：移动端 &amp; 桌面端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应用案例：Google内部600多款不同的产品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大而全的框架：从工程化角度出发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编程语言：TypeScript</a:t>
            </a:r>
            <a:endParaRPr kumimoji="1" lang="zh-CN" altLang="en-US" dirty="0" smtClean="0">
              <a:solidFill>
                <a:srgbClr val="666666"/>
              </a:solidFill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</a:rPr>
              <a:t>性能高，体积小</a:t>
            </a:r>
            <a:endParaRPr kumimoji="1" lang="zh-CN" altLang="en-US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kumimoji="1" lang="en-US" altLang="zh-CN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Angular</a:t>
            </a:r>
            <a:r>
              <a:rPr kumimoji="1" lang="zh-CN" altLang="en-US" dirty="0" smtClean="0">
                <a:solidFill>
                  <a:srgbClr val="666666"/>
                </a:solidFill>
                <a:cs typeface="微软雅黑" panose="020B0503020204020204" charset="-122"/>
                <a:sym typeface="+mn-ea"/>
              </a:rPr>
              <a:t>基础知识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表单验证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表单验证的两种方式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内置表单验证器：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Validators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自定义验证器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表单验证常用属性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属性value：表示该表单控件的值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属性errors：表示描述错误的对象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属性dirty：表示是否编辑过表单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方法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hasError()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：用来获取错误信息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自定义验证器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自定义验证器是个函数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参数类型：AbstractControl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验证成功：返回 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null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验证失败：返回一个描述错误的对象（自己定义）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实战项目</a:t>
            </a:r>
            <a:endParaRPr kumimoji="1" 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实战项目的说明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lang="en-US" altLang="zh-CN">
                <a:sym typeface="+mn-ea"/>
              </a:rPr>
              <a:t>HMR</a:t>
            </a:r>
            <a:r>
              <a:rPr lang="zh-CN" altLang="en-US">
                <a:sym typeface="+mn-ea"/>
              </a:rPr>
              <a:t>系统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lang="zh-CN" altLang="en-US">
                <a:sym typeface="+mn-ea"/>
              </a:rPr>
              <a:t>模块一：登录（用户登录、退出、访问控制）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lang="zh-CN" altLang="en-US">
                <a:sym typeface="+mn-ea"/>
              </a:rPr>
              <a:t>模块二：员工管理（</a:t>
            </a:r>
            <a:r>
              <a:rPr lang="en-US" altLang="zh-CN">
                <a:sym typeface="+mn-ea"/>
              </a:rPr>
              <a:t>CRUD</a:t>
            </a:r>
            <a:r>
              <a:rPr lang="zh-CN" altLang="en-US">
                <a:sym typeface="+mn-ea"/>
              </a:rPr>
              <a:t>）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技术栈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技术栈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Angular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UI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组件库：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Ant Design of Angular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（NG-ZORRO）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server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json-server + JWT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权限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认证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项目搭建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项目搭建步骤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1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创建项目：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ng new itcast-hmr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2 cd ng-hmr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3 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使用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antd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：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ng add ng-zorro-antd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4 ng serve --open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Angular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4" name="图片 3" descr="2 Iv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1540510"/>
            <a:ext cx="8228965" cy="4573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配置路由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配置路由</a:t>
            </a:r>
            <a:endParaRPr lang="zh-CN"/>
          </a:p>
        </p:txBody>
      </p:sp>
      <p:pic>
        <p:nvPicPr>
          <p:cNvPr id="4" name="图片 3" descr="子路由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540510"/>
            <a:ext cx="7364095" cy="414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配置路由</a:t>
            </a:r>
            <a:endParaRPr lang="zh-CN"/>
          </a:p>
        </p:txBody>
      </p:sp>
      <p:pic>
        <p:nvPicPr>
          <p:cNvPr id="4" name="图片 3" descr="子路由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540510"/>
            <a:ext cx="73660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路由模块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路由模块的使用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创建路由模块：ng g m app-routing --flat --module=app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--flat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：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在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 src/app 中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创建路由文件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，而不是单独的目录中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--module=app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：将该模块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注册到 AppModule 中</a:t>
            </a:r>
            <a:endParaRPr kumimoji="1" lang="en-US" altLang="zh-CN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访问控制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登录访问控制的说明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需求：未登录不能访问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home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，并且返回</a:t>
            </a:r>
            <a:r>
              <a:rPr kumimoji="1" lang="en-US" altLang="zh-CN" dirty="0" smtClean="0">
                <a:solidFill>
                  <a:srgbClr val="666666"/>
                </a:solidFill>
                <a:sym typeface="+mn-ea"/>
              </a:rPr>
              <a:t>login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页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，让用户登录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如何实现？？？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lang="zh-CN" altLang="en-US" dirty="0" smtClean="0">
                <a:solidFill>
                  <a:srgbClr val="3492FD"/>
                </a:solidFill>
                <a:sym typeface="+mn-ea"/>
              </a:rPr>
              <a:t>路由守卫</a:t>
            </a:r>
            <a:endParaRPr kumimoji="1" lang="zh-CN" altLang="en-US" dirty="0" smtClean="0">
              <a:solidFill>
                <a:srgbClr val="3492FD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实战项目</a:t>
            </a:r>
            <a:endParaRPr kumimoji="1" lang="zh-CN" altLang="en-US" dirty="0" smtClean="0">
              <a:solidFill>
                <a:srgbClr val="666666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</a:t>
            </a:r>
            <a:r>
              <a:rPr kumimoji="1" lang="zh-CN" altLang="en-US" sz="4000" b="1" dirty="0" smtClean="0">
                <a:solidFill>
                  <a:srgbClr val="3492F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守卫</a:t>
            </a:r>
            <a:endParaRPr kumimoji="1" lang="zh-CN" altLang="en-US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路由守卫</a:t>
            </a:r>
            <a:endParaRPr kumimoji="1" lang="zh-CN" altLang="en-US" dirty="0" smtClean="0">
              <a:solidFill>
                <a:srgbClr val="666666"/>
              </a:solidFill>
              <a:sym typeface="+mn-ea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sym typeface="+mn-ea"/>
              </a:rPr>
              <a:t>用</a:t>
            </a:r>
            <a:r>
              <a:rPr kumimoji="1" dirty="0" smtClean="0">
                <a:solidFill>
                  <a:srgbClr val="3492FD"/>
                </a:solidFill>
                <a:sym typeface="+mn-ea"/>
              </a:rPr>
              <a:t>CanActivate</a:t>
            </a:r>
            <a:r>
              <a:rPr kumimoji="1" dirty="0" smtClean="0">
                <a:solidFill>
                  <a:srgbClr val="666666"/>
                </a:solidFill>
                <a:sym typeface="+mn-ea"/>
              </a:rPr>
              <a:t>来处理导航到某路由的情况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sym typeface="+mn-ea"/>
              </a:rPr>
              <a:t>用CanActivateChild来处理导航到某子路由的情况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sym typeface="+mn-ea"/>
              </a:rPr>
              <a:t>用CanDeactivate来处理从当前路由离开的情况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sym typeface="+mn-ea"/>
              </a:rPr>
              <a:t>用Resolve在路由激活之前获取路由数据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endParaRPr kumimoji="1" dirty="0" smtClean="0">
              <a:solidFill>
                <a:srgbClr val="666666"/>
              </a:solidFill>
              <a:sym typeface="+mn-ea"/>
            </a:endParaRPr>
          </a:p>
          <a:p>
            <a:pPr indent="342265" eaLnBrk="1" fontAlgn="auto" hangingPunct="1"/>
            <a:r>
              <a:rPr kumimoji="1" dirty="0" smtClean="0">
                <a:solidFill>
                  <a:srgbClr val="666666"/>
                </a:solidFill>
                <a:sym typeface="+mn-ea"/>
              </a:rPr>
              <a:t>用CanLoad来处理异步导航到某特性模块的情况</a:t>
            </a:r>
            <a:endParaRPr kumimoji="1" dirty="0" smtClean="0">
              <a:solidFill>
                <a:srgbClr val="666666"/>
              </a:solidFill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5609</Words>
  <Application>WPS 演示</Application>
  <PresentationFormat/>
  <Paragraphs>602</Paragraphs>
  <Slides>114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24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Arial Unicode MS</vt:lpstr>
      <vt:lpstr>Calibri</vt:lpstr>
      <vt:lpstr>Office 主题</vt:lpstr>
      <vt:lpstr>PowerPoint 演示文稿</vt:lpstr>
      <vt:lpstr>课程内容介绍</vt:lpstr>
      <vt:lpstr>Angular6 基础知识</vt:lpstr>
      <vt:lpstr>实战项目</vt:lpstr>
      <vt:lpstr>如何学习Angular</vt:lpstr>
      <vt:lpstr>Angular介绍</vt:lpstr>
      <vt:lpstr>Angular介绍</vt:lpstr>
      <vt:lpstr>Angular介绍</vt:lpstr>
      <vt:lpstr>Angular介绍</vt:lpstr>
      <vt:lpstr>Angular介绍</vt:lpstr>
      <vt:lpstr>Angular介绍</vt:lpstr>
      <vt:lpstr>Angular版本说明</vt:lpstr>
      <vt:lpstr>知识储备</vt:lpstr>
      <vt:lpstr>Angular基础知识</vt:lpstr>
      <vt:lpstr>Angular基础知识</vt:lpstr>
      <vt:lpstr>Angular基础知识</vt:lpstr>
      <vt:lpstr>Angular基础知识</vt:lpstr>
      <vt:lpstr>Angular基础知识</vt:lpstr>
      <vt:lpstr>模块</vt:lpstr>
      <vt:lpstr>模块</vt:lpstr>
      <vt:lpstr>模块依赖</vt:lpstr>
      <vt:lpstr>模块中包含的内容</vt:lpstr>
      <vt:lpstr>Angular基础知识</vt:lpstr>
      <vt:lpstr>@NgModule 装饰器</vt:lpstr>
      <vt:lpstr>@NgModule 装饰器</vt:lpstr>
      <vt:lpstr>@NgModule 装饰器的元数据对象</vt:lpstr>
      <vt:lpstr>Angular基础知识</vt:lpstr>
      <vt:lpstr>@Component装饰器</vt:lpstr>
      <vt:lpstr>Angular基础知识</vt:lpstr>
      <vt:lpstr>数据绑定</vt:lpstr>
      <vt:lpstr>双向数据绑定</vt:lpstr>
      <vt:lpstr>Angular基础知识</vt:lpstr>
      <vt:lpstr>Angular 语言服务</vt:lpstr>
      <vt:lpstr>Angular基础知识</vt:lpstr>
      <vt:lpstr>属性型指令</vt:lpstr>
      <vt:lpstr>常用内置指令</vt:lpstr>
      <vt:lpstr>常用内置指令</vt:lpstr>
      <vt:lpstr>属性性指令</vt:lpstr>
      <vt:lpstr>结构型指令</vt:lpstr>
      <vt:lpstr>Angular基础知识</vt:lpstr>
      <vt:lpstr>*ngFor添加trackBy</vt:lpstr>
      <vt:lpstr>Angular基础知识</vt:lpstr>
      <vt:lpstr>Angular基础知识</vt:lpstr>
      <vt:lpstr>功能描述</vt:lpstr>
      <vt:lpstr>双向数据绑定</vt:lpstr>
      <vt:lpstr>优化说明</vt:lpstr>
      <vt:lpstr>Angular基础知识</vt:lpstr>
      <vt:lpstr>todos组件职责说明</vt:lpstr>
      <vt:lpstr>todos案例组件</vt:lpstr>
      <vt:lpstr>父组件 -&gt; 子组件</vt:lpstr>
      <vt:lpstr>优化说明</vt:lpstr>
      <vt:lpstr>Angular基础知识</vt:lpstr>
      <vt:lpstr>升级说明</vt:lpstr>
      <vt:lpstr>TypeScript语法</vt:lpstr>
      <vt:lpstr>Angular基础知识</vt:lpstr>
      <vt:lpstr>使用TypeScript的好处</vt:lpstr>
      <vt:lpstr>服务的作用说明</vt:lpstr>
      <vt:lpstr>服务的说明</vt:lpstr>
      <vt:lpstr>注册提供商的三种方式</vt:lpstr>
      <vt:lpstr>Angular基础知识</vt:lpstr>
      <vt:lpstr>使用服务修改todos</vt:lpstr>
      <vt:lpstr>Angular基础知识</vt:lpstr>
      <vt:lpstr>Angular基础知识</vt:lpstr>
      <vt:lpstr>Angular基础知识</vt:lpstr>
      <vt:lpstr>路由的说明</vt:lpstr>
      <vt:lpstr>路由的说明</vt:lpstr>
      <vt:lpstr>路由的使用步骤</vt:lpstr>
      <vt:lpstr>Angular基础知识</vt:lpstr>
      <vt:lpstr>Angular基础知识</vt:lpstr>
      <vt:lpstr>子组件 -&gt; 父组件</vt:lpstr>
      <vt:lpstr>Angular基础知识</vt:lpstr>
      <vt:lpstr>路由参数的说明</vt:lpstr>
      <vt:lpstr>路由参数的说明</vt:lpstr>
      <vt:lpstr>Angular基础知识</vt:lpstr>
      <vt:lpstr>Angular基础知识</vt:lpstr>
      <vt:lpstr>响应式表单的说明</vt:lpstr>
      <vt:lpstr>Angular基础知识</vt:lpstr>
      <vt:lpstr>forRoot的说明</vt:lpstr>
      <vt:lpstr>响应式表单的说明</vt:lpstr>
      <vt:lpstr>Angular基础知识</vt:lpstr>
      <vt:lpstr>响应式表单优势</vt:lpstr>
      <vt:lpstr>自定义验证器的说明</vt:lpstr>
      <vt:lpstr>表单验证的说明</vt:lpstr>
      <vt:lpstr>Angular基础知识</vt:lpstr>
      <vt:lpstr>自定义验证器的说明</vt:lpstr>
      <vt:lpstr>实战项目</vt:lpstr>
      <vt:lpstr>实战项目的说明</vt:lpstr>
      <vt:lpstr>实战项目</vt:lpstr>
      <vt:lpstr>技术栈</vt:lpstr>
      <vt:lpstr>实战项目</vt:lpstr>
      <vt:lpstr>子路由的说明</vt:lpstr>
      <vt:lpstr>子路由的说明</vt:lpstr>
      <vt:lpstr>实战项目</vt:lpstr>
      <vt:lpstr>项目搭建步骤</vt:lpstr>
      <vt:lpstr>实战项目</vt:lpstr>
      <vt:lpstr>实战项目</vt:lpstr>
      <vt:lpstr>路由模块的使用</vt:lpstr>
      <vt:lpstr>实战项目</vt:lpstr>
      <vt:lpstr>登录访问控制的说明</vt:lpstr>
      <vt:lpstr>路由守卫</vt:lpstr>
      <vt:lpstr>路由守卫</vt:lpstr>
      <vt:lpstr>实战项目</vt:lpstr>
      <vt:lpstr>异步路由的说明</vt:lpstr>
      <vt:lpstr>实战项目</vt:lpstr>
      <vt:lpstr>路由守卫使用步骤</vt:lpstr>
      <vt:lpstr>路由守卫使用步骤</vt:lpstr>
      <vt:lpstr>实战项目</vt:lpstr>
      <vt:lpstr>异步路由的使用</vt:lpstr>
      <vt:lpstr>配置路由</vt:lpstr>
      <vt:lpstr>拦截器的说明</vt:lpstr>
      <vt:lpstr>实战项目</vt:lpstr>
      <vt:lpstr>拦截器的使用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    ✿ °  Ｈ one st  、</cp:lastModifiedBy>
  <cp:revision>372</cp:revision>
  <dcterms:created xsi:type="dcterms:W3CDTF">2018-06-15T08:44:00Z</dcterms:created>
  <dcterms:modified xsi:type="dcterms:W3CDTF">2018-09-08T06:03:32Z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