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264" r:id="rId3"/>
    <p:sldId id="271" r:id="rId4"/>
    <p:sldId id="272" r:id="rId5"/>
    <p:sldId id="273" r:id="rId6"/>
    <p:sldId id="274" r:id="rId7"/>
    <p:sldId id="275" r:id="rId8"/>
    <p:sldId id="276" r:id="rId9"/>
    <p:sldId id="277" r:id="rId10"/>
    <p:sldId id="258" r:id="rId11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31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9" name="Shape 2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89490164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 panose="020F0502020204030204"/>
      </a:defRPr>
    </a:lvl1pPr>
    <a:lvl2pPr indent="228600" latinLnBrk="0">
      <a:defRPr sz="1200">
        <a:latin typeface="+mj-lt"/>
        <a:ea typeface="+mj-ea"/>
        <a:cs typeface="+mj-cs"/>
        <a:sym typeface="Calibri" panose="020F0502020204030204"/>
      </a:defRPr>
    </a:lvl2pPr>
    <a:lvl3pPr indent="457200" latinLnBrk="0">
      <a:defRPr sz="1200">
        <a:latin typeface="+mj-lt"/>
        <a:ea typeface="+mj-ea"/>
        <a:cs typeface="+mj-cs"/>
        <a:sym typeface="Calibri" panose="020F0502020204030204"/>
      </a:defRPr>
    </a:lvl3pPr>
    <a:lvl4pPr indent="685800" latinLnBrk="0">
      <a:defRPr sz="1200">
        <a:latin typeface="+mj-lt"/>
        <a:ea typeface="+mj-ea"/>
        <a:cs typeface="+mj-cs"/>
        <a:sym typeface="Calibri" panose="020F0502020204030204"/>
      </a:defRPr>
    </a:lvl4pPr>
    <a:lvl5pPr indent="914400" latinLnBrk="0">
      <a:defRPr sz="1200">
        <a:latin typeface="+mj-lt"/>
        <a:ea typeface="+mj-ea"/>
        <a:cs typeface="+mj-cs"/>
        <a:sym typeface="Calibri" panose="020F0502020204030204"/>
      </a:defRPr>
    </a:lvl5pPr>
    <a:lvl6pPr indent="1143000" latinLnBrk="0">
      <a:defRPr sz="1200">
        <a:latin typeface="+mj-lt"/>
        <a:ea typeface="+mj-ea"/>
        <a:cs typeface="+mj-cs"/>
        <a:sym typeface="Calibri" panose="020F0502020204030204"/>
      </a:defRPr>
    </a:lvl6pPr>
    <a:lvl7pPr indent="1371600" latinLnBrk="0">
      <a:defRPr sz="1200">
        <a:latin typeface="+mj-lt"/>
        <a:ea typeface="+mj-ea"/>
        <a:cs typeface="+mj-cs"/>
        <a:sym typeface="Calibri" panose="020F0502020204030204"/>
      </a:defRPr>
    </a:lvl7pPr>
    <a:lvl8pPr indent="1600200" latinLnBrk="0">
      <a:defRPr sz="1200">
        <a:latin typeface="+mj-lt"/>
        <a:ea typeface="+mj-ea"/>
        <a:cs typeface="+mj-cs"/>
        <a:sym typeface="Calibri" panose="020F0502020204030204"/>
      </a:defRPr>
    </a:lvl8pPr>
    <a:lvl9pPr indent="1828800" latinLnBrk="0">
      <a:defRPr sz="1200">
        <a:latin typeface="+mj-lt"/>
        <a:ea typeface="+mj-ea"/>
        <a:cs typeface="+mj-cs"/>
        <a:sym typeface="Calibri" panose="020F0502020204030204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 algn="ctr">
              <a:defRPr sz="4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t>标题文本</a:t>
            </a:r>
          </a:p>
        </p:txBody>
      </p:sp>
      <p:sp>
        <p:nvSpPr>
          <p:cNvPr id="12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371600" y="3600450"/>
            <a:ext cx="6400800" cy="17526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SzTx/>
              <a:buFontTx/>
              <a:buNone/>
              <a:defRPr sz="2000">
                <a:solidFill>
                  <a:srgbClr val="888888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 marL="0" indent="0" algn="ctr">
              <a:buSzTx/>
              <a:buFontTx/>
              <a:buNone/>
              <a:defRPr sz="2000">
                <a:solidFill>
                  <a:srgbClr val="888888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2pPr>
            <a:lvl3pPr marL="0" indent="0" algn="ctr">
              <a:buSzTx/>
              <a:buFontTx/>
              <a:buNone/>
              <a:defRPr sz="2000">
                <a:solidFill>
                  <a:srgbClr val="888888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3pPr>
            <a:lvl4pPr marL="0" indent="0" algn="ctr">
              <a:buSzTx/>
              <a:buFontTx/>
              <a:buNone/>
              <a:defRPr sz="2000">
                <a:solidFill>
                  <a:srgbClr val="888888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4pPr>
            <a:lvl5pPr marL="0" indent="0" algn="ctr">
              <a:buSzTx/>
              <a:buFontTx/>
              <a:buNone/>
              <a:defRPr sz="2000">
                <a:solidFill>
                  <a:srgbClr val="888888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t>标题文本</a:t>
            </a:r>
          </a:p>
        </p:txBody>
      </p:sp>
      <p:sp>
        <p:nvSpPr>
          <p:cNvPr id="21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>
            <a:spLocks noGrp="1"/>
          </p:cNvSpPr>
          <p:nvPr>
            <p:ph type="title"/>
          </p:nvPr>
        </p:nvSpPr>
        <p:spPr>
          <a:xfrm>
            <a:off x="457200" y="782320"/>
            <a:ext cx="8229600" cy="758190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8422821" y="6404293"/>
            <a:ext cx="263980" cy="2692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>
              <a:lumMod val="50000"/>
              <a:lumOff val="50000"/>
            </a:schemeClr>
          </a:solidFill>
          <a:uFillTx/>
          <a:latin typeface="微软雅黑" panose="020B0503020204020204" charset="-122"/>
          <a:ea typeface="微软雅黑" panose="020B0503020204020204" charset="-122"/>
          <a:cs typeface="+mj-cs"/>
          <a:sym typeface="Calibri" panose="020F0502020204030204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 panose="020F0502020204030204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 panose="020F0502020204030204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 panose="020F0502020204030204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 panose="020F0502020204030204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 panose="020F0502020204030204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 panose="020F0502020204030204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 panose="020F0502020204030204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 panose="020F0502020204030204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2000" b="0" i="0" u="none" strike="noStrike" cap="none" spc="0" baseline="0">
          <a:ln>
            <a:noFill/>
          </a:ln>
          <a:solidFill>
            <a:schemeClr val="tx1">
              <a:lumMod val="50000"/>
              <a:lumOff val="50000"/>
            </a:schemeClr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Calibri" panose="020F0502020204030204"/>
        </a:defRPr>
      </a:lvl1pPr>
      <a:lvl2pPr marL="783590" marR="0" indent="-32639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2000" b="0" i="0" u="none" strike="noStrike" cap="none" spc="0" baseline="0">
          <a:ln>
            <a:noFill/>
          </a:ln>
          <a:solidFill>
            <a:schemeClr val="tx1">
              <a:lumMod val="50000"/>
              <a:lumOff val="50000"/>
            </a:schemeClr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Calibri" panose="020F0502020204030204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2000" b="0" i="0" u="none" strike="noStrike" cap="none" spc="0" baseline="0">
          <a:ln>
            <a:noFill/>
          </a:ln>
          <a:solidFill>
            <a:schemeClr val="tx1">
              <a:lumMod val="50000"/>
              <a:lumOff val="50000"/>
            </a:schemeClr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Calibri" panose="020F0502020204030204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2000" b="0" i="0" u="none" strike="noStrike" cap="none" spc="0" baseline="0">
          <a:ln>
            <a:noFill/>
          </a:ln>
          <a:solidFill>
            <a:schemeClr val="tx1">
              <a:lumMod val="50000"/>
              <a:lumOff val="50000"/>
            </a:schemeClr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Calibri" panose="020F0502020204030204"/>
        </a:defRPr>
      </a:lvl4pPr>
      <a:lvl5pPr marL="21945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2000" b="0" i="0" u="none" strike="noStrike" cap="none" spc="0" baseline="0">
          <a:ln>
            <a:noFill/>
          </a:ln>
          <a:solidFill>
            <a:schemeClr val="tx1">
              <a:lumMod val="50000"/>
              <a:lumOff val="50000"/>
            </a:schemeClr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Calibri" panose="020F0502020204030204"/>
        </a:defRPr>
      </a:lvl5pPr>
      <a:lvl6pPr marL="26517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 panose="020F0502020204030204"/>
        </a:defRPr>
      </a:lvl6pPr>
      <a:lvl7pPr marL="31089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 panose="020F0502020204030204"/>
        </a:defRPr>
      </a:lvl7pPr>
      <a:lvl8pPr marL="35661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 panose="020F0502020204030204"/>
        </a:defRPr>
      </a:lvl8pPr>
      <a:lvl9pPr marL="4023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 panose="020F0502020204030204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"/>
          <p:cNvSpPr txBox="1"/>
          <p:nvPr/>
        </p:nvSpPr>
        <p:spPr>
          <a:xfrm>
            <a:off x="628927" y="2339627"/>
            <a:ext cx="7956761" cy="705485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spAutoFit/>
          </a:bodyPr>
          <a:lstStyle>
            <a:lvl1pPr algn="ctr">
              <a:defRPr sz="48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en-US" altLang="zh-CN" sz="4000" dirty="0" err="1" smtClean="0"/>
              <a:t>MVVM</a:t>
            </a:r>
            <a:r>
              <a:rPr lang="zh-CN" altLang="en-US" sz="4000" dirty="0" smtClean="0"/>
              <a:t>框架进阶与实现</a:t>
            </a:r>
            <a:endParaRPr lang="zh-CN" sz="40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solidFill>
                  <a:srgbClr val="666666"/>
                </a:solidFill>
                <a:sym typeface="+mn-ea"/>
              </a:rPr>
              <a:t>课程介绍</a:t>
            </a:r>
            <a:endParaRPr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1610995" y="2705100"/>
            <a:ext cx="5034280" cy="1993265"/>
          </a:xfrm>
        </p:spPr>
        <p:txBody>
          <a:bodyPr/>
          <a:lstStyle/>
          <a:p>
            <a:pPr marL="0" indent="0" algn="ctr">
              <a:buNone/>
            </a:pPr>
            <a:r>
              <a:rPr kumimoji="1" lang="zh-CN" altLang="en-US" sz="4000" b="1" dirty="0" smtClean="0">
                <a:solidFill>
                  <a:srgbClr val="3492FD"/>
                </a:solidFill>
              </a:rPr>
              <a:t>课程介绍</a:t>
            </a:r>
            <a:endParaRPr kumimoji="1" lang="en-US" altLang="zh-CN" sz="4000" b="1" dirty="0" smtClean="0">
              <a:solidFill>
                <a:srgbClr val="3492FD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>
                <a:solidFill>
                  <a:srgbClr val="666666"/>
                </a:solidFill>
                <a:sym typeface="+mn-ea"/>
              </a:rPr>
              <a:t>学习目的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342265" eaLnBrk="1" fontAlgn="auto" hangingPunct="1"/>
            <a:r>
              <a:rPr lang="zh-CN" altLang="en-US" dirty="0" smtClean="0"/>
              <a:t>能够掌握</a:t>
            </a:r>
            <a:r>
              <a:rPr lang="en-US" altLang="zh-CN" dirty="0" err="1" smtClean="0"/>
              <a:t>vue</a:t>
            </a:r>
            <a:r>
              <a:rPr lang="zh-CN" altLang="en-US" dirty="0" smtClean="0"/>
              <a:t>中的双向数据绑定原理以及核心代码模块</a:t>
            </a:r>
            <a:endParaRPr lang="en-US" altLang="zh-CN" dirty="0" smtClean="0"/>
          </a:p>
          <a:p>
            <a:pPr indent="342265" eaLnBrk="1" fontAlgn="auto" hangingPunct="1"/>
            <a:r>
              <a:rPr lang="zh-CN" altLang="en-US" dirty="0" smtClean="0"/>
              <a:t>自己实现一个简单的</a:t>
            </a:r>
            <a:r>
              <a:rPr lang="en-US" altLang="zh-CN" dirty="0" err="1" smtClean="0"/>
              <a:t>vue</a:t>
            </a:r>
            <a:r>
              <a:rPr lang="zh-CN" altLang="en-US" smtClean="0"/>
              <a:t>框架</a:t>
            </a:r>
            <a:endParaRPr lang="en-US" altLang="zh-CN" smtClean="0"/>
          </a:p>
          <a:p>
            <a:pPr indent="342265" eaLnBrk="1" fontAlgn="auto" hangingPunct="1"/>
            <a:r>
              <a:rPr lang="zh-CN" altLang="en-US" dirty="0" smtClean="0"/>
              <a:t>学习</a:t>
            </a:r>
            <a:r>
              <a:rPr lang="en-US" altLang="zh-CN" dirty="0" err="1" smtClean="0"/>
              <a:t>ES6</a:t>
            </a:r>
            <a:r>
              <a:rPr lang="zh-CN" altLang="en-US" dirty="0" smtClean="0"/>
              <a:t>语法</a:t>
            </a:r>
            <a:endParaRPr lang="en-US" altLang="zh-CN" dirty="0" smtClean="0"/>
          </a:p>
          <a:p>
            <a:pPr indent="342265" eaLnBrk="1" fontAlgn="auto" hangingPunct="1"/>
            <a:r>
              <a:rPr lang="zh-CN" altLang="en-US" dirty="0" smtClean="0"/>
              <a:t>对于</a:t>
            </a:r>
            <a:r>
              <a:rPr lang="en-US" altLang="zh-CN" dirty="0" err="1" smtClean="0"/>
              <a:t>vue</a:t>
            </a:r>
            <a:r>
              <a:rPr lang="zh-CN" altLang="en-US" dirty="0" smtClean="0"/>
              <a:t>框架掌握的更加牢固</a:t>
            </a:r>
            <a:endParaRPr lang="en-US" altLang="zh-CN" dirty="0" smtClean="0"/>
          </a:p>
          <a:p>
            <a:pPr indent="342265" eaLnBrk="1" fontAlgn="auto" hangingPunct="1"/>
            <a:r>
              <a:rPr lang="zh-CN" altLang="en-US" dirty="0" smtClean="0"/>
              <a:t>使用</a:t>
            </a:r>
            <a:r>
              <a:rPr lang="en-US" altLang="zh-CN" dirty="0" err="1" smtClean="0"/>
              <a:t>vue</a:t>
            </a:r>
            <a:r>
              <a:rPr lang="zh-CN" altLang="en-US" dirty="0" smtClean="0"/>
              <a:t>开发时，遇到</a:t>
            </a:r>
            <a:r>
              <a:rPr lang="en-US" altLang="zh-CN" dirty="0" smtClean="0"/>
              <a:t>bug</a:t>
            </a:r>
            <a:r>
              <a:rPr lang="zh-CN" altLang="en-US" dirty="0" smtClean="0"/>
              <a:t>可以快速定位</a:t>
            </a:r>
            <a:endParaRPr lang="en-US" altLang="zh-CN" dirty="0" smtClean="0"/>
          </a:p>
          <a:p>
            <a:pPr indent="342265" eaLnBrk="1" fontAlgn="auto" hangingPunct="1"/>
            <a:r>
              <a:rPr lang="zh-CN" altLang="en-US" dirty="0" smtClean="0"/>
              <a:t>了解框架底层原理，面试加分</a:t>
            </a:r>
            <a:endParaRPr lang="en-US" altLang="zh-CN" dirty="0" smtClean="0"/>
          </a:p>
          <a:p>
            <a:pPr indent="342265" eaLnBrk="1" fontAlgn="auto" hangingPunct="1"/>
            <a:r>
              <a:rPr lang="zh-CN" altLang="en-US" dirty="0" smtClean="0"/>
              <a:t>代码摘抄自</a:t>
            </a:r>
            <a:r>
              <a:rPr lang="en-US" altLang="zh-CN" dirty="0" err="1" smtClean="0"/>
              <a:t>vue</a:t>
            </a:r>
            <a:r>
              <a:rPr lang="zh-CN" altLang="en-US" dirty="0" smtClean="0"/>
              <a:t>的源码，做了一定的简化。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2479922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err="1" smtClean="0">
                <a:solidFill>
                  <a:srgbClr val="666666"/>
                </a:solidFill>
                <a:sym typeface="+mn-ea"/>
              </a:rPr>
              <a:t>MVVM</a:t>
            </a:r>
            <a:r>
              <a:rPr kumimoji="1" lang="zh-CN" altLang="en-US" dirty="0" smtClean="0">
                <a:solidFill>
                  <a:srgbClr val="666666"/>
                </a:solidFill>
                <a:sym typeface="+mn-ea"/>
              </a:rPr>
              <a:t>框架介绍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342265" eaLnBrk="1" fontAlgn="auto" hangingPunct="1"/>
            <a:r>
              <a:rPr lang="en-US" altLang="zh-CN" dirty="0"/>
              <a:t>M</a:t>
            </a:r>
            <a:r>
              <a:rPr lang="zh-CN" altLang="en-US" dirty="0"/>
              <a:t>（</a:t>
            </a:r>
            <a:r>
              <a:rPr lang="en-US" altLang="zh-CN" dirty="0"/>
              <a:t>Model</a:t>
            </a:r>
            <a:r>
              <a:rPr lang="zh-CN" altLang="en-US" dirty="0"/>
              <a:t>，模型层 </a:t>
            </a:r>
            <a:r>
              <a:rPr lang="zh-CN" altLang="en-US" dirty="0" smtClean="0"/>
              <a:t>），</a:t>
            </a:r>
            <a:endParaRPr lang="en-US" altLang="zh-CN" dirty="0" smtClean="0"/>
          </a:p>
          <a:p>
            <a:pPr indent="342265" eaLnBrk="1" fontAlgn="auto" hangingPunct="1"/>
            <a:r>
              <a:rPr lang="en-US" altLang="zh-CN" dirty="0" smtClean="0"/>
              <a:t>V</a:t>
            </a:r>
            <a:r>
              <a:rPr lang="zh-CN" altLang="en-US" dirty="0"/>
              <a:t>（</a:t>
            </a:r>
            <a:r>
              <a:rPr lang="en-US" altLang="zh-CN" dirty="0"/>
              <a:t>View</a:t>
            </a:r>
            <a:r>
              <a:rPr lang="zh-CN" altLang="en-US" dirty="0"/>
              <a:t>，视图层</a:t>
            </a:r>
            <a:r>
              <a:rPr lang="zh-CN" altLang="en-US" dirty="0" smtClean="0"/>
              <a:t>），</a:t>
            </a:r>
            <a:endParaRPr lang="en-US" altLang="zh-CN" dirty="0" smtClean="0"/>
          </a:p>
          <a:p>
            <a:pPr indent="342265" eaLnBrk="1" fontAlgn="auto" hangingPunct="1"/>
            <a:r>
              <a:rPr lang="en-US" altLang="zh-CN" dirty="0" err="1" smtClean="0"/>
              <a:t>VM</a:t>
            </a:r>
            <a:r>
              <a:rPr lang="zh-CN" altLang="en-US" dirty="0"/>
              <a:t>（</a:t>
            </a:r>
            <a:r>
              <a:rPr lang="en-US" altLang="zh-CN" dirty="0" err="1"/>
              <a:t>ViewModel</a:t>
            </a:r>
            <a:r>
              <a:rPr lang="zh-CN" altLang="en-US" dirty="0" smtClean="0"/>
              <a:t>，视图模型，</a:t>
            </a:r>
            <a:r>
              <a:rPr lang="en-US" altLang="zh-CN" dirty="0" smtClean="0"/>
              <a:t>V</a:t>
            </a:r>
            <a:r>
              <a:rPr lang="zh-CN" altLang="en-US" dirty="0"/>
              <a:t>与</a:t>
            </a:r>
            <a:r>
              <a:rPr lang="en-US" altLang="zh-CN" dirty="0"/>
              <a:t>M</a:t>
            </a:r>
            <a:r>
              <a:rPr lang="zh-CN" altLang="en-US" dirty="0"/>
              <a:t>连接的</a:t>
            </a:r>
            <a:r>
              <a:rPr lang="zh-CN" altLang="en-US" dirty="0" smtClean="0"/>
              <a:t>桥梁）</a:t>
            </a:r>
            <a:endParaRPr lang="en-US" altLang="zh-CN" dirty="0"/>
          </a:p>
          <a:p>
            <a:pPr indent="342265" eaLnBrk="1" fontAlgn="auto" hangingPunct="1"/>
            <a:endParaRPr lang="en-US" altLang="zh-CN" dirty="0"/>
          </a:p>
          <a:p>
            <a:pPr indent="342265" eaLnBrk="1" fontAlgn="auto" hangingPunct="1"/>
            <a:r>
              <a:rPr lang="en-US" altLang="zh-CN" dirty="0" err="1" smtClean="0"/>
              <a:t>MVVM</a:t>
            </a:r>
            <a:r>
              <a:rPr lang="zh-CN" altLang="en-US" dirty="0" smtClean="0"/>
              <a:t>框架实现了数据双向绑定</a:t>
            </a:r>
            <a:endParaRPr lang="en-US" altLang="zh-CN" dirty="0" smtClean="0"/>
          </a:p>
          <a:p>
            <a:pPr lvl="1" indent="342265"/>
            <a:r>
              <a:rPr lang="zh-CN" altLang="en-US" dirty="0"/>
              <a:t>当</a:t>
            </a:r>
            <a:r>
              <a:rPr lang="en-US" altLang="zh-CN" dirty="0"/>
              <a:t>M</a:t>
            </a:r>
            <a:r>
              <a:rPr lang="zh-CN" altLang="en-US" dirty="0"/>
              <a:t>层数据进行修改时，</a:t>
            </a:r>
            <a:r>
              <a:rPr lang="en-US" altLang="zh-CN" dirty="0" err="1"/>
              <a:t>VM</a:t>
            </a:r>
            <a:r>
              <a:rPr lang="zh-CN" altLang="en-US" dirty="0"/>
              <a:t>层会监测到变化，并且通知</a:t>
            </a:r>
            <a:r>
              <a:rPr lang="en-US" altLang="zh-CN" dirty="0"/>
              <a:t>V</a:t>
            </a:r>
            <a:r>
              <a:rPr lang="zh-CN" altLang="en-US" dirty="0"/>
              <a:t>层进行相应的</a:t>
            </a:r>
            <a:r>
              <a:rPr lang="zh-CN" altLang="en-US" dirty="0" smtClean="0"/>
              <a:t>修改</a:t>
            </a:r>
            <a:endParaRPr lang="en-US" altLang="zh-CN" dirty="0" smtClean="0"/>
          </a:p>
          <a:p>
            <a:pPr lvl="1" indent="342265"/>
            <a:r>
              <a:rPr lang="zh-CN" altLang="en-US" dirty="0"/>
              <a:t>修改</a:t>
            </a:r>
            <a:r>
              <a:rPr lang="en-US" altLang="zh-CN" dirty="0"/>
              <a:t>V</a:t>
            </a:r>
            <a:r>
              <a:rPr lang="zh-CN" altLang="en-US" dirty="0"/>
              <a:t>层则会通知</a:t>
            </a:r>
            <a:r>
              <a:rPr lang="en-US" altLang="zh-CN" dirty="0"/>
              <a:t>M</a:t>
            </a:r>
            <a:r>
              <a:rPr lang="zh-CN" altLang="en-US" dirty="0"/>
              <a:t>层数据进行</a:t>
            </a:r>
            <a:r>
              <a:rPr lang="zh-CN" altLang="en-US" dirty="0" smtClean="0"/>
              <a:t>修改</a:t>
            </a:r>
            <a:endParaRPr lang="en-US" altLang="zh-CN" dirty="0" smtClean="0"/>
          </a:p>
          <a:p>
            <a:pPr lvl="1" indent="342265"/>
            <a:r>
              <a:rPr lang="en-US" altLang="zh-CN" dirty="0" err="1" smtClean="0"/>
              <a:t>MVVM</a:t>
            </a:r>
            <a:r>
              <a:rPr lang="zh-CN" altLang="en-US" dirty="0" smtClean="0"/>
              <a:t>框架</a:t>
            </a:r>
            <a:r>
              <a:rPr lang="zh-CN" altLang="en-US" dirty="0"/>
              <a:t>实现了视图与模型层的相互解耦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73226913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err="1" smtClean="0">
                <a:solidFill>
                  <a:srgbClr val="666666"/>
                </a:solidFill>
                <a:sym typeface="+mn-ea"/>
              </a:rPr>
              <a:t>MVVM</a:t>
            </a:r>
            <a:r>
              <a:rPr kumimoji="1" lang="zh-CN" altLang="en-US" dirty="0" smtClean="0">
                <a:solidFill>
                  <a:srgbClr val="666666"/>
                </a:solidFill>
                <a:sym typeface="+mn-ea"/>
              </a:rPr>
              <a:t>框架介绍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0" eaLnBrk="1" fontAlgn="auto" hangingPunct="1">
              <a:buNone/>
            </a:pPr>
            <a:endParaRPr lang="en-US" altLang="zh-CN" dirty="0" smtClean="0"/>
          </a:p>
        </p:txBody>
      </p:sp>
      <p:pic>
        <p:nvPicPr>
          <p:cNvPr id="2050" name="Picture 2" descr="C:\Users\HUCC\Desktop\MVV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216" y="1700808"/>
            <a:ext cx="7994437" cy="4248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134397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>
                <a:solidFill>
                  <a:srgbClr val="666666"/>
                </a:solidFill>
                <a:sym typeface="+mn-ea"/>
              </a:rPr>
              <a:t>几种双向数据绑定的方式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342265" eaLnBrk="1" fontAlgn="auto" hangingPunct="1"/>
            <a:r>
              <a:rPr lang="zh-CN" altLang="en-US" dirty="0" smtClean="0"/>
              <a:t>发布</a:t>
            </a:r>
            <a:r>
              <a:rPr lang="en-US" altLang="zh-CN" dirty="0" smtClean="0"/>
              <a:t>-</a:t>
            </a:r>
            <a:r>
              <a:rPr lang="zh-CN" altLang="en-US" dirty="0" smtClean="0"/>
              <a:t>订阅者模式（</a:t>
            </a:r>
            <a:r>
              <a:rPr lang="en-US" altLang="zh-CN" dirty="0" err="1" smtClean="0"/>
              <a:t>backbone.js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 indent="342265"/>
            <a:r>
              <a:rPr lang="zh-CN" altLang="en-US" dirty="0" smtClean="0"/>
              <a:t>一般通过</a:t>
            </a:r>
            <a:r>
              <a:rPr lang="en-US" altLang="zh-CN" dirty="0" smtClean="0"/>
              <a:t>pub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sub</a:t>
            </a:r>
            <a:r>
              <a:rPr lang="zh-CN" altLang="en-US" dirty="0" smtClean="0"/>
              <a:t>的方式来实现数据和视图的绑定，但是使用起来比较麻烦</a:t>
            </a:r>
            <a:endParaRPr lang="en-US" altLang="zh-CN" dirty="0" smtClean="0"/>
          </a:p>
          <a:p>
            <a:pPr indent="342265"/>
            <a:r>
              <a:rPr lang="zh-CN" altLang="en-US" dirty="0" smtClean="0"/>
              <a:t>脏值检查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angular.js</a:t>
            </a:r>
            <a:r>
              <a:rPr lang="en-US" altLang="zh-CN" dirty="0" smtClean="0"/>
              <a:t>)</a:t>
            </a:r>
          </a:p>
          <a:p>
            <a:pPr lvl="1" indent="342265"/>
            <a:r>
              <a:rPr lang="en-US" altLang="zh-CN" dirty="0" err="1"/>
              <a:t>angular.js</a:t>
            </a:r>
            <a:r>
              <a:rPr lang="en-US" altLang="zh-CN" dirty="0"/>
              <a:t> </a:t>
            </a:r>
            <a:r>
              <a:rPr lang="zh-CN" altLang="en-US" dirty="0"/>
              <a:t>是通过脏值检测的方式比对数据是否有变更，来决定是否更新</a:t>
            </a:r>
            <a:r>
              <a:rPr lang="zh-CN" altLang="en-US" dirty="0" smtClean="0"/>
              <a:t>视图。类似于通过</a:t>
            </a:r>
            <a:r>
              <a:rPr lang="zh-CN" altLang="en-US" dirty="0"/>
              <a:t>定时器</a:t>
            </a:r>
            <a:r>
              <a:rPr lang="zh-CN" altLang="en-US" dirty="0" smtClean="0"/>
              <a:t>轮训检测数据是否发生了改变。</a:t>
            </a:r>
            <a:endParaRPr lang="en-US" altLang="zh-CN" dirty="0" smtClean="0"/>
          </a:p>
          <a:p>
            <a:pPr indent="342265"/>
            <a:r>
              <a:rPr lang="zh-CN" altLang="en-US" dirty="0" smtClean="0"/>
              <a:t>数据劫持</a:t>
            </a:r>
            <a:endParaRPr lang="en-US" altLang="zh-CN" dirty="0" smtClean="0"/>
          </a:p>
          <a:p>
            <a:pPr lvl="1" indent="342265"/>
            <a:r>
              <a:rPr lang="en-US" altLang="zh-CN" dirty="0" err="1"/>
              <a:t>vue.js</a:t>
            </a:r>
            <a:r>
              <a:rPr lang="en-US" altLang="zh-CN" dirty="0"/>
              <a:t> </a:t>
            </a:r>
            <a:r>
              <a:rPr lang="zh-CN" altLang="en-US" dirty="0"/>
              <a:t>则是采用数据劫持结合发布者</a:t>
            </a:r>
            <a:r>
              <a:rPr lang="en-US" altLang="zh-CN" dirty="0"/>
              <a:t>-</a:t>
            </a:r>
            <a:r>
              <a:rPr lang="zh-CN" altLang="en-US" dirty="0"/>
              <a:t>订阅者模式的</a:t>
            </a:r>
            <a:r>
              <a:rPr lang="zh-CN" altLang="en-US" dirty="0" smtClean="0"/>
              <a:t>方式。</a:t>
            </a:r>
            <a:r>
              <a:rPr lang="zh-CN" altLang="en-US" dirty="0"/>
              <a:t>通过</a:t>
            </a:r>
            <a:r>
              <a:rPr lang="en-US" altLang="zh-CN" dirty="0" err="1"/>
              <a:t>Object.defineProperty</a:t>
            </a:r>
            <a:r>
              <a:rPr lang="en-US" altLang="zh-CN" dirty="0"/>
              <a:t>()</a:t>
            </a:r>
            <a:r>
              <a:rPr lang="zh-CN" altLang="en-US" dirty="0"/>
              <a:t>来劫持各个属性的</a:t>
            </a:r>
            <a:r>
              <a:rPr lang="en-US" altLang="zh-CN" dirty="0"/>
              <a:t>setter</a:t>
            </a:r>
            <a:r>
              <a:rPr lang="zh-CN" altLang="en-US" dirty="0"/>
              <a:t>，</a:t>
            </a:r>
            <a:r>
              <a:rPr lang="en-US" altLang="zh-CN" dirty="0"/>
              <a:t>getter</a:t>
            </a:r>
            <a:r>
              <a:rPr lang="zh-CN" altLang="en-US" dirty="0"/>
              <a:t>，在数据变动时发布消息给订阅者，触发相应的监听回调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 indent="342265"/>
            <a:r>
              <a:rPr lang="en-US" altLang="zh-CN" b="1" dirty="0" err="1" smtClean="0"/>
              <a:t>vuejs</a:t>
            </a:r>
            <a:r>
              <a:rPr lang="zh-CN" altLang="en-US" b="1" dirty="0" smtClean="0"/>
              <a:t>不兼容</a:t>
            </a:r>
            <a:r>
              <a:rPr lang="en-US" altLang="zh-CN" b="1" dirty="0" err="1" smtClean="0"/>
              <a:t>IE8</a:t>
            </a:r>
            <a:r>
              <a:rPr lang="zh-CN" altLang="en-US" b="1" dirty="0" smtClean="0"/>
              <a:t>以以下的版本</a:t>
            </a:r>
            <a:endParaRPr lang="en-US" altLang="zh-CN" b="1" dirty="0" smtClean="0"/>
          </a:p>
        </p:txBody>
      </p:sp>
    </p:spTree>
    <p:extLst>
      <p:ext uri="{BB962C8B-B14F-4D97-AF65-F5344CB8AC3E}">
        <p14:creationId xmlns:p14="http://schemas.microsoft.com/office/powerpoint/2010/main" val="160476764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Vue</a:t>
            </a:r>
            <a:r>
              <a:rPr lang="zh-CN" altLang="en-US" dirty="0" smtClean="0"/>
              <a:t>实现思路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342265" eaLnBrk="1" fontAlgn="auto" hangingPunct="1"/>
            <a:r>
              <a:rPr lang="zh-CN" altLang="en-US" dirty="0" smtClean="0"/>
              <a:t>实现一个</a:t>
            </a:r>
            <a:r>
              <a:rPr lang="en-US" altLang="zh-CN" dirty="0" smtClean="0"/>
              <a:t>Compiler</a:t>
            </a:r>
            <a:r>
              <a:rPr lang="zh-CN" altLang="en-US" dirty="0" smtClean="0"/>
              <a:t>模板解析器，能够对模版中的指令和插值表达式进行解析</a:t>
            </a:r>
            <a:r>
              <a:rPr lang="en-US" altLang="zh-CN" dirty="0" smtClean="0"/>
              <a:t>,</a:t>
            </a:r>
            <a:r>
              <a:rPr lang="zh-CN" altLang="en-US" dirty="0" smtClean="0"/>
              <a:t>并且赋予不同的操作</a:t>
            </a:r>
            <a:endParaRPr lang="en-US" altLang="zh-CN" dirty="0" smtClean="0"/>
          </a:p>
          <a:p>
            <a:pPr indent="342265" eaLnBrk="1" fontAlgn="auto" hangingPunct="1"/>
            <a:r>
              <a:rPr lang="zh-CN" altLang="en-US" dirty="0" smtClean="0"/>
              <a:t>实现一个</a:t>
            </a:r>
            <a:r>
              <a:rPr lang="en-US" altLang="zh-CN" dirty="0" smtClean="0"/>
              <a:t>Observer</a:t>
            </a:r>
            <a:r>
              <a:rPr lang="zh-CN" altLang="en-US" dirty="0" smtClean="0"/>
              <a:t>数据监听器，</a:t>
            </a:r>
            <a:r>
              <a:rPr lang="zh-CN" altLang="en-US" dirty="0"/>
              <a:t>能够对数据对象的所有属性进行</a:t>
            </a:r>
            <a:r>
              <a:rPr lang="zh-CN" altLang="en-US" dirty="0" smtClean="0"/>
              <a:t>监听</a:t>
            </a:r>
            <a:endParaRPr lang="en-US" altLang="zh-CN" dirty="0" smtClean="0"/>
          </a:p>
          <a:p>
            <a:pPr indent="342265" eaLnBrk="1" fontAlgn="auto" hangingPunct="1"/>
            <a:r>
              <a:rPr lang="zh-CN" altLang="en-US" dirty="0" smtClean="0"/>
              <a:t>实现一个</a:t>
            </a:r>
            <a:r>
              <a:rPr lang="en-US" altLang="zh-CN" dirty="0" smtClean="0"/>
              <a:t>Watcher</a:t>
            </a:r>
            <a:r>
              <a:rPr lang="zh-CN" altLang="en-US" dirty="0" smtClean="0"/>
              <a:t>观察者，</a:t>
            </a:r>
            <a:r>
              <a:rPr lang="zh-CN" altLang="en-US" dirty="0"/>
              <a:t>将</a:t>
            </a:r>
            <a:r>
              <a:rPr lang="en-US" altLang="zh-CN" dirty="0"/>
              <a:t>Compile</a:t>
            </a:r>
            <a:r>
              <a:rPr lang="zh-CN" altLang="en-US" dirty="0"/>
              <a:t>的解析结果，与</a:t>
            </a:r>
            <a:r>
              <a:rPr lang="en-US" altLang="zh-CN" dirty="0"/>
              <a:t>Observer</a:t>
            </a:r>
            <a:r>
              <a:rPr lang="zh-CN" altLang="en-US" dirty="0"/>
              <a:t>所观察的对象连接起来，建立关系，在</a:t>
            </a:r>
            <a:r>
              <a:rPr lang="en-US" altLang="zh-CN" dirty="0"/>
              <a:t>Observer</a:t>
            </a:r>
            <a:r>
              <a:rPr lang="zh-CN" altLang="en-US" dirty="0"/>
              <a:t>观察到对象数据变化时，接收通知，同时更新</a:t>
            </a:r>
            <a:r>
              <a:rPr lang="en-US" altLang="zh-CN" dirty="0" smtClean="0"/>
              <a:t>DOM</a:t>
            </a:r>
          </a:p>
          <a:p>
            <a:pPr indent="342265" eaLnBrk="1" fontAlgn="auto" hangingPunct="1"/>
            <a:r>
              <a:rPr lang="zh-CN" altLang="en-US" dirty="0"/>
              <a:t>创建</a:t>
            </a:r>
            <a:r>
              <a:rPr lang="zh-CN" altLang="en-US" dirty="0" smtClean="0"/>
              <a:t>一个公共的入口对象，接收初始化的配置并且协调上面三个模块，也就是</a:t>
            </a:r>
            <a:r>
              <a:rPr lang="en-US" altLang="zh-CN" dirty="0" err="1" smtClean="0"/>
              <a:t>vue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48516528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Vue</a:t>
            </a:r>
            <a:r>
              <a:rPr lang="zh-CN" altLang="en-US" dirty="0" smtClean="0"/>
              <a:t>实现思路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0" eaLnBrk="1" fontAlgn="auto" hangingPunct="1">
              <a:buNone/>
            </a:pPr>
            <a:endParaRPr lang="en-US" altLang="zh-CN" dirty="0" smtClean="0"/>
          </a:p>
        </p:txBody>
      </p:sp>
      <p:pic>
        <p:nvPicPr>
          <p:cNvPr id="3074" name="Picture 2" descr="C:\Users\HUCC\Desktop\vu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295" y="1556792"/>
            <a:ext cx="8208912" cy="4521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968905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发布</a:t>
            </a:r>
            <a:r>
              <a:rPr lang="en-US" altLang="zh-CN" dirty="0" smtClean="0"/>
              <a:t>-</a:t>
            </a:r>
            <a:r>
              <a:rPr lang="zh-CN" altLang="en-US" dirty="0" smtClean="0"/>
              <a:t>订阅者模式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342265" eaLnBrk="1" fontAlgn="auto" hangingPunct="1"/>
            <a:r>
              <a:rPr lang="zh-CN" altLang="en-US" dirty="0" smtClean="0"/>
              <a:t>发布</a:t>
            </a:r>
            <a:r>
              <a:rPr lang="en-US" altLang="zh-CN" dirty="0" smtClean="0"/>
              <a:t>-</a:t>
            </a:r>
            <a:r>
              <a:rPr lang="zh-CN" altLang="en-US" dirty="0" smtClean="0"/>
              <a:t>订阅者模式，也叫观察者模式</a:t>
            </a:r>
            <a:endParaRPr lang="en-US" altLang="zh-CN" dirty="0" smtClean="0"/>
          </a:p>
          <a:p>
            <a:pPr indent="342265" eaLnBrk="1" fontAlgn="auto" hangingPunct="1"/>
            <a:r>
              <a:rPr lang="zh-CN" altLang="en-US" dirty="0" smtClean="0"/>
              <a:t>它</a:t>
            </a:r>
            <a:r>
              <a:rPr lang="zh-CN" altLang="en-US" dirty="0"/>
              <a:t>定义了一种一对多的依赖关系，即当一个对象的状态发生改变的时候，所有依赖于它的对象都会得到通知并自动更新，解决了主体对象与观察者之间功能的耦合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indent="342265" eaLnBrk="1" fontAlgn="auto" hangingPunct="1"/>
            <a:r>
              <a:rPr lang="zh-CN" altLang="en-US" dirty="0" smtClean="0"/>
              <a:t>例子：微信公众号</a:t>
            </a:r>
            <a:endParaRPr lang="en-US" altLang="zh-CN" dirty="0" smtClean="0"/>
          </a:p>
          <a:p>
            <a:pPr lvl="1" indent="342265"/>
            <a:r>
              <a:rPr lang="zh-CN" altLang="en-US" dirty="0" smtClean="0"/>
              <a:t>订阅者：只需要要订阅微信公众号</a:t>
            </a:r>
            <a:endParaRPr lang="en-US" altLang="zh-CN" dirty="0" smtClean="0"/>
          </a:p>
          <a:p>
            <a:pPr lvl="1" indent="342265"/>
            <a:r>
              <a:rPr lang="zh-CN" altLang="en-US" dirty="0"/>
              <a:t>发布</a:t>
            </a:r>
            <a:r>
              <a:rPr lang="zh-CN" altLang="en-US" dirty="0" smtClean="0"/>
              <a:t>者</a:t>
            </a:r>
            <a:r>
              <a:rPr lang="en-US" altLang="zh-CN" dirty="0" smtClean="0"/>
              <a:t>(</a:t>
            </a:r>
            <a:r>
              <a:rPr lang="zh-CN" altLang="en-US" dirty="0" smtClean="0"/>
              <a:t>公众号</a:t>
            </a:r>
            <a:r>
              <a:rPr lang="en-US" altLang="zh-CN" dirty="0" smtClean="0"/>
              <a:t>):</a:t>
            </a:r>
            <a:r>
              <a:rPr lang="zh-CN" altLang="en-US" dirty="0" smtClean="0"/>
              <a:t>发布新文章的时候，推送给所有订阅者</a:t>
            </a:r>
            <a:endParaRPr lang="en-US" altLang="zh-CN" dirty="0" smtClean="0"/>
          </a:p>
          <a:p>
            <a:pPr lvl="1" indent="342265"/>
            <a:r>
              <a:rPr lang="zh-CN" altLang="en-US" dirty="0" smtClean="0"/>
              <a:t>优点：</a:t>
            </a:r>
            <a:endParaRPr lang="en-US" altLang="zh-CN" dirty="0" smtClean="0"/>
          </a:p>
          <a:p>
            <a:pPr lvl="2" indent="342265"/>
            <a:r>
              <a:rPr lang="zh-CN" altLang="en-US" dirty="0" smtClean="0"/>
              <a:t>解耦合</a:t>
            </a:r>
            <a:endParaRPr lang="en-US" altLang="zh-CN" dirty="0" smtClean="0"/>
          </a:p>
          <a:p>
            <a:pPr lvl="2" indent="342265"/>
            <a:r>
              <a:rPr lang="zh-CN" altLang="en-US" dirty="0" smtClean="0"/>
              <a:t>订阅者不用每次去查看公众号是否有新的文章</a:t>
            </a:r>
            <a:endParaRPr lang="en-US" altLang="zh-CN" dirty="0" smtClean="0"/>
          </a:p>
          <a:p>
            <a:pPr lvl="2" indent="342265"/>
            <a:r>
              <a:rPr lang="zh-CN" altLang="en-US" dirty="0"/>
              <a:t>发布</a:t>
            </a:r>
            <a:r>
              <a:rPr lang="zh-CN" altLang="en-US" dirty="0" smtClean="0"/>
              <a:t>者不用关心谁订阅了它，只要给所有订阅者推送即可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95442370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主题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主题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</TotalTime>
  <Words>518</Words>
  <Application>Microsoft Office PowerPoint</Application>
  <PresentationFormat>全屏显示(4:3)</PresentationFormat>
  <Paragraphs>45</Paragraphs>
  <Slides>10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Office 主题</vt:lpstr>
      <vt:lpstr>PowerPoint 演示文稿</vt:lpstr>
      <vt:lpstr>课程介绍</vt:lpstr>
      <vt:lpstr>学习目的</vt:lpstr>
      <vt:lpstr>MVVM框架介绍</vt:lpstr>
      <vt:lpstr>MVVM框架介绍</vt:lpstr>
      <vt:lpstr>几种双向数据绑定的方式</vt:lpstr>
      <vt:lpstr>Vue实现思路</vt:lpstr>
      <vt:lpstr>Vue实现思路</vt:lpstr>
      <vt:lpstr>发布-订阅者模式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HUCC</cp:lastModifiedBy>
  <cp:revision>18</cp:revision>
  <dcterms:created xsi:type="dcterms:W3CDTF">2018-06-15T08:44:00Z</dcterms:created>
  <dcterms:modified xsi:type="dcterms:W3CDTF">2018-09-07T14:57:29Z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