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5" r:id="rId10"/>
    <p:sldId id="272" r:id="rId11"/>
    <p:sldId id="274" r:id="rId12"/>
    <p:sldId id="264" r:id="rId13"/>
    <p:sldId id="275" r:id="rId14"/>
    <p:sldId id="273" r:id="rId15"/>
    <p:sldId id="263" r:id="rId16"/>
    <p:sldId id="267" r:id="rId17"/>
    <p:sldId id="268" r:id="rId18"/>
    <p:sldId id="269"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11/1/2016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64" y="1295400"/>
            <a:ext cx="3890809" cy="646331"/>
          </a:xfrm>
          <a:prstGeom prst="rect">
            <a:avLst/>
          </a:prstGeom>
          <a:noFill/>
        </p:spPr>
        <p:txBody>
          <a:bodyPr wrap="none" rtlCol="0">
            <a:spAutoFit/>
          </a:bodyPr>
          <a:lstStyle/>
          <a:p>
            <a:r>
              <a:rPr lang="en-US" sz="3600" b="1" dirty="0" smtClean="0"/>
              <a:t>Computer Project</a:t>
            </a:r>
            <a:endParaRPr lang="en-US" sz="3600" b="1" dirty="0"/>
          </a:p>
        </p:txBody>
      </p:sp>
      <p:sp>
        <p:nvSpPr>
          <p:cNvPr id="3" name="TextBox 2"/>
          <p:cNvSpPr txBox="1"/>
          <p:nvPr/>
        </p:nvSpPr>
        <p:spPr>
          <a:xfrm>
            <a:off x="1124975" y="2784763"/>
            <a:ext cx="6974858" cy="1384995"/>
          </a:xfrm>
          <a:prstGeom prst="rect">
            <a:avLst/>
          </a:prstGeom>
          <a:noFill/>
        </p:spPr>
        <p:txBody>
          <a:bodyPr wrap="none" rtlCol="0">
            <a:spAutoFit/>
          </a:bodyPr>
          <a:lstStyle/>
          <a:p>
            <a:r>
              <a:rPr lang="en-US" sz="2800" dirty="0" smtClean="0"/>
              <a:t>Submitted by: S.M. Abdul </a:t>
            </a:r>
            <a:r>
              <a:rPr lang="en-US" sz="2800" dirty="0" err="1" smtClean="0"/>
              <a:t>Wassae</a:t>
            </a:r>
            <a:endParaRPr lang="en-US" sz="2800" dirty="0" smtClean="0"/>
          </a:p>
          <a:p>
            <a:r>
              <a:rPr lang="en-US" sz="2800" dirty="0" smtClean="0"/>
              <a:t>NCC ID: 00151170</a:t>
            </a:r>
          </a:p>
          <a:p>
            <a:r>
              <a:rPr lang="en-US" sz="2800" dirty="0" smtClean="0"/>
              <a:t>Submitted to: Mohammad </a:t>
            </a:r>
            <a:r>
              <a:rPr lang="en-US" sz="2800" dirty="0" err="1" smtClean="0"/>
              <a:t>Azizur</a:t>
            </a:r>
            <a:r>
              <a:rPr lang="en-US" sz="2800" dirty="0" smtClean="0"/>
              <a:t> </a:t>
            </a:r>
            <a:r>
              <a:rPr lang="en-US" sz="2800" dirty="0" err="1" smtClean="0"/>
              <a:t>Rahman</a:t>
            </a:r>
            <a:endParaRPr lang="en-US" sz="2800" dirty="0"/>
          </a:p>
        </p:txBody>
      </p:sp>
    </p:spTree>
    <p:extLst>
      <p:ext uri="{BB962C8B-B14F-4D97-AF65-F5344CB8AC3E}">
        <p14:creationId xmlns:p14="http://schemas.microsoft.com/office/powerpoint/2010/main" val="3379106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396059"/>
            <a:ext cx="7620000" cy="523220"/>
          </a:xfrm>
          <a:prstGeom prst="rect">
            <a:avLst/>
          </a:prstGeom>
          <a:noFill/>
        </p:spPr>
        <p:txBody>
          <a:bodyPr wrap="square" rtlCol="0">
            <a:spAutoFit/>
          </a:bodyPr>
          <a:lstStyle/>
          <a:p>
            <a:r>
              <a:rPr lang="en-US" sz="2800" dirty="0" smtClean="0"/>
              <a:t>Testing-2: </a:t>
            </a:r>
            <a:r>
              <a:rPr lang="en-US" sz="2800" dirty="0"/>
              <a:t>Unit </a:t>
            </a:r>
            <a:r>
              <a:rPr lang="en-US" sz="2800" dirty="0" smtClean="0"/>
              <a:t>Testing</a:t>
            </a:r>
            <a:endParaRPr lang="en-US" sz="28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892714"/>
            <a:ext cx="5677705" cy="269321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82" y="3710363"/>
            <a:ext cx="5677705" cy="2488734"/>
          </a:xfrm>
          <a:prstGeom prst="rect">
            <a:avLst/>
          </a:prstGeom>
        </p:spPr>
      </p:pic>
      <p:sp>
        <p:nvSpPr>
          <p:cNvPr id="11" name="TextBox 10"/>
          <p:cNvSpPr txBox="1"/>
          <p:nvPr/>
        </p:nvSpPr>
        <p:spPr>
          <a:xfrm>
            <a:off x="6583039" y="3216595"/>
            <a:ext cx="854721" cy="369332"/>
          </a:xfrm>
          <a:prstGeom prst="rect">
            <a:avLst/>
          </a:prstGeom>
          <a:noFill/>
        </p:spPr>
        <p:txBody>
          <a:bodyPr wrap="none" rtlCol="0">
            <a:spAutoFit/>
          </a:bodyPr>
          <a:lstStyle/>
          <a:p>
            <a:r>
              <a:rPr lang="en-US" dirty="0" smtClean="0"/>
              <a:t>Fig:2.1</a:t>
            </a:r>
            <a:endParaRPr lang="en-US" dirty="0"/>
          </a:p>
        </p:txBody>
      </p:sp>
      <p:sp>
        <p:nvSpPr>
          <p:cNvPr id="12" name="TextBox 11"/>
          <p:cNvSpPr txBox="1"/>
          <p:nvPr/>
        </p:nvSpPr>
        <p:spPr>
          <a:xfrm>
            <a:off x="6583038" y="5410200"/>
            <a:ext cx="854721" cy="369332"/>
          </a:xfrm>
          <a:prstGeom prst="rect">
            <a:avLst/>
          </a:prstGeom>
          <a:noFill/>
        </p:spPr>
        <p:txBody>
          <a:bodyPr wrap="none" rtlCol="0">
            <a:spAutoFit/>
          </a:bodyPr>
          <a:lstStyle/>
          <a:p>
            <a:r>
              <a:rPr lang="en-US" dirty="0" smtClean="0"/>
              <a:t>Fig:2.2</a:t>
            </a:r>
            <a:endParaRPr lang="en-US" dirty="0"/>
          </a:p>
        </p:txBody>
      </p:sp>
    </p:spTree>
    <p:extLst>
      <p:ext uri="{BB962C8B-B14F-4D97-AF65-F5344CB8AC3E}">
        <p14:creationId xmlns:p14="http://schemas.microsoft.com/office/powerpoint/2010/main" val="26122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581400"/>
            <a:ext cx="5429250" cy="23241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28600"/>
            <a:ext cx="6870023" cy="3017883"/>
          </a:xfrm>
          <a:prstGeom prst="rect">
            <a:avLst/>
          </a:prstGeom>
        </p:spPr>
      </p:pic>
      <p:sp>
        <p:nvSpPr>
          <p:cNvPr id="4" name="TextBox 3"/>
          <p:cNvSpPr txBox="1"/>
          <p:nvPr/>
        </p:nvSpPr>
        <p:spPr>
          <a:xfrm>
            <a:off x="7416978" y="2847263"/>
            <a:ext cx="854721" cy="369332"/>
          </a:xfrm>
          <a:prstGeom prst="rect">
            <a:avLst/>
          </a:prstGeom>
          <a:noFill/>
        </p:spPr>
        <p:txBody>
          <a:bodyPr wrap="none" rtlCol="0">
            <a:spAutoFit/>
          </a:bodyPr>
          <a:lstStyle/>
          <a:p>
            <a:r>
              <a:rPr lang="en-US" dirty="0" smtClean="0"/>
              <a:t>Fig:2.3</a:t>
            </a:r>
            <a:endParaRPr lang="en-US" dirty="0"/>
          </a:p>
        </p:txBody>
      </p:sp>
      <p:sp>
        <p:nvSpPr>
          <p:cNvPr id="5" name="TextBox 4"/>
          <p:cNvSpPr txBox="1"/>
          <p:nvPr/>
        </p:nvSpPr>
        <p:spPr>
          <a:xfrm>
            <a:off x="3019425" y="5924550"/>
            <a:ext cx="854721" cy="369332"/>
          </a:xfrm>
          <a:prstGeom prst="rect">
            <a:avLst/>
          </a:prstGeom>
          <a:noFill/>
        </p:spPr>
        <p:txBody>
          <a:bodyPr wrap="none" rtlCol="0">
            <a:spAutoFit/>
          </a:bodyPr>
          <a:lstStyle/>
          <a:p>
            <a:r>
              <a:rPr lang="en-US" dirty="0" smtClean="0"/>
              <a:t>Fig:2.4</a:t>
            </a:r>
            <a:endParaRPr lang="en-US" dirty="0"/>
          </a:p>
        </p:txBody>
      </p:sp>
    </p:spTree>
    <p:extLst>
      <p:ext uri="{BB962C8B-B14F-4D97-AF65-F5344CB8AC3E}">
        <p14:creationId xmlns:p14="http://schemas.microsoft.com/office/powerpoint/2010/main" val="89133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23769"/>
            <a:ext cx="7620000" cy="523220"/>
          </a:xfrm>
          <a:prstGeom prst="rect">
            <a:avLst/>
          </a:prstGeom>
          <a:noFill/>
        </p:spPr>
        <p:txBody>
          <a:bodyPr wrap="square" rtlCol="0">
            <a:spAutoFit/>
          </a:bodyPr>
          <a:lstStyle/>
          <a:p>
            <a:r>
              <a:rPr lang="en-US" sz="2800" dirty="0" smtClean="0"/>
              <a:t>Testing-3: Integration Testing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96" y="1143000"/>
            <a:ext cx="6390409" cy="4649932"/>
          </a:xfrm>
          <a:prstGeom prst="rect">
            <a:avLst/>
          </a:prstGeom>
        </p:spPr>
      </p:pic>
      <p:sp>
        <p:nvSpPr>
          <p:cNvPr id="14" name="TextBox 13"/>
          <p:cNvSpPr txBox="1"/>
          <p:nvPr/>
        </p:nvSpPr>
        <p:spPr>
          <a:xfrm>
            <a:off x="3019425" y="5924550"/>
            <a:ext cx="854721" cy="369332"/>
          </a:xfrm>
          <a:prstGeom prst="rect">
            <a:avLst/>
          </a:prstGeom>
          <a:noFill/>
        </p:spPr>
        <p:txBody>
          <a:bodyPr wrap="none" rtlCol="0">
            <a:spAutoFit/>
          </a:bodyPr>
          <a:lstStyle/>
          <a:p>
            <a:r>
              <a:rPr lang="en-US" dirty="0" smtClean="0"/>
              <a:t>Fig:3.1</a:t>
            </a:r>
            <a:endParaRPr lang="en-US" dirty="0"/>
          </a:p>
        </p:txBody>
      </p:sp>
    </p:spTree>
    <p:extLst>
      <p:ext uri="{BB962C8B-B14F-4D97-AF65-F5344CB8AC3E}">
        <p14:creationId xmlns:p14="http://schemas.microsoft.com/office/powerpoint/2010/main" val="833430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802" y="3345678"/>
            <a:ext cx="5677705" cy="290272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801" y="239516"/>
            <a:ext cx="5677705" cy="2884684"/>
          </a:xfrm>
          <a:prstGeom prst="rect">
            <a:avLst/>
          </a:prstGeom>
        </p:spPr>
      </p:pic>
      <p:sp>
        <p:nvSpPr>
          <p:cNvPr id="4" name="TextBox 3"/>
          <p:cNvSpPr txBox="1"/>
          <p:nvPr/>
        </p:nvSpPr>
        <p:spPr>
          <a:xfrm>
            <a:off x="7543800" y="2590800"/>
            <a:ext cx="854721" cy="369332"/>
          </a:xfrm>
          <a:prstGeom prst="rect">
            <a:avLst/>
          </a:prstGeom>
          <a:noFill/>
        </p:spPr>
        <p:txBody>
          <a:bodyPr wrap="none" rtlCol="0">
            <a:spAutoFit/>
          </a:bodyPr>
          <a:lstStyle/>
          <a:p>
            <a:r>
              <a:rPr lang="en-US" dirty="0" smtClean="0"/>
              <a:t>Fig:3.2</a:t>
            </a:r>
            <a:endParaRPr lang="en-US" dirty="0"/>
          </a:p>
        </p:txBody>
      </p:sp>
      <p:sp>
        <p:nvSpPr>
          <p:cNvPr id="5" name="TextBox 4"/>
          <p:cNvSpPr txBox="1"/>
          <p:nvPr/>
        </p:nvSpPr>
        <p:spPr>
          <a:xfrm>
            <a:off x="7772400" y="5334000"/>
            <a:ext cx="854721" cy="369332"/>
          </a:xfrm>
          <a:prstGeom prst="rect">
            <a:avLst/>
          </a:prstGeom>
          <a:noFill/>
        </p:spPr>
        <p:txBody>
          <a:bodyPr wrap="none" rtlCol="0">
            <a:spAutoFit/>
          </a:bodyPr>
          <a:lstStyle/>
          <a:p>
            <a:r>
              <a:rPr lang="en-US" dirty="0" smtClean="0"/>
              <a:t>Fig:3.3</a:t>
            </a:r>
            <a:endParaRPr lang="en-US" dirty="0"/>
          </a:p>
        </p:txBody>
      </p:sp>
    </p:spTree>
    <p:extLst>
      <p:ext uri="{BB962C8B-B14F-4D97-AF65-F5344CB8AC3E}">
        <p14:creationId xmlns:p14="http://schemas.microsoft.com/office/powerpoint/2010/main" val="257556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7960" y="2692523"/>
            <a:ext cx="854721" cy="369332"/>
          </a:xfrm>
          <a:prstGeom prst="rect">
            <a:avLst/>
          </a:prstGeom>
          <a:noFill/>
        </p:spPr>
        <p:txBody>
          <a:bodyPr wrap="none" rtlCol="0">
            <a:spAutoFit/>
          </a:bodyPr>
          <a:lstStyle/>
          <a:p>
            <a:r>
              <a:rPr lang="en-US" dirty="0" smtClean="0"/>
              <a:t>Fig:3.4</a:t>
            </a:r>
            <a:endParaRPr lang="en-US" dirty="0"/>
          </a:p>
        </p:txBody>
      </p:sp>
      <p:sp>
        <p:nvSpPr>
          <p:cNvPr id="5" name="TextBox 4"/>
          <p:cNvSpPr txBox="1"/>
          <p:nvPr/>
        </p:nvSpPr>
        <p:spPr>
          <a:xfrm>
            <a:off x="4800600" y="6248400"/>
            <a:ext cx="854721" cy="369332"/>
          </a:xfrm>
          <a:prstGeom prst="rect">
            <a:avLst/>
          </a:prstGeom>
          <a:noFill/>
        </p:spPr>
        <p:txBody>
          <a:bodyPr wrap="none" rtlCol="0">
            <a:spAutoFit/>
          </a:bodyPr>
          <a:lstStyle/>
          <a:p>
            <a:r>
              <a:rPr lang="en-US" dirty="0" smtClean="0"/>
              <a:t>Fig:5.5</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39" y="3333974"/>
            <a:ext cx="6245476" cy="26792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39" y="304800"/>
            <a:ext cx="6245475" cy="2252996"/>
          </a:xfrm>
          <a:prstGeom prst="rect">
            <a:avLst/>
          </a:prstGeom>
        </p:spPr>
      </p:pic>
    </p:spTree>
    <p:extLst>
      <p:ext uri="{BB962C8B-B14F-4D97-AF65-F5344CB8AC3E}">
        <p14:creationId xmlns:p14="http://schemas.microsoft.com/office/powerpoint/2010/main" val="196890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7620000" cy="3416320"/>
          </a:xfrm>
          <a:prstGeom prst="rect">
            <a:avLst/>
          </a:prstGeom>
          <a:noFill/>
        </p:spPr>
        <p:txBody>
          <a:bodyPr wrap="square" rtlCol="0">
            <a:spAutoFit/>
          </a:bodyPr>
          <a:lstStyle/>
          <a:p>
            <a:r>
              <a:rPr lang="en-US" sz="2800" dirty="0" smtClean="0"/>
              <a:t>Strength: </a:t>
            </a:r>
          </a:p>
          <a:p>
            <a:endParaRPr lang="en-US" sz="2000" dirty="0" smtClean="0"/>
          </a:p>
          <a:p>
            <a:pPr marL="342900" indent="-342900">
              <a:buFont typeface="Arial" pitchFamily="34" charset="0"/>
              <a:buChar char="•"/>
            </a:pPr>
            <a:r>
              <a:rPr lang="en-US" sz="2400" dirty="0" smtClean="0"/>
              <a:t>Mobility of access as a web solution</a:t>
            </a:r>
          </a:p>
          <a:p>
            <a:pPr marL="342900" indent="-342900">
              <a:buFont typeface="Arial" pitchFamily="34" charset="0"/>
              <a:buChar char="•"/>
            </a:pPr>
            <a:r>
              <a:rPr lang="en-US" sz="2400" dirty="0" smtClean="0"/>
              <a:t>Fit for any kind of transportation</a:t>
            </a:r>
          </a:p>
          <a:p>
            <a:pPr marL="342900" indent="-342900">
              <a:buFont typeface="Arial" pitchFamily="34" charset="0"/>
              <a:buChar char="•"/>
            </a:pPr>
            <a:r>
              <a:rPr lang="en-US" sz="2400" dirty="0"/>
              <a:t>No need to involve with </a:t>
            </a:r>
            <a:r>
              <a:rPr lang="en-US" sz="2400" dirty="0" smtClean="0"/>
              <a:t>production</a:t>
            </a:r>
          </a:p>
          <a:p>
            <a:pPr marL="342900" indent="-342900">
              <a:buFont typeface="Arial" pitchFamily="34" charset="0"/>
              <a:buChar char="•"/>
            </a:pPr>
            <a:r>
              <a:rPr lang="en-US" sz="2400" dirty="0" smtClean="0"/>
              <a:t>Well secured by maintaining level of access</a:t>
            </a:r>
          </a:p>
          <a:p>
            <a:pPr marL="342900" indent="-342900">
              <a:buFont typeface="Arial" pitchFamily="34" charset="0"/>
              <a:buChar char="•"/>
            </a:pPr>
            <a:r>
              <a:rPr lang="en-US" sz="2400" dirty="0"/>
              <a:t>JSP is used as secured technology</a:t>
            </a:r>
          </a:p>
          <a:p>
            <a:pPr marL="342900" indent="-342900">
              <a:buFont typeface="Arial" pitchFamily="34" charset="0"/>
              <a:buChar char="•"/>
            </a:pPr>
            <a:r>
              <a:rPr lang="en-US" sz="2400" dirty="0" smtClean="0"/>
              <a:t>Extendable as Object-Oriented solution used</a:t>
            </a:r>
          </a:p>
          <a:p>
            <a:pPr marL="342900" indent="-342900">
              <a:buFont typeface="Arial" pitchFamily="34" charset="0"/>
              <a:buChar char="•"/>
            </a:pPr>
            <a:r>
              <a:rPr lang="en-US" sz="2400" dirty="0" smtClean="0"/>
              <a:t>Can be used for small or large organization</a:t>
            </a:r>
            <a:endParaRPr lang="en-US" sz="2400" dirty="0"/>
          </a:p>
        </p:txBody>
      </p:sp>
      <p:sp>
        <p:nvSpPr>
          <p:cNvPr id="3" name="TextBox 2"/>
          <p:cNvSpPr txBox="1"/>
          <p:nvPr/>
        </p:nvSpPr>
        <p:spPr>
          <a:xfrm>
            <a:off x="762000" y="3873520"/>
            <a:ext cx="7620000" cy="2677656"/>
          </a:xfrm>
          <a:prstGeom prst="rect">
            <a:avLst/>
          </a:prstGeom>
          <a:noFill/>
        </p:spPr>
        <p:txBody>
          <a:bodyPr wrap="square" rtlCol="0">
            <a:spAutoFit/>
          </a:bodyPr>
          <a:lstStyle/>
          <a:p>
            <a:r>
              <a:rPr lang="en-US" sz="2800" dirty="0" smtClean="0"/>
              <a:t>Weakness:</a:t>
            </a:r>
          </a:p>
          <a:p>
            <a:endParaRPr lang="en-US" sz="2000" dirty="0" smtClean="0"/>
          </a:p>
          <a:p>
            <a:pPr marL="342900" indent="-342900">
              <a:buFont typeface="Arial" pitchFamily="34" charset="0"/>
              <a:buChar char="•"/>
            </a:pPr>
            <a:r>
              <a:rPr lang="en-US" sz="2400" dirty="0" smtClean="0"/>
              <a:t>Not suitable for global market</a:t>
            </a:r>
          </a:p>
          <a:p>
            <a:pPr marL="342900" indent="-342900">
              <a:buFont typeface="Arial" pitchFamily="34" charset="0"/>
              <a:buChar char="•"/>
            </a:pPr>
            <a:r>
              <a:rPr lang="en-US" sz="2400" dirty="0" smtClean="0"/>
              <a:t>Need more features for large organization</a:t>
            </a:r>
          </a:p>
          <a:p>
            <a:pPr marL="342900" indent="-342900">
              <a:buFont typeface="Arial" pitchFamily="34" charset="0"/>
              <a:buChar char="•"/>
            </a:pPr>
            <a:r>
              <a:rPr lang="en-US" sz="2400" dirty="0" smtClean="0"/>
              <a:t>Any employee from same permission of different center can access features.</a:t>
            </a:r>
          </a:p>
          <a:p>
            <a:pPr marL="342900" indent="-342900">
              <a:buFont typeface="Arial" pitchFamily="34" charset="0"/>
              <a:buChar char="•"/>
            </a:pPr>
            <a:r>
              <a:rPr lang="en-US" sz="2400" dirty="0" smtClean="0"/>
              <a:t>Should </a:t>
            </a:r>
            <a:r>
              <a:rPr lang="en-US" sz="2400" dirty="0"/>
              <a:t>not edit vehicle status if on delivery</a:t>
            </a:r>
            <a:endParaRPr lang="en-US" sz="2400" dirty="0" smtClean="0"/>
          </a:p>
        </p:txBody>
      </p:sp>
    </p:spTree>
    <p:extLst>
      <p:ext uri="{BB962C8B-B14F-4D97-AF65-F5344CB8AC3E}">
        <p14:creationId xmlns:p14="http://schemas.microsoft.com/office/powerpoint/2010/main" val="1654719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26732"/>
            <a:ext cx="8001000" cy="4185761"/>
          </a:xfrm>
          <a:prstGeom prst="rect">
            <a:avLst/>
          </a:prstGeom>
          <a:noFill/>
        </p:spPr>
        <p:txBody>
          <a:bodyPr wrap="square" rtlCol="0">
            <a:spAutoFit/>
          </a:bodyPr>
          <a:lstStyle/>
          <a:p>
            <a:r>
              <a:rPr lang="en-US" sz="3200" dirty="0" smtClean="0"/>
              <a:t>Further development:</a:t>
            </a:r>
          </a:p>
          <a:p>
            <a:endParaRPr lang="en-US" dirty="0" smtClean="0"/>
          </a:p>
          <a:p>
            <a:pPr marL="342900" indent="-342900">
              <a:buFont typeface="Arial" pitchFamily="34" charset="0"/>
              <a:buChar char="•"/>
            </a:pPr>
            <a:r>
              <a:rPr lang="en-US" sz="2400" dirty="0" smtClean="0"/>
              <a:t>Separated </a:t>
            </a:r>
            <a:r>
              <a:rPr lang="en-US" sz="2400" dirty="0"/>
              <a:t>individual </a:t>
            </a:r>
            <a:r>
              <a:rPr lang="en-US" sz="2400" dirty="0" smtClean="0"/>
              <a:t>costs</a:t>
            </a:r>
            <a:endParaRPr lang="en-US" sz="2400" dirty="0"/>
          </a:p>
          <a:p>
            <a:pPr marL="342900" indent="-342900">
              <a:buFont typeface="Arial" pitchFamily="34" charset="0"/>
              <a:buChar char="•"/>
            </a:pPr>
            <a:r>
              <a:rPr lang="en-US" sz="2400" dirty="0" smtClean="0"/>
              <a:t>Actual </a:t>
            </a:r>
            <a:r>
              <a:rPr lang="en-US" sz="2400" dirty="0"/>
              <a:t>cost, </a:t>
            </a:r>
            <a:r>
              <a:rPr lang="en-US" sz="2400" dirty="0" smtClean="0"/>
              <a:t>differences </a:t>
            </a:r>
            <a:r>
              <a:rPr lang="en-US" sz="2400" dirty="0"/>
              <a:t>with estimated cost and its </a:t>
            </a:r>
            <a:r>
              <a:rPr lang="en-US" sz="2400" dirty="0" smtClean="0"/>
              <a:t>reason</a:t>
            </a:r>
            <a:endParaRPr lang="en-US" sz="2400" dirty="0"/>
          </a:p>
          <a:p>
            <a:pPr marL="342900" indent="-342900">
              <a:buFont typeface="Arial" pitchFamily="34" charset="0"/>
              <a:buChar char="•"/>
            </a:pPr>
            <a:r>
              <a:rPr lang="en-US" sz="2400" dirty="0" smtClean="0"/>
              <a:t>Repair </a:t>
            </a:r>
            <a:r>
              <a:rPr lang="en-US" sz="2400" dirty="0"/>
              <a:t>and car </a:t>
            </a:r>
            <a:r>
              <a:rPr lang="en-US" sz="2400" dirty="0" smtClean="0"/>
              <a:t>maintenance cost should be added</a:t>
            </a:r>
            <a:endParaRPr lang="en-US" sz="2400" dirty="0"/>
          </a:p>
          <a:p>
            <a:pPr marL="285750" indent="-285750">
              <a:buFont typeface="Arial" pitchFamily="34" charset="0"/>
              <a:buChar char="•"/>
            </a:pPr>
            <a:r>
              <a:rPr lang="en-US" sz="2400" dirty="0" smtClean="0"/>
              <a:t>Transport </a:t>
            </a:r>
            <a:r>
              <a:rPr lang="en-US" sz="2400" dirty="0"/>
              <a:t>time estimation as </a:t>
            </a:r>
            <a:r>
              <a:rPr lang="en-US" sz="2400" dirty="0" smtClean="0"/>
              <a:t>average </a:t>
            </a:r>
            <a:r>
              <a:rPr lang="en-US" sz="2400" dirty="0"/>
              <a:t>speed of vehicle on specific </a:t>
            </a:r>
            <a:r>
              <a:rPr lang="en-US" sz="2400" dirty="0" smtClean="0"/>
              <a:t>route</a:t>
            </a:r>
            <a:endParaRPr lang="en-US" sz="2400" dirty="0"/>
          </a:p>
          <a:p>
            <a:pPr marL="342900" indent="-342900">
              <a:buFont typeface="Arial" pitchFamily="34" charset="0"/>
              <a:buChar char="•"/>
            </a:pPr>
            <a:r>
              <a:rPr lang="en-US" sz="2400" dirty="0" smtClean="0"/>
              <a:t>Cost </a:t>
            </a:r>
            <a:r>
              <a:rPr lang="en-US" sz="2400" dirty="0"/>
              <a:t>for hired </a:t>
            </a:r>
            <a:r>
              <a:rPr lang="en-US" sz="2400" dirty="0" smtClean="0"/>
              <a:t>vehicle</a:t>
            </a:r>
            <a:endParaRPr lang="en-US" sz="2400" dirty="0"/>
          </a:p>
          <a:p>
            <a:pPr marL="342900" indent="-342900">
              <a:buFont typeface="Arial" pitchFamily="34" charset="0"/>
              <a:buChar char="•"/>
            </a:pPr>
            <a:r>
              <a:rPr lang="en-US" sz="2400" dirty="0" smtClean="0"/>
              <a:t>Display </a:t>
            </a:r>
            <a:r>
              <a:rPr lang="en-US" sz="2400" dirty="0"/>
              <a:t>weekly, monthly, yearly </a:t>
            </a:r>
            <a:r>
              <a:rPr lang="en-US" sz="2400" dirty="0" smtClean="0"/>
              <a:t>cost report</a:t>
            </a:r>
            <a:endParaRPr lang="en-US" sz="2400" dirty="0"/>
          </a:p>
          <a:p>
            <a:pPr marL="342900" indent="-342900">
              <a:buFont typeface="Arial" pitchFamily="34" charset="0"/>
              <a:buChar char="•"/>
            </a:pPr>
            <a:r>
              <a:rPr lang="en-US" sz="2400" dirty="0" smtClean="0"/>
              <a:t>Identifying vehicle </a:t>
            </a:r>
            <a:r>
              <a:rPr lang="en-US" sz="2400" dirty="0"/>
              <a:t>is in trouble </a:t>
            </a:r>
            <a:r>
              <a:rPr lang="en-US" sz="2400" dirty="0" smtClean="0"/>
              <a:t>on </a:t>
            </a:r>
            <a:r>
              <a:rPr lang="en-US" sz="2400" dirty="0"/>
              <a:t>the </a:t>
            </a:r>
            <a:r>
              <a:rPr lang="en-US" sz="2400" dirty="0" smtClean="0"/>
              <a:t>way of transport</a:t>
            </a:r>
          </a:p>
        </p:txBody>
      </p:sp>
    </p:spTree>
    <p:extLst>
      <p:ext uri="{BB962C8B-B14F-4D97-AF65-F5344CB8AC3E}">
        <p14:creationId xmlns:p14="http://schemas.microsoft.com/office/powerpoint/2010/main" val="851814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4020909" cy="523220"/>
          </a:xfrm>
          <a:prstGeom prst="rect">
            <a:avLst/>
          </a:prstGeom>
          <a:noFill/>
        </p:spPr>
        <p:txBody>
          <a:bodyPr wrap="none" rtlCol="0">
            <a:spAutoFit/>
          </a:bodyPr>
          <a:lstStyle/>
          <a:p>
            <a:r>
              <a:rPr lang="en-US" sz="2800" dirty="0" smtClean="0"/>
              <a:t>What have been learned</a:t>
            </a:r>
            <a:endParaRPr lang="en-US" sz="2800" dirty="0"/>
          </a:p>
        </p:txBody>
      </p:sp>
      <p:sp>
        <p:nvSpPr>
          <p:cNvPr id="3" name="TextBox 2"/>
          <p:cNvSpPr txBox="1"/>
          <p:nvPr/>
        </p:nvSpPr>
        <p:spPr>
          <a:xfrm>
            <a:off x="1143000" y="2209800"/>
            <a:ext cx="4483984" cy="1477328"/>
          </a:xfrm>
          <a:prstGeom prst="rect">
            <a:avLst/>
          </a:prstGeom>
          <a:noFill/>
        </p:spPr>
        <p:txBody>
          <a:bodyPr wrap="none" rtlCol="0">
            <a:spAutoFit/>
          </a:bodyPr>
          <a:lstStyle/>
          <a:p>
            <a:pPr marL="285750" indent="-285750">
              <a:buFont typeface="Arial" pitchFamily="34" charset="0"/>
              <a:buChar char="•"/>
            </a:pPr>
            <a:r>
              <a:rPr lang="en-US" dirty="0" smtClean="0"/>
              <a:t>JSP</a:t>
            </a:r>
          </a:p>
          <a:p>
            <a:pPr marL="285750" indent="-285750">
              <a:buFont typeface="Arial" pitchFamily="34" charset="0"/>
              <a:buChar char="•"/>
            </a:pPr>
            <a:r>
              <a:rPr lang="en-US" dirty="0" smtClean="0"/>
              <a:t>Implementation of </a:t>
            </a:r>
            <a:r>
              <a:rPr lang="en-US" dirty="0" err="1" smtClean="0"/>
              <a:t>mysql</a:t>
            </a:r>
            <a:r>
              <a:rPr lang="en-US" dirty="0" smtClean="0"/>
              <a:t> with </a:t>
            </a:r>
            <a:r>
              <a:rPr lang="en-US" dirty="0" err="1" smtClean="0"/>
              <a:t>jsp</a:t>
            </a:r>
            <a:endParaRPr lang="en-US" dirty="0" smtClean="0"/>
          </a:p>
          <a:p>
            <a:pPr marL="285750" indent="-285750">
              <a:buFont typeface="Arial" pitchFamily="34" charset="0"/>
              <a:buChar char="•"/>
            </a:pPr>
            <a:r>
              <a:rPr lang="en-US" dirty="0" smtClean="0"/>
              <a:t>Collecting real world data using </a:t>
            </a:r>
            <a:r>
              <a:rPr lang="en-US" dirty="0" err="1" smtClean="0"/>
              <a:t>servey</a:t>
            </a:r>
            <a:endParaRPr lang="en-US" dirty="0" smtClean="0"/>
          </a:p>
          <a:p>
            <a:pPr marL="285750" indent="-285750">
              <a:buFont typeface="Arial" pitchFamily="34" charset="0"/>
              <a:buChar char="•"/>
            </a:pPr>
            <a:r>
              <a:rPr lang="en-US" dirty="0" smtClean="0"/>
              <a:t>Use of SWOT and </a:t>
            </a:r>
            <a:r>
              <a:rPr lang="en-US" dirty="0" err="1" smtClean="0"/>
              <a:t>MoSCoW</a:t>
            </a:r>
            <a:r>
              <a:rPr lang="en-US" dirty="0" smtClean="0"/>
              <a:t> analysis</a:t>
            </a:r>
          </a:p>
          <a:p>
            <a:pPr marL="285750" indent="-285750">
              <a:buFont typeface="Arial" pitchFamily="34" charset="0"/>
              <a:buChar char="•"/>
            </a:pPr>
            <a:r>
              <a:rPr lang="en-US" dirty="0" smtClean="0"/>
              <a:t>Bootstrap 4 </a:t>
            </a:r>
            <a:r>
              <a:rPr lang="en-US" dirty="0" err="1" smtClean="0"/>
              <a:t>css</a:t>
            </a:r>
            <a:r>
              <a:rPr lang="en-US" dirty="0" smtClean="0"/>
              <a:t> framework</a:t>
            </a:r>
          </a:p>
        </p:txBody>
      </p:sp>
    </p:spTree>
    <p:extLst>
      <p:ext uri="{BB962C8B-B14F-4D97-AF65-F5344CB8AC3E}">
        <p14:creationId xmlns:p14="http://schemas.microsoft.com/office/powerpoint/2010/main" val="4262351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399" y="2765142"/>
            <a:ext cx="2996333" cy="584775"/>
          </a:xfrm>
          <a:prstGeom prst="rect">
            <a:avLst/>
          </a:prstGeom>
          <a:noFill/>
        </p:spPr>
        <p:txBody>
          <a:bodyPr wrap="none" rtlCol="0">
            <a:spAutoFit/>
          </a:bodyPr>
          <a:lstStyle/>
          <a:p>
            <a:r>
              <a:rPr lang="en-US" sz="3200" b="1" dirty="0" smtClean="0"/>
              <a:t>Any Question?</a:t>
            </a:r>
            <a:endParaRPr lang="en-US" sz="3200" b="1" dirty="0"/>
          </a:p>
        </p:txBody>
      </p:sp>
    </p:spTree>
    <p:extLst>
      <p:ext uri="{BB962C8B-B14F-4D97-AF65-F5344CB8AC3E}">
        <p14:creationId xmlns:p14="http://schemas.microsoft.com/office/powerpoint/2010/main" val="3921498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2729207"/>
            <a:ext cx="3152594" cy="830997"/>
          </a:xfrm>
          <a:prstGeom prst="rect">
            <a:avLst/>
          </a:prstGeom>
          <a:noFill/>
        </p:spPr>
        <p:txBody>
          <a:bodyPr wrap="none" rtlCol="0">
            <a:spAutoFit/>
          </a:bodyPr>
          <a:lstStyle/>
          <a:p>
            <a:r>
              <a:rPr lang="en-US" sz="4800" dirty="0" smtClean="0"/>
              <a:t>Thank You</a:t>
            </a:r>
            <a:endParaRPr lang="en-US" sz="4800" dirty="0"/>
          </a:p>
        </p:txBody>
      </p:sp>
    </p:spTree>
    <p:extLst>
      <p:ext uri="{BB962C8B-B14F-4D97-AF65-F5344CB8AC3E}">
        <p14:creationId xmlns:p14="http://schemas.microsoft.com/office/powerpoint/2010/main" val="63065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643390"/>
            <a:ext cx="8209555" cy="1261884"/>
          </a:xfrm>
          <a:prstGeom prst="rect">
            <a:avLst/>
          </a:prstGeom>
          <a:noFill/>
        </p:spPr>
        <p:txBody>
          <a:bodyPr wrap="none" rtlCol="0">
            <a:spAutoFit/>
          </a:bodyPr>
          <a:lstStyle/>
          <a:p>
            <a:r>
              <a:rPr lang="en-US" sz="2800" dirty="0" smtClean="0"/>
              <a:t>Product Transportation Cost  Management System</a:t>
            </a:r>
          </a:p>
          <a:p>
            <a:endParaRPr lang="en-US" sz="2800" dirty="0"/>
          </a:p>
          <a:p>
            <a:pPr algn="ctr"/>
            <a:r>
              <a:rPr lang="en-US" sz="2000" dirty="0" smtClean="0"/>
              <a:t>(Web Application)</a:t>
            </a:r>
            <a:endParaRPr lang="en-US" sz="2400" dirty="0"/>
          </a:p>
        </p:txBody>
      </p:sp>
    </p:spTree>
    <p:extLst>
      <p:ext uri="{BB962C8B-B14F-4D97-AF65-F5344CB8AC3E}">
        <p14:creationId xmlns:p14="http://schemas.microsoft.com/office/powerpoint/2010/main" val="189407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42586" cy="1446550"/>
          </a:xfrm>
          <a:prstGeom prst="rect">
            <a:avLst/>
          </a:prstGeom>
          <a:noFill/>
        </p:spPr>
        <p:txBody>
          <a:bodyPr wrap="square" rtlCol="0">
            <a:spAutoFit/>
          </a:bodyPr>
          <a:lstStyle/>
          <a:p>
            <a:r>
              <a:rPr lang="en-US" sz="2800" b="1" dirty="0" smtClean="0"/>
              <a:t>Introduction: </a:t>
            </a:r>
          </a:p>
          <a:p>
            <a:pPr algn="just"/>
            <a:r>
              <a:rPr lang="en-US" sz="2000" dirty="0" smtClean="0"/>
              <a:t>PTCMS=Product Transport Cost Management System a small part of a large project named product transportation management system which  is  developed with limited features and scope.</a:t>
            </a:r>
            <a:endParaRPr lang="en-US" dirty="0"/>
          </a:p>
        </p:txBody>
      </p:sp>
      <p:sp>
        <p:nvSpPr>
          <p:cNvPr id="3" name="TextBox 2"/>
          <p:cNvSpPr txBox="1"/>
          <p:nvPr/>
        </p:nvSpPr>
        <p:spPr>
          <a:xfrm>
            <a:off x="533400" y="2590800"/>
            <a:ext cx="8042586" cy="3293209"/>
          </a:xfrm>
          <a:prstGeom prst="rect">
            <a:avLst/>
          </a:prstGeom>
          <a:noFill/>
        </p:spPr>
        <p:txBody>
          <a:bodyPr wrap="square" rtlCol="0">
            <a:spAutoFit/>
          </a:bodyPr>
          <a:lstStyle/>
          <a:p>
            <a:r>
              <a:rPr lang="en-US" sz="2800" b="1" dirty="0" smtClean="0"/>
              <a:t>Background study:</a:t>
            </a:r>
          </a:p>
          <a:p>
            <a:pPr algn="just"/>
            <a:r>
              <a:rPr lang="en-US" sz="2000" dirty="0" smtClean="0"/>
              <a:t>In Bangladesh mainly courier servicing companies are transporting products from one center to another center. Some production companies are transporting their own product for distribution purposes too. But according to survey on different companies we have found that they are handling the processes manually using pen and papers. So a IT solution is in need for them to handle huge number of data in short time and calculating their expenses over transportation and maintenance but no local IT farm are giving their attention in this sector. So I have tried to make a common solution.</a:t>
            </a:r>
            <a:endParaRPr lang="en-US" sz="2000" dirty="0"/>
          </a:p>
        </p:txBody>
      </p:sp>
    </p:spTree>
    <p:extLst>
      <p:ext uri="{BB962C8B-B14F-4D97-AF65-F5344CB8AC3E}">
        <p14:creationId xmlns:p14="http://schemas.microsoft.com/office/powerpoint/2010/main" val="1655537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19200"/>
            <a:ext cx="7848600" cy="4154984"/>
          </a:xfrm>
          <a:prstGeom prst="rect">
            <a:avLst/>
          </a:prstGeom>
          <a:noFill/>
        </p:spPr>
        <p:txBody>
          <a:bodyPr wrap="square" rtlCol="0">
            <a:spAutoFit/>
          </a:bodyPr>
          <a:lstStyle/>
          <a:p>
            <a:r>
              <a:rPr lang="en-US" sz="2800" b="1" dirty="0" smtClean="0"/>
              <a:t>Aims and Objectives</a:t>
            </a:r>
          </a:p>
          <a:p>
            <a:endParaRPr lang="en-US" sz="2000" dirty="0"/>
          </a:p>
          <a:p>
            <a:pPr marL="342900" indent="-342900">
              <a:buFont typeface="Arial" pitchFamily="34" charset="0"/>
              <a:buChar char="•"/>
            </a:pPr>
            <a:r>
              <a:rPr lang="en-US" sz="2400" dirty="0" smtClean="0"/>
              <a:t>Get vehicle info which are used on transport</a:t>
            </a:r>
          </a:p>
          <a:p>
            <a:pPr marL="342900" indent="-342900">
              <a:buFont typeface="Arial" pitchFamily="34" charset="0"/>
              <a:buChar char="•"/>
            </a:pPr>
            <a:r>
              <a:rPr lang="en-US" sz="2400" dirty="0" smtClean="0"/>
              <a:t>Identify different route for two centers</a:t>
            </a:r>
          </a:p>
          <a:p>
            <a:pPr marL="342900" indent="-342900">
              <a:buFont typeface="Arial" pitchFamily="34" charset="0"/>
              <a:buChar char="•"/>
            </a:pPr>
            <a:r>
              <a:rPr lang="en-US" sz="2400" dirty="0" smtClean="0"/>
              <a:t>Provide level of access on adding and editing center, route, vehicle, employee, staff, transport.</a:t>
            </a:r>
          </a:p>
          <a:p>
            <a:pPr marL="342900" indent="-342900">
              <a:buFont typeface="Arial" pitchFamily="34" charset="0"/>
              <a:buChar char="•"/>
            </a:pPr>
            <a:r>
              <a:rPr lang="en-US" sz="2400" dirty="0" smtClean="0"/>
              <a:t>Get individual total cost for each transportation.</a:t>
            </a:r>
          </a:p>
          <a:p>
            <a:pPr marL="342900" indent="-342900">
              <a:buFont typeface="Arial" pitchFamily="34" charset="0"/>
              <a:buChar char="•"/>
            </a:pPr>
            <a:r>
              <a:rPr lang="en-US" sz="2400" dirty="0" smtClean="0"/>
              <a:t>Identify free staffs to go on transportation.</a:t>
            </a:r>
          </a:p>
          <a:p>
            <a:pPr marL="342900" indent="-342900">
              <a:buFont typeface="Arial" pitchFamily="34" charset="0"/>
              <a:buChar char="•"/>
            </a:pPr>
            <a:r>
              <a:rPr lang="en-US" sz="2400" dirty="0" smtClean="0"/>
              <a:t>Ordering a large transportation using multiple vehicles.</a:t>
            </a:r>
          </a:p>
          <a:p>
            <a:pPr marL="342900" indent="-342900">
              <a:buFont typeface="Arial" pitchFamily="34" charset="0"/>
              <a:buChar char="•"/>
            </a:pPr>
            <a:endParaRPr lang="en-US" sz="2400" dirty="0"/>
          </a:p>
        </p:txBody>
      </p:sp>
    </p:spTree>
    <p:extLst>
      <p:ext uri="{BB962C8B-B14F-4D97-AF65-F5344CB8AC3E}">
        <p14:creationId xmlns:p14="http://schemas.microsoft.com/office/powerpoint/2010/main" val="1777545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7848600" cy="3416320"/>
          </a:xfrm>
          <a:prstGeom prst="rect">
            <a:avLst/>
          </a:prstGeom>
          <a:noFill/>
        </p:spPr>
        <p:txBody>
          <a:bodyPr wrap="square" rtlCol="0">
            <a:spAutoFit/>
          </a:bodyPr>
          <a:lstStyle/>
          <a:p>
            <a:r>
              <a:rPr lang="en-US" sz="2800" dirty="0" smtClean="0"/>
              <a:t>Functional Requirement:</a:t>
            </a:r>
          </a:p>
          <a:p>
            <a:endParaRPr lang="en-US" sz="2000" dirty="0" smtClean="0"/>
          </a:p>
          <a:p>
            <a:pPr marL="457200" indent="-457200">
              <a:buFont typeface="Arial" pitchFamily="34" charset="0"/>
              <a:buChar char="•"/>
            </a:pPr>
            <a:r>
              <a:rPr lang="en-US" sz="2400" dirty="0" smtClean="0"/>
              <a:t>Add and edit center</a:t>
            </a:r>
          </a:p>
          <a:p>
            <a:pPr marL="457200" indent="-457200">
              <a:buFont typeface="Arial" pitchFamily="34" charset="0"/>
              <a:buChar char="•"/>
            </a:pPr>
            <a:r>
              <a:rPr lang="en-US" sz="2400" dirty="0" smtClean="0"/>
              <a:t>Add multiple route for two centers</a:t>
            </a:r>
          </a:p>
          <a:p>
            <a:pPr marL="457200" indent="-457200">
              <a:buFont typeface="Arial" pitchFamily="34" charset="0"/>
              <a:buChar char="•"/>
            </a:pPr>
            <a:r>
              <a:rPr lang="en-US" sz="2400" dirty="0" smtClean="0"/>
              <a:t>Add employee and staff with separate facilities </a:t>
            </a:r>
          </a:p>
          <a:p>
            <a:pPr marL="457200" indent="-457200">
              <a:buFont typeface="Arial" pitchFamily="34" charset="0"/>
              <a:buChar char="•"/>
            </a:pPr>
            <a:r>
              <a:rPr lang="en-US" sz="2400" dirty="0" smtClean="0"/>
              <a:t>Add and edit various type of vehicles</a:t>
            </a:r>
          </a:p>
          <a:p>
            <a:pPr marL="457200" indent="-457200">
              <a:buFont typeface="Arial" pitchFamily="34" charset="0"/>
              <a:buChar char="•"/>
            </a:pPr>
            <a:r>
              <a:rPr lang="en-US" sz="2400" dirty="0" smtClean="0"/>
              <a:t>Send multiple staffs in a single transport</a:t>
            </a:r>
          </a:p>
          <a:p>
            <a:pPr marL="457200" indent="-457200">
              <a:buFont typeface="Arial" pitchFamily="34" charset="0"/>
              <a:buChar char="•"/>
            </a:pPr>
            <a:r>
              <a:rPr lang="en-US" sz="2400" dirty="0" smtClean="0"/>
              <a:t>Manage level of access for every employee</a:t>
            </a:r>
          </a:p>
          <a:p>
            <a:pPr marL="457200" indent="-457200">
              <a:buFont typeface="Arial" pitchFamily="34" charset="0"/>
              <a:buChar char="•"/>
            </a:pPr>
            <a:r>
              <a:rPr lang="en-US" sz="2400" dirty="0" smtClean="0"/>
              <a:t>Cost calculation per transportation</a:t>
            </a:r>
          </a:p>
        </p:txBody>
      </p:sp>
      <p:sp>
        <p:nvSpPr>
          <p:cNvPr id="4" name="TextBox 3"/>
          <p:cNvSpPr txBox="1"/>
          <p:nvPr/>
        </p:nvSpPr>
        <p:spPr>
          <a:xfrm>
            <a:off x="762000" y="3970502"/>
            <a:ext cx="7848600" cy="1846659"/>
          </a:xfrm>
          <a:prstGeom prst="rect">
            <a:avLst/>
          </a:prstGeom>
          <a:noFill/>
        </p:spPr>
        <p:txBody>
          <a:bodyPr wrap="square" rtlCol="0">
            <a:spAutoFit/>
          </a:bodyPr>
          <a:lstStyle/>
          <a:p>
            <a:r>
              <a:rPr lang="en-US" sz="2800" dirty="0" smtClean="0"/>
              <a:t>Non-Functional Requirement:</a:t>
            </a:r>
          </a:p>
          <a:p>
            <a:endParaRPr lang="en-US" sz="2000" dirty="0" smtClean="0"/>
          </a:p>
          <a:p>
            <a:pPr marL="457200" indent="-457200">
              <a:buFont typeface="Arial" pitchFamily="34" charset="0"/>
              <a:buChar char="•"/>
            </a:pPr>
            <a:r>
              <a:rPr lang="en-US" sz="2200" dirty="0" smtClean="0"/>
              <a:t>Accessing pages should be secured via authentication</a:t>
            </a:r>
          </a:p>
          <a:p>
            <a:pPr marL="457200" indent="-457200">
              <a:buFont typeface="Arial" pitchFamily="34" charset="0"/>
              <a:buChar char="•"/>
            </a:pPr>
            <a:r>
              <a:rPr lang="en-US" sz="2200" dirty="0" smtClean="0"/>
              <a:t>Solution have to be well enough to calculate large number of costs over transportation.</a:t>
            </a:r>
          </a:p>
        </p:txBody>
      </p:sp>
    </p:spTree>
    <p:extLst>
      <p:ext uri="{BB962C8B-B14F-4D97-AF65-F5344CB8AC3E}">
        <p14:creationId xmlns:p14="http://schemas.microsoft.com/office/powerpoint/2010/main" val="3072943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456" y="1149927"/>
            <a:ext cx="8611653" cy="523220"/>
          </a:xfrm>
          <a:prstGeom prst="rect">
            <a:avLst/>
          </a:prstGeom>
          <a:noFill/>
        </p:spPr>
        <p:txBody>
          <a:bodyPr wrap="none" rtlCol="0">
            <a:spAutoFit/>
          </a:bodyPr>
          <a:lstStyle/>
          <a:p>
            <a:r>
              <a:rPr lang="en-US" sz="2800" dirty="0" smtClean="0"/>
              <a:t>Detailed Class Diagram: It is following MVC pattern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868934"/>
            <a:ext cx="8763000" cy="3693666"/>
          </a:xfrm>
          <a:prstGeom prst="rect">
            <a:avLst/>
          </a:prstGeom>
        </p:spPr>
      </p:pic>
    </p:spTree>
    <p:extLst>
      <p:ext uri="{BB962C8B-B14F-4D97-AF65-F5344CB8AC3E}">
        <p14:creationId xmlns:p14="http://schemas.microsoft.com/office/powerpoint/2010/main" val="3355626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15792"/>
            <a:ext cx="922047" cy="523220"/>
          </a:xfrm>
          <a:prstGeom prst="rect">
            <a:avLst/>
          </a:prstGeom>
          <a:noFill/>
        </p:spPr>
        <p:txBody>
          <a:bodyPr wrap="none" rtlCol="0">
            <a:spAutoFit/>
          </a:bodyPr>
          <a:lstStyle/>
          <a:p>
            <a:r>
              <a:rPr lang="en-US" sz="2800" dirty="0" smtClean="0"/>
              <a:t>ERD</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00200"/>
            <a:ext cx="8552113" cy="3929562"/>
          </a:xfrm>
          <a:prstGeom prst="rect">
            <a:avLst/>
          </a:prstGeom>
        </p:spPr>
      </p:pic>
    </p:spTree>
    <p:extLst>
      <p:ext uri="{BB962C8B-B14F-4D97-AF65-F5344CB8AC3E}">
        <p14:creationId xmlns:p14="http://schemas.microsoft.com/office/powerpoint/2010/main" val="2251326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3148619" cy="523220"/>
          </a:xfrm>
          <a:prstGeom prst="rect">
            <a:avLst/>
          </a:prstGeom>
          <a:noFill/>
        </p:spPr>
        <p:txBody>
          <a:bodyPr wrap="none" rtlCol="0">
            <a:spAutoFit/>
          </a:bodyPr>
          <a:lstStyle/>
          <a:p>
            <a:r>
              <a:rPr lang="en-US" sz="2800" dirty="0" smtClean="0"/>
              <a:t>Use-case Diagram:</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17184"/>
            <a:ext cx="7455268" cy="5787542"/>
          </a:xfrm>
          <a:prstGeom prst="rect">
            <a:avLst/>
          </a:prstGeom>
        </p:spPr>
      </p:pic>
    </p:spTree>
    <p:extLst>
      <p:ext uri="{BB962C8B-B14F-4D97-AF65-F5344CB8AC3E}">
        <p14:creationId xmlns:p14="http://schemas.microsoft.com/office/powerpoint/2010/main" val="2182032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96059"/>
            <a:ext cx="7620000" cy="523220"/>
          </a:xfrm>
          <a:prstGeom prst="rect">
            <a:avLst/>
          </a:prstGeom>
          <a:noFill/>
        </p:spPr>
        <p:txBody>
          <a:bodyPr wrap="square" rtlCol="0">
            <a:spAutoFit/>
          </a:bodyPr>
          <a:lstStyle/>
          <a:p>
            <a:r>
              <a:rPr lang="en-US" sz="2800" dirty="0" smtClean="0"/>
              <a:t>Testing-1: </a:t>
            </a:r>
            <a:r>
              <a:rPr lang="en-US" sz="2800" dirty="0"/>
              <a:t>Black-box Testing</a:t>
            </a:r>
            <a:endParaRPr lang="en-US" sz="2800" dirty="0" smtClean="0"/>
          </a:p>
        </p:txBody>
      </p:sp>
      <p:sp>
        <p:nvSpPr>
          <p:cNvPr id="7" name="TextBox 6"/>
          <p:cNvSpPr txBox="1"/>
          <p:nvPr/>
        </p:nvSpPr>
        <p:spPr>
          <a:xfrm>
            <a:off x="7010400" y="3320534"/>
            <a:ext cx="854721" cy="369332"/>
          </a:xfrm>
          <a:prstGeom prst="rect">
            <a:avLst/>
          </a:prstGeom>
          <a:noFill/>
        </p:spPr>
        <p:txBody>
          <a:bodyPr wrap="none" rtlCol="0">
            <a:spAutoFit/>
          </a:bodyPr>
          <a:lstStyle/>
          <a:p>
            <a:r>
              <a:rPr lang="en-US" dirty="0" smtClean="0"/>
              <a:t>Fig:1.1</a:t>
            </a:r>
            <a:endParaRPr lang="en-US" dirty="0"/>
          </a:p>
        </p:txBody>
      </p:sp>
      <p:sp>
        <p:nvSpPr>
          <p:cNvPr id="8" name="TextBox 7"/>
          <p:cNvSpPr txBox="1"/>
          <p:nvPr/>
        </p:nvSpPr>
        <p:spPr>
          <a:xfrm>
            <a:off x="7603479" y="6096000"/>
            <a:ext cx="854721" cy="369332"/>
          </a:xfrm>
          <a:prstGeom prst="rect">
            <a:avLst/>
          </a:prstGeom>
          <a:noFill/>
        </p:spPr>
        <p:txBody>
          <a:bodyPr wrap="none" rtlCol="0">
            <a:spAutoFit/>
          </a:bodyPr>
          <a:lstStyle/>
          <a:p>
            <a:r>
              <a:rPr lang="en-US" dirty="0" smtClean="0"/>
              <a:t>Fig:1.2</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5758" t="31695"/>
          <a:stretch/>
        </p:blipFill>
        <p:spPr>
          <a:xfrm>
            <a:off x="457200" y="3854552"/>
            <a:ext cx="6788727" cy="261078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9697" t="35194" b="1"/>
          <a:stretch/>
        </p:blipFill>
        <p:spPr>
          <a:xfrm>
            <a:off x="457200" y="990600"/>
            <a:ext cx="6428509" cy="2698571"/>
          </a:xfrm>
          <a:prstGeom prst="rect">
            <a:avLst/>
          </a:prstGeom>
        </p:spPr>
      </p:pic>
    </p:spTree>
    <p:extLst>
      <p:ext uri="{BB962C8B-B14F-4D97-AF65-F5344CB8AC3E}">
        <p14:creationId xmlns:p14="http://schemas.microsoft.com/office/powerpoint/2010/main" val="11331389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185</TotalTime>
  <Words>494</Words>
  <Application>Microsoft Office PowerPoint</Application>
  <PresentationFormat>On-screen Show (4:3)</PresentationFormat>
  <Paragraphs>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dc:creator>
  <cp:lastModifiedBy>green</cp:lastModifiedBy>
  <cp:revision>51</cp:revision>
  <dcterms:created xsi:type="dcterms:W3CDTF">2006-08-16T00:00:00Z</dcterms:created>
  <dcterms:modified xsi:type="dcterms:W3CDTF">2016-10-31T21:01:36Z</dcterms:modified>
</cp:coreProperties>
</file>