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52" name="Google Shape;52;p13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800144" y="1699589"/>
            <a:ext cx="3674592" cy="3470421"/>
            <a:chOff x="697883" y="1816768"/>
            <a:chExt cx="3674592" cy="3470421"/>
          </a:xfrm>
        </p:grpSpPr>
        <p:sp>
          <p:nvSpPr>
            <p:cNvPr id="74" name="Google Shape;74;p13"/>
            <p:cNvSpPr/>
            <p:nvPr/>
          </p:nvSpPr>
          <p:spPr>
            <a:xfrm>
              <a:off x="697883" y="1816768"/>
              <a:ext cx="3674400" cy="5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10800000">
              <a:off x="2380312" y="5014789"/>
              <a:ext cx="315900" cy="27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04075" y="2392840"/>
              <a:ext cx="3668400" cy="26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3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433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●"/>
              <a:defRPr/>
            </a:lvl1pPr>
            <a:lvl2pPr indent="-35433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○"/>
              <a:defRPr/>
            </a:lvl2pPr>
            <a:lvl3pPr indent="-35433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■"/>
              <a:defRPr/>
            </a:lvl3pPr>
            <a:lvl4pPr indent="-35433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●"/>
              <a:defRPr/>
            </a:lvl4pPr>
            <a:lvl5pPr indent="-354329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○"/>
              <a:defRPr/>
            </a:lvl5pPr>
            <a:lvl6pPr indent="-354329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■"/>
              <a:defRPr/>
            </a:lvl6pPr>
            <a:lvl7pPr indent="-354329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●"/>
              <a:defRPr/>
            </a:lvl7pPr>
            <a:lvl8pPr indent="-354329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SzPts val="1980"/>
              <a:buChar char="○"/>
              <a:defRPr/>
            </a:lvl8pPr>
            <a:lvl9pPr indent="-354329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SzPts val="1980"/>
              <a:buChar char="■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04672" y="320040"/>
            <a:ext cx="3657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804672" y="6227064"/>
            <a:ext cx="1058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0469880" y="320040"/>
            <a:ext cx="914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756050" y="244922"/>
            <a:ext cx="8679900" cy="399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br>
              <a:rPr b="1" lang="en" sz="4860">
                <a:solidFill>
                  <a:schemeClr val="dk1"/>
                </a:solidFill>
              </a:rPr>
            </a:br>
            <a:br>
              <a:rPr b="1" lang="en" sz="3600">
                <a:solidFill>
                  <a:schemeClr val="dk1"/>
                </a:solidFill>
              </a:rPr>
            </a:br>
            <a:r>
              <a:rPr b="1" lang="en" sz="3600">
                <a:solidFill>
                  <a:schemeClr val="dk1"/>
                </a:solidFill>
              </a:rPr>
              <a:t>IBM DATA SCIENCE PROFESSIONAL CERTIFICATE CAPSTONE PROJECT – The Battle of Neighborhoods: </a:t>
            </a:r>
            <a:br>
              <a:rPr b="1" lang="en" sz="4860"/>
            </a:br>
            <a:r>
              <a:rPr b="1" lang="en" sz="3240">
                <a:solidFill>
                  <a:schemeClr val="dk1"/>
                </a:solidFill>
              </a:rPr>
              <a:t>Cluster Analysis of London Real Estate Market</a:t>
            </a:r>
            <a:endParaRPr b="1" sz="48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">
                <a:solidFill>
                  <a:schemeClr val="dk1"/>
                </a:solidFill>
              </a:rPr>
              <a:t>Business Problem section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London Housing Market is in a rut: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"/>
              <a:t>Brexit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"/>
              <a:t>Hidden price falls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"/>
              <a:t>Record-low sales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"/>
              <a:t>Homebuilder exodus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SzPts val="1980"/>
              <a:buFont typeface="Calibri"/>
              <a:buAutoNum type="arabicPeriod"/>
            </a:pPr>
            <a:r>
              <a:rPr lang="en"/>
              <a:t>Tax hikes addressing overseas buyers of homes in England and Wales.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">
                <a:solidFill>
                  <a:schemeClr val="dk1"/>
                </a:solidFill>
              </a:rPr>
              <a:t>Business Problem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SzPts val="1980"/>
              <a:buChar char="●"/>
            </a:pPr>
            <a:r>
              <a:rPr lang="en"/>
              <a:t>How could we provide support to homebuyers clientele in to purchase a suitable real estate in London in this uncertain economic and financial scenario?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">
                <a:solidFill>
                  <a:schemeClr val="dk1"/>
                </a:solidFill>
              </a:rPr>
              <a:t>Solution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SzPts val="1980"/>
              <a:buChar char="●"/>
            </a:pPr>
            <a:r>
              <a:rPr lang="en"/>
              <a:t>Clustering London neighborhoods in order to recommend venues and the current average price of real estate where homebuyers can make a real estate investment.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">
                <a:solidFill>
                  <a:schemeClr val="dk1"/>
                </a:solidFill>
              </a:rPr>
              <a:t>Data and Methodology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Data: merging data on London properties and the relative price paid data from the HM Land Registry and data on amenities and essential facilities surrounding such properties from FourSquare API interface.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Methodology</a:t>
            </a:r>
            <a:r>
              <a:rPr lang="en"/>
              <a:t>: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"/>
              <a:t>Collect Inspection Data;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"/>
              <a:t>Explore and Understand Data;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"/>
              <a:t>Data preparation and preprocessing;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SzPts val="1980"/>
              <a:buFont typeface="Calibri"/>
              <a:buAutoNum type="arabicPeriod"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6" name="Google Shape;116;p19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36" name="Google Shape;136;p19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40" name="Google Shape;140;p1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1" name="Google Shape;141;p19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160" name="Google Shape;16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4814" l="0" r="-1" t="17581"/>
          <a:stretch/>
        </p:blipFill>
        <p:spPr>
          <a:xfrm>
            <a:off x="1" y="10"/>
            <a:ext cx="12191696" cy="41209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9"/>
          <p:cNvGrpSpPr/>
          <p:nvPr/>
        </p:nvGrpSpPr>
        <p:grpSpPr>
          <a:xfrm>
            <a:off x="1" y="4206292"/>
            <a:ext cx="12192756" cy="1771275"/>
            <a:chOff x="1" y="3893141"/>
            <a:chExt cx="12192756" cy="1771275"/>
          </a:xfrm>
        </p:grpSpPr>
        <p:sp>
          <p:nvSpPr>
            <p:cNvPr id="162" name="Google Shape;162;p1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" y="3893141"/>
              <a:ext cx="12192756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1683982" y="4293388"/>
            <a:ext cx="8833655" cy="7277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700"/>
              <a:buFont typeface="Calibri"/>
              <a:buNone/>
            </a:pPr>
            <a:r>
              <a:rPr lang="en" sz="3700"/>
              <a:t>K-Means clustering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">
                <a:solidFill>
                  <a:schemeClr val="dk1"/>
                </a:solidFill>
              </a:rPr>
              <a:t>Outcome: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4585855" y="360218"/>
            <a:ext cx="7467600" cy="5691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Examination of real estates according to neighborhoods/London areas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"/>
              <a:t>West London (Notting Hill, Kensington, Chelsea, Marylebone) and North-West London (</a:t>
            </a:r>
            <a:r>
              <a:rPr lang="en"/>
              <a:t>Hampstead</a:t>
            </a:r>
            <a:r>
              <a:rPr lang="en"/>
              <a:t>) might be considered highly profitable venues to purchase a real estate;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"/>
              <a:t>South-West London (Wandsworth, Balham) and North-West London (</a:t>
            </a:r>
            <a:r>
              <a:rPr lang="en"/>
              <a:t>Islington</a:t>
            </a:r>
            <a:r>
              <a:rPr lang="en"/>
              <a:t>) are arising as next future elite venues with a wide range of amenities and facilities.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●"/>
            </a:pPr>
            <a:r>
              <a:rPr lang="en"/>
              <a:t>Examination of real estates  by clusters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"/>
              <a:t>Clusters 0, 2 and 4 may target home buyers prone to live in 'green' areas with parks, waterfronts;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SzPts val="1980"/>
              <a:buFont typeface="Calibri"/>
              <a:buAutoNum type="arabicPeriod"/>
            </a:pPr>
            <a:r>
              <a:rPr lang="en"/>
              <a:t>Clusters 1 and 3 may target individuals who love pubs, theatres and soccer.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