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handoutMasterIdLst>
    <p:handoutMasterId r:id="rId30"/>
  </p:handoutMasterIdLst>
  <p:sldIdLst>
    <p:sldId id="261" r:id="rId2"/>
    <p:sldId id="290" r:id="rId3"/>
    <p:sldId id="277" r:id="rId4"/>
    <p:sldId id="291" r:id="rId5"/>
    <p:sldId id="292" r:id="rId6"/>
    <p:sldId id="293" r:id="rId7"/>
    <p:sldId id="294" r:id="rId8"/>
    <p:sldId id="295" r:id="rId9"/>
    <p:sldId id="281" r:id="rId10"/>
    <p:sldId id="282" r:id="rId11"/>
    <p:sldId id="296" r:id="rId12"/>
    <p:sldId id="297" r:id="rId13"/>
    <p:sldId id="298" r:id="rId14"/>
    <p:sldId id="308" r:id="rId15"/>
    <p:sldId id="303" r:id="rId16"/>
    <p:sldId id="304" r:id="rId17"/>
    <p:sldId id="305" r:id="rId18"/>
    <p:sldId id="299" r:id="rId19"/>
    <p:sldId id="300" r:id="rId20"/>
    <p:sldId id="301" r:id="rId21"/>
    <p:sldId id="302" r:id="rId22"/>
    <p:sldId id="310" r:id="rId23"/>
    <p:sldId id="284" r:id="rId24"/>
    <p:sldId id="307" r:id="rId25"/>
    <p:sldId id="285" r:id="rId26"/>
    <p:sldId id="306" r:id="rId27"/>
    <p:sldId id="288"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8B03368-A3F8-4CB9-BF8F-9D4558579CC8}">
          <p14:sldIdLst>
            <p14:sldId id="261"/>
            <p14:sldId id="290"/>
            <p14:sldId id="277"/>
            <p14:sldId id="291"/>
            <p14:sldId id="292"/>
            <p14:sldId id="293"/>
            <p14:sldId id="294"/>
            <p14:sldId id="295"/>
            <p14:sldId id="281"/>
            <p14:sldId id="282"/>
            <p14:sldId id="296"/>
            <p14:sldId id="297"/>
            <p14:sldId id="298"/>
            <p14:sldId id="308"/>
          </p14:sldIdLst>
        </p14:section>
        <p14:section name="Untitled Section" id="{B65FCB7E-29AE-4E71-A7B2-9817B531FADD}">
          <p14:sldIdLst>
            <p14:sldId id="303"/>
            <p14:sldId id="304"/>
            <p14:sldId id="305"/>
            <p14:sldId id="299"/>
            <p14:sldId id="300"/>
            <p14:sldId id="301"/>
            <p14:sldId id="302"/>
            <p14:sldId id="310"/>
            <p14:sldId id="284"/>
            <p14:sldId id="307"/>
            <p14:sldId id="285"/>
            <p14:sldId id="306"/>
            <p14:sldId id="28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DCC235-BD5F-467D-A13E-A7289114A3A3}" v="1" dt="2021-11-02T09:22:13.512"/>
    <p1510:client id="{96E7B9D5-09E9-4580-8E0B-7F49C728F820}" v="1367" dt="2021-11-02T07:14:21.421"/>
    <p1510:client id="{9ADD88FA-B223-4C85-B3FA-D576224A8A05}" v="698" dt="2021-11-02T18:13:13.527"/>
    <p1510:client id="{E2C4B9C5-42AC-4880-B98E-ACE084440E19}" v="1" dt="2021-11-02T09:25:06.278"/>
    <p1510:client id="{FEAC0657-08A0-459F-852E-04E99890811A}" v="1035" dt="2021-11-02T11:13:33.55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265" autoAdjust="0"/>
    <p:restoredTop sz="94590" autoAdjust="0"/>
  </p:normalViewPr>
  <p:slideViewPr>
    <p:cSldViewPr>
      <p:cViewPr varScale="1">
        <p:scale>
          <a:sx n="80" d="100"/>
          <a:sy n="80" d="100"/>
        </p:scale>
        <p:origin x="941"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90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microsoft.com/office/2015/10/relationships/revisionInfo" Target="revisionInfo.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472FC0-3A6E-4FDF-98C7-05D53ADA3185}" type="datetimeFigureOut">
              <a:rPr lang="en-US" smtClean="0"/>
              <a:pPr/>
              <a:t>12/7/2021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7E15A7B-879F-45B5-9291-0F55AE53DB35}" type="slidenum">
              <a:rPr lang="en-US" smtClean="0"/>
              <a:pPr/>
              <a:t>‹#›</a:t>
            </a:fld>
            <a:endParaRPr lang="en-US"/>
          </a:p>
        </p:txBody>
      </p:sp>
    </p:spTree>
    <p:extLst>
      <p:ext uri="{BB962C8B-B14F-4D97-AF65-F5344CB8AC3E}">
        <p14:creationId xmlns:p14="http://schemas.microsoft.com/office/powerpoint/2010/main" val="2392314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F44B48-72A2-4A15-9A9B-0DA2BF7C6B02}" type="datetimeFigureOut">
              <a:rPr lang="en-US" smtClean="0"/>
              <a:pPr/>
              <a:t>12/7/2021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238FA3-189B-4AA8-9E46-1FED810FB611}" type="slidenum">
              <a:rPr lang="en-US" smtClean="0"/>
              <a:pPr/>
              <a:t>‹#›</a:t>
            </a:fld>
            <a:endParaRPr lang="en-US"/>
          </a:p>
        </p:txBody>
      </p:sp>
    </p:spTree>
    <p:extLst>
      <p:ext uri="{BB962C8B-B14F-4D97-AF65-F5344CB8AC3E}">
        <p14:creationId xmlns:p14="http://schemas.microsoft.com/office/powerpoint/2010/main" val="798616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D238FA3-189B-4AA8-9E46-1FED810FB611}" type="slidenum">
              <a:rPr lang="en-US" smtClean="0"/>
              <a:pPr/>
              <a:t>9</a:t>
            </a:fld>
            <a:endParaRPr lang="en-US"/>
          </a:p>
        </p:txBody>
      </p:sp>
    </p:spTree>
    <p:extLst>
      <p:ext uri="{BB962C8B-B14F-4D97-AF65-F5344CB8AC3E}">
        <p14:creationId xmlns:p14="http://schemas.microsoft.com/office/powerpoint/2010/main" val="2157429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26EC765-4EEE-40D6-8764-C358A9B0EA2D}" type="datetime3">
              <a:rPr lang="en-US" smtClean="0"/>
              <a:pPr/>
              <a:t>7 December 2021</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969781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5A40CD3-6E5F-40AF-B983-BCBC5BE7EFA8}" type="datetime3">
              <a:rPr lang="en-US" smtClean="0"/>
              <a:pPr/>
              <a:t>7 December 2021</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050042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4D0355-2878-40EF-BB47-0AEFF38312E9}" type="datetime3">
              <a:rPr lang="en-US" smtClean="0"/>
              <a:pPr/>
              <a:t>7 December 2021</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1066861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414E9F-A237-4082-B37B-D926ADB268EE}" type="datetime3">
              <a:rPr lang="en-US" smtClean="0"/>
              <a:pPr/>
              <a:t>7 December 2021</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383148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9643EF-B253-4651-964D-5C22C18A1755}" type="datetime3">
              <a:rPr lang="en-US" smtClean="0"/>
              <a:pPr/>
              <a:t>7 December 2021</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1244091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9EAEA68-FEEF-400D-AE97-0743E2B01B36}" type="datetime3">
              <a:rPr lang="en-US" smtClean="0"/>
              <a:pPr/>
              <a:t>7 December 2021</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017900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04555E2-DE6E-4EB6-8DFA-DC17E6D6B29D}" type="datetime3">
              <a:rPr lang="en-US" smtClean="0"/>
              <a:pPr/>
              <a:t>7 December 2021</a:t>
            </a:fld>
            <a:endParaRPr lang="en-US"/>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240346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A9C9DA3-207B-4128-A780-0899C9C276AD}" type="datetime3">
              <a:rPr lang="en-US" smtClean="0"/>
              <a:pPr/>
              <a:t>7 December 2021</a:t>
            </a:fld>
            <a:endParaRPr lang="en-US"/>
          </a:p>
        </p:txBody>
      </p:sp>
      <p:sp>
        <p:nvSpPr>
          <p:cNvPr id="4" name="Footer Placeholder 3"/>
          <p:cNvSpPr>
            <a:spLocks noGrp="1"/>
          </p:cNvSpPr>
          <p:nvPr>
            <p:ph type="ftr" sz="quarter" idx="11"/>
          </p:nvPr>
        </p:nvSpPr>
        <p:spPr/>
        <p:txBody>
          <a:bodyPr/>
          <a:lstStyle/>
          <a:p>
            <a:r>
              <a:rPr lang="en-US"/>
              <a:t>Department of CSE</a:t>
            </a:r>
          </a:p>
        </p:txBody>
      </p:sp>
      <p:sp>
        <p:nvSpPr>
          <p:cNvPr id="5" name="Slide Number Placeholder 4"/>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788019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28E112-8377-45A9-BD19-18629BBD0547}" type="datetime3">
              <a:rPr lang="en-US" smtClean="0"/>
              <a:pPr/>
              <a:t>7 December 2021</a:t>
            </a:fld>
            <a:endParaRPr lang="en-US"/>
          </a:p>
        </p:txBody>
      </p:sp>
      <p:sp>
        <p:nvSpPr>
          <p:cNvPr id="3" name="Footer Placeholder 2"/>
          <p:cNvSpPr>
            <a:spLocks noGrp="1"/>
          </p:cNvSpPr>
          <p:nvPr>
            <p:ph type="ftr" sz="quarter" idx="11"/>
          </p:nvPr>
        </p:nvSpPr>
        <p:spPr/>
        <p:txBody>
          <a:bodyPr/>
          <a:lstStyle/>
          <a:p>
            <a:r>
              <a:rPr lang="en-US"/>
              <a:t>Department of CSE</a:t>
            </a:r>
          </a:p>
        </p:txBody>
      </p:sp>
      <p:sp>
        <p:nvSpPr>
          <p:cNvPr id="4" name="Slide Number Placeholder 3"/>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352883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9DA7BD-A364-4835-B5C3-69F4869872EB}" type="datetime3">
              <a:rPr lang="en-US" smtClean="0"/>
              <a:pPr/>
              <a:t>7 December 2021</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73928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E59191-5CCA-41B9-93A5-50C4E62DD0DE}" type="datetime3">
              <a:rPr lang="en-US" smtClean="0"/>
              <a:pPr/>
              <a:t>7 December 2021</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452269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8940" y="228600"/>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2E2D50-3CC8-4828-A0F7-4352819C0BDB}" type="datetime3">
              <a:rPr lang="en-US" smtClean="0"/>
              <a:pPr/>
              <a:t>7 December 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Department of CSE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28076C-CE04-4A00-BFAA-A90EA8355859}" type="slidenum">
              <a:rPr lang="en-US" smtClean="0"/>
              <a:pPr/>
              <a:t>‹#›</a:t>
            </a:fld>
            <a:endParaRPr lang="en-US"/>
          </a:p>
        </p:txBody>
      </p:sp>
      <p:sp>
        <p:nvSpPr>
          <p:cNvPr id="8" name="Rectangle 7"/>
          <p:cNvSpPr/>
          <p:nvPr userDrawn="1"/>
        </p:nvSpPr>
        <p:spPr>
          <a:xfrm>
            <a:off x="298940" y="177143"/>
            <a:ext cx="8610600" cy="6553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userDrawn="1"/>
        </p:nvCxnSpPr>
        <p:spPr>
          <a:xfrm>
            <a:off x="298940" y="1219200"/>
            <a:ext cx="8610600" cy="158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23151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towardsdatascience.com/machine-learning-in-coupon-recommendation-2bdae281d840" TargetMode="External"/><Relationship Id="rId2" Type="http://schemas.openxmlformats.org/officeDocument/2006/relationships/hyperlink" Target="https://towardsdatascience.com/how-to-split-data-into-three-sets-train-validation-and-test-and-why-e50d22d3e54c"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l"/>
            <a:r>
              <a:rPr lang="en-US" dirty="0">
                <a:latin typeface="Arial" pitchFamily="34" charset="0"/>
                <a:cs typeface="Arial" pitchFamily="34" charset="0"/>
              </a:rPr>
              <a:t> </a:t>
            </a:r>
          </a:p>
        </p:txBody>
      </p:sp>
      <p:sp>
        <p:nvSpPr>
          <p:cNvPr id="3" name="Content Placeholder 2"/>
          <p:cNvSpPr>
            <a:spLocks noGrp="1"/>
          </p:cNvSpPr>
          <p:nvPr>
            <p:ph idx="1"/>
          </p:nvPr>
        </p:nvSpPr>
        <p:spPr>
          <a:xfrm>
            <a:off x="495300" y="2103437"/>
            <a:ext cx="8229600" cy="4525963"/>
          </a:xfrm>
        </p:spPr>
        <p:txBody>
          <a:bodyPr/>
          <a:lstStyle/>
          <a:p>
            <a:pPr>
              <a:buNone/>
            </a:pPr>
            <a:r>
              <a:rPr lang="en-US" dirty="0"/>
              <a:t> </a:t>
            </a:r>
          </a:p>
        </p:txBody>
      </p:sp>
      <p:sp>
        <p:nvSpPr>
          <p:cNvPr id="4" name="Date Placeholder 3"/>
          <p:cNvSpPr>
            <a:spLocks noGrp="1"/>
          </p:cNvSpPr>
          <p:nvPr>
            <p:ph type="dt" sz="half" idx="10"/>
          </p:nvPr>
        </p:nvSpPr>
        <p:spPr/>
        <p:txBody>
          <a:bodyPr/>
          <a:lstStyle/>
          <a:p>
            <a:fld id="{00770AC0-521A-4761-B605-21BC84785148}" type="datetime3">
              <a:rPr lang="en-US" sz="1600" b="1" smtClean="0"/>
              <a:pPr/>
              <a:t>7 December 2021</a:t>
            </a:fld>
            <a:endParaRPr lang="en-US" sz="1600" b="1" dirty="0"/>
          </a:p>
        </p:txBody>
      </p:sp>
      <p:sp>
        <p:nvSpPr>
          <p:cNvPr id="5" name="Footer Placeholder 4"/>
          <p:cNvSpPr>
            <a:spLocks noGrp="1"/>
          </p:cNvSpPr>
          <p:nvPr>
            <p:ph type="ftr" sz="quarter" idx="11"/>
          </p:nvPr>
        </p:nvSpPr>
        <p:spPr/>
        <p:txBody>
          <a:bodyPr/>
          <a:lstStyle/>
          <a:p>
            <a:r>
              <a:rPr lang="en-US" sz="1600" b="1" dirty="0"/>
              <a:t>Department of CSE</a:t>
            </a:r>
          </a:p>
        </p:txBody>
      </p:sp>
      <p:sp>
        <p:nvSpPr>
          <p:cNvPr id="6" name="Slide Number Placeholder 5"/>
          <p:cNvSpPr>
            <a:spLocks noGrp="1"/>
          </p:cNvSpPr>
          <p:nvPr>
            <p:ph type="sldNum" sz="quarter" idx="12"/>
          </p:nvPr>
        </p:nvSpPr>
        <p:spPr/>
        <p:txBody>
          <a:bodyPr/>
          <a:lstStyle/>
          <a:p>
            <a:fld id="{C0EC1BDC-9B67-430D-970A-E36C75175141}" type="slidenum">
              <a:rPr lang="en-US" sz="1600" smtClean="0"/>
              <a:pPr/>
              <a:t>1</a:t>
            </a:fld>
            <a:endParaRPr lang="en-US" sz="1600" dirty="0"/>
          </a:p>
        </p:txBody>
      </p:sp>
      <p:sp>
        <p:nvSpPr>
          <p:cNvPr id="7" name="Rectangle 6"/>
          <p:cNvSpPr/>
          <p:nvPr/>
        </p:nvSpPr>
        <p:spPr>
          <a:xfrm>
            <a:off x="1524000" y="2605067"/>
            <a:ext cx="6518845" cy="954107"/>
          </a:xfrm>
          <a:prstGeom prst="rect">
            <a:avLst/>
          </a:prstGeom>
        </p:spPr>
        <p:txBody>
          <a:bodyPr wrap="square" lIns="91440" tIns="45720" rIns="91440" bIns="45720" anchor="t">
            <a:spAutoFit/>
          </a:bodyPr>
          <a:lstStyle/>
          <a:p>
            <a:pPr algn="ctr"/>
            <a:r>
              <a:rPr lang="en-IN" sz="2400" b="1" kern="0" dirty="0">
                <a:solidFill>
                  <a:srgbClr val="000000"/>
                </a:solidFill>
                <a:effectLst/>
                <a:latin typeface="+mj-lt"/>
                <a:ea typeface="Times New Roman" panose="02020603050405020304" pitchFamily="18" charset="0"/>
                <a:cs typeface="Times New Roman" panose="02020603050405020304" pitchFamily="18" charset="0"/>
              </a:rPr>
              <a:t>IN-VEHICLE-COUPON-RECOMMENDATION</a:t>
            </a:r>
            <a:endParaRPr lang="en-IN" sz="2400" b="1" kern="0" dirty="0">
              <a:solidFill>
                <a:srgbClr val="2F5496"/>
              </a:solidFill>
              <a:effectLst/>
              <a:latin typeface="+mj-lt"/>
              <a:ea typeface="Times New Roman" panose="02020603050405020304" pitchFamily="18" charset="0"/>
              <a:cs typeface="Times New Roman" panose="02020603050405020304" pitchFamily="18" charset="0"/>
            </a:endParaRPr>
          </a:p>
          <a:p>
            <a:pPr algn="ctr"/>
            <a:endParaRPr lang="en-US" sz="3200" dirty="0">
              <a:cs typeface="Calibri"/>
            </a:endParaRPr>
          </a:p>
        </p:txBody>
      </p:sp>
      <p:sp>
        <p:nvSpPr>
          <p:cNvPr id="8" name="Rectangle 7"/>
          <p:cNvSpPr/>
          <p:nvPr/>
        </p:nvSpPr>
        <p:spPr>
          <a:xfrm>
            <a:off x="457200" y="3808728"/>
            <a:ext cx="6400800" cy="1149033"/>
          </a:xfrm>
          <a:prstGeom prst="rect">
            <a:avLst/>
          </a:prstGeom>
        </p:spPr>
        <p:txBody>
          <a:bodyPr wrap="square" lIns="91440" tIns="45720" rIns="91440" bIns="45720" anchor="t">
            <a:spAutoFit/>
          </a:bodyPr>
          <a:lstStyle/>
          <a:p>
            <a:r>
              <a:rPr lang="en-US" dirty="0">
                <a:cs typeface="Arial" panose="020B0604020202020204" pitchFamily="34" charset="0"/>
              </a:rPr>
              <a:t>Project Guide: </a:t>
            </a:r>
            <a:r>
              <a:rPr lang="en-IN" b="1" dirty="0" err="1">
                <a:solidFill>
                  <a:srgbClr val="FF0000"/>
                </a:solidFill>
                <a:effectLst/>
                <a:ea typeface="Times New Roman" panose="02020603050405020304" pitchFamily="18" charset="0"/>
                <a:cs typeface="Arial" panose="020B0604020202020204" pitchFamily="34" charset="0"/>
              </a:rPr>
              <a:t>Ms</a:t>
            </a:r>
            <a:r>
              <a:rPr lang="en-IN" b="1" dirty="0" err="1">
                <a:solidFill>
                  <a:srgbClr val="FF0000"/>
                </a:solidFill>
                <a:ea typeface="Times New Roman" panose="02020603050405020304" pitchFamily="18" charset="0"/>
                <a:cs typeface="Arial" panose="020B0604020202020204" pitchFamily="34" charset="0"/>
              </a:rPr>
              <a:t>.S</a:t>
            </a:r>
            <a:r>
              <a:rPr lang="en-IN" b="1" dirty="0" err="1">
                <a:solidFill>
                  <a:srgbClr val="FF0000"/>
                </a:solidFill>
                <a:effectLst/>
                <a:ea typeface="Times New Roman" panose="02020603050405020304" pitchFamily="18" charset="0"/>
                <a:cs typeface="Arial" panose="020B0604020202020204" pitchFamily="34" charset="0"/>
              </a:rPr>
              <a:t>.R</a:t>
            </a:r>
            <a:r>
              <a:rPr lang="en-IN" b="1" dirty="0">
                <a:solidFill>
                  <a:srgbClr val="FF0000"/>
                </a:solidFill>
                <a:effectLst/>
                <a:ea typeface="Times New Roman" panose="02020603050405020304" pitchFamily="18" charset="0"/>
                <a:cs typeface="Arial" panose="020B0604020202020204" pitchFamily="34" charset="0"/>
              </a:rPr>
              <a:t> SRIVIDHYA</a:t>
            </a:r>
            <a:endParaRPr lang="en-IN" dirty="0">
              <a:effectLst/>
              <a:ea typeface="Times New Roman" panose="02020603050405020304" pitchFamily="18" charset="0"/>
              <a:cs typeface="Arial" panose="020B0604020202020204" pitchFamily="34" charset="0"/>
            </a:endParaRPr>
          </a:p>
          <a:p>
            <a:pPr>
              <a:lnSpc>
                <a:spcPct val="150000"/>
              </a:lnSpc>
            </a:pPr>
            <a:r>
              <a:rPr lang="en-US" dirty="0">
                <a:cs typeface="Arial" panose="020B0604020202020204" pitchFamily="34" charset="0"/>
              </a:rPr>
              <a:t>Name of the Student: NAVAMSHU RAM PV</a:t>
            </a:r>
          </a:p>
          <a:p>
            <a:pPr>
              <a:lnSpc>
                <a:spcPct val="150000"/>
              </a:lnSpc>
            </a:pPr>
            <a:r>
              <a:rPr lang="en-US" dirty="0">
                <a:cs typeface="Arial" panose="020B0604020202020204" pitchFamily="34" charset="0"/>
              </a:rPr>
              <a:t>Register Number: 39110683</a:t>
            </a:r>
          </a:p>
        </p:txBody>
      </p:sp>
      <p:pic>
        <p:nvPicPr>
          <p:cNvPr id="9" name="Picture 8" descr="new letter head July30_2020.png"/>
          <p:cNvPicPr/>
          <p:nvPr/>
        </p:nvPicPr>
        <p:blipFill>
          <a:blip r:embed="rId2" cstate="print"/>
          <a:stretch>
            <a:fillRect/>
          </a:stretch>
        </p:blipFill>
        <p:spPr>
          <a:xfrm>
            <a:off x="381000" y="228600"/>
            <a:ext cx="8458200" cy="17526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88A2916-C0A4-4267-9374-48ED518F9068}" type="datetime3">
              <a:rPr lang="en-US" smtClean="0"/>
              <a:pPr/>
              <a:t>7 December 2021</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10</a:t>
            </a:fld>
            <a:endParaRPr lang="en-US"/>
          </a:p>
        </p:txBody>
      </p:sp>
      <p:sp>
        <p:nvSpPr>
          <p:cNvPr id="7" name="Title 1"/>
          <p:cNvSpPr>
            <a:spLocks noGrp="1"/>
          </p:cNvSpPr>
          <p:nvPr>
            <p:ph type="title"/>
          </p:nvPr>
        </p:nvSpPr>
        <p:spPr>
          <a:xfrm>
            <a:off x="381000" y="457200"/>
            <a:ext cx="8229600" cy="655638"/>
          </a:xfrm>
        </p:spPr>
        <p:txBody>
          <a:bodyPr>
            <a:noAutofit/>
          </a:bodyPr>
          <a:lstStyle/>
          <a:p>
            <a:pPr algn="l"/>
            <a:r>
              <a:rPr lang="en-US" dirty="0">
                <a:solidFill>
                  <a:srgbClr val="C00000"/>
                </a:solidFill>
                <a:latin typeface="+mn-lt"/>
                <a:cs typeface="Arial" pitchFamily="34" charset="0"/>
              </a:rPr>
              <a:t>Project Implementation</a:t>
            </a:r>
            <a:endParaRPr lang="en-US" dirty="0">
              <a:solidFill>
                <a:srgbClr val="C00000"/>
              </a:solidFill>
              <a:latin typeface="+mn-lt"/>
            </a:endParaRPr>
          </a:p>
        </p:txBody>
      </p:sp>
      <p:sp>
        <p:nvSpPr>
          <p:cNvPr id="8" name="Content Placeholder 2"/>
          <p:cNvSpPr>
            <a:spLocks noGrp="1"/>
          </p:cNvSpPr>
          <p:nvPr>
            <p:ph idx="1"/>
          </p:nvPr>
        </p:nvSpPr>
        <p:spPr>
          <a:xfrm>
            <a:off x="457200" y="1600200"/>
            <a:ext cx="8305800" cy="4800600"/>
          </a:xfrm>
        </p:spPr>
        <p:txBody>
          <a:bodyPr vert="horz" lIns="91440" tIns="45720" rIns="91440" bIns="45720" rtlCol="0" anchor="t">
            <a:normAutofit/>
          </a:bodyPr>
          <a:lstStyle/>
          <a:p>
            <a:pPr algn="just">
              <a:lnSpc>
                <a:spcPct val="150000"/>
              </a:lnSpc>
            </a:pPr>
            <a:r>
              <a:rPr lang="en-US" sz="1900" dirty="0">
                <a:ea typeface="+mn-lt"/>
                <a:cs typeface="+mn-lt"/>
              </a:rPr>
              <a:t>In this project I will demonstrate how to build a model predicting recommender system using decision tree in python using the following steps:</a:t>
            </a:r>
          </a:p>
          <a:p>
            <a:pPr marL="0" indent="0" algn="just">
              <a:lnSpc>
                <a:spcPct val="150000"/>
              </a:lnSpc>
              <a:buNone/>
            </a:pPr>
            <a:endParaRPr lang="en-US" sz="1900" dirty="0">
              <a:cs typeface="Arial" pitchFamily="34" charset="0"/>
            </a:endParaRPr>
          </a:p>
          <a:p>
            <a:pPr algn="just">
              <a:lnSpc>
                <a:spcPct val="150000"/>
              </a:lnSpc>
            </a:pPr>
            <a:r>
              <a:rPr lang="en-US" sz="1800" dirty="0">
                <a:cs typeface="Calibri"/>
              </a:rPr>
              <a:t>Data preparation</a:t>
            </a:r>
          </a:p>
          <a:p>
            <a:pPr algn="just">
              <a:lnSpc>
                <a:spcPct val="150000"/>
              </a:lnSpc>
            </a:pPr>
            <a:r>
              <a:rPr lang="en-US" sz="1800" dirty="0">
                <a:cs typeface="Calibri"/>
              </a:rPr>
              <a:t>Exploratory data analysis</a:t>
            </a:r>
          </a:p>
          <a:p>
            <a:pPr algn="just">
              <a:lnSpc>
                <a:spcPct val="150000"/>
              </a:lnSpc>
            </a:pPr>
            <a:r>
              <a:rPr lang="en-US" sz="1800" dirty="0">
                <a:cs typeface="Calibri"/>
              </a:rPr>
              <a:t>Analyzing the correlation to numerical features</a:t>
            </a:r>
          </a:p>
          <a:p>
            <a:pPr algn="just">
              <a:lnSpc>
                <a:spcPct val="150000"/>
              </a:lnSpc>
            </a:pPr>
            <a:r>
              <a:rPr lang="en-US" sz="1800" dirty="0">
                <a:cs typeface="Calibri"/>
              </a:rPr>
              <a:t>Encode categorical features</a:t>
            </a:r>
          </a:p>
          <a:p>
            <a:pPr algn="just">
              <a:lnSpc>
                <a:spcPct val="150000"/>
              </a:lnSpc>
            </a:pPr>
            <a:r>
              <a:rPr lang="en-US" sz="1800" dirty="0">
                <a:cs typeface="Calibri"/>
              </a:rPr>
              <a:t>Using machine learning decision tree algorithm for getting output</a:t>
            </a:r>
          </a:p>
          <a:p>
            <a:pPr>
              <a:buNone/>
            </a:pPr>
            <a:endParaRPr lang="en-US" sz="2800" dirty="0">
              <a:cs typeface="Calibri"/>
            </a:endParaRPr>
          </a:p>
        </p:txBody>
      </p:sp>
    </p:spTree>
    <p:extLst>
      <p:ext uri="{BB962C8B-B14F-4D97-AF65-F5344CB8AC3E}">
        <p14:creationId xmlns:p14="http://schemas.microsoft.com/office/powerpoint/2010/main" val="252648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A5492-0E32-4A3C-8254-307E60E9ACA7}"/>
              </a:ext>
            </a:extLst>
          </p:cNvPr>
          <p:cNvSpPr>
            <a:spLocks noGrp="1"/>
          </p:cNvSpPr>
          <p:nvPr>
            <p:ph type="title"/>
          </p:nvPr>
        </p:nvSpPr>
        <p:spPr/>
        <p:txBody>
          <a:bodyPr>
            <a:normAutofit/>
          </a:bodyPr>
          <a:lstStyle/>
          <a:p>
            <a:pPr algn="l"/>
            <a:r>
              <a:rPr lang="en-US" dirty="0">
                <a:solidFill>
                  <a:srgbClr val="C00000"/>
                </a:solidFill>
                <a:latin typeface="+mn-lt"/>
                <a:cs typeface="Calibri"/>
              </a:rPr>
              <a:t>Project Implementation</a:t>
            </a:r>
            <a:endParaRPr lang="en-US" dirty="0">
              <a:latin typeface="+mn-lt"/>
              <a:cs typeface="Calibri"/>
            </a:endParaRPr>
          </a:p>
        </p:txBody>
      </p:sp>
      <p:sp>
        <p:nvSpPr>
          <p:cNvPr id="3" name="Content Placeholder 2">
            <a:extLst>
              <a:ext uri="{FF2B5EF4-FFF2-40B4-BE49-F238E27FC236}">
                <a16:creationId xmlns:a16="http://schemas.microsoft.com/office/drawing/2014/main" id="{03C91D9A-6636-435A-8C20-568F418EB667}"/>
              </a:ext>
            </a:extLst>
          </p:cNvPr>
          <p:cNvSpPr>
            <a:spLocks noGrp="1"/>
          </p:cNvSpPr>
          <p:nvPr>
            <p:ph idx="1"/>
          </p:nvPr>
        </p:nvSpPr>
        <p:spPr/>
        <p:txBody>
          <a:bodyPr vert="horz" lIns="91440" tIns="45720" rIns="91440" bIns="45720" rtlCol="0" anchor="t">
            <a:normAutofit/>
          </a:bodyPr>
          <a:lstStyle/>
          <a:p>
            <a:pPr algn="just"/>
            <a:r>
              <a:rPr lang="en-US" sz="2000" dirty="0">
                <a:ea typeface="+mn-lt"/>
                <a:cs typeface="+mn-lt"/>
              </a:rPr>
              <a:t>In Python, Modules are simply files with the “.py” extension containing python code that can be imported inside another python program. In simple terms, we can consider a module to be the same as a code library or a file that contains a set of functions that you want to include in your application.</a:t>
            </a:r>
          </a:p>
          <a:p>
            <a:pPr marL="0" indent="0" algn="just">
              <a:buNone/>
            </a:pPr>
            <a:endParaRPr lang="en-US" sz="2000" dirty="0"/>
          </a:p>
          <a:p>
            <a:pPr algn="just"/>
            <a:r>
              <a:rPr lang="en-US" sz="2000" dirty="0">
                <a:ea typeface="+mn-lt"/>
                <a:cs typeface="+mn-lt"/>
              </a:rPr>
              <a:t>With the help of modules, we can organize related functions, classes, or any code block in the same file. So, It is considered a best practice while writing bigger codes for production-level projects in Data Science is to split the large Python code blocks into modules containing up to 300–400 lines of code.</a:t>
            </a:r>
          </a:p>
        </p:txBody>
      </p:sp>
      <p:sp>
        <p:nvSpPr>
          <p:cNvPr id="4" name="Date Placeholder 3">
            <a:extLst>
              <a:ext uri="{FF2B5EF4-FFF2-40B4-BE49-F238E27FC236}">
                <a16:creationId xmlns:a16="http://schemas.microsoft.com/office/drawing/2014/main" id="{2A520125-48BA-4487-B93D-F93BB1EB8A8B}"/>
              </a:ext>
            </a:extLst>
          </p:cNvPr>
          <p:cNvSpPr>
            <a:spLocks noGrp="1"/>
          </p:cNvSpPr>
          <p:nvPr>
            <p:ph type="dt" sz="half" idx="10"/>
          </p:nvPr>
        </p:nvSpPr>
        <p:spPr/>
        <p:txBody>
          <a:bodyPr/>
          <a:lstStyle/>
          <a:p>
            <a:fld id="{A2414E9F-A237-4082-B37B-D926ADB268EE}" type="datetime3">
              <a:rPr lang="en-US" smtClean="0"/>
              <a:pPr/>
              <a:t>7 December 2021</a:t>
            </a:fld>
            <a:endParaRPr lang="en-US"/>
          </a:p>
        </p:txBody>
      </p:sp>
      <p:sp>
        <p:nvSpPr>
          <p:cNvPr id="5" name="Footer Placeholder 4">
            <a:extLst>
              <a:ext uri="{FF2B5EF4-FFF2-40B4-BE49-F238E27FC236}">
                <a16:creationId xmlns:a16="http://schemas.microsoft.com/office/drawing/2014/main" id="{9AC9E0FF-E40E-4DC2-9AB1-4817B2CAF853}"/>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8B6077FA-2ED7-4B0E-965B-53B428821DC0}"/>
              </a:ext>
            </a:extLst>
          </p:cNvPr>
          <p:cNvSpPr>
            <a:spLocks noGrp="1"/>
          </p:cNvSpPr>
          <p:nvPr>
            <p:ph type="sldNum" sz="quarter" idx="12"/>
          </p:nvPr>
        </p:nvSpPr>
        <p:spPr/>
        <p:txBody>
          <a:bodyPr/>
          <a:lstStyle/>
          <a:p>
            <a:fld id="{7B28076C-CE04-4A00-BFAA-A90EA8355859}" type="slidenum">
              <a:rPr lang="en-US" smtClean="0"/>
              <a:pPr/>
              <a:t>11</a:t>
            </a:fld>
            <a:endParaRPr lang="en-US"/>
          </a:p>
        </p:txBody>
      </p:sp>
    </p:spTree>
    <p:extLst>
      <p:ext uri="{BB962C8B-B14F-4D97-AF65-F5344CB8AC3E}">
        <p14:creationId xmlns:p14="http://schemas.microsoft.com/office/powerpoint/2010/main" val="3080420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F4491-9DEC-4EE6-A5F5-CE0CC2BC1411}"/>
              </a:ext>
            </a:extLst>
          </p:cNvPr>
          <p:cNvSpPr>
            <a:spLocks noGrp="1"/>
          </p:cNvSpPr>
          <p:nvPr>
            <p:ph type="title"/>
          </p:nvPr>
        </p:nvSpPr>
        <p:spPr/>
        <p:txBody>
          <a:bodyPr/>
          <a:lstStyle/>
          <a:p>
            <a:pPr algn="l"/>
            <a:r>
              <a:rPr lang="en-US" dirty="0">
                <a:solidFill>
                  <a:srgbClr val="C00000"/>
                </a:solidFill>
                <a:latin typeface="+mn-lt"/>
                <a:cs typeface="Calibri"/>
              </a:rPr>
              <a:t>Project Implementation</a:t>
            </a:r>
            <a:endParaRPr lang="en-US" dirty="0">
              <a:latin typeface="+mn-lt"/>
            </a:endParaRPr>
          </a:p>
        </p:txBody>
      </p:sp>
      <p:sp>
        <p:nvSpPr>
          <p:cNvPr id="3" name="Content Placeholder 2">
            <a:extLst>
              <a:ext uri="{FF2B5EF4-FFF2-40B4-BE49-F238E27FC236}">
                <a16:creationId xmlns:a16="http://schemas.microsoft.com/office/drawing/2014/main" id="{407E150E-5358-4BE7-A033-236F3729DEC9}"/>
              </a:ext>
            </a:extLst>
          </p:cNvPr>
          <p:cNvSpPr>
            <a:spLocks noGrp="1"/>
          </p:cNvSpPr>
          <p:nvPr>
            <p:ph idx="1"/>
          </p:nvPr>
        </p:nvSpPr>
        <p:spPr/>
        <p:txBody>
          <a:bodyPr vert="horz" lIns="91440" tIns="45720" rIns="91440" bIns="45720" rtlCol="0" anchor="t">
            <a:normAutofit/>
          </a:bodyPr>
          <a:lstStyle/>
          <a:p>
            <a:pPr algn="just"/>
            <a:r>
              <a:rPr lang="en-US" dirty="0">
                <a:solidFill>
                  <a:srgbClr val="FF0000"/>
                </a:solidFill>
                <a:cs typeface="Calibri"/>
              </a:rPr>
              <a:t>Hardware &amp; Software Requirements:</a:t>
            </a:r>
            <a:endParaRPr lang="en-US" dirty="0">
              <a:solidFill>
                <a:srgbClr val="000000"/>
              </a:solidFill>
              <a:cs typeface="Calibri"/>
            </a:endParaRPr>
          </a:p>
          <a:p>
            <a:pPr algn="just"/>
            <a:r>
              <a:rPr lang="en-US" sz="1900" dirty="0">
                <a:cs typeface="Calibri"/>
              </a:rPr>
              <a:t>8 GB RAM</a:t>
            </a:r>
            <a:endParaRPr lang="en-US" sz="1900" dirty="0">
              <a:solidFill>
                <a:srgbClr val="000000"/>
              </a:solidFill>
              <a:cs typeface="Calibri"/>
            </a:endParaRPr>
          </a:p>
          <a:p>
            <a:pPr algn="just"/>
            <a:r>
              <a:rPr lang="en-US" sz="1900" dirty="0">
                <a:solidFill>
                  <a:srgbClr val="000000"/>
                </a:solidFill>
                <a:cs typeface="Calibri"/>
              </a:rPr>
              <a:t>Operating System</a:t>
            </a:r>
          </a:p>
          <a:p>
            <a:pPr algn="just"/>
            <a:r>
              <a:rPr lang="en-US" sz="1900" dirty="0">
                <a:solidFill>
                  <a:srgbClr val="000000"/>
                </a:solidFill>
                <a:cs typeface="Calibri"/>
              </a:rPr>
              <a:t>Windows 11,Core i5</a:t>
            </a:r>
          </a:p>
          <a:p>
            <a:pPr algn="just"/>
            <a:r>
              <a:rPr lang="en-US" sz="1900" dirty="0">
                <a:solidFill>
                  <a:srgbClr val="000000"/>
                </a:solidFill>
                <a:cs typeface="Calibri"/>
              </a:rPr>
              <a:t>Anaconda navigator along with python 3.8</a:t>
            </a:r>
          </a:p>
          <a:p>
            <a:pPr marL="0" indent="0" algn="just">
              <a:buNone/>
            </a:pPr>
            <a:endParaRPr lang="en-US" sz="1900" dirty="0">
              <a:solidFill>
                <a:srgbClr val="000000"/>
              </a:solidFill>
              <a:cs typeface="Calibri"/>
            </a:endParaRPr>
          </a:p>
          <a:p>
            <a:pPr algn="just"/>
            <a:r>
              <a:rPr lang="en-US" sz="3000" dirty="0">
                <a:solidFill>
                  <a:srgbClr val="FF0000"/>
                </a:solidFill>
                <a:cs typeface="Calibri"/>
              </a:rPr>
              <a:t>About Dataset: </a:t>
            </a:r>
          </a:p>
          <a:p>
            <a:pPr algn="just"/>
            <a:r>
              <a:rPr lang="en-US" sz="1800" dirty="0"/>
              <a:t>This data was collected via a survey on Amazon Mechanical Turk. The survey describes different driving scenarios including the destination, current time, weather, passenger, etc., and then ask the person whether he will accept the coupon if he is the driver. </a:t>
            </a:r>
            <a:endParaRPr lang="en-US" sz="1800" dirty="0">
              <a:solidFill>
                <a:srgbClr val="000000"/>
              </a:solidFill>
              <a:cs typeface="Calibri"/>
            </a:endParaRPr>
          </a:p>
        </p:txBody>
      </p:sp>
      <p:sp>
        <p:nvSpPr>
          <p:cNvPr id="4" name="Date Placeholder 3">
            <a:extLst>
              <a:ext uri="{FF2B5EF4-FFF2-40B4-BE49-F238E27FC236}">
                <a16:creationId xmlns:a16="http://schemas.microsoft.com/office/drawing/2014/main" id="{6F796C40-803B-45A3-A10F-5F47882AE024}"/>
              </a:ext>
            </a:extLst>
          </p:cNvPr>
          <p:cNvSpPr>
            <a:spLocks noGrp="1"/>
          </p:cNvSpPr>
          <p:nvPr>
            <p:ph type="dt" sz="half" idx="10"/>
          </p:nvPr>
        </p:nvSpPr>
        <p:spPr/>
        <p:txBody>
          <a:bodyPr/>
          <a:lstStyle/>
          <a:p>
            <a:fld id="{A2414E9F-A237-4082-B37B-D926ADB268EE}" type="datetime3">
              <a:rPr lang="en-US" smtClean="0"/>
              <a:pPr/>
              <a:t>7 December 2021</a:t>
            </a:fld>
            <a:endParaRPr lang="en-US"/>
          </a:p>
        </p:txBody>
      </p:sp>
      <p:sp>
        <p:nvSpPr>
          <p:cNvPr id="5" name="Footer Placeholder 4">
            <a:extLst>
              <a:ext uri="{FF2B5EF4-FFF2-40B4-BE49-F238E27FC236}">
                <a16:creationId xmlns:a16="http://schemas.microsoft.com/office/drawing/2014/main" id="{EC19CF75-D7D9-4968-9E13-FDE5EB6A4C5F}"/>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EDA2D05D-6700-4707-89BF-E08AEC64B217}"/>
              </a:ext>
            </a:extLst>
          </p:cNvPr>
          <p:cNvSpPr>
            <a:spLocks noGrp="1"/>
          </p:cNvSpPr>
          <p:nvPr>
            <p:ph type="sldNum" sz="quarter" idx="12"/>
          </p:nvPr>
        </p:nvSpPr>
        <p:spPr/>
        <p:txBody>
          <a:bodyPr/>
          <a:lstStyle/>
          <a:p>
            <a:fld id="{7B28076C-CE04-4A00-BFAA-A90EA8355859}" type="slidenum">
              <a:rPr lang="en-US" smtClean="0"/>
              <a:pPr/>
              <a:t>12</a:t>
            </a:fld>
            <a:endParaRPr lang="en-US"/>
          </a:p>
        </p:txBody>
      </p:sp>
    </p:spTree>
    <p:extLst>
      <p:ext uri="{BB962C8B-B14F-4D97-AF65-F5344CB8AC3E}">
        <p14:creationId xmlns:p14="http://schemas.microsoft.com/office/powerpoint/2010/main" val="2979680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A5854-67BF-4B08-87C5-081148A9D3F1}"/>
              </a:ext>
            </a:extLst>
          </p:cNvPr>
          <p:cNvSpPr>
            <a:spLocks noGrp="1"/>
          </p:cNvSpPr>
          <p:nvPr>
            <p:ph type="title"/>
          </p:nvPr>
        </p:nvSpPr>
        <p:spPr/>
        <p:txBody>
          <a:bodyPr/>
          <a:lstStyle/>
          <a:p>
            <a:pPr algn="l"/>
            <a:r>
              <a:rPr lang="en-US" dirty="0">
                <a:solidFill>
                  <a:srgbClr val="C00000"/>
                </a:solidFill>
                <a:latin typeface="+mn-lt"/>
                <a:ea typeface="+mj-lt"/>
                <a:cs typeface="+mj-lt"/>
              </a:rPr>
              <a:t>Project Implementation</a:t>
            </a:r>
            <a:endParaRPr lang="en-US" dirty="0">
              <a:latin typeface="+mn-lt"/>
              <a:ea typeface="+mj-lt"/>
              <a:cs typeface="+mj-lt"/>
            </a:endParaRPr>
          </a:p>
        </p:txBody>
      </p:sp>
      <p:sp>
        <p:nvSpPr>
          <p:cNvPr id="3" name="Content Placeholder 2">
            <a:extLst>
              <a:ext uri="{FF2B5EF4-FFF2-40B4-BE49-F238E27FC236}">
                <a16:creationId xmlns:a16="http://schemas.microsoft.com/office/drawing/2014/main" id="{D6644BAF-C317-4CA6-AF0C-AEE9E8BCB55A}"/>
              </a:ext>
            </a:extLst>
          </p:cNvPr>
          <p:cNvSpPr>
            <a:spLocks noGrp="1"/>
          </p:cNvSpPr>
          <p:nvPr>
            <p:ph idx="1"/>
          </p:nvPr>
        </p:nvSpPr>
        <p:spPr/>
        <p:txBody>
          <a:bodyPr vert="horz" lIns="91440" tIns="45720" rIns="91440" bIns="45720" rtlCol="0" anchor="t">
            <a:normAutofit fontScale="92500" lnSpcReduction="10000"/>
          </a:bodyPr>
          <a:lstStyle/>
          <a:p>
            <a:pPr algn="just"/>
            <a:r>
              <a:rPr lang="en-US" sz="1800" b="1" dirty="0">
                <a:ea typeface="+mn-lt"/>
                <a:cs typeface="+mn-lt"/>
              </a:rPr>
              <a:t>Step.1:</a:t>
            </a:r>
            <a:r>
              <a:rPr lang="en-US" sz="1800" dirty="0">
                <a:ea typeface="+mn-lt"/>
                <a:cs typeface="+mn-lt"/>
              </a:rPr>
              <a:t> Identifying the problem, collecting, describing the dataset</a:t>
            </a:r>
          </a:p>
          <a:p>
            <a:pPr marL="0" indent="0" algn="just">
              <a:buNone/>
            </a:pPr>
            <a:endParaRPr lang="en-US" sz="1800" dirty="0">
              <a:ea typeface="+mn-lt"/>
              <a:cs typeface="+mn-lt"/>
            </a:endParaRPr>
          </a:p>
          <a:p>
            <a:pPr algn="just"/>
            <a:r>
              <a:rPr lang="en-US" sz="1800" b="1" dirty="0">
                <a:ea typeface="+mn-lt"/>
                <a:cs typeface="+mn-lt"/>
              </a:rPr>
              <a:t>Step.2:</a:t>
            </a:r>
            <a:r>
              <a:rPr lang="en-US" sz="1800" dirty="0">
                <a:ea typeface="+mn-lt"/>
                <a:cs typeface="+mn-lt"/>
              </a:rPr>
              <a:t> Exploring, data cleaning and preparation</a:t>
            </a:r>
          </a:p>
          <a:p>
            <a:pPr marL="0" indent="0" algn="just">
              <a:buNone/>
            </a:pPr>
            <a:endParaRPr lang="en-US" sz="1800" dirty="0">
              <a:ea typeface="+mn-lt"/>
              <a:cs typeface="+mn-lt"/>
            </a:endParaRPr>
          </a:p>
          <a:p>
            <a:pPr algn="just"/>
            <a:r>
              <a:rPr lang="en-US" sz="1800" b="1" dirty="0">
                <a:ea typeface="+mn-lt"/>
                <a:cs typeface="+mn-lt"/>
              </a:rPr>
              <a:t>Step.3:</a:t>
            </a:r>
            <a:r>
              <a:rPr lang="en-US" sz="1800" dirty="0">
                <a:ea typeface="+mn-lt"/>
                <a:cs typeface="+mn-lt"/>
              </a:rPr>
              <a:t> Building the models</a:t>
            </a:r>
          </a:p>
          <a:p>
            <a:pPr marL="0" indent="0" algn="just">
              <a:buNone/>
            </a:pPr>
            <a:endParaRPr lang="en-US" sz="1800" dirty="0">
              <a:ea typeface="+mn-lt"/>
              <a:cs typeface="+mn-lt"/>
            </a:endParaRPr>
          </a:p>
          <a:p>
            <a:pPr algn="just"/>
            <a:r>
              <a:rPr lang="en-US" sz="1800" b="1" dirty="0">
                <a:ea typeface="+mn-lt"/>
                <a:cs typeface="+mn-lt"/>
              </a:rPr>
              <a:t>Step.4:</a:t>
            </a:r>
            <a:r>
              <a:rPr lang="en-US" sz="1800" dirty="0">
                <a:ea typeface="+mn-lt"/>
                <a:cs typeface="+mn-lt"/>
              </a:rPr>
              <a:t> Test and evaluate the performance of the models</a:t>
            </a:r>
          </a:p>
          <a:p>
            <a:pPr marL="0" indent="0">
              <a:lnSpc>
                <a:spcPct val="110000"/>
              </a:lnSpc>
              <a:spcAft>
                <a:spcPts val="600"/>
              </a:spcAft>
              <a:buNone/>
            </a:pPr>
            <a:endParaRPr lang="en-IN" sz="1800" dirty="0">
              <a:effectLst/>
              <a:ea typeface="Times New Roman" panose="02020603050405020304" pitchFamily="18" charset="0"/>
              <a:cs typeface="Times New Roman" panose="02020603050405020304" pitchFamily="18" charset="0"/>
            </a:endParaRPr>
          </a:p>
          <a:p>
            <a:pPr marL="0" indent="0">
              <a:lnSpc>
                <a:spcPct val="110000"/>
              </a:lnSpc>
              <a:spcAft>
                <a:spcPts val="600"/>
              </a:spcAft>
              <a:buNone/>
            </a:pPr>
            <a:r>
              <a:rPr lang="en-IN" sz="1800" dirty="0">
                <a:effectLst/>
                <a:ea typeface="Times New Roman" panose="02020603050405020304" pitchFamily="18" charset="0"/>
                <a:cs typeface="Times New Roman" panose="02020603050405020304" pitchFamily="18" charset="0"/>
              </a:rPr>
              <a:t>The objective is to estimate the performance of the machine learning model on new data, data not used to train the model. There is no optimal split percentage, common split percentages include:</a:t>
            </a:r>
          </a:p>
          <a:p>
            <a:pPr marL="0" lvl="0" indent="0">
              <a:lnSpc>
                <a:spcPct val="110000"/>
              </a:lnSpc>
              <a:buNone/>
            </a:pPr>
            <a:r>
              <a:rPr lang="en-IN" sz="1800" dirty="0">
                <a:effectLst/>
                <a:ea typeface="Times New Roman" panose="02020603050405020304" pitchFamily="18" charset="0"/>
                <a:cs typeface="Times New Roman" panose="02020603050405020304" pitchFamily="18" charset="0"/>
              </a:rPr>
              <a:t>	1. Train: 80%, Test: 20%</a:t>
            </a:r>
          </a:p>
          <a:p>
            <a:pPr marL="400050" lvl="1" indent="0">
              <a:lnSpc>
                <a:spcPct val="110000"/>
              </a:lnSpc>
              <a:buNone/>
            </a:pPr>
            <a:r>
              <a:rPr lang="en-IN" sz="1400" dirty="0">
                <a:effectLst/>
                <a:ea typeface="Times New Roman" panose="02020603050405020304" pitchFamily="18" charset="0"/>
                <a:cs typeface="Times New Roman" panose="02020603050405020304" pitchFamily="18" charset="0"/>
              </a:rPr>
              <a:t>	</a:t>
            </a:r>
            <a:r>
              <a:rPr lang="en-IN" sz="1900" dirty="0">
                <a:effectLst/>
                <a:ea typeface="Times New Roman" panose="02020603050405020304" pitchFamily="18" charset="0"/>
                <a:cs typeface="Times New Roman" panose="02020603050405020304" pitchFamily="18" charset="0"/>
              </a:rPr>
              <a:t>2. Train: 67%, Test: 33%</a:t>
            </a:r>
          </a:p>
          <a:p>
            <a:pPr marL="0" lvl="0" indent="0">
              <a:lnSpc>
                <a:spcPct val="110000"/>
              </a:lnSpc>
              <a:spcAft>
                <a:spcPts val="600"/>
              </a:spcAft>
              <a:buNone/>
            </a:pPr>
            <a:r>
              <a:rPr lang="en-IN" sz="1800" dirty="0">
                <a:effectLst/>
                <a:ea typeface="Times New Roman" panose="02020603050405020304" pitchFamily="18" charset="0"/>
                <a:cs typeface="Times New Roman" panose="02020603050405020304" pitchFamily="18" charset="0"/>
              </a:rPr>
              <a:t>	3. Train: 50%, Test: 50%</a:t>
            </a:r>
          </a:p>
          <a:p>
            <a:pPr algn="just"/>
            <a:endParaRPr lang="en-US" sz="1800" dirty="0">
              <a:ea typeface="+mn-lt"/>
              <a:cs typeface="+mn-lt"/>
            </a:endParaRPr>
          </a:p>
          <a:p>
            <a:endParaRPr lang="en-US" sz="2800" dirty="0">
              <a:ea typeface="+mn-lt"/>
              <a:cs typeface="+mn-lt"/>
            </a:endParaRPr>
          </a:p>
          <a:p>
            <a:endParaRPr lang="en-US" sz="2800" dirty="0">
              <a:ea typeface="+mn-lt"/>
              <a:cs typeface="+mn-lt"/>
            </a:endParaRPr>
          </a:p>
        </p:txBody>
      </p:sp>
      <p:sp>
        <p:nvSpPr>
          <p:cNvPr id="4" name="Date Placeholder 3">
            <a:extLst>
              <a:ext uri="{FF2B5EF4-FFF2-40B4-BE49-F238E27FC236}">
                <a16:creationId xmlns:a16="http://schemas.microsoft.com/office/drawing/2014/main" id="{5F481324-0868-4644-B094-6F76A95C5D46}"/>
              </a:ext>
            </a:extLst>
          </p:cNvPr>
          <p:cNvSpPr>
            <a:spLocks noGrp="1"/>
          </p:cNvSpPr>
          <p:nvPr>
            <p:ph type="dt" sz="half" idx="10"/>
          </p:nvPr>
        </p:nvSpPr>
        <p:spPr/>
        <p:txBody>
          <a:bodyPr/>
          <a:lstStyle/>
          <a:p>
            <a:fld id="{A2414E9F-A237-4082-B37B-D926ADB268EE}" type="datetime3">
              <a:rPr lang="en-US" smtClean="0"/>
              <a:pPr/>
              <a:t>7 December 2021</a:t>
            </a:fld>
            <a:endParaRPr lang="en-US"/>
          </a:p>
        </p:txBody>
      </p:sp>
      <p:sp>
        <p:nvSpPr>
          <p:cNvPr id="5" name="Footer Placeholder 4">
            <a:extLst>
              <a:ext uri="{FF2B5EF4-FFF2-40B4-BE49-F238E27FC236}">
                <a16:creationId xmlns:a16="http://schemas.microsoft.com/office/drawing/2014/main" id="{08BFE0F2-1505-47A3-9408-F80F27EFBFD6}"/>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7CDA9596-F1A0-46A5-BE9A-F10D763C3458}"/>
              </a:ext>
            </a:extLst>
          </p:cNvPr>
          <p:cNvSpPr>
            <a:spLocks noGrp="1"/>
          </p:cNvSpPr>
          <p:nvPr>
            <p:ph type="sldNum" sz="quarter" idx="12"/>
          </p:nvPr>
        </p:nvSpPr>
        <p:spPr/>
        <p:txBody>
          <a:bodyPr/>
          <a:lstStyle/>
          <a:p>
            <a:fld id="{7B28076C-CE04-4A00-BFAA-A90EA8355859}" type="slidenum">
              <a:rPr lang="en-US" smtClean="0"/>
              <a:pPr/>
              <a:t>13</a:t>
            </a:fld>
            <a:endParaRPr lang="en-US"/>
          </a:p>
        </p:txBody>
      </p:sp>
    </p:spTree>
    <p:extLst>
      <p:ext uri="{BB962C8B-B14F-4D97-AF65-F5344CB8AC3E}">
        <p14:creationId xmlns:p14="http://schemas.microsoft.com/office/powerpoint/2010/main" val="29847954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A5854-67BF-4B08-87C5-081148A9D3F1}"/>
              </a:ext>
            </a:extLst>
          </p:cNvPr>
          <p:cNvSpPr>
            <a:spLocks noGrp="1"/>
          </p:cNvSpPr>
          <p:nvPr>
            <p:ph type="title"/>
          </p:nvPr>
        </p:nvSpPr>
        <p:spPr/>
        <p:txBody>
          <a:bodyPr/>
          <a:lstStyle/>
          <a:p>
            <a:pPr algn="l"/>
            <a:r>
              <a:rPr lang="en-US" dirty="0">
                <a:solidFill>
                  <a:srgbClr val="C00000"/>
                </a:solidFill>
                <a:latin typeface="+mn-lt"/>
                <a:ea typeface="+mj-lt"/>
                <a:cs typeface="+mj-lt"/>
              </a:rPr>
              <a:t>Project Implementation</a:t>
            </a:r>
            <a:endParaRPr lang="en-US" dirty="0">
              <a:latin typeface="+mn-lt"/>
              <a:ea typeface="+mj-lt"/>
              <a:cs typeface="+mj-lt"/>
            </a:endParaRPr>
          </a:p>
        </p:txBody>
      </p:sp>
      <p:sp>
        <p:nvSpPr>
          <p:cNvPr id="3" name="Content Placeholder 2">
            <a:extLst>
              <a:ext uri="{FF2B5EF4-FFF2-40B4-BE49-F238E27FC236}">
                <a16:creationId xmlns:a16="http://schemas.microsoft.com/office/drawing/2014/main" id="{D6644BAF-C317-4CA6-AF0C-AEE9E8BCB55A}"/>
              </a:ext>
            </a:extLst>
          </p:cNvPr>
          <p:cNvSpPr>
            <a:spLocks noGrp="1"/>
          </p:cNvSpPr>
          <p:nvPr>
            <p:ph idx="1"/>
          </p:nvPr>
        </p:nvSpPr>
        <p:spPr>
          <a:xfrm>
            <a:off x="466725" y="1600200"/>
            <a:ext cx="8229600" cy="4525963"/>
          </a:xfrm>
        </p:spPr>
        <p:txBody>
          <a:bodyPr vert="horz" lIns="91440" tIns="45720" rIns="91440" bIns="45720" rtlCol="0" anchor="t">
            <a:normAutofit/>
          </a:bodyPr>
          <a:lstStyle/>
          <a:p>
            <a:pPr marL="0" indent="0" algn="just">
              <a:buNone/>
            </a:pPr>
            <a:r>
              <a:rPr lang="en-US" sz="3000" b="1" dirty="0">
                <a:ea typeface="+mn-lt"/>
                <a:cs typeface="+mn-lt"/>
              </a:rPr>
              <a:t>How decision tree algorithm work?</a:t>
            </a:r>
          </a:p>
          <a:p>
            <a:pPr marL="0" indent="0" algn="just">
              <a:buNone/>
            </a:pPr>
            <a:endParaRPr lang="en-US" sz="2800" b="1" dirty="0">
              <a:latin typeface="Arial Narrow" panose="020B0606020202030204" pitchFamily="34" charset="0"/>
              <a:ea typeface="+mn-lt"/>
              <a:cs typeface="+mn-lt"/>
            </a:endParaRPr>
          </a:p>
          <a:p>
            <a:pPr marL="0" indent="0" algn="just">
              <a:buNone/>
            </a:pPr>
            <a:r>
              <a:rPr lang="en-US" sz="1900" dirty="0"/>
              <a:t>Select the best attribute using Attribute Selection Measures(ASM) to split the </a:t>
            </a:r>
            <a:r>
              <a:rPr lang="en-US" sz="1900" dirty="0" err="1"/>
              <a:t>records.Make</a:t>
            </a:r>
            <a:r>
              <a:rPr lang="en-US" sz="1900" dirty="0"/>
              <a:t> that attribute a decision node and breaks the dataset into smaller subsets.</a:t>
            </a:r>
          </a:p>
          <a:p>
            <a:pPr marL="0" indent="0" algn="just">
              <a:buNone/>
            </a:pPr>
            <a:endParaRPr lang="en-US" sz="1900" dirty="0"/>
          </a:p>
          <a:p>
            <a:pPr marL="0" indent="0" algn="just">
              <a:buNone/>
            </a:pPr>
            <a:r>
              <a:rPr lang="en-US" sz="1900" dirty="0"/>
              <a:t>Starts tree building by repeating this process recursively for each child until one of the condition will match:</a:t>
            </a:r>
          </a:p>
          <a:p>
            <a:pPr lvl="1" algn="just"/>
            <a:r>
              <a:rPr lang="en-US" sz="1900" dirty="0"/>
              <a:t>All the tuples belong to the same attribute value.</a:t>
            </a:r>
          </a:p>
          <a:p>
            <a:pPr lvl="1" algn="just"/>
            <a:r>
              <a:rPr lang="en-US" sz="1900" dirty="0"/>
              <a:t>There are no more remaining attributes.</a:t>
            </a:r>
          </a:p>
          <a:p>
            <a:pPr lvl="1" algn="just"/>
            <a:r>
              <a:rPr lang="en-US" sz="1900" dirty="0"/>
              <a:t>There are no more instances.</a:t>
            </a:r>
          </a:p>
          <a:p>
            <a:pPr>
              <a:buFont typeface="Wingdings" panose="05000000000000000000" pitchFamily="2" charset="2"/>
              <a:buChar char="Ø"/>
            </a:pPr>
            <a:endParaRPr lang="en-US" sz="2800" b="1" dirty="0">
              <a:latin typeface="Arial Narrow" panose="020B0606020202030204" pitchFamily="34" charset="0"/>
              <a:ea typeface="+mn-lt"/>
              <a:cs typeface="+mn-lt"/>
            </a:endParaRPr>
          </a:p>
          <a:p>
            <a:endParaRPr lang="en-US" sz="2800" dirty="0">
              <a:ea typeface="+mn-lt"/>
              <a:cs typeface="+mn-lt"/>
            </a:endParaRPr>
          </a:p>
        </p:txBody>
      </p:sp>
      <p:sp>
        <p:nvSpPr>
          <p:cNvPr id="4" name="Date Placeholder 3">
            <a:extLst>
              <a:ext uri="{FF2B5EF4-FFF2-40B4-BE49-F238E27FC236}">
                <a16:creationId xmlns:a16="http://schemas.microsoft.com/office/drawing/2014/main" id="{5F481324-0868-4644-B094-6F76A95C5D46}"/>
              </a:ext>
            </a:extLst>
          </p:cNvPr>
          <p:cNvSpPr>
            <a:spLocks noGrp="1"/>
          </p:cNvSpPr>
          <p:nvPr>
            <p:ph type="dt" sz="half" idx="10"/>
          </p:nvPr>
        </p:nvSpPr>
        <p:spPr/>
        <p:txBody>
          <a:bodyPr/>
          <a:lstStyle/>
          <a:p>
            <a:fld id="{A2414E9F-A237-4082-B37B-D926ADB268EE}" type="datetime3">
              <a:rPr lang="en-US" smtClean="0"/>
              <a:pPr/>
              <a:t>7 December 2021</a:t>
            </a:fld>
            <a:endParaRPr lang="en-US"/>
          </a:p>
        </p:txBody>
      </p:sp>
      <p:sp>
        <p:nvSpPr>
          <p:cNvPr id="5" name="Footer Placeholder 4">
            <a:extLst>
              <a:ext uri="{FF2B5EF4-FFF2-40B4-BE49-F238E27FC236}">
                <a16:creationId xmlns:a16="http://schemas.microsoft.com/office/drawing/2014/main" id="{08BFE0F2-1505-47A3-9408-F80F27EFBFD6}"/>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7CDA9596-F1A0-46A5-BE9A-F10D763C3458}"/>
              </a:ext>
            </a:extLst>
          </p:cNvPr>
          <p:cNvSpPr>
            <a:spLocks noGrp="1"/>
          </p:cNvSpPr>
          <p:nvPr>
            <p:ph type="sldNum" sz="quarter" idx="12"/>
          </p:nvPr>
        </p:nvSpPr>
        <p:spPr/>
        <p:txBody>
          <a:bodyPr/>
          <a:lstStyle/>
          <a:p>
            <a:fld id="{7B28076C-CE04-4A00-BFAA-A90EA8355859}" type="slidenum">
              <a:rPr lang="en-US" smtClean="0"/>
              <a:pPr/>
              <a:t>14</a:t>
            </a:fld>
            <a:endParaRPr lang="en-US"/>
          </a:p>
        </p:txBody>
      </p:sp>
    </p:spTree>
    <p:extLst>
      <p:ext uri="{BB962C8B-B14F-4D97-AF65-F5344CB8AC3E}">
        <p14:creationId xmlns:p14="http://schemas.microsoft.com/office/powerpoint/2010/main" val="34064362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78475-7434-4FA6-B715-906FCE3FC38F}"/>
              </a:ext>
            </a:extLst>
          </p:cNvPr>
          <p:cNvSpPr>
            <a:spLocks noGrp="1"/>
          </p:cNvSpPr>
          <p:nvPr>
            <p:ph type="title"/>
          </p:nvPr>
        </p:nvSpPr>
        <p:spPr/>
        <p:txBody>
          <a:bodyPr/>
          <a:lstStyle/>
          <a:p>
            <a:pPr algn="l"/>
            <a:r>
              <a:rPr lang="en-US" dirty="0">
                <a:solidFill>
                  <a:srgbClr val="C00000"/>
                </a:solidFill>
                <a:latin typeface="+mn-lt"/>
                <a:cs typeface="Calibri"/>
              </a:rPr>
              <a:t>Project Implementation</a:t>
            </a:r>
            <a:endParaRPr lang="en-US" dirty="0">
              <a:latin typeface="+mn-lt"/>
              <a:ea typeface="+mj-lt"/>
              <a:cs typeface="+mj-lt"/>
            </a:endParaRPr>
          </a:p>
        </p:txBody>
      </p:sp>
      <p:sp>
        <p:nvSpPr>
          <p:cNvPr id="3" name="Content Placeholder 2">
            <a:extLst>
              <a:ext uri="{FF2B5EF4-FFF2-40B4-BE49-F238E27FC236}">
                <a16:creationId xmlns:a16="http://schemas.microsoft.com/office/drawing/2014/main" id="{4F103EEA-1D4F-411F-9C8C-961A41121478}"/>
              </a:ext>
            </a:extLst>
          </p:cNvPr>
          <p:cNvSpPr>
            <a:spLocks noGrp="1"/>
          </p:cNvSpPr>
          <p:nvPr>
            <p:ph idx="1"/>
          </p:nvPr>
        </p:nvSpPr>
        <p:spPr>
          <a:xfrm>
            <a:off x="381000" y="2141537"/>
            <a:ext cx="8229600" cy="4525963"/>
          </a:xfrm>
        </p:spPr>
        <p:txBody>
          <a:bodyPr vert="horz" lIns="91440" tIns="45720" rIns="91440" bIns="45720" rtlCol="0" anchor="t">
            <a:normAutofit/>
          </a:bodyPr>
          <a:lstStyle/>
          <a:p>
            <a:pPr algn="just"/>
            <a:r>
              <a:rPr lang="en-US" sz="2100" dirty="0">
                <a:cs typeface="Calibri"/>
              </a:rPr>
              <a:t>True Positive (TP) is the number of correct predictions that an instance is true, or in other words; it is occurring when the positive prediction of the classifier coincided with a positive prediction of target attribute. True Negative (TN) is presenting several correct predictions that an instance is false, (i.e.) it occurs when both the classifier, and the target attribute suggests the absence of a positive prediction. False Positive (FP) is the number of incorrect predictions that an instance is true. Finally, False Negative (FN) is the number of incorrect predictions that an instance is false.</a:t>
            </a:r>
            <a:endParaRPr lang="en-US" sz="2100" dirty="0">
              <a:ea typeface="+mn-lt"/>
              <a:cs typeface="+mn-lt"/>
            </a:endParaRPr>
          </a:p>
          <a:p>
            <a:endParaRPr lang="en-US" dirty="0">
              <a:cs typeface="Calibri"/>
            </a:endParaRPr>
          </a:p>
        </p:txBody>
      </p:sp>
      <p:sp>
        <p:nvSpPr>
          <p:cNvPr id="4" name="Date Placeholder 3">
            <a:extLst>
              <a:ext uri="{FF2B5EF4-FFF2-40B4-BE49-F238E27FC236}">
                <a16:creationId xmlns:a16="http://schemas.microsoft.com/office/drawing/2014/main" id="{7420B538-59E6-41DD-AD04-D538DFD5165F}"/>
              </a:ext>
            </a:extLst>
          </p:cNvPr>
          <p:cNvSpPr>
            <a:spLocks noGrp="1"/>
          </p:cNvSpPr>
          <p:nvPr>
            <p:ph type="dt" sz="half" idx="10"/>
          </p:nvPr>
        </p:nvSpPr>
        <p:spPr/>
        <p:txBody>
          <a:bodyPr/>
          <a:lstStyle/>
          <a:p>
            <a:fld id="{A2414E9F-A237-4082-B37B-D926ADB268EE}" type="datetime3">
              <a:rPr lang="en-US" smtClean="0"/>
              <a:pPr/>
              <a:t>7 December 2021</a:t>
            </a:fld>
            <a:endParaRPr lang="en-US"/>
          </a:p>
        </p:txBody>
      </p:sp>
      <p:sp>
        <p:nvSpPr>
          <p:cNvPr id="5" name="Footer Placeholder 4">
            <a:extLst>
              <a:ext uri="{FF2B5EF4-FFF2-40B4-BE49-F238E27FC236}">
                <a16:creationId xmlns:a16="http://schemas.microsoft.com/office/drawing/2014/main" id="{CE9FE673-8417-48A5-8683-DE1312F11553}"/>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D4FB1940-E4A7-4D87-BBA6-42014E9C4E7C}"/>
              </a:ext>
            </a:extLst>
          </p:cNvPr>
          <p:cNvSpPr>
            <a:spLocks noGrp="1"/>
          </p:cNvSpPr>
          <p:nvPr>
            <p:ph type="sldNum" sz="quarter" idx="12"/>
          </p:nvPr>
        </p:nvSpPr>
        <p:spPr/>
        <p:txBody>
          <a:bodyPr/>
          <a:lstStyle/>
          <a:p>
            <a:fld id="{7B28076C-CE04-4A00-BFAA-A90EA8355859}" type="slidenum">
              <a:rPr lang="en-US" smtClean="0"/>
              <a:pPr/>
              <a:t>15</a:t>
            </a:fld>
            <a:endParaRPr lang="en-US"/>
          </a:p>
        </p:txBody>
      </p:sp>
    </p:spTree>
    <p:extLst>
      <p:ext uri="{BB962C8B-B14F-4D97-AF65-F5344CB8AC3E}">
        <p14:creationId xmlns:p14="http://schemas.microsoft.com/office/powerpoint/2010/main" val="4751247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738CA-FAA0-4373-B0D9-C436F5D6C54C}"/>
              </a:ext>
            </a:extLst>
          </p:cNvPr>
          <p:cNvSpPr>
            <a:spLocks noGrp="1"/>
          </p:cNvSpPr>
          <p:nvPr>
            <p:ph type="title"/>
          </p:nvPr>
        </p:nvSpPr>
        <p:spPr/>
        <p:txBody>
          <a:bodyPr/>
          <a:lstStyle/>
          <a:p>
            <a:pPr algn="l"/>
            <a:r>
              <a:rPr lang="en-US" dirty="0">
                <a:solidFill>
                  <a:srgbClr val="C00000"/>
                </a:solidFill>
                <a:latin typeface="+mn-lt"/>
                <a:ea typeface="+mj-lt"/>
                <a:cs typeface="+mj-lt"/>
              </a:rPr>
              <a:t>Project Implementation</a:t>
            </a:r>
            <a:endParaRPr lang="en-US" dirty="0">
              <a:latin typeface="+mn-lt"/>
              <a:ea typeface="+mj-lt"/>
              <a:cs typeface="+mj-lt"/>
            </a:endParaRPr>
          </a:p>
        </p:txBody>
      </p:sp>
      <p:sp>
        <p:nvSpPr>
          <p:cNvPr id="3" name="Content Placeholder 2">
            <a:extLst>
              <a:ext uri="{FF2B5EF4-FFF2-40B4-BE49-F238E27FC236}">
                <a16:creationId xmlns:a16="http://schemas.microsoft.com/office/drawing/2014/main" id="{01FC6A21-03C6-4B02-8CF6-7FEB0688E884}"/>
              </a:ext>
            </a:extLst>
          </p:cNvPr>
          <p:cNvSpPr>
            <a:spLocks noGrp="1"/>
          </p:cNvSpPr>
          <p:nvPr>
            <p:ph idx="1"/>
          </p:nvPr>
        </p:nvSpPr>
        <p:spPr/>
        <p:txBody>
          <a:bodyPr vert="horz" lIns="91440" tIns="45720" rIns="91440" bIns="45720" rtlCol="0" anchor="t">
            <a:normAutofit/>
          </a:bodyPr>
          <a:lstStyle/>
          <a:p>
            <a:pPr algn="just"/>
            <a:r>
              <a:rPr lang="en-US" sz="2000" dirty="0">
                <a:ea typeface="+mn-lt"/>
                <a:cs typeface="+mn-lt"/>
              </a:rPr>
              <a:t>Classification accuracy is defined as the ratio of the number of correctly classified cases and is equal to the sum of TP and TN divided by the total number of cases (TN + FN + TP + FP).</a:t>
            </a:r>
            <a:endParaRPr lang="en-US" sz="2000" dirty="0">
              <a:cs typeface="Calibri"/>
            </a:endParaRPr>
          </a:p>
          <a:p>
            <a:pPr marL="0" indent="0" algn="just">
              <a:buNone/>
            </a:pPr>
            <a:r>
              <a:rPr lang="en-US" sz="2000" dirty="0">
                <a:ea typeface="+mn-lt"/>
                <a:cs typeface="+mn-lt"/>
              </a:rPr>
              <a:t>           </a:t>
            </a:r>
            <a:r>
              <a:rPr lang="en-US" sz="2000" b="1" dirty="0">
                <a:solidFill>
                  <a:srgbClr val="FF0000"/>
                </a:solidFill>
                <a:ea typeface="+mn-lt"/>
                <a:cs typeface="+mn-lt"/>
              </a:rPr>
              <a:t>Accuracy=TP+TN/TN + FN + TP + FP</a:t>
            </a:r>
          </a:p>
          <a:p>
            <a:pPr marL="0" indent="0" algn="just">
              <a:buNone/>
            </a:pPr>
            <a:endParaRPr lang="en-US" sz="2000" b="1" dirty="0">
              <a:solidFill>
                <a:srgbClr val="FF0000"/>
              </a:solidFill>
              <a:ea typeface="+mn-lt"/>
              <a:cs typeface="+mn-lt"/>
            </a:endParaRPr>
          </a:p>
          <a:p>
            <a:pPr algn="just"/>
            <a:r>
              <a:rPr lang="en-US" sz="2000" dirty="0">
                <a:ea typeface="+mn-lt"/>
                <a:cs typeface="+mn-lt"/>
              </a:rPr>
              <a:t>Precision is defined as the number of true positives (TP) over the number of true positives plus the number of false positives (FP).</a:t>
            </a:r>
            <a:endParaRPr lang="en-US" sz="2000" dirty="0"/>
          </a:p>
          <a:p>
            <a:pPr marL="0" indent="0" algn="just">
              <a:buNone/>
            </a:pPr>
            <a:r>
              <a:rPr lang="en-US" sz="2000" dirty="0">
                <a:ea typeface="+mn-lt"/>
                <a:cs typeface="+mn-lt"/>
              </a:rPr>
              <a:t>                  </a:t>
            </a:r>
            <a:r>
              <a:rPr lang="en-US" sz="2000" b="1" dirty="0">
                <a:solidFill>
                  <a:srgbClr val="FF0000"/>
                </a:solidFill>
                <a:ea typeface="+mn-lt"/>
                <a:cs typeface="+mn-lt"/>
              </a:rPr>
              <a:t>Precision=TP/TP+FP</a:t>
            </a:r>
          </a:p>
          <a:p>
            <a:pPr marL="0" indent="0" algn="just">
              <a:buNone/>
            </a:pPr>
            <a:endParaRPr lang="en-US" sz="2000" b="1" dirty="0">
              <a:solidFill>
                <a:srgbClr val="FF0000"/>
              </a:solidFill>
              <a:ea typeface="+mn-lt"/>
              <a:cs typeface="+mn-lt"/>
            </a:endParaRPr>
          </a:p>
          <a:p>
            <a:pPr algn="just"/>
            <a:r>
              <a:rPr lang="en-US" sz="2000" dirty="0">
                <a:ea typeface="+mn-lt"/>
                <a:cs typeface="+mn-lt"/>
              </a:rPr>
              <a:t>Recall is defined as the number of true positives (TP) over the number of true positives plus the number of false negatives (FN).</a:t>
            </a:r>
            <a:endParaRPr lang="en-US" sz="2000" dirty="0"/>
          </a:p>
          <a:p>
            <a:endParaRPr lang="en-US" dirty="0"/>
          </a:p>
        </p:txBody>
      </p:sp>
      <p:sp>
        <p:nvSpPr>
          <p:cNvPr id="4" name="Date Placeholder 3">
            <a:extLst>
              <a:ext uri="{FF2B5EF4-FFF2-40B4-BE49-F238E27FC236}">
                <a16:creationId xmlns:a16="http://schemas.microsoft.com/office/drawing/2014/main" id="{064429E5-16CC-498F-A82D-8B37D90B0FA5}"/>
              </a:ext>
            </a:extLst>
          </p:cNvPr>
          <p:cNvSpPr>
            <a:spLocks noGrp="1"/>
          </p:cNvSpPr>
          <p:nvPr>
            <p:ph type="dt" sz="half" idx="10"/>
          </p:nvPr>
        </p:nvSpPr>
        <p:spPr/>
        <p:txBody>
          <a:bodyPr/>
          <a:lstStyle/>
          <a:p>
            <a:fld id="{A2414E9F-A237-4082-B37B-D926ADB268EE}" type="datetime3">
              <a:rPr lang="en-US" smtClean="0"/>
              <a:pPr/>
              <a:t>7 December 2021</a:t>
            </a:fld>
            <a:endParaRPr lang="en-US"/>
          </a:p>
        </p:txBody>
      </p:sp>
      <p:sp>
        <p:nvSpPr>
          <p:cNvPr id="5" name="Footer Placeholder 4">
            <a:extLst>
              <a:ext uri="{FF2B5EF4-FFF2-40B4-BE49-F238E27FC236}">
                <a16:creationId xmlns:a16="http://schemas.microsoft.com/office/drawing/2014/main" id="{052F3D92-EB1F-416C-AC72-51FE94402F0D}"/>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3146D535-61A6-43D6-B1FA-B7D7AF5928CC}"/>
              </a:ext>
            </a:extLst>
          </p:cNvPr>
          <p:cNvSpPr>
            <a:spLocks noGrp="1"/>
          </p:cNvSpPr>
          <p:nvPr>
            <p:ph type="sldNum" sz="quarter" idx="12"/>
          </p:nvPr>
        </p:nvSpPr>
        <p:spPr/>
        <p:txBody>
          <a:bodyPr/>
          <a:lstStyle/>
          <a:p>
            <a:fld id="{7B28076C-CE04-4A00-BFAA-A90EA8355859}" type="slidenum">
              <a:rPr lang="en-US" smtClean="0"/>
              <a:pPr/>
              <a:t>16</a:t>
            </a:fld>
            <a:endParaRPr lang="en-US"/>
          </a:p>
        </p:txBody>
      </p:sp>
    </p:spTree>
    <p:extLst>
      <p:ext uri="{BB962C8B-B14F-4D97-AF65-F5344CB8AC3E}">
        <p14:creationId xmlns:p14="http://schemas.microsoft.com/office/powerpoint/2010/main" val="23784383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13737-EB73-4839-9A7F-7011F09E2678}"/>
              </a:ext>
            </a:extLst>
          </p:cNvPr>
          <p:cNvSpPr>
            <a:spLocks noGrp="1"/>
          </p:cNvSpPr>
          <p:nvPr>
            <p:ph type="title"/>
          </p:nvPr>
        </p:nvSpPr>
        <p:spPr/>
        <p:txBody>
          <a:bodyPr/>
          <a:lstStyle/>
          <a:p>
            <a:pPr algn="l"/>
            <a:r>
              <a:rPr lang="en-US" dirty="0">
                <a:solidFill>
                  <a:srgbClr val="C00000"/>
                </a:solidFill>
                <a:latin typeface="+mn-lt"/>
                <a:cs typeface="Calibri"/>
              </a:rPr>
              <a:t>Project Implementation</a:t>
            </a:r>
            <a:endParaRPr lang="en-US" dirty="0">
              <a:latin typeface="+mn-lt"/>
              <a:ea typeface="+mj-lt"/>
              <a:cs typeface="+mj-lt"/>
            </a:endParaRPr>
          </a:p>
        </p:txBody>
      </p:sp>
      <p:sp>
        <p:nvSpPr>
          <p:cNvPr id="3" name="Content Placeholder 2">
            <a:extLst>
              <a:ext uri="{FF2B5EF4-FFF2-40B4-BE49-F238E27FC236}">
                <a16:creationId xmlns:a16="http://schemas.microsoft.com/office/drawing/2014/main" id="{43B2B359-30CB-412E-BA43-59806A915E95}"/>
              </a:ext>
            </a:extLst>
          </p:cNvPr>
          <p:cNvSpPr>
            <a:spLocks noGrp="1"/>
          </p:cNvSpPr>
          <p:nvPr>
            <p:ph idx="1"/>
          </p:nvPr>
        </p:nvSpPr>
        <p:spPr/>
        <p:txBody>
          <a:bodyPr vert="horz" lIns="91440" tIns="45720" rIns="91440" bIns="45720" rtlCol="0" anchor="t">
            <a:normAutofit/>
          </a:bodyPr>
          <a:lstStyle/>
          <a:p>
            <a:pPr marL="0" indent="0" algn="just">
              <a:buNone/>
            </a:pPr>
            <a:r>
              <a:rPr lang="en-US" sz="2000" dirty="0">
                <a:cs typeface="Calibri"/>
              </a:rPr>
              <a:t>               </a:t>
            </a:r>
            <a:r>
              <a:rPr lang="en-US" sz="2000" b="1" dirty="0">
                <a:solidFill>
                  <a:srgbClr val="FF0000"/>
                </a:solidFill>
                <a:cs typeface="Calibri"/>
              </a:rPr>
              <a:t>Recall=TP/TP+FN</a:t>
            </a:r>
          </a:p>
          <a:p>
            <a:pPr marL="0" indent="0" algn="just">
              <a:buNone/>
            </a:pPr>
            <a:endParaRPr lang="en-US" sz="2000" b="1" dirty="0">
              <a:solidFill>
                <a:srgbClr val="FF0000"/>
              </a:solidFill>
              <a:cs typeface="Calibri"/>
            </a:endParaRPr>
          </a:p>
          <a:p>
            <a:pPr algn="just"/>
            <a:r>
              <a:rPr lang="en-US" sz="2000" dirty="0">
                <a:cs typeface="Calibri"/>
              </a:rPr>
              <a:t>Sensitivity refers to the rate of correctly classified positive and is equal to TP divided by the sum of TP and FN. Sensitivity may be referred as a True Positive Rate</a:t>
            </a:r>
            <a:endParaRPr lang="en-US" sz="2000" dirty="0">
              <a:ea typeface="+mn-lt"/>
              <a:cs typeface="+mn-lt"/>
            </a:endParaRPr>
          </a:p>
          <a:p>
            <a:pPr marL="0" indent="0" algn="just">
              <a:buNone/>
            </a:pPr>
            <a:r>
              <a:rPr lang="en-US" sz="2000" dirty="0">
                <a:cs typeface="Calibri"/>
              </a:rPr>
              <a:t>                 </a:t>
            </a:r>
            <a:r>
              <a:rPr lang="en-US" sz="2000" b="1" dirty="0">
                <a:solidFill>
                  <a:srgbClr val="FF0000"/>
                </a:solidFill>
                <a:cs typeface="Calibri"/>
              </a:rPr>
              <a:t> Sensitivity=TP/FN+TP</a:t>
            </a:r>
          </a:p>
          <a:p>
            <a:pPr marL="0" indent="0" algn="just">
              <a:buNone/>
            </a:pPr>
            <a:endParaRPr lang="en-US" sz="2000" b="1" dirty="0">
              <a:solidFill>
                <a:srgbClr val="FF0000"/>
              </a:solidFill>
              <a:cs typeface="Calibri"/>
            </a:endParaRPr>
          </a:p>
          <a:p>
            <a:pPr algn="just"/>
            <a:r>
              <a:rPr lang="en-US" sz="2000" dirty="0">
                <a:cs typeface="Calibri"/>
              </a:rPr>
              <a:t>Specificity refers to the rate of correctly classified negative and is equal to the ratio of TN to the sum of TN and FP</a:t>
            </a:r>
            <a:endParaRPr lang="en-US" sz="2000" dirty="0">
              <a:ea typeface="+mn-lt"/>
              <a:cs typeface="+mn-lt"/>
            </a:endParaRPr>
          </a:p>
          <a:p>
            <a:pPr marL="0" indent="0" algn="just">
              <a:buNone/>
            </a:pPr>
            <a:r>
              <a:rPr lang="en-US" sz="2000" dirty="0">
                <a:ea typeface="+mn-lt"/>
                <a:cs typeface="+mn-lt"/>
              </a:rPr>
              <a:t>                   </a:t>
            </a:r>
            <a:r>
              <a:rPr lang="en-US" sz="2000" b="1" dirty="0">
                <a:solidFill>
                  <a:srgbClr val="FF0000"/>
                </a:solidFill>
                <a:ea typeface="+mn-lt"/>
                <a:cs typeface="+mn-lt"/>
              </a:rPr>
              <a:t>Specificity=TN/TN+FP</a:t>
            </a:r>
          </a:p>
          <a:p>
            <a:endParaRPr lang="en-US" dirty="0">
              <a:cs typeface="Calibri"/>
            </a:endParaRPr>
          </a:p>
          <a:p>
            <a:endParaRPr lang="en-US" dirty="0">
              <a:cs typeface="Calibri"/>
            </a:endParaRPr>
          </a:p>
        </p:txBody>
      </p:sp>
      <p:sp>
        <p:nvSpPr>
          <p:cNvPr id="4" name="Date Placeholder 3">
            <a:extLst>
              <a:ext uri="{FF2B5EF4-FFF2-40B4-BE49-F238E27FC236}">
                <a16:creationId xmlns:a16="http://schemas.microsoft.com/office/drawing/2014/main" id="{D4B44A0E-03DC-4D76-87F8-B1B0899D4E00}"/>
              </a:ext>
            </a:extLst>
          </p:cNvPr>
          <p:cNvSpPr>
            <a:spLocks noGrp="1"/>
          </p:cNvSpPr>
          <p:nvPr>
            <p:ph type="dt" sz="half" idx="10"/>
          </p:nvPr>
        </p:nvSpPr>
        <p:spPr/>
        <p:txBody>
          <a:bodyPr/>
          <a:lstStyle/>
          <a:p>
            <a:fld id="{A2414E9F-A237-4082-B37B-D926ADB268EE}" type="datetime3">
              <a:rPr lang="en-US" smtClean="0"/>
              <a:pPr/>
              <a:t>7 December 2021</a:t>
            </a:fld>
            <a:endParaRPr lang="en-US"/>
          </a:p>
        </p:txBody>
      </p:sp>
      <p:sp>
        <p:nvSpPr>
          <p:cNvPr id="5" name="Footer Placeholder 4">
            <a:extLst>
              <a:ext uri="{FF2B5EF4-FFF2-40B4-BE49-F238E27FC236}">
                <a16:creationId xmlns:a16="http://schemas.microsoft.com/office/drawing/2014/main" id="{7BF42F52-8D12-411B-8545-D292606CCF99}"/>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6647E901-7233-447A-8953-DE08A2973FCC}"/>
              </a:ext>
            </a:extLst>
          </p:cNvPr>
          <p:cNvSpPr>
            <a:spLocks noGrp="1"/>
          </p:cNvSpPr>
          <p:nvPr>
            <p:ph type="sldNum" sz="quarter" idx="12"/>
          </p:nvPr>
        </p:nvSpPr>
        <p:spPr/>
        <p:txBody>
          <a:bodyPr/>
          <a:lstStyle/>
          <a:p>
            <a:fld id="{7B28076C-CE04-4A00-BFAA-A90EA8355859}" type="slidenum">
              <a:rPr lang="en-US" smtClean="0"/>
              <a:pPr/>
              <a:t>17</a:t>
            </a:fld>
            <a:endParaRPr lang="en-US"/>
          </a:p>
        </p:txBody>
      </p:sp>
    </p:spTree>
    <p:extLst>
      <p:ext uri="{BB962C8B-B14F-4D97-AF65-F5344CB8AC3E}">
        <p14:creationId xmlns:p14="http://schemas.microsoft.com/office/powerpoint/2010/main" val="21983749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071A6-D044-4DAB-A15E-A1FB2FF9595A}"/>
              </a:ext>
            </a:extLst>
          </p:cNvPr>
          <p:cNvSpPr>
            <a:spLocks noGrp="1"/>
          </p:cNvSpPr>
          <p:nvPr>
            <p:ph type="title"/>
          </p:nvPr>
        </p:nvSpPr>
        <p:spPr/>
        <p:txBody>
          <a:bodyPr/>
          <a:lstStyle/>
          <a:p>
            <a:pPr algn="l"/>
            <a:r>
              <a:rPr lang="en-US" dirty="0">
                <a:solidFill>
                  <a:srgbClr val="C00000"/>
                </a:solidFill>
                <a:latin typeface="+mn-lt"/>
                <a:cs typeface="Calibri"/>
              </a:rPr>
              <a:t>Methodology</a:t>
            </a:r>
            <a:endParaRPr lang="en-US" dirty="0">
              <a:latin typeface="+mn-lt"/>
            </a:endParaRPr>
          </a:p>
        </p:txBody>
      </p:sp>
      <p:sp>
        <p:nvSpPr>
          <p:cNvPr id="3" name="Content Placeholder 2">
            <a:extLst>
              <a:ext uri="{FF2B5EF4-FFF2-40B4-BE49-F238E27FC236}">
                <a16:creationId xmlns:a16="http://schemas.microsoft.com/office/drawing/2014/main" id="{4F71AFC9-2806-44A6-9A3C-63360D0CF0F1}"/>
              </a:ext>
            </a:extLst>
          </p:cNvPr>
          <p:cNvSpPr>
            <a:spLocks noGrp="1"/>
          </p:cNvSpPr>
          <p:nvPr>
            <p:ph idx="1"/>
          </p:nvPr>
        </p:nvSpPr>
        <p:spPr/>
        <p:txBody>
          <a:bodyPr vert="horz" lIns="91440" tIns="45720" rIns="91440" bIns="45720" rtlCol="0" anchor="t">
            <a:normAutofit/>
          </a:bodyPr>
          <a:lstStyle/>
          <a:p>
            <a:r>
              <a:rPr lang="en-US" sz="2000" dirty="0">
                <a:ea typeface="+mn-lt"/>
                <a:cs typeface="+mn-lt"/>
              </a:rPr>
              <a:t>From digging deeply to analyze the columns, we see there are a mix of categorical (non-numeric) and numerical data. A few things to note:</a:t>
            </a:r>
          </a:p>
          <a:p>
            <a:pPr marL="457200" lvl="1" indent="0">
              <a:buNone/>
            </a:pPr>
            <a:endParaRPr lang="en-US" sz="2000" dirty="0">
              <a:cs typeface="Calibri"/>
            </a:endParaRPr>
          </a:p>
          <a:p>
            <a:pPr marL="457200" lvl="1" indent="0">
              <a:buNone/>
            </a:pPr>
            <a:r>
              <a:rPr lang="en-US" sz="2000" dirty="0">
                <a:ea typeface="+mn-lt"/>
                <a:cs typeface="+mn-lt"/>
              </a:rPr>
              <a:t>1. All the data inputted are non-null values, meaning that we have a value for every column.</a:t>
            </a:r>
          </a:p>
          <a:p>
            <a:pPr marL="457200" lvl="1" indent="0">
              <a:buNone/>
            </a:pPr>
            <a:endParaRPr lang="en-US" sz="2000" dirty="0"/>
          </a:p>
          <a:p>
            <a:pPr marL="0" indent="0">
              <a:buNone/>
            </a:pPr>
            <a:r>
              <a:rPr lang="en-US" sz="2000" dirty="0">
                <a:ea typeface="+mn-lt"/>
                <a:cs typeface="+mn-lt"/>
              </a:rPr>
              <a:t>        2. Age, gender, destination, passenger, temperature, occupation, income, etc.</a:t>
            </a:r>
          </a:p>
          <a:p>
            <a:pPr marL="0" indent="0">
              <a:buNone/>
            </a:pPr>
            <a:endParaRPr lang="en-US" sz="2000" dirty="0">
              <a:ea typeface="+mn-lt"/>
              <a:cs typeface="+mn-lt"/>
            </a:endParaRPr>
          </a:p>
          <a:p>
            <a:pPr marL="0" indent="0">
              <a:buNone/>
            </a:pPr>
            <a:r>
              <a:rPr lang="en-US" sz="2000" dirty="0">
                <a:ea typeface="+mn-lt"/>
                <a:cs typeface="+mn-lt"/>
              </a:rPr>
              <a:t>        3. Output (y) has two values: “yes” and “no”</a:t>
            </a:r>
            <a:endParaRPr lang="en-US" sz="2000" dirty="0"/>
          </a:p>
          <a:p>
            <a:pPr marL="0" indent="0">
              <a:buNone/>
            </a:pPr>
            <a:endParaRPr lang="en-US" dirty="0"/>
          </a:p>
        </p:txBody>
      </p:sp>
      <p:sp>
        <p:nvSpPr>
          <p:cNvPr id="4" name="Date Placeholder 3">
            <a:extLst>
              <a:ext uri="{FF2B5EF4-FFF2-40B4-BE49-F238E27FC236}">
                <a16:creationId xmlns:a16="http://schemas.microsoft.com/office/drawing/2014/main" id="{E192006E-327C-4149-A038-C2D4A163CF45}"/>
              </a:ext>
            </a:extLst>
          </p:cNvPr>
          <p:cNvSpPr>
            <a:spLocks noGrp="1"/>
          </p:cNvSpPr>
          <p:nvPr>
            <p:ph type="dt" sz="half" idx="10"/>
          </p:nvPr>
        </p:nvSpPr>
        <p:spPr/>
        <p:txBody>
          <a:bodyPr/>
          <a:lstStyle/>
          <a:p>
            <a:fld id="{A2414E9F-A237-4082-B37B-D926ADB268EE}" type="datetime3">
              <a:rPr lang="en-US" smtClean="0"/>
              <a:pPr/>
              <a:t>7 December 2021</a:t>
            </a:fld>
            <a:endParaRPr lang="en-US"/>
          </a:p>
        </p:txBody>
      </p:sp>
      <p:sp>
        <p:nvSpPr>
          <p:cNvPr id="5" name="Footer Placeholder 4">
            <a:extLst>
              <a:ext uri="{FF2B5EF4-FFF2-40B4-BE49-F238E27FC236}">
                <a16:creationId xmlns:a16="http://schemas.microsoft.com/office/drawing/2014/main" id="{31B7AEF3-2783-434F-899B-8E5A6B936269}"/>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51CBA1D5-E814-4F31-9FDE-CA6E8FF3B6C6}"/>
              </a:ext>
            </a:extLst>
          </p:cNvPr>
          <p:cNvSpPr>
            <a:spLocks noGrp="1"/>
          </p:cNvSpPr>
          <p:nvPr>
            <p:ph type="sldNum" sz="quarter" idx="12"/>
          </p:nvPr>
        </p:nvSpPr>
        <p:spPr/>
        <p:txBody>
          <a:bodyPr/>
          <a:lstStyle/>
          <a:p>
            <a:fld id="{7B28076C-CE04-4A00-BFAA-A90EA8355859}" type="slidenum">
              <a:rPr lang="en-US" smtClean="0"/>
              <a:pPr/>
              <a:t>18</a:t>
            </a:fld>
            <a:endParaRPr lang="en-US"/>
          </a:p>
        </p:txBody>
      </p:sp>
    </p:spTree>
    <p:extLst>
      <p:ext uri="{BB962C8B-B14F-4D97-AF65-F5344CB8AC3E}">
        <p14:creationId xmlns:p14="http://schemas.microsoft.com/office/powerpoint/2010/main" val="721801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329BF-580A-44B9-99B5-50E4BCDFAEC7}"/>
              </a:ext>
            </a:extLst>
          </p:cNvPr>
          <p:cNvSpPr>
            <a:spLocks noGrp="1"/>
          </p:cNvSpPr>
          <p:nvPr>
            <p:ph type="title"/>
          </p:nvPr>
        </p:nvSpPr>
        <p:spPr/>
        <p:txBody>
          <a:bodyPr/>
          <a:lstStyle/>
          <a:p>
            <a:pPr algn="l"/>
            <a:r>
              <a:rPr lang="en-US" dirty="0">
                <a:solidFill>
                  <a:srgbClr val="C00000"/>
                </a:solidFill>
                <a:latin typeface="+mn-lt"/>
                <a:cs typeface="Calibri"/>
              </a:rPr>
              <a:t>Methodology</a:t>
            </a:r>
            <a:endParaRPr lang="en-US" dirty="0">
              <a:latin typeface="+mn-lt"/>
            </a:endParaRPr>
          </a:p>
        </p:txBody>
      </p:sp>
      <p:sp>
        <p:nvSpPr>
          <p:cNvPr id="3" name="Content Placeholder 2">
            <a:extLst>
              <a:ext uri="{FF2B5EF4-FFF2-40B4-BE49-F238E27FC236}">
                <a16:creationId xmlns:a16="http://schemas.microsoft.com/office/drawing/2014/main" id="{D91C1548-7336-41C5-B3DB-10B7BACA12BF}"/>
              </a:ext>
            </a:extLst>
          </p:cNvPr>
          <p:cNvSpPr>
            <a:spLocks noGrp="1"/>
          </p:cNvSpPr>
          <p:nvPr>
            <p:ph idx="1"/>
          </p:nvPr>
        </p:nvSpPr>
        <p:spPr/>
        <p:txBody>
          <a:bodyPr vert="horz" lIns="91440" tIns="45720" rIns="91440" bIns="45720" rtlCol="0" anchor="t">
            <a:normAutofit/>
          </a:bodyPr>
          <a:lstStyle/>
          <a:p>
            <a:pPr algn="just"/>
            <a:r>
              <a:rPr lang="en-US" sz="2000" dirty="0"/>
              <a:t>The train-test split is a technique for evaluating the performance of a machine learning algorithm. It can be used for classification or regression problems and can be used for any supervised learning algorithm. The procedure involves taking a dataset and dividing it into two subsets. The first subset is used to fit the model and is referred to as the training dataset. The second subset is not used to train the model; instead, the input element of the dataset is provided to model, then predictions are made and compared to the expected values. This second dataset is referred to as the test dataset.</a:t>
            </a:r>
          </a:p>
          <a:p>
            <a:pPr marL="0" indent="0" algn="just">
              <a:buNone/>
            </a:pPr>
            <a:endParaRPr lang="en-US" sz="2000" dirty="0"/>
          </a:p>
          <a:p>
            <a:pPr marL="0" indent="0" algn="just" fontAlgn="base">
              <a:buNone/>
            </a:pPr>
            <a:r>
              <a:rPr lang="en-US" sz="2400" dirty="0"/>
              <a:t>	</a:t>
            </a:r>
            <a:r>
              <a:rPr lang="en-US" sz="2000" dirty="0"/>
              <a:t>1. Train Dataset: Used to fit the machine learning model.</a:t>
            </a:r>
          </a:p>
          <a:p>
            <a:pPr marL="0" indent="0" algn="just" fontAlgn="base">
              <a:buNone/>
            </a:pPr>
            <a:r>
              <a:rPr lang="en-US" sz="2000" dirty="0"/>
              <a:t>	2. Test Dataset: Used to evaluate the fit machine learning model.</a:t>
            </a:r>
          </a:p>
          <a:p>
            <a:endParaRPr lang="en-US" dirty="0">
              <a:cs typeface="Calibri"/>
            </a:endParaRPr>
          </a:p>
          <a:p>
            <a:endParaRPr lang="en-US" dirty="0">
              <a:cs typeface="Calibri"/>
            </a:endParaRPr>
          </a:p>
          <a:p>
            <a:endParaRPr lang="en-US" dirty="0">
              <a:cs typeface="Calibri"/>
            </a:endParaRPr>
          </a:p>
        </p:txBody>
      </p:sp>
      <p:sp>
        <p:nvSpPr>
          <p:cNvPr id="4" name="Date Placeholder 3">
            <a:extLst>
              <a:ext uri="{FF2B5EF4-FFF2-40B4-BE49-F238E27FC236}">
                <a16:creationId xmlns:a16="http://schemas.microsoft.com/office/drawing/2014/main" id="{1ECD26E3-EBBB-497E-BC50-2F306E501B7B}"/>
              </a:ext>
            </a:extLst>
          </p:cNvPr>
          <p:cNvSpPr>
            <a:spLocks noGrp="1"/>
          </p:cNvSpPr>
          <p:nvPr>
            <p:ph type="dt" sz="half" idx="10"/>
          </p:nvPr>
        </p:nvSpPr>
        <p:spPr/>
        <p:txBody>
          <a:bodyPr/>
          <a:lstStyle/>
          <a:p>
            <a:fld id="{A2414E9F-A237-4082-B37B-D926ADB268EE}" type="datetime3">
              <a:rPr lang="en-US" smtClean="0"/>
              <a:pPr/>
              <a:t>7 December 2021</a:t>
            </a:fld>
            <a:endParaRPr lang="en-US"/>
          </a:p>
        </p:txBody>
      </p:sp>
      <p:sp>
        <p:nvSpPr>
          <p:cNvPr id="5" name="Footer Placeholder 4">
            <a:extLst>
              <a:ext uri="{FF2B5EF4-FFF2-40B4-BE49-F238E27FC236}">
                <a16:creationId xmlns:a16="http://schemas.microsoft.com/office/drawing/2014/main" id="{61B204F6-BBBA-44CA-9432-F00098373733}"/>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EDB552EF-C135-49D3-943F-24787A2AA78F}"/>
              </a:ext>
            </a:extLst>
          </p:cNvPr>
          <p:cNvSpPr>
            <a:spLocks noGrp="1"/>
          </p:cNvSpPr>
          <p:nvPr>
            <p:ph type="sldNum" sz="quarter" idx="12"/>
          </p:nvPr>
        </p:nvSpPr>
        <p:spPr/>
        <p:txBody>
          <a:bodyPr/>
          <a:lstStyle/>
          <a:p>
            <a:fld id="{7B28076C-CE04-4A00-BFAA-A90EA8355859}" type="slidenum">
              <a:rPr lang="en-US" smtClean="0"/>
              <a:pPr/>
              <a:t>19</a:t>
            </a:fld>
            <a:endParaRPr lang="en-US"/>
          </a:p>
        </p:txBody>
      </p:sp>
    </p:spTree>
    <p:extLst>
      <p:ext uri="{BB962C8B-B14F-4D97-AF65-F5344CB8AC3E}">
        <p14:creationId xmlns:p14="http://schemas.microsoft.com/office/powerpoint/2010/main" val="2502585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pPr algn="l"/>
            <a:r>
              <a:rPr lang="en-US" dirty="0">
                <a:solidFill>
                  <a:srgbClr val="C00000"/>
                </a:solidFill>
                <a:latin typeface="+mn-lt"/>
                <a:cs typeface="Arial" pitchFamily="34" charset="0"/>
              </a:rPr>
              <a:t>Presentation Outline</a:t>
            </a:r>
          </a:p>
        </p:txBody>
      </p:sp>
      <p:sp>
        <p:nvSpPr>
          <p:cNvPr id="3" name="Content Placeholder 2"/>
          <p:cNvSpPr>
            <a:spLocks noGrp="1"/>
          </p:cNvSpPr>
          <p:nvPr>
            <p:ph idx="1"/>
          </p:nvPr>
        </p:nvSpPr>
        <p:spPr>
          <a:xfrm>
            <a:off x="838200" y="2195512"/>
            <a:ext cx="8229600" cy="4525963"/>
          </a:xfrm>
        </p:spPr>
        <p:txBody>
          <a:bodyPr vert="horz" lIns="91440" tIns="45720" rIns="91440" bIns="45720" rtlCol="0" anchor="t">
            <a:normAutofit/>
          </a:bodyPr>
          <a:lstStyle/>
          <a:p>
            <a:r>
              <a:rPr lang="en-US" sz="1800" dirty="0">
                <a:cs typeface="Arial" pitchFamily="34" charset="0"/>
              </a:rPr>
              <a:t>Course Certificate</a:t>
            </a:r>
          </a:p>
          <a:p>
            <a:r>
              <a:rPr lang="en-US" sz="1800" dirty="0">
                <a:cs typeface="Arial" pitchFamily="34" charset="0"/>
              </a:rPr>
              <a:t>Introduction</a:t>
            </a:r>
          </a:p>
          <a:p>
            <a:r>
              <a:rPr lang="en-US" sz="1800" dirty="0">
                <a:cs typeface="Arial" pitchFamily="34" charset="0"/>
              </a:rPr>
              <a:t>Objectives</a:t>
            </a:r>
          </a:p>
          <a:p>
            <a:r>
              <a:rPr lang="en-US" sz="1800" dirty="0">
                <a:cs typeface="Arial" pitchFamily="34" charset="0"/>
              </a:rPr>
              <a:t>System Architecture / Ideation Map</a:t>
            </a:r>
          </a:p>
          <a:p>
            <a:r>
              <a:rPr lang="en-US" sz="1800" dirty="0">
                <a:cs typeface="Arial"/>
              </a:rPr>
              <a:t>Module Implementation</a:t>
            </a:r>
          </a:p>
          <a:p>
            <a:r>
              <a:rPr lang="en-US" sz="1800" dirty="0">
                <a:cs typeface="Arial" pitchFamily="34" charset="0"/>
              </a:rPr>
              <a:t>Results and Discussions</a:t>
            </a:r>
          </a:p>
          <a:p>
            <a:r>
              <a:rPr lang="en-US" sz="1800" dirty="0">
                <a:cs typeface="Arial"/>
              </a:rPr>
              <a:t>Conclusion </a:t>
            </a:r>
            <a:endParaRPr lang="en-US" sz="1800" dirty="0">
              <a:cs typeface="Arial" pitchFamily="34" charset="0"/>
            </a:endParaRPr>
          </a:p>
          <a:p>
            <a:r>
              <a:rPr lang="en-US" sz="1800" dirty="0">
                <a:cs typeface="Arial" pitchFamily="34" charset="0"/>
              </a:rPr>
              <a:t>References</a:t>
            </a:r>
          </a:p>
          <a:p>
            <a:endParaRPr lang="en-US" dirty="0"/>
          </a:p>
        </p:txBody>
      </p:sp>
      <p:sp>
        <p:nvSpPr>
          <p:cNvPr id="4" name="Date Placeholder 3"/>
          <p:cNvSpPr>
            <a:spLocks noGrp="1"/>
          </p:cNvSpPr>
          <p:nvPr>
            <p:ph type="dt" sz="half" idx="10"/>
          </p:nvPr>
        </p:nvSpPr>
        <p:spPr/>
        <p:txBody>
          <a:bodyPr/>
          <a:lstStyle/>
          <a:p>
            <a:fld id="{DBA50EAB-41BE-44C5-8B3C-E8577D7CCC37}" type="datetime3">
              <a:rPr lang="en-US" smtClean="0"/>
              <a:pPr/>
              <a:t>7 December 2021</a:t>
            </a:fld>
            <a:endParaRPr lang="en-US" dirty="0"/>
          </a:p>
        </p:txBody>
      </p:sp>
      <p:sp>
        <p:nvSpPr>
          <p:cNvPr id="5" name="Footer Placeholder 4"/>
          <p:cNvSpPr>
            <a:spLocks noGrp="1"/>
          </p:cNvSpPr>
          <p:nvPr>
            <p:ph type="ftr" sz="quarter" idx="11"/>
          </p:nvPr>
        </p:nvSpPr>
        <p:spPr/>
        <p:txBody>
          <a:bodyPr/>
          <a:lstStyle/>
          <a:p>
            <a:r>
              <a:rPr lang="en-US"/>
              <a:t>Department of CSE</a:t>
            </a:r>
            <a:endParaRPr lang="en-US" dirty="0"/>
          </a:p>
        </p:txBody>
      </p:sp>
      <p:sp>
        <p:nvSpPr>
          <p:cNvPr id="6" name="Slide Number Placeholder 5"/>
          <p:cNvSpPr>
            <a:spLocks noGrp="1"/>
          </p:cNvSpPr>
          <p:nvPr>
            <p:ph type="sldNum" sz="quarter" idx="12"/>
          </p:nvPr>
        </p:nvSpPr>
        <p:spPr/>
        <p:txBody>
          <a:bodyPr/>
          <a:lstStyle/>
          <a:p>
            <a:fld id="{C0EC1BDC-9B67-430D-970A-E36C75175141}"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F3FA3-F5EA-4404-B816-FA707098AD04}"/>
              </a:ext>
            </a:extLst>
          </p:cNvPr>
          <p:cNvSpPr>
            <a:spLocks noGrp="1"/>
          </p:cNvSpPr>
          <p:nvPr>
            <p:ph type="title"/>
          </p:nvPr>
        </p:nvSpPr>
        <p:spPr/>
        <p:txBody>
          <a:bodyPr/>
          <a:lstStyle/>
          <a:p>
            <a:pPr algn="l"/>
            <a:r>
              <a:rPr lang="en-US" dirty="0">
                <a:solidFill>
                  <a:srgbClr val="C00000"/>
                </a:solidFill>
                <a:latin typeface="+mn-lt"/>
                <a:cs typeface="Calibri"/>
              </a:rPr>
              <a:t>Methodology</a:t>
            </a:r>
            <a:endParaRPr lang="en-US" dirty="0">
              <a:latin typeface="+mn-lt"/>
            </a:endParaRPr>
          </a:p>
        </p:txBody>
      </p:sp>
      <p:sp>
        <p:nvSpPr>
          <p:cNvPr id="3" name="Content Placeholder 2">
            <a:extLst>
              <a:ext uri="{FF2B5EF4-FFF2-40B4-BE49-F238E27FC236}">
                <a16:creationId xmlns:a16="http://schemas.microsoft.com/office/drawing/2014/main" id="{6F44B63F-507B-41C2-ACD0-C93937F92287}"/>
              </a:ext>
            </a:extLst>
          </p:cNvPr>
          <p:cNvSpPr>
            <a:spLocks noGrp="1"/>
          </p:cNvSpPr>
          <p:nvPr>
            <p:ph idx="1"/>
          </p:nvPr>
        </p:nvSpPr>
        <p:spPr/>
        <p:txBody>
          <a:bodyPr vert="horz" lIns="91440" tIns="45720" rIns="91440" bIns="45720" rtlCol="0" anchor="t">
            <a:normAutofit/>
          </a:bodyPr>
          <a:lstStyle/>
          <a:p>
            <a:pPr algn="just"/>
            <a:r>
              <a:rPr lang="en-US" sz="2200" dirty="0">
                <a:ea typeface="+mn-lt"/>
                <a:cs typeface="+mn-lt"/>
              </a:rPr>
              <a:t>Validation Samples: These samples are held out from the training data and are used to make decisions on how to improve the model.</a:t>
            </a:r>
          </a:p>
          <a:p>
            <a:pPr marL="0" indent="0" algn="just">
              <a:buNone/>
            </a:pPr>
            <a:endParaRPr lang="en-US" sz="2200" dirty="0">
              <a:cs typeface="Calibri"/>
            </a:endParaRPr>
          </a:p>
          <a:p>
            <a:pPr algn="just"/>
            <a:r>
              <a:rPr lang="en-US" sz="2000" dirty="0">
                <a:ea typeface="+mn-lt"/>
                <a:cs typeface="+mn-lt"/>
              </a:rPr>
              <a:t>Test Samples: These samples are held out from all decisions and are used to test (measure) the generalized performance of the model</a:t>
            </a:r>
          </a:p>
          <a:p>
            <a:pPr marL="0" indent="0" algn="just">
              <a:buNone/>
            </a:pPr>
            <a:endParaRPr lang="en-US" sz="2000" dirty="0"/>
          </a:p>
          <a:p>
            <a:pPr algn="just"/>
            <a:r>
              <a:rPr lang="en-US" sz="2000" dirty="0">
                <a:cs typeface="Calibri"/>
              </a:rPr>
              <a:t>Using Decision Tree:</a:t>
            </a:r>
            <a:r>
              <a:rPr lang="en-US" sz="2000" dirty="0"/>
              <a:t> Decision trees are very easy as compared to the random forest. A decision tree combines some decisions, whereas a random forest combines several decision trees. Thus, it is a long process, yet slow. Whereas a decision tree is fast and operates easily on large data sets, especially the linear one.</a:t>
            </a:r>
            <a:endParaRPr lang="en-US" sz="2000" dirty="0">
              <a:ea typeface="+mn-lt"/>
              <a:cs typeface="+mn-lt"/>
            </a:endParaRPr>
          </a:p>
        </p:txBody>
      </p:sp>
      <p:sp>
        <p:nvSpPr>
          <p:cNvPr id="4" name="Date Placeholder 3">
            <a:extLst>
              <a:ext uri="{FF2B5EF4-FFF2-40B4-BE49-F238E27FC236}">
                <a16:creationId xmlns:a16="http://schemas.microsoft.com/office/drawing/2014/main" id="{9239E53C-24DF-41A7-83D7-25EABEA54F73}"/>
              </a:ext>
            </a:extLst>
          </p:cNvPr>
          <p:cNvSpPr>
            <a:spLocks noGrp="1"/>
          </p:cNvSpPr>
          <p:nvPr>
            <p:ph type="dt" sz="half" idx="10"/>
          </p:nvPr>
        </p:nvSpPr>
        <p:spPr/>
        <p:txBody>
          <a:bodyPr/>
          <a:lstStyle/>
          <a:p>
            <a:fld id="{A2414E9F-A237-4082-B37B-D926ADB268EE}" type="datetime3">
              <a:rPr lang="en-US" smtClean="0"/>
              <a:pPr/>
              <a:t>7 December 2021</a:t>
            </a:fld>
            <a:endParaRPr lang="en-US"/>
          </a:p>
        </p:txBody>
      </p:sp>
      <p:sp>
        <p:nvSpPr>
          <p:cNvPr id="5" name="Footer Placeholder 4">
            <a:extLst>
              <a:ext uri="{FF2B5EF4-FFF2-40B4-BE49-F238E27FC236}">
                <a16:creationId xmlns:a16="http://schemas.microsoft.com/office/drawing/2014/main" id="{033C8B3E-61EF-468A-83A2-302291537BAB}"/>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EF2497B2-67CE-4DDC-B674-52E6A0A8655C}"/>
              </a:ext>
            </a:extLst>
          </p:cNvPr>
          <p:cNvSpPr>
            <a:spLocks noGrp="1"/>
          </p:cNvSpPr>
          <p:nvPr>
            <p:ph type="sldNum" sz="quarter" idx="12"/>
          </p:nvPr>
        </p:nvSpPr>
        <p:spPr/>
        <p:txBody>
          <a:bodyPr/>
          <a:lstStyle/>
          <a:p>
            <a:fld id="{7B28076C-CE04-4A00-BFAA-A90EA8355859}" type="slidenum">
              <a:rPr lang="en-US" smtClean="0"/>
              <a:pPr/>
              <a:t>20</a:t>
            </a:fld>
            <a:endParaRPr lang="en-US"/>
          </a:p>
        </p:txBody>
      </p:sp>
    </p:spTree>
    <p:extLst>
      <p:ext uri="{BB962C8B-B14F-4D97-AF65-F5344CB8AC3E}">
        <p14:creationId xmlns:p14="http://schemas.microsoft.com/office/powerpoint/2010/main" val="42573303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7E3E5-0281-41E4-8254-85263028FCDA}"/>
              </a:ext>
            </a:extLst>
          </p:cNvPr>
          <p:cNvSpPr>
            <a:spLocks noGrp="1"/>
          </p:cNvSpPr>
          <p:nvPr>
            <p:ph type="title"/>
          </p:nvPr>
        </p:nvSpPr>
        <p:spPr/>
        <p:txBody>
          <a:bodyPr/>
          <a:lstStyle/>
          <a:p>
            <a:pPr algn="l"/>
            <a:r>
              <a:rPr lang="en-US" dirty="0">
                <a:solidFill>
                  <a:srgbClr val="C00000"/>
                </a:solidFill>
                <a:latin typeface="+mn-lt"/>
                <a:cs typeface="Calibri"/>
              </a:rPr>
              <a:t>Methodology</a:t>
            </a:r>
            <a:endParaRPr lang="en-US" dirty="0">
              <a:latin typeface="+mn-lt"/>
            </a:endParaRPr>
          </a:p>
        </p:txBody>
      </p:sp>
      <p:sp>
        <p:nvSpPr>
          <p:cNvPr id="3" name="Content Placeholder 2">
            <a:extLst>
              <a:ext uri="{FF2B5EF4-FFF2-40B4-BE49-F238E27FC236}">
                <a16:creationId xmlns:a16="http://schemas.microsoft.com/office/drawing/2014/main" id="{D93369E0-8E10-4B28-B71F-4D40C8F9E0EB}"/>
              </a:ext>
            </a:extLst>
          </p:cNvPr>
          <p:cNvSpPr>
            <a:spLocks noGrp="1"/>
          </p:cNvSpPr>
          <p:nvPr>
            <p:ph idx="1"/>
          </p:nvPr>
        </p:nvSpPr>
        <p:spPr/>
        <p:txBody>
          <a:bodyPr vert="horz" lIns="91440" tIns="45720" rIns="91440" bIns="45720" rtlCol="0" anchor="t">
            <a:normAutofit/>
          </a:bodyPr>
          <a:lstStyle/>
          <a:p>
            <a:pPr marL="0" indent="0" algn="ctr">
              <a:buNone/>
            </a:pPr>
            <a:r>
              <a:rPr lang="en-IN" sz="3000" b="1" dirty="0"/>
              <a:t>RS-Adapted Decision Tree</a:t>
            </a:r>
          </a:p>
          <a:p>
            <a:pPr marL="0" indent="0" algn="just">
              <a:buNone/>
            </a:pPr>
            <a:endParaRPr lang="en-IN" sz="2000" b="1" dirty="0"/>
          </a:p>
          <a:p>
            <a:pPr algn="just"/>
            <a:r>
              <a:rPr lang="en-US" sz="2000" dirty="0"/>
              <a:t>In recommender systems the input set for building the decision tree is composed of ratings. Ratings can be described as a relation &lt; Item ID, User ID, Rating &gt; (in which &lt; ItemID, UserID &gt; is assumed to be a primary key). The attributes can describe the users, such as the user’s age, gender, occupation. Attributes can also describe the items, for example the weight, price, dimensions. Rating is the target attribute which the decision tree classifies based on the training set, the system attempts to predict the rating of items the user does not have a rating for and recommends to the user the items with the highest predicted rating. The construction of a decision tree is performed by a recursive process. </a:t>
            </a:r>
            <a:endParaRPr lang="en-IN" sz="2000" b="1" dirty="0"/>
          </a:p>
          <a:p>
            <a:pPr marL="0" indent="0">
              <a:buNone/>
            </a:pPr>
            <a:endParaRPr lang="en-US" dirty="0"/>
          </a:p>
        </p:txBody>
      </p:sp>
      <p:sp>
        <p:nvSpPr>
          <p:cNvPr id="4" name="Date Placeholder 3">
            <a:extLst>
              <a:ext uri="{FF2B5EF4-FFF2-40B4-BE49-F238E27FC236}">
                <a16:creationId xmlns:a16="http://schemas.microsoft.com/office/drawing/2014/main" id="{5CD5F0F0-9B4C-46DA-A3FC-65C9AA8A0098}"/>
              </a:ext>
            </a:extLst>
          </p:cNvPr>
          <p:cNvSpPr>
            <a:spLocks noGrp="1"/>
          </p:cNvSpPr>
          <p:nvPr>
            <p:ph type="dt" sz="half" idx="10"/>
          </p:nvPr>
        </p:nvSpPr>
        <p:spPr/>
        <p:txBody>
          <a:bodyPr/>
          <a:lstStyle/>
          <a:p>
            <a:fld id="{A2414E9F-A237-4082-B37B-D926ADB268EE}" type="datetime3">
              <a:rPr lang="en-US" smtClean="0"/>
              <a:pPr/>
              <a:t>7 December 2021</a:t>
            </a:fld>
            <a:endParaRPr lang="en-US"/>
          </a:p>
        </p:txBody>
      </p:sp>
      <p:sp>
        <p:nvSpPr>
          <p:cNvPr id="5" name="Footer Placeholder 4">
            <a:extLst>
              <a:ext uri="{FF2B5EF4-FFF2-40B4-BE49-F238E27FC236}">
                <a16:creationId xmlns:a16="http://schemas.microsoft.com/office/drawing/2014/main" id="{0FC0F575-DD65-4259-9E32-389792FB3593}"/>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9937A23D-DAE7-46FB-A7E0-EC01E17E7824}"/>
              </a:ext>
            </a:extLst>
          </p:cNvPr>
          <p:cNvSpPr>
            <a:spLocks noGrp="1"/>
          </p:cNvSpPr>
          <p:nvPr>
            <p:ph type="sldNum" sz="quarter" idx="12"/>
          </p:nvPr>
        </p:nvSpPr>
        <p:spPr/>
        <p:txBody>
          <a:bodyPr/>
          <a:lstStyle/>
          <a:p>
            <a:fld id="{7B28076C-CE04-4A00-BFAA-A90EA8355859}" type="slidenum">
              <a:rPr lang="en-US" smtClean="0"/>
              <a:pPr/>
              <a:t>21</a:t>
            </a:fld>
            <a:endParaRPr lang="en-US"/>
          </a:p>
        </p:txBody>
      </p:sp>
    </p:spTree>
    <p:extLst>
      <p:ext uri="{BB962C8B-B14F-4D97-AF65-F5344CB8AC3E}">
        <p14:creationId xmlns:p14="http://schemas.microsoft.com/office/powerpoint/2010/main" val="18876485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7E3E5-0281-41E4-8254-85263028FCDA}"/>
              </a:ext>
            </a:extLst>
          </p:cNvPr>
          <p:cNvSpPr>
            <a:spLocks noGrp="1"/>
          </p:cNvSpPr>
          <p:nvPr>
            <p:ph type="title"/>
          </p:nvPr>
        </p:nvSpPr>
        <p:spPr/>
        <p:txBody>
          <a:bodyPr>
            <a:normAutofit/>
          </a:bodyPr>
          <a:lstStyle/>
          <a:p>
            <a:pPr algn="l"/>
            <a:r>
              <a:rPr lang="en-US" dirty="0">
                <a:solidFill>
                  <a:srgbClr val="C00000"/>
                </a:solidFill>
                <a:latin typeface="+mn-lt"/>
                <a:cs typeface="Calibri"/>
              </a:rPr>
              <a:t>Methodology</a:t>
            </a:r>
            <a:endParaRPr lang="en-US" dirty="0">
              <a:latin typeface="+mn-lt"/>
            </a:endParaRPr>
          </a:p>
        </p:txBody>
      </p:sp>
      <p:sp>
        <p:nvSpPr>
          <p:cNvPr id="3" name="Content Placeholder 2">
            <a:extLst>
              <a:ext uri="{FF2B5EF4-FFF2-40B4-BE49-F238E27FC236}">
                <a16:creationId xmlns:a16="http://schemas.microsoft.com/office/drawing/2014/main" id="{D93369E0-8E10-4B28-B71F-4D40C8F9E0EB}"/>
              </a:ext>
            </a:extLst>
          </p:cNvPr>
          <p:cNvSpPr>
            <a:spLocks noGrp="1"/>
          </p:cNvSpPr>
          <p:nvPr>
            <p:ph idx="1"/>
          </p:nvPr>
        </p:nvSpPr>
        <p:spPr>
          <a:xfrm>
            <a:off x="457200" y="1839912"/>
            <a:ext cx="8229600" cy="4525963"/>
          </a:xfrm>
        </p:spPr>
        <p:txBody>
          <a:bodyPr vert="horz" lIns="91440" tIns="45720" rIns="91440" bIns="45720" rtlCol="0" anchor="t">
            <a:normAutofit fontScale="62500" lnSpcReduction="20000"/>
          </a:bodyPr>
          <a:lstStyle/>
          <a:p>
            <a:r>
              <a:rPr lang="en-US" dirty="0"/>
              <a:t>The process starts at the root node with an input set (training set). At each node, an item attribute is picked as the split attribute. For each possible value (or set of values) child-nodes are created and the parent’s set is split between child-nodes so that each child-node receives as input-set all items that have the appropriate value(s) that correspond to this child-node. Picking the split-attribute is done heuristically since we cannot know which split will produce the best tree (the tree that produces the best results for future input), for example the popular C4.5 algorithm ([Qui93]) uses a heuristic that picks the split that produces the largest information gain out of all possible splits. One of the attributes is pre-defined as the target attribute. The recursive process continues until all the items in the node’s set share the same target attribute value or the number of items reaches a certain threshold. Each leaf node is assigned a label (classifying its set of items), this label is the shared target attribute value or the most common value in case there is more than one such value.</a:t>
            </a:r>
            <a:br>
              <a:rPr lang="en-US" dirty="0"/>
            </a:br>
            <a:endParaRPr lang="en-US" dirty="0"/>
          </a:p>
        </p:txBody>
      </p:sp>
      <p:sp>
        <p:nvSpPr>
          <p:cNvPr id="4" name="Date Placeholder 3">
            <a:extLst>
              <a:ext uri="{FF2B5EF4-FFF2-40B4-BE49-F238E27FC236}">
                <a16:creationId xmlns:a16="http://schemas.microsoft.com/office/drawing/2014/main" id="{5CD5F0F0-9B4C-46DA-A3FC-65C9AA8A0098}"/>
              </a:ext>
            </a:extLst>
          </p:cNvPr>
          <p:cNvSpPr>
            <a:spLocks noGrp="1"/>
          </p:cNvSpPr>
          <p:nvPr>
            <p:ph type="dt" sz="half" idx="10"/>
          </p:nvPr>
        </p:nvSpPr>
        <p:spPr/>
        <p:txBody>
          <a:bodyPr/>
          <a:lstStyle/>
          <a:p>
            <a:fld id="{A2414E9F-A237-4082-B37B-D926ADB268EE}" type="datetime3">
              <a:rPr lang="en-US" smtClean="0"/>
              <a:pPr/>
              <a:t>7 December 2021</a:t>
            </a:fld>
            <a:endParaRPr lang="en-US" dirty="0"/>
          </a:p>
        </p:txBody>
      </p:sp>
      <p:sp>
        <p:nvSpPr>
          <p:cNvPr id="5" name="Footer Placeholder 4">
            <a:extLst>
              <a:ext uri="{FF2B5EF4-FFF2-40B4-BE49-F238E27FC236}">
                <a16:creationId xmlns:a16="http://schemas.microsoft.com/office/drawing/2014/main" id="{0FC0F575-DD65-4259-9E32-389792FB3593}"/>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9937A23D-DAE7-46FB-A7E0-EC01E17E7824}"/>
              </a:ext>
            </a:extLst>
          </p:cNvPr>
          <p:cNvSpPr>
            <a:spLocks noGrp="1"/>
          </p:cNvSpPr>
          <p:nvPr>
            <p:ph type="sldNum" sz="quarter" idx="12"/>
          </p:nvPr>
        </p:nvSpPr>
        <p:spPr/>
        <p:txBody>
          <a:bodyPr/>
          <a:lstStyle/>
          <a:p>
            <a:fld id="{7B28076C-CE04-4A00-BFAA-A90EA8355859}" type="slidenum">
              <a:rPr lang="en-US" smtClean="0"/>
              <a:pPr/>
              <a:t>22</a:t>
            </a:fld>
            <a:endParaRPr lang="en-US"/>
          </a:p>
        </p:txBody>
      </p:sp>
    </p:spTree>
    <p:extLst>
      <p:ext uri="{BB962C8B-B14F-4D97-AF65-F5344CB8AC3E}">
        <p14:creationId xmlns:p14="http://schemas.microsoft.com/office/powerpoint/2010/main" val="27454205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A4DED4-350B-4878-B3BD-885E45171D2E}" type="datetime3">
              <a:rPr lang="en-US" smtClean="0"/>
              <a:pPr/>
              <a:t>7 December 2021</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23</a:t>
            </a:fld>
            <a:endParaRPr lang="en-US"/>
          </a:p>
        </p:txBody>
      </p:sp>
      <p:sp>
        <p:nvSpPr>
          <p:cNvPr id="7" name="Title 1"/>
          <p:cNvSpPr>
            <a:spLocks noGrp="1"/>
          </p:cNvSpPr>
          <p:nvPr>
            <p:ph type="title"/>
          </p:nvPr>
        </p:nvSpPr>
        <p:spPr>
          <a:xfrm>
            <a:off x="381000" y="381000"/>
            <a:ext cx="8229600" cy="685800"/>
          </a:xfrm>
        </p:spPr>
        <p:txBody>
          <a:bodyPr>
            <a:noAutofit/>
          </a:bodyPr>
          <a:lstStyle/>
          <a:p>
            <a:pPr algn="l"/>
            <a:r>
              <a:rPr lang="en-US" dirty="0">
                <a:solidFill>
                  <a:srgbClr val="C00000"/>
                </a:solidFill>
                <a:latin typeface="+mn-lt"/>
                <a:cs typeface="Arial" pitchFamily="34" charset="0"/>
              </a:rPr>
              <a:t>Results and Discussion</a:t>
            </a:r>
          </a:p>
        </p:txBody>
      </p:sp>
      <p:sp>
        <p:nvSpPr>
          <p:cNvPr id="8" name="Content Placeholder 2"/>
          <p:cNvSpPr>
            <a:spLocks noGrp="1"/>
          </p:cNvSpPr>
          <p:nvPr>
            <p:ph idx="1"/>
          </p:nvPr>
        </p:nvSpPr>
        <p:spPr>
          <a:xfrm>
            <a:off x="609600" y="1803400"/>
            <a:ext cx="8305800" cy="4572000"/>
          </a:xfrm>
        </p:spPr>
        <p:txBody>
          <a:bodyPr vert="horz" lIns="91440" tIns="45720" rIns="91440" bIns="45720" rtlCol="0" anchor="t">
            <a:normAutofit/>
          </a:bodyPr>
          <a:lstStyle/>
          <a:p>
            <a:pPr marL="0" indent="0">
              <a:lnSpc>
                <a:spcPct val="150000"/>
              </a:lnSpc>
              <a:buNone/>
            </a:pPr>
            <a:r>
              <a:rPr lang="en-US" sz="2400" dirty="0">
                <a:ea typeface="+mn-lt"/>
                <a:cs typeface="+mn-lt"/>
              </a:rPr>
              <a:t>The Decision tree we used are calculated using sklearn</a:t>
            </a:r>
          </a:p>
          <a:p>
            <a:pPr marL="0" indent="0">
              <a:lnSpc>
                <a:spcPct val="150000"/>
              </a:lnSpc>
              <a:buNone/>
            </a:pPr>
            <a:r>
              <a:rPr lang="en-US" sz="2400" dirty="0">
                <a:ea typeface="+mn-lt"/>
                <a:cs typeface="+mn-lt"/>
              </a:rPr>
              <a:t>wrapper so can be trusted for the model performance. Our end goal was to have a Trained model that could beat the untuned benchmark which it did by a very fine margin. So, the solution described below is satisfactory to our initial expectations. We generated a final model with above list of tuned parameters.</a:t>
            </a:r>
            <a:endParaRPr lang="en-US" sz="2400" dirty="0">
              <a:cs typeface="Calibri"/>
            </a:endParaRPr>
          </a:p>
          <a:p>
            <a:endParaRPr lang="en-US" dirty="0"/>
          </a:p>
        </p:txBody>
      </p:sp>
    </p:spTree>
    <p:extLst>
      <p:ext uri="{BB962C8B-B14F-4D97-AF65-F5344CB8AC3E}">
        <p14:creationId xmlns:p14="http://schemas.microsoft.com/office/powerpoint/2010/main" val="2258626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CF1CD-AB65-4365-9450-52A0FCC42EE8}"/>
              </a:ext>
            </a:extLst>
          </p:cNvPr>
          <p:cNvSpPr>
            <a:spLocks noGrp="1"/>
          </p:cNvSpPr>
          <p:nvPr>
            <p:ph type="title"/>
          </p:nvPr>
        </p:nvSpPr>
        <p:spPr>
          <a:xfrm>
            <a:off x="298940" y="228600"/>
            <a:ext cx="8229600" cy="1143000"/>
          </a:xfrm>
        </p:spPr>
        <p:txBody>
          <a:bodyPr anchor="ctr">
            <a:normAutofit/>
          </a:bodyPr>
          <a:lstStyle/>
          <a:p>
            <a:pPr algn="l"/>
            <a:r>
              <a:rPr lang="en-US" dirty="0">
                <a:solidFill>
                  <a:srgbClr val="FF0000"/>
                </a:solidFill>
              </a:rPr>
              <a:t>Results</a:t>
            </a:r>
            <a:r>
              <a:rPr lang="en-US" dirty="0"/>
              <a:t> </a:t>
            </a:r>
            <a:r>
              <a:rPr lang="en-US" dirty="0">
                <a:solidFill>
                  <a:srgbClr val="FF0000"/>
                </a:solidFill>
              </a:rPr>
              <a:t>and</a:t>
            </a:r>
            <a:r>
              <a:rPr lang="en-US" dirty="0"/>
              <a:t> </a:t>
            </a:r>
            <a:r>
              <a:rPr lang="en-US" dirty="0">
                <a:solidFill>
                  <a:srgbClr val="FF0000"/>
                </a:solidFill>
              </a:rPr>
              <a:t>Discussion</a:t>
            </a:r>
          </a:p>
        </p:txBody>
      </p:sp>
      <p:pic>
        <p:nvPicPr>
          <p:cNvPr id="8" name="Content Placeholder 7" descr="Chart, bar chart&#10;&#10;Description automatically generated">
            <a:extLst>
              <a:ext uri="{FF2B5EF4-FFF2-40B4-BE49-F238E27FC236}">
                <a16:creationId xmlns:a16="http://schemas.microsoft.com/office/drawing/2014/main" id="{81C07B10-9E2C-4B04-9DF1-597EAE2C35C5}"/>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309018" y="1600200"/>
            <a:ext cx="4525963" cy="4525963"/>
          </a:xfrm>
          <a:noFill/>
        </p:spPr>
      </p:pic>
      <p:sp>
        <p:nvSpPr>
          <p:cNvPr id="4" name="Date Placeholder 3">
            <a:extLst>
              <a:ext uri="{FF2B5EF4-FFF2-40B4-BE49-F238E27FC236}">
                <a16:creationId xmlns:a16="http://schemas.microsoft.com/office/drawing/2014/main" id="{020FA762-41FC-4C46-8CC4-F5C79D459E05}"/>
              </a:ext>
            </a:extLst>
          </p:cNvPr>
          <p:cNvSpPr>
            <a:spLocks noGrp="1"/>
          </p:cNvSpPr>
          <p:nvPr>
            <p:ph type="dt" sz="half" idx="10"/>
          </p:nvPr>
        </p:nvSpPr>
        <p:spPr>
          <a:xfrm>
            <a:off x="457200" y="6356350"/>
            <a:ext cx="2133600" cy="365125"/>
          </a:xfrm>
        </p:spPr>
        <p:txBody>
          <a:bodyPr anchor="ctr">
            <a:normAutofit/>
          </a:bodyPr>
          <a:lstStyle/>
          <a:p>
            <a:pPr>
              <a:spcAft>
                <a:spcPts val="600"/>
              </a:spcAft>
            </a:pPr>
            <a:fld id="{A2414E9F-A237-4082-B37B-D926ADB268EE}" type="datetime3">
              <a:rPr lang="en-US" smtClean="0"/>
              <a:pPr>
                <a:spcAft>
                  <a:spcPts val="600"/>
                </a:spcAft>
              </a:pPr>
              <a:t>7 December 2021</a:t>
            </a:fld>
            <a:endParaRPr lang="en-US"/>
          </a:p>
        </p:txBody>
      </p:sp>
      <p:sp>
        <p:nvSpPr>
          <p:cNvPr id="5" name="Footer Placeholder 4">
            <a:extLst>
              <a:ext uri="{FF2B5EF4-FFF2-40B4-BE49-F238E27FC236}">
                <a16:creationId xmlns:a16="http://schemas.microsoft.com/office/drawing/2014/main" id="{0F4D0444-48CD-4D4C-8682-E3F3292949F6}"/>
              </a:ext>
            </a:extLst>
          </p:cNvPr>
          <p:cNvSpPr>
            <a:spLocks noGrp="1"/>
          </p:cNvSpPr>
          <p:nvPr>
            <p:ph type="ftr" sz="quarter" idx="11"/>
          </p:nvPr>
        </p:nvSpPr>
        <p:spPr>
          <a:xfrm>
            <a:off x="3124200" y="6356350"/>
            <a:ext cx="2895600" cy="365125"/>
          </a:xfrm>
        </p:spPr>
        <p:txBody>
          <a:bodyPr anchor="ctr">
            <a:normAutofit/>
          </a:bodyPr>
          <a:lstStyle/>
          <a:p>
            <a:pPr>
              <a:spcAft>
                <a:spcPts val="600"/>
              </a:spcAft>
            </a:pPr>
            <a:r>
              <a:rPr lang="en-US"/>
              <a:t>Department of CSE</a:t>
            </a:r>
          </a:p>
        </p:txBody>
      </p:sp>
      <p:sp>
        <p:nvSpPr>
          <p:cNvPr id="6" name="Slide Number Placeholder 5">
            <a:extLst>
              <a:ext uri="{FF2B5EF4-FFF2-40B4-BE49-F238E27FC236}">
                <a16:creationId xmlns:a16="http://schemas.microsoft.com/office/drawing/2014/main" id="{1DD3C1D8-C707-4E9E-83DE-D30C7364C86A}"/>
              </a:ext>
            </a:extLst>
          </p:cNvPr>
          <p:cNvSpPr>
            <a:spLocks noGrp="1"/>
          </p:cNvSpPr>
          <p:nvPr>
            <p:ph type="sldNum" sz="quarter" idx="12"/>
          </p:nvPr>
        </p:nvSpPr>
        <p:spPr>
          <a:xfrm>
            <a:off x="6553200" y="6356350"/>
            <a:ext cx="2133600" cy="365125"/>
          </a:xfrm>
        </p:spPr>
        <p:txBody>
          <a:bodyPr anchor="ctr">
            <a:normAutofit/>
          </a:bodyPr>
          <a:lstStyle/>
          <a:p>
            <a:pPr>
              <a:spcAft>
                <a:spcPts val="600"/>
              </a:spcAft>
            </a:pPr>
            <a:fld id="{7B28076C-CE04-4A00-BFAA-A90EA8355859}" type="slidenum">
              <a:rPr lang="en-US" smtClean="0"/>
              <a:pPr>
                <a:spcAft>
                  <a:spcPts val="600"/>
                </a:spcAft>
              </a:pPr>
              <a:t>24</a:t>
            </a:fld>
            <a:endParaRPr lang="en-US"/>
          </a:p>
        </p:txBody>
      </p:sp>
    </p:spTree>
    <p:extLst>
      <p:ext uri="{BB962C8B-B14F-4D97-AF65-F5344CB8AC3E}">
        <p14:creationId xmlns:p14="http://schemas.microsoft.com/office/powerpoint/2010/main" val="2417704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EA2093-AB03-4944-BBF7-9D1F3BE620B7}" type="datetime3">
              <a:rPr lang="en-US" smtClean="0"/>
              <a:pPr/>
              <a:t>7 December 2021</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25</a:t>
            </a:fld>
            <a:endParaRPr lang="en-US"/>
          </a:p>
        </p:txBody>
      </p:sp>
      <p:sp>
        <p:nvSpPr>
          <p:cNvPr id="7" name="Title 1"/>
          <p:cNvSpPr>
            <a:spLocks noGrp="1"/>
          </p:cNvSpPr>
          <p:nvPr>
            <p:ph type="title"/>
          </p:nvPr>
        </p:nvSpPr>
        <p:spPr>
          <a:xfrm>
            <a:off x="533400" y="381000"/>
            <a:ext cx="8229600" cy="685800"/>
          </a:xfrm>
        </p:spPr>
        <p:txBody>
          <a:bodyPr>
            <a:normAutofit fontScale="90000"/>
          </a:bodyPr>
          <a:lstStyle/>
          <a:p>
            <a:pPr algn="l"/>
            <a:br>
              <a:rPr lang="en-US" dirty="0">
                <a:latin typeface="Arial" pitchFamily="34" charset="0"/>
                <a:cs typeface="Arial" pitchFamily="34" charset="0"/>
              </a:rPr>
            </a:br>
            <a:r>
              <a:rPr lang="en-US" sz="4900" dirty="0">
                <a:solidFill>
                  <a:srgbClr val="C00000"/>
                </a:solidFill>
                <a:latin typeface="+mn-lt"/>
                <a:cs typeface="Arial" pitchFamily="34" charset="0"/>
              </a:rPr>
              <a:t>Conclusion</a:t>
            </a:r>
            <a:br>
              <a:rPr lang="en-US" dirty="0">
                <a:latin typeface="Arial" pitchFamily="34" charset="0"/>
                <a:cs typeface="Arial" pitchFamily="34" charset="0"/>
              </a:rPr>
            </a:br>
            <a:endParaRPr lang="en-US" dirty="0">
              <a:latin typeface="Arial" pitchFamily="34" charset="0"/>
              <a:cs typeface="Arial" pitchFamily="34" charset="0"/>
            </a:endParaRPr>
          </a:p>
        </p:txBody>
      </p:sp>
      <p:sp>
        <p:nvSpPr>
          <p:cNvPr id="8" name="Content Placeholder 2"/>
          <p:cNvSpPr>
            <a:spLocks noGrp="1"/>
          </p:cNvSpPr>
          <p:nvPr>
            <p:ph idx="1"/>
          </p:nvPr>
        </p:nvSpPr>
        <p:spPr>
          <a:xfrm>
            <a:off x="609600" y="1951037"/>
            <a:ext cx="8229600" cy="4525963"/>
          </a:xfrm>
        </p:spPr>
        <p:txBody>
          <a:bodyPr vert="horz" lIns="91440" tIns="45720" rIns="91440" bIns="45720" rtlCol="0" anchor="t">
            <a:noAutofit/>
          </a:bodyPr>
          <a:lstStyle/>
          <a:p>
            <a:pPr>
              <a:lnSpc>
                <a:spcPct val="150000"/>
              </a:lnSpc>
            </a:pPr>
            <a:r>
              <a:rPr lang="en-US" sz="2000" dirty="0">
                <a:ea typeface="+mn-lt"/>
                <a:cs typeface="+mn-lt"/>
              </a:rPr>
              <a:t>Machine learning techniques are widely used data analysis methods in various business and industrial  sectors. The main reason for that because ML can build predictive models to produce better predictions and achieve the desired level of accuracy, leading to better outcomes. Building the models is an easy and straight forward process. The main challenges  in   data  analysis are data preparation  and   cleaning,  the selection of appropriate models and attributes used in their implementation.</a:t>
            </a:r>
            <a:endParaRPr lang="en-US" sz="2000" dirty="0">
              <a:cs typeface="Calibri"/>
            </a:endParaRPr>
          </a:p>
        </p:txBody>
      </p:sp>
    </p:spTree>
    <p:extLst>
      <p:ext uri="{BB962C8B-B14F-4D97-AF65-F5344CB8AC3E}">
        <p14:creationId xmlns:p14="http://schemas.microsoft.com/office/powerpoint/2010/main" val="5428458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35BD5-C1D7-4798-A610-802CE76B96E2}"/>
              </a:ext>
            </a:extLst>
          </p:cNvPr>
          <p:cNvSpPr>
            <a:spLocks noGrp="1"/>
          </p:cNvSpPr>
          <p:nvPr>
            <p:ph type="title"/>
          </p:nvPr>
        </p:nvSpPr>
        <p:spPr/>
        <p:txBody>
          <a:bodyPr/>
          <a:lstStyle/>
          <a:p>
            <a:pPr algn="l"/>
            <a:r>
              <a:rPr lang="en-US" dirty="0">
                <a:solidFill>
                  <a:srgbClr val="C00000"/>
                </a:solidFill>
                <a:latin typeface="+mn-lt"/>
                <a:cs typeface="Calibri"/>
              </a:rPr>
              <a:t>Conclusion</a:t>
            </a:r>
            <a:endParaRPr lang="en-US" dirty="0">
              <a:latin typeface="+mn-lt"/>
            </a:endParaRPr>
          </a:p>
        </p:txBody>
      </p:sp>
      <p:sp>
        <p:nvSpPr>
          <p:cNvPr id="3" name="Content Placeholder 2">
            <a:extLst>
              <a:ext uri="{FF2B5EF4-FFF2-40B4-BE49-F238E27FC236}">
                <a16:creationId xmlns:a16="http://schemas.microsoft.com/office/drawing/2014/main" id="{4EC0AE52-41BE-483A-A03D-419D511A3C87}"/>
              </a:ext>
            </a:extLst>
          </p:cNvPr>
          <p:cNvSpPr>
            <a:spLocks noGrp="1"/>
          </p:cNvSpPr>
          <p:nvPr>
            <p:ph idx="1"/>
          </p:nvPr>
        </p:nvSpPr>
        <p:spPr>
          <a:xfrm>
            <a:off x="457200" y="1905000"/>
            <a:ext cx="8229600" cy="4525963"/>
          </a:xfrm>
        </p:spPr>
        <p:txBody>
          <a:bodyPr vert="horz" lIns="91440" tIns="45720" rIns="91440" bIns="45720" rtlCol="0" anchor="t">
            <a:normAutofit/>
          </a:bodyPr>
          <a:lstStyle/>
          <a:p>
            <a:r>
              <a:rPr lang="en-US" sz="2400" dirty="0">
                <a:effectLst/>
                <a:ea typeface="Times New Roman" panose="02020603050405020304" pitchFamily="18" charset="0"/>
                <a:cs typeface="Times New Roman" panose="02020603050405020304" pitchFamily="18" charset="0"/>
              </a:rPr>
              <a:t>The aim of the project is how to use supervised learning techniques for analysis and making predictions using existing dataset in Recommender system. To find how they can be used together in a process of converting raw data to effective decision-making knowledge. Thus, in this project are used decision tree algorithms to predict a person will accept the coupon if he is the driver. As per the model, model score </a:t>
            </a:r>
            <a:r>
              <a:rPr lang="en-US" sz="2400">
                <a:effectLst/>
                <a:ea typeface="Times New Roman" panose="02020603050405020304" pitchFamily="18" charset="0"/>
                <a:cs typeface="Times New Roman" panose="02020603050405020304" pitchFamily="18" charset="0"/>
              </a:rPr>
              <a:t>is 0.69</a:t>
            </a:r>
            <a:r>
              <a:rPr lang="en-US" sz="2400">
                <a:effectLst/>
                <a:latin typeface="Arial" panose="020B0604020202020204" pitchFamily="34" charset="0"/>
                <a:ea typeface="Times New Roman" panose="02020603050405020304" pitchFamily="18" charset="0"/>
                <a:cs typeface="Times New Roman" panose="02020603050405020304" pitchFamily="18" charset="0"/>
              </a:rPr>
              <a:t>.</a:t>
            </a: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endParaRPr lang="en-US" sz="2000" dirty="0">
              <a:cs typeface="Calibri"/>
            </a:endParaRPr>
          </a:p>
        </p:txBody>
      </p:sp>
      <p:sp>
        <p:nvSpPr>
          <p:cNvPr id="4" name="Date Placeholder 3">
            <a:extLst>
              <a:ext uri="{FF2B5EF4-FFF2-40B4-BE49-F238E27FC236}">
                <a16:creationId xmlns:a16="http://schemas.microsoft.com/office/drawing/2014/main" id="{BE4106B7-DBB0-4F3D-8009-022D82075BA2}"/>
              </a:ext>
            </a:extLst>
          </p:cNvPr>
          <p:cNvSpPr>
            <a:spLocks noGrp="1"/>
          </p:cNvSpPr>
          <p:nvPr>
            <p:ph type="dt" sz="half" idx="10"/>
          </p:nvPr>
        </p:nvSpPr>
        <p:spPr/>
        <p:txBody>
          <a:bodyPr/>
          <a:lstStyle/>
          <a:p>
            <a:fld id="{A2414E9F-A237-4082-B37B-D926ADB268EE}" type="datetime3">
              <a:rPr lang="en-US" smtClean="0"/>
              <a:pPr/>
              <a:t>7 December 2021</a:t>
            </a:fld>
            <a:endParaRPr lang="en-US"/>
          </a:p>
        </p:txBody>
      </p:sp>
      <p:sp>
        <p:nvSpPr>
          <p:cNvPr id="5" name="Footer Placeholder 4">
            <a:extLst>
              <a:ext uri="{FF2B5EF4-FFF2-40B4-BE49-F238E27FC236}">
                <a16:creationId xmlns:a16="http://schemas.microsoft.com/office/drawing/2014/main" id="{6C51A665-D753-47AA-B9CE-3B5294D8D131}"/>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9645E524-50E9-441D-B489-9FA441FD7F20}"/>
              </a:ext>
            </a:extLst>
          </p:cNvPr>
          <p:cNvSpPr>
            <a:spLocks noGrp="1"/>
          </p:cNvSpPr>
          <p:nvPr>
            <p:ph type="sldNum" sz="quarter" idx="12"/>
          </p:nvPr>
        </p:nvSpPr>
        <p:spPr/>
        <p:txBody>
          <a:bodyPr/>
          <a:lstStyle/>
          <a:p>
            <a:fld id="{7B28076C-CE04-4A00-BFAA-A90EA8355859}" type="slidenum">
              <a:rPr lang="en-US" smtClean="0"/>
              <a:pPr/>
              <a:t>26</a:t>
            </a:fld>
            <a:endParaRPr lang="en-US"/>
          </a:p>
        </p:txBody>
      </p:sp>
    </p:spTree>
    <p:extLst>
      <p:ext uri="{BB962C8B-B14F-4D97-AF65-F5344CB8AC3E}">
        <p14:creationId xmlns:p14="http://schemas.microsoft.com/office/powerpoint/2010/main" val="10676612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2AE96E4-D5C8-425D-96E7-CA40EBBFE28F}" type="datetime3">
              <a:rPr lang="en-US" smtClean="0"/>
              <a:pPr/>
              <a:t>7 December 2021</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27</a:t>
            </a:fld>
            <a:endParaRPr lang="en-US"/>
          </a:p>
        </p:txBody>
      </p:sp>
      <p:sp>
        <p:nvSpPr>
          <p:cNvPr id="7" name="Title 1"/>
          <p:cNvSpPr txBox="1">
            <a:spLocks/>
          </p:cNvSpPr>
          <p:nvPr/>
        </p:nvSpPr>
        <p:spPr>
          <a:xfrm>
            <a:off x="457200" y="304800"/>
            <a:ext cx="8229600" cy="762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4000" dirty="0">
              <a:solidFill>
                <a:srgbClr val="C00000"/>
              </a:solidFill>
              <a:latin typeface="Arial" pitchFamily="34" charset="0"/>
              <a:cs typeface="Arial" pitchFamily="34" charset="0"/>
            </a:endParaRPr>
          </a:p>
          <a:p>
            <a:pPr algn="l"/>
            <a:r>
              <a:rPr lang="en-US" dirty="0">
                <a:solidFill>
                  <a:srgbClr val="C00000"/>
                </a:solidFill>
                <a:latin typeface="+mn-lt"/>
                <a:cs typeface="Arial" pitchFamily="34" charset="0"/>
              </a:rPr>
              <a:t>References</a:t>
            </a:r>
            <a:br>
              <a:rPr lang="en-US" sz="4000" dirty="0">
                <a:latin typeface="Arial" pitchFamily="34" charset="0"/>
                <a:cs typeface="Arial" pitchFamily="34" charset="0"/>
              </a:rPr>
            </a:br>
            <a:endParaRPr lang="en-US" sz="4000" dirty="0">
              <a:latin typeface="Arial" pitchFamily="34" charset="0"/>
              <a:cs typeface="Arial" pitchFamily="34" charset="0"/>
            </a:endParaRPr>
          </a:p>
        </p:txBody>
      </p:sp>
      <p:graphicFrame>
        <p:nvGraphicFramePr>
          <p:cNvPr id="8" name="Content Placeholder 6"/>
          <p:cNvGraphicFramePr>
            <a:graphicFrameLocks noGrp="1"/>
          </p:cNvGraphicFramePr>
          <p:nvPr>
            <p:ph idx="1"/>
            <p:extLst>
              <p:ext uri="{D42A27DB-BD31-4B8C-83A1-F6EECF244321}">
                <p14:modId xmlns:p14="http://schemas.microsoft.com/office/powerpoint/2010/main" val="989366092"/>
              </p:ext>
            </p:extLst>
          </p:nvPr>
        </p:nvGraphicFramePr>
        <p:xfrm>
          <a:off x="152400" y="1371600"/>
          <a:ext cx="8606422" cy="8576699"/>
        </p:xfrm>
        <a:graphic>
          <a:graphicData uri="http://schemas.openxmlformats.org/drawingml/2006/table">
            <a:tbl>
              <a:tblPr firstRow="1" bandRow="1">
                <a:tableStyleId>{5940675A-B579-460E-94D1-54222C63F5DA}</a:tableStyleId>
              </a:tblPr>
              <a:tblGrid>
                <a:gridCol w="222790">
                  <a:extLst>
                    <a:ext uri="{9D8B030D-6E8A-4147-A177-3AD203B41FA5}">
                      <a16:colId xmlns:a16="http://schemas.microsoft.com/office/drawing/2014/main" val="20000"/>
                    </a:ext>
                  </a:extLst>
                </a:gridCol>
                <a:gridCol w="8383632">
                  <a:extLst>
                    <a:ext uri="{9D8B030D-6E8A-4147-A177-3AD203B41FA5}">
                      <a16:colId xmlns:a16="http://schemas.microsoft.com/office/drawing/2014/main" val="20001"/>
                    </a:ext>
                  </a:extLst>
                </a:gridCol>
              </a:tblGrid>
              <a:tr h="1314062">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IN" sz="2000" kern="1200" dirty="0">
                          <a:solidFill>
                            <a:schemeClr val="tx1"/>
                          </a:solidFill>
                          <a:effectLst/>
                          <a:latin typeface="+mn-lt"/>
                          <a:ea typeface="+mn-ea"/>
                          <a:cs typeface="+mn-cs"/>
                        </a:rPr>
                        <a:t>1. Francesco Ricci, Lior Rokach and Bracha Shapira. Introduction to Recommender Systems handbook. Springer, 2011.</a:t>
                      </a:r>
                    </a:p>
                    <a:p>
                      <a:endParaRPr lang="en-IN" sz="2000" kern="1200" dirty="0">
                        <a:solidFill>
                          <a:schemeClr val="tx1"/>
                        </a:solidFill>
                        <a:effectLst/>
                        <a:latin typeface="+mn-lt"/>
                        <a:ea typeface="+mn-ea"/>
                        <a:cs typeface="+mn-cs"/>
                      </a:endParaRPr>
                    </a:p>
                    <a:p>
                      <a:pPr lvl="0"/>
                      <a:r>
                        <a:rPr lang="en-IN" sz="2000" kern="1200" dirty="0">
                          <a:solidFill>
                            <a:schemeClr val="tx1"/>
                          </a:solidFill>
                          <a:effectLst/>
                          <a:latin typeface="+mn-lt"/>
                          <a:ea typeface="+mn-ea"/>
                          <a:cs typeface="+mn-cs"/>
                        </a:rPr>
                        <a:t>2. "How to split data into three sets (train, validation, and test) And why? | by Samarth Agrawal | Towards Data Science" </a:t>
                      </a:r>
                      <a:r>
                        <a:rPr lang="en-IN" sz="2000" u="sng" kern="1200" dirty="0">
                          <a:solidFill>
                            <a:schemeClr val="tx1"/>
                          </a:solidFill>
                          <a:effectLst/>
                          <a:latin typeface="+mn-lt"/>
                          <a:ea typeface="+mn-ea"/>
                          <a:cs typeface="+mn-cs"/>
                          <a:hlinkClick r:id="rId2"/>
                        </a:rPr>
                        <a:t>https://towardsdatascience.com/how-to-split-data-into-three-sets-train-validation-and-test-and-why-e50d22d3e54c</a:t>
                      </a:r>
                      <a:endParaRPr lang="en-IN" sz="2000" u="sng" kern="1200" dirty="0">
                        <a:solidFill>
                          <a:schemeClr val="tx1"/>
                        </a:solidFill>
                        <a:effectLst/>
                        <a:latin typeface="+mn-lt"/>
                        <a:ea typeface="+mn-ea"/>
                        <a:cs typeface="+mn-cs"/>
                      </a:endParaRPr>
                    </a:p>
                    <a:p>
                      <a:pPr lvl="0"/>
                      <a:endParaRPr lang="en-IN" sz="2000" kern="1200" dirty="0">
                        <a:solidFill>
                          <a:schemeClr val="tx1"/>
                        </a:solidFill>
                        <a:effectLst/>
                        <a:latin typeface="+mn-lt"/>
                        <a:ea typeface="+mn-ea"/>
                        <a:cs typeface="+mn-cs"/>
                      </a:endParaRPr>
                    </a:p>
                    <a:p>
                      <a:pPr lvl="0"/>
                      <a:r>
                        <a:rPr lang="en-IN" sz="2000" kern="1200" dirty="0">
                          <a:solidFill>
                            <a:schemeClr val="tx1"/>
                          </a:solidFill>
                          <a:effectLst/>
                          <a:latin typeface="+mn-lt"/>
                          <a:ea typeface="+mn-ea"/>
                          <a:cs typeface="+mn-cs"/>
                        </a:rPr>
                        <a:t>3. "Machine Learning in Coupon Recommendation | by João Felipe Guedes | Towards Data Science" </a:t>
                      </a:r>
                      <a:r>
                        <a:rPr lang="en-IN" sz="2000" u="sng" kern="1200" dirty="0">
                          <a:solidFill>
                            <a:schemeClr val="tx1"/>
                          </a:solidFill>
                          <a:effectLst/>
                          <a:latin typeface="+mn-lt"/>
                          <a:ea typeface="+mn-ea"/>
                          <a:cs typeface="+mn-cs"/>
                          <a:hlinkClick r:id="rId3"/>
                        </a:rPr>
                        <a:t>https://towardsdatascience.com/machine-learning-in-coupon-recommendation-2bdae281d840</a:t>
                      </a:r>
                      <a:endParaRPr lang="en-IN" sz="2000" u="sng" kern="1200" dirty="0">
                        <a:solidFill>
                          <a:schemeClr val="tx1"/>
                        </a:solidFill>
                        <a:effectLst/>
                        <a:latin typeface="+mn-lt"/>
                        <a:ea typeface="+mn-ea"/>
                        <a:cs typeface="+mn-cs"/>
                      </a:endParaRPr>
                    </a:p>
                    <a:p>
                      <a:pPr lvl="0"/>
                      <a:endParaRPr lang="en-IN" sz="2000" kern="1200" dirty="0">
                        <a:solidFill>
                          <a:schemeClr val="tx1"/>
                        </a:solidFill>
                        <a:effectLst/>
                        <a:latin typeface="+mn-lt"/>
                        <a:ea typeface="+mn-ea"/>
                        <a:cs typeface="+mn-cs"/>
                      </a:endParaRPr>
                    </a:p>
                    <a:p>
                      <a:pPr lvl="0"/>
                      <a:r>
                        <a:rPr lang="en-IN" sz="2000" kern="1200" dirty="0">
                          <a:solidFill>
                            <a:schemeClr val="tx1"/>
                          </a:solidFill>
                          <a:effectLst/>
                          <a:latin typeface="+mn-lt"/>
                          <a:ea typeface="+mn-ea"/>
                          <a:cs typeface="+mn-cs"/>
                        </a:rPr>
                        <a:t>4. Cognibot Machine learning.</a:t>
                      </a:r>
                    </a:p>
                    <a:p>
                      <a:pPr lvl="0"/>
                      <a:endParaRPr lang="en-IN" sz="2000" kern="1200" dirty="0">
                        <a:solidFill>
                          <a:schemeClr val="tx1"/>
                        </a:solidFill>
                        <a:effectLst/>
                        <a:latin typeface="+mn-lt"/>
                        <a:ea typeface="+mn-ea"/>
                        <a:cs typeface="+mn-cs"/>
                      </a:endParaRPr>
                    </a:p>
                    <a:p>
                      <a:pPr lvl="0"/>
                      <a:r>
                        <a:rPr lang="en-IN" sz="2000" kern="1200" dirty="0">
                          <a:solidFill>
                            <a:schemeClr val="tx1"/>
                          </a:solidFill>
                          <a:effectLst/>
                          <a:latin typeface="+mn-lt"/>
                          <a:ea typeface="+mn-ea"/>
                          <a:cs typeface="+mn-cs"/>
                        </a:rPr>
                        <a:t>5. Siraj Ravel You tube.</a:t>
                      </a:r>
                    </a:p>
                    <a:p>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849085">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576874">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12980">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just"/>
                      <a:endParaRPr lang="en-US" sz="18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979194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33400" y="381000"/>
            <a:ext cx="8229600" cy="655638"/>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a:solidFill>
                  <a:srgbClr val="C00000"/>
                </a:solidFill>
                <a:latin typeface="+mn-lt"/>
                <a:cs typeface="Arial" pitchFamily="34" charset="0"/>
              </a:rPr>
              <a:t>Course Certificate</a:t>
            </a:r>
          </a:p>
        </p:txBody>
      </p:sp>
      <p:sp>
        <p:nvSpPr>
          <p:cNvPr id="6" name="Content Placeholder 2"/>
          <p:cNvSpPr txBox="1">
            <a:spLocks/>
          </p:cNvSpPr>
          <p:nvPr/>
        </p:nvSpPr>
        <p:spPr>
          <a:xfrm>
            <a:off x="609600" y="1788459"/>
            <a:ext cx="8001000" cy="3459163"/>
          </a:xfrm>
          <a:prstGeom prst="rect">
            <a:avLst/>
          </a:prstGeom>
        </p:spPr>
        <p:txBody>
          <a:bodyPr vert="horz" lIns="91440" tIns="45720" rIns="91440" bIns="45720" rtlCol="0" anchor="t">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80000"/>
              </a:lnSpc>
              <a:buNone/>
            </a:pPr>
            <a:endParaRPr lang="en-US" sz="2800" dirty="0">
              <a:latin typeface="Arial"/>
              <a:cs typeface="Arial"/>
            </a:endParaRPr>
          </a:p>
        </p:txBody>
      </p:sp>
      <p:sp>
        <p:nvSpPr>
          <p:cNvPr id="7" name="Date Placeholder 6"/>
          <p:cNvSpPr>
            <a:spLocks noGrp="1"/>
          </p:cNvSpPr>
          <p:nvPr>
            <p:ph type="dt" sz="half" idx="10"/>
          </p:nvPr>
        </p:nvSpPr>
        <p:spPr/>
        <p:txBody>
          <a:bodyPr/>
          <a:lstStyle/>
          <a:p>
            <a:fld id="{34BF8381-4334-4BCF-A228-57F83149AF87}" type="datetime3">
              <a:rPr lang="en-US" smtClean="0"/>
              <a:pPr/>
              <a:t>7 December 2021</a:t>
            </a:fld>
            <a:endParaRPr lang="en-US"/>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3</a:t>
            </a:fld>
            <a:endParaRPr lang="en-US"/>
          </a:p>
        </p:txBody>
      </p:sp>
      <p:sp>
        <p:nvSpPr>
          <p:cNvPr id="2" name="TextBox 1">
            <a:extLst>
              <a:ext uri="{FF2B5EF4-FFF2-40B4-BE49-F238E27FC236}">
                <a16:creationId xmlns:a16="http://schemas.microsoft.com/office/drawing/2014/main" id="{FBE1C186-2218-4F01-AAC1-45F12A7A4B8B}"/>
              </a:ext>
            </a:extLst>
          </p:cNvPr>
          <p:cNvSpPr txBox="1"/>
          <p:nvPr/>
        </p:nvSpPr>
        <p:spPr>
          <a:xfrm>
            <a:off x="3200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cs typeface="Calibri"/>
            </a:endParaRPr>
          </a:p>
        </p:txBody>
      </p:sp>
      <p:sp>
        <p:nvSpPr>
          <p:cNvPr id="10" name="TextBox 9">
            <a:extLst>
              <a:ext uri="{FF2B5EF4-FFF2-40B4-BE49-F238E27FC236}">
                <a16:creationId xmlns:a16="http://schemas.microsoft.com/office/drawing/2014/main" id="{77D3EA59-BA76-48DC-A563-1B1F1915AC7F}"/>
              </a:ext>
            </a:extLst>
          </p:cNvPr>
          <p:cNvSpPr txBox="1"/>
          <p:nvPr/>
        </p:nvSpPr>
        <p:spPr>
          <a:xfrm>
            <a:off x="3835021" y="226391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pic>
        <p:nvPicPr>
          <p:cNvPr id="13" name="Content Placeholder 12" descr="Text&#10;&#10;Description automatically generated with medium confidence">
            <a:extLst>
              <a:ext uri="{FF2B5EF4-FFF2-40B4-BE49-F238E27FC236}">
                <a16:creationId xmlns:a16="http://schemas.microsoft.com/office/drawing/2014/main" id="{2A937699-7CFA-4262-BC0A-CA90640787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9324" y="1600200"/>
            <a:ext cx="6285351" cy="4525963"/>
          </a:xfrm>
        </p:spPr>
      </p:pic>
    </p:spTree>
    <p:extLst>
      <p:ext uri="{BB962C8B-B14F-4D97-AF65-F5344CB8AC3E}">
        <p14:creationId xmlns:p14="http://schemas.microsoft.com/office/powerpoint/2010/main" val="3905252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33400" y="381000"/>
            <a:ext cx="8229600" cy="655638"/>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a:solidFill>
                  <a:srgbClr val="C00000"/>
                </a:solidFill>
                <a:latin typeface="+mn-lt"/>
                <a:cs typeface="Arial" pitchFamily="34" charset="0"/>
              </a:rPr>
              <a:t>Introduction</a:t>
            </a:r>
          </a:p>
        </p:txBody>
      </p:sp>
      <p:sp>
        <p:nvSpPr>
          <p:cNvPr id="6" name="Content Placeholder 2"/>
          <p:cNvSpPr txBox="1">
            <a:spLocks/>
          </p:cNvSpPr>
          <p:nvPr/>
        </p:nvSpPr>
        <p:spPr>
          <a:xfrm>
            <a:off x="457200" y="1447801"/>
            <a:ext cx="8305800" cy="4800600"/>
          </a:xfrm>
          <a:prstGeom prst="rect">
            <a:avLst/>
          </a:prstGeom>
        </p:spPr>
        <p:txBody>
          <a:bodyPr vert="horz" lIns="91440" tIns="45720" rIns="91440" bIns="45720" rtlCol="0" anchor="t">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80000"/>
              </a:lnSpc>
              <a:buNone/>
            </a:pPr>
            <a:r>
              <a:rPr lang="en-US" sz="1800" dirty="0">
                <a:cs typeface="Arial" panose="020B0604020202020204" pitchFamily="34" charset="0"/>
              </a:rPr>
              <a:t>Machine Learning (ML) is a branch of Artificial Intelligence(AI) which focuses on the use of data and algorithms to imitate the way that humans learn and gradually improving accuracy.</a:t>
            </a:r>
          </a:p>
          <a:p>
            <a:pPr marL="0" indent="0" algn="just">
              <a:lnSpc>
                <a:spcPct val="80000"/>
              </a:lnSpc>
              <a:buNone/>
            </a:pPr>
            <a:endParaRPr lang="en-US" sz="1800" dirty="0">
              <a:cs typeface="Calibri"/>
            </a:endParaRPr>
          </a:p>
          <a:p>
            <a:pPr marL="0" indent="0" algn="just">
              <a:lnSpc>
                <a:spcPct val="80000"/>
              </a:lnSpc>
              <a:buNone/>
            </a:pPr>
            <a:r>
              <a:rPr lang="en-US" sz="1800" dirty="0">
                <a:cs typeface="Arial" panose="020B0604020202020204" pitchFamily="34" charset="0"/>
              </a:rPr>
              <a:t>Decision tree learning or induction of decision trees is one of the predictive modelling approaches used in statistics, data mining and machine learning. It uses a decision tree (as a predictive model) to go from observations about an item (represented in the branches) to conclusions about the item's target value (represented in the leaves)</a:t>
            </a:r>
          </a:p>
          <a:p>
            <a:pPr algn="just"/>
            <a:endParaRPr lang="en-US" sz="1800" dirty="0">
              <a:cs typeface="Calibri"/>
            </a:endParaRPr>
          </a:p>
          <a:p>
            <a:pPr marL="0" indent="0">
              <a:lnSpc>
                <a:spcPct val="110000"/>
              </a:lnSpc>
              <a:spcAft>
                <a:spcPts val="600"/>
              </a:spcAft>
              <a:buNone/>
            </a:pPr>
            <a:r>
              <a:rPr lang="en-IN" sz="1800" dirty="0">
                <a:effectLst/>
                <a:ea typeface="Times New Roman" panose="02020603050405020304" pitchFamily="18" charset="0"/>
                <a:cs typeface="Arial" panose="020B0604020202020204" pitchFamily="34" charset="0"/>
              </a:rPr>
              <a:t>In the past years, research in the fields of big data analysis, machine learning and decision tree techniques is getting more frequent. </a:t>
            </a:r>
          </a:p>
          <a:p>
            <a:pPr marL="0" indent="0">
              <a:lnSpc>
                <a:spcPct val="110000"/>
              </a:lnSpc>
              <a:spcAft>
                <a:spcPts val="600"/>
              </a:spcAft>
              <a:buNone/>
            </a:pPr>
            <a:r>
              <a:rPr lang="en-IN" sz="1800" dirty="0">
                <a:effectLst/>
                <a:ea typeface="Times New Roman" panose="02020603050405020304" pitchFamily="18" charset="0"/>
                <a:cs typeface="Arial" panose="020B0604020202020204" pitchFamily="34" charset="0"/>
              </a:rPr>
              <a:t> </a:t>
            </a:r>
          </a:p>
          <a:p>
            <a:pPr marL="0" indent="0">
              <a:buNone/>
            </a:pPr>
            <a:r>
              <a:rPr lang="en-IN" sz="1800" dirty="0">
                <a:effectLst/>
                <a:ea typeface="Times New Roman" panose="02020603050405020304" pitchFamily="18" charset="0"/>
                <a:cs typeface="Arial" panose="020B0604020202020204" pitchFamily="34" charset="0"/>
              </a:rPr>
              <a:t>This thesis describes, decision tree is a popular application of supervised learning. Using decision tree, recommend coupon for customers to potential user base.</a:t>
            </a:r>
            <a:endParaRPr lang="en-US" sz="1800" dirty="0">
              <a:cs typeface="Arial" panose="020B0604020202020204" pitchFamily="34" charset="0"/>
            </a:endParaRPr>
          </a:p>
        </p:txBody>
      </p:sp>
      <p:sp>
        <p:nvSpPr>
          <p:cNvPr id="7" name="Date Placeholder 6"/>
          <p:cNvSpPr>
            <a:spLocks noGrp="1"/>
          </p:cNvSpPr>
          <p:nvPr>
            <p:ph type="dt" sz="half" idx="10"/>
          </p:nvPr>
        </p:nvSpPr>
        <p:spPr/>
        <p:txBody>
          <a:bodyPr/>
          <a:lstStyle/>
          <a:p>
            <a:fld id="{34BF8381-4334-4BCF-A228-57F83149AF87}" type="datetime3">
              <a:rPr lang="en-US" smtClean="0"/>
              <a:pPr/>
              <a:t>7 December 2021</a:t>
            </a:fld>
            <a:endParaRPr lang="en-US"/>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4</a:t>
            </a:fld>
            <a:endParaRPr lang="en-US"/>
          </a:p>
        </p:txBody>
      </p:sp>
    </p:spTree>
    <p:extLst>
      <p:ext uri="{BB962C8B-B14F-4D97-AF65-F5344CB8AC3E}">
        <p14:creationId xmlns:p14="http://schemas.microsoft.com/office/powerpoint/2010/main" val="3905252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5C801-84FF-49A0-8C27-4C6109880E92}"/>
              </a:ext>
            </a:extLst>
          </p:cNvPr>
          <p:cNvSpPr>
            <a:spLocks noGrp="1"/>
          </p:cNvSpPr>
          <p:nvPr>
            <p:ph type="title"/>
          </p:nvPr>
        </p:nvSpPr>
        <p:spPr/>
        <p:txBody>
          <a:bodyPr/>
          <a:lstStyle/>
          <a:p>
            <a:pPr algn="l"/>
            <a:r>
              <a:rPr lang="en-US" dirty="0">
                <a:solidFill>
                  <a:srgbClr val="C00000"/>
                </a:solidFill>
                <a:cs typeface="Calibri"/>
              </a:rPr>
              <a:t>Introduction</a:t>
            </a:r>
            <a:endParaRPr lang="en-US" dirty="0"/>
          </a:p>
        </p:txBody>
      </p:sp>
      <p:sp>
        <p:nvSpPr>
          <p:cNvPr id="3" name="Content Placeholder 2">
            <a:extLst>
              <a:ext uri="{FF2B5EF4-FFF2-40B4-BE49-F238E27FC236}">
                <a16:creationId xmlns:a16="http://schemas.microsoft.com/office/drawing/2014/main" id="{7261E02B-40F8-494C-B3A1-AE60FB3F0C6E}"/>
              </a:ext>
            </a:extLst>
          </p:cNvPr>
          <p:cNvSpPr>
            <a:spLocks noGrp="1"/>
          </p:cNvSpPr>
          <p:nvPr>
            <p:ph idx="1"/>
          </p:nvPr>
        </p:nvSpPr>
        <p:spPr/>
        <p:txBody>
          <a:bodyPr vert="horz" lIns="91440" tIns="45720" rIns="91440" bIns="45720" rtlCol="0" anchor="t">
            <a:noAutofit/>
          </a:bodyPr>
          <a:lstStyle/>
          <a:p>
            <a:pPr marL="0" indent="0" algn="just">
              <a:buNone/>
            </a:pPr>
            <a:r>
              <a:rPr lang="en-US" sz="1800" dirty="0">
                <a:cs typeface="Calibri"/>
              </a:rPr>
              <a:t>Improvement in classification accuracy have resulted from growing an ensemble of trees and letting them vote for the most popular class.</a:t>
            </a:r>
          </a:p>
          <a:p>
            <a:pPr marL="0" indent="0" algn="just">
              <a:buNone/>
            </a:pPr>
            <a:endParaRPr lang="en-US" sz="1800" dirty="0">
              <a:cs typeface="Calibri"/>
            </a:endParaRPr>
          </a:p>
          <a:p>
            <a:pPr marL="0" indent="0" algn="just">
              <a:buNone/>
            </a:pPr>
            <a:r>
              <a:rPr lang="en-US" sz="1800" dirty="0">
                <a:cs typeface="Calibri"/>
              </a:rPr>
              <a:t>The main goal of this project was to recommend and deliver a component that can be used by the user effectively.</a:t>
            </a:r>
          </a:p>
          <a:p>
            <a:pPr marL="0" indent="0" algn="just">
              <a:buNone/>
            </a:pPr>
            <a:endParaRPr lang="en-US" sz="1800" dirty="0">
              <a:cs typeface="Calibri"/>
            </a:endParaRPr>
          </a:p>
          <a:p>
            <a:pPr marL="0" indent="0" algn="just">
              <a:buNone/>
            </a:pPr>
            <a:r>
              <a:rPr lang="en-IN" sz="1800" dirty="0">
                <a:effectLst/>
                <a:ea typeface="Times New Roman" panose="02020603050405020304" pitchFamily="18" charset="0"/>
                <a:cs typeface="Times New Roman" panose="02020603050405020304" pitchFamily="18" charset="0"/>
              </a:rPr>
              <a:t>The decision tree method discussed in this paper is based on the classification dataset. We undergo three different relationships between user and product. User-product relationship occurs when some users have an affinity or preference towards specific products that they need. Product-product relationships occur when items are similar in nature, either by appearance or description. User-user relationships occur when some customers have similar taste with respect to a particular product or service.</a:t>
            </a:r>
          </a:p>
          <a:p>
            <a:pPr marL="0" indent="0" algn="just">
              <a:buNone/>
            </a:pPr>
            <a:endParaRPr lang="en-US" sz="1800" dirty="0">
              <a:cs typeface="Calibri"/>
            </a:endParaRPr>
          </a:p>
          <a:p>
            <a:pPr marL="0" indent="0" algn="just">
              <a:buNone/>
            </a:pPr>
            <a:r>
              <a:rPr lang="en-US" sz="1800" dirty="0">
                <a:solidFill>
                  <a:srgbClr val="FF0000"/>
                </a:solidFill>
                <a:cs typeface="Calibri"/>
              </a:rPr>
              <a:t>Problem Statement: </a:t>
            </a:r>
            <a:r>
              <a:rPr lang="en-US" sz="1800" dirty="0">
                <a:cs typeface="Calibri"/>
              </a:rPr>
              <a:t>The goal is to recommend coupon to a </a:t>
            </a:r>
            <a:r>
              <a:rPr lang="en-US" sz="1800" dirty="0"/>
              <a:t>person, whether he will accept the coupon if he is the driver</a:t>
            </a:r>
            <a:r>
              <a:rPr lang="en-US" sz="1800" dirty="0">
                <a:cs typeface="Calibri"/>
              </a:rPr>
              <a:t>. (yes/no)</a:t>
            </a:r>
            <a:endParaRPr lang="en-US" sz="1800" dirty="0">
              <a:solidFill>
                <a:srgbClr val="FF0000"/>
              </a:solidFill>
              <a:cs typeface="Calibri"/>
            </a:endParaRPr>
          </a:p>
        </p:txBody>
      </p:sp>
      <p:sp>
        <p:nvSpPr>
          <p:cNvPr id="4" name="Date Placeholder 3">
            <a:extLst>
              <a:ext uri="{FF2B5EF4-FFF2-40B4-BE49-F238E27FC236}">
                <a16:creationId xmlns:a16="http://schemas.microsoft.com/office/drawing/2014/main" id="{852893FA-ABBB-4CDA-875F-5ED1BEEE790A}"/>
              </a:ext>
            </a:extLst>
          </p:cNvPr>
          <p:cNvSpPr>
            <a:spLocks noGrp="1"/>
          </p:cNvSpPr>
          <p:nvPr>
            <p:ph type="dt" sz="half" idx="10"/>
          </p:nvPr>
        </p:nvSpPr>
        <p:spPr/>
        <p:txBody>
          <a:bodyPr/>
          <a:lstStyle/>
          <a:p>
            <a:fld id="{A2414E9F-A237-4082-B37B-D926ADB268EE}" type="datetime3">
              <a:rPr lang="en-US" smtClean="0"/>
              <a:pPr/>
              <a:t>7 December 2021</a:t>
            </a:fld>
            <a:endParaRPr lang="en-US"/>
          </a:p>
        </p:txBody>
      </p:sp>
      <p:sp>
        <p:nvSpPr>
          <p:cNvPr id="5" name="Footer Placeholder 4">
            <a:extLst>
              <a:ext uri="{FF2B5EF4-FFF2-40B4-BE49-F238E27FC236}">
                <a16:creationId xmlns:a16="http://schemas.microsoft.com/office/drawing/2014/main" id="{692E1A36-1D25-401A-9E5C-531F4D3D8854}"/>
              </a:ext>
            </a:extLst>
          </p:cNvPr>
          <p:cNvSpPr>
            <a:spLocks noGrp="1"/>
          </p:cNvSpPr>
          <p:nvPr>
            <p:ph type="ftr" sz="quarter" idx="11"/>
          </p:nvPr>
        </p:nvSpPr>
        <p:spPr/>
        <p:txBody>
          <a:bodyPr/>
          <a:lstStyle/>
          <a:p>
            <a:r>
              <a:rPr lang="en-US" dirty="0"/>
              <a:t>Department of CSE</a:t>
            </a:r>
          </a:p>
        </p:txBody>
      </p:sp>
      <p:sp>
        <p:nvSpPr>
          <p:cNvPr id="6" name="Slide Number Placeholder 5">
            <a:extLst>
              <a:ext uri="{FF2B5EF4-FFF2-40B4-BE49-F238E27FC236}">
                <a16:creationId xmlns:a16="http://schemas.microsoft.com/office/drawing/2014/main" id="{2CFB951B-72E2-478C-9159-67227E961CED}"/>
              </a:ext>
            </a:extLst>
          </p:cNvPr>
          <p:cNvSpPr>
            <a:spLocks noGrp="1"/>
          </p:cNvSpPr>
          <p:nvPr>
            <p:ph type="sldNum" sz="quarter" idx="12"/>
          </p:nvPr>
        </p:nvSpPr>
        <p:spPr/>
        <p:txBody>
          <a:bodyPr/>
          <a:lstStyle/>
          <a:p>
            <a:fld id="{7B28076C-CE04-4A00-BFAA-A90EA8355859}" type="slidenum">
              <a:rPr lang="en-US" smtClean="0"/>
              <a:pPr/>
              <a:t>5</a:t>
            </a:fld>
            <a:endParaRPr lang="en-US"/>
          </a:p>
        </p:txBody>
      </p:sp>
    </p:spTree>
    <p:extLst>
      <p:ext uri="{BB962C8B-B14F-4D97-AF65-F5344CB8AC3E}">
        <p14:creationId xmlns:p14="http://schemas.microsoft.com/office/powerpoint/2010/main" val="2446625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451CA-BE39-4E3A-8EA9-116D87AF1F44}"/>
              </a:ext>
            </a:extLst>
          </p:cNvPr>
          <p:cNvSpPr>
            <a:spLocks noGrp="1"/>
          </p:cNvSpPr>
          <p:nvPr>
            <p:ph type="title"/>
          </p:nvPr>
        </p:nvSpPr>
        <p:spPr/>
        <p:txBody>
          <a:bodyPr/>
          <a:lstStyle/>
          <a:p>
            <a:pPr algn="l"/>
            <a:r>
              <a:rPr lang="en-US" dirty="0">
                <a:latin typeface="+mn-lt"/>
                <a:cs typeface="Calibri"/>
              </a:rPr>
              <a:t>Objectives</a:t>
            </a:r>
          </a:p>
        </p:txBody>
      </p:sp>
      <p:sp>
        <p:nvSpPr>
          <p:cNvPr id="3" name="Content Placeholder 2">
            <a:extLst>
              <a:ext uri="{FF2B5EF4-FFF2-40B4-BE49-F238E27FC236}">
                <a16:creationId xmlns:a16="http://schemas.microsoft.com/office/drawing/2014/main" id="{AB5E7DB7-0393-441C-96F6-BC31F5853316}"/>
              </a:ext>
            </a:extLst>
          </p:cNvPr>
          <p:cNvSpPr>
            <a:spLocks noGrp="1"/>
          </p:cNvSpPr>
          <p:nvPr>
            <p:ph idx="1"/>
          </p:nvPr>
        </p:nvSpPr>
        <p:spPr/>
        <p:txBody>
          <a:bodyPr vert="horz" lIns="91440" tIns="45720" rIns="91440" bIns="45720" rtlCol="0" anchor="t">
            <a:normAutofit/>
          </a:bodyPr>
          <a:lstStyle/>
          <a:p>
            <a:pPr algn="just"/>
            <a:r>
              <a:rPr lang="en-US" sz="1800" dirty="0">
                <a:ea typeface="+mn-lt"/>
                <a:cs typeface="+mn-lt"/>
              </a:rPr>
              <a:t>The objective of the project is to find how to use supervised learning techniques for analysis and making predictions using existing dataset . To find how they can be used together in a process of converting raw data to effective decision-making knowledge. Building the predictive models will help to predict .</a:t>
            </a:r>
          </a:p>
          <a:p>
            <a:pPr algn="just"/>
            <a:endParaRPr lang="en-US" sz="1800" dirty="0">
              <a:ea typeface="+mn-lt"/>
              <a:cs typeface="+mn-lt"/>
            </a:endParaRPr>
          </a:p>
          <a:p>
            <a:pPr algn="just"/>
            <a:r>
              <a:rPr lang="en-IN" sz="1800" dirty="0">
                <a:effectLst/>
                <a:ea typeface="Times New Roman" panose="02020603050405020304" pitchFamily="18" charset="0"/>
                <a:cs typeface="Times New Roman" panose="02020603050405020304" pitchFamily="18" charset="0"/>
              </a:rPr>
              <a:t>In the field of supervised learning, it is important to choose an algorithm well suited for the available dataset. To make this choice, projects that tackle similar problems and use similar techniques were analysed during the first step of the project. In this section, systems using different algorithms will be presented. The survey describes different driving scenarios including the destination, current time, weather, passenger, etc., and then ask the person whether he will accept the coupon if he is the driver.</a:t>
            </a:r>
          </a:p>
          <a:p>
            <a:pPr algn="just"/>
            <a:endParaRPr lang="en-US" sz="1800" dirty="0">
              <a:ea typeface="+mn-lt"/>
              <a:cs typeface="+mn-lt"/>
            </a:endParaRPr>
          </a:p>
          <a:p>
            <a:pPr marL="0" indent="0" algn="just">
              <a:buNone/>
            </a:pPr>
            <a:endParaRPr lang="en-US" sz="2800" dirty="0">
              <a:ea typeface="+mn-lt"/>
              <a:cs typeface="+mn-lt"/>
            </a:endParaRPr>
          </a:p>
        </p:txBody>
      </p:sp>
      <p:sp>
        <p:nvSpPr>
          <p:cNvPr id="4" name="Date Placeholder 3">
            <a:extLst>
              <a:ext uri="{FF2B5EF4-FFF2-40B4-BE49-F238E27FC236}">
                <a16:creationId xmlns:a16="http://schemas.microsoft.com/office/drawing/2014/main" id="{1137E33D-A504-4ED8-AE9F-D09013E34F10}"/>
              </a:ext>
            </a:extLst>
          </p:cNvPr>
          <p:cNvSpPr>
            <a:spLocks noGrp="1"/>
          </p:cNvSpPr>
          <p:nvPr>
            <p:ph type="dt" sz="half" idx="10"/>
          </p:nvPr>
        </p:nvSpPr>
        <p:spPr/>
        <p:txBody>
          <a:bodyPr/>
          <a:lstStyle/>
          <a:p>
            <a:fld id="{A2414E9F-A237-4082-B37B-D926ADB268EE}" type="datetime3">
              <a:rPr lang="en-US" smtClean="0"/>
              <a:pPr/>
              <a:t>7 December 2021</a:t>
            </a:fld>
            <a:endParaRPr lang="en-US"/>
          </a:p>
        </p:txBody>
      </p:sp>
      <p:sp>
        <p:nvSpPr>
          <p:cNvPr id="5" name="Footer Placeholder 4">
            <a:extLst>
              <a:ext uri="{FF2B5EF4-FFF2-40B4-BE49-F238E27FC236}">
                <a16:creationId xmlns:a16="http://schemas.microsoft.com/office/drawing/2014/main" id="{1FAACC4A-6B24-42C6-8F4D-2DD9626AC26B}"/>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91031D3C-E918-44A8-8BD8-84DF9AE280D5}"/>
              </a:ext>
            </a:extLst>
          </p:cNvPr>
          <p:cNvSpPr>
            <a:spLocks noGrp="1"/>
          </p:cNvSpPr>
          <p:nvPr>
            <p:ph type="sldNum" sz="quarter" idx="12"/>
          </p:nvPr>
        </p:nvSpPr>
        <p:spPr/>
        <p:txBody>
          <a:bodyPr/>
          <a:lstStyle/>
          <a:p>
            <a:fld id="{7B28076C-CE04-4A00-BFAA-A90EA8355859}" type="slidenum">
              <a:rPr lang="en-US" smtClean="0"/>
              <a:pPr/>
              <a:t>6</a:t>
            </a:fld>
            <a:endParaRPr lang="en-US"/>
          </a:p>
        </p:txBody>
      </p:sp>
    </p:spTree>
    <p:extLst>
      <p:ext uri="{BB962C8B-B14F-4D97-AF65-F5344CB8AC3E}">
        <p14:creationId xmlns:p14="http://schemas.microsoft.com/office/powerpoint/2010/main" val="1743738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2D68C-51E7-4113-B6F0-15BC2CD81555}"/>
              </a:ext>
            </a:extLst>
          </p:cNvPr>
          <p:cNvSpPr>
            <a:spLocks noGrp="1"/>
          </p:cNvSpPr>
          <p:nvPr>
            <p:ph type="title"/>
          </p:nvPr>
        </p:nvSpPr>
        <p:spPr/>
        <p:txBody>
          <a:bodyPr/>
          <a:lstStyle/>
          <a:p>
            <a:pPr algn="l"/>
            <a:r>
              <a:rPr lang="en-US" dirty="0">
                <a:latin typeface="+mn-lt"/>
                <a:cs typeface="Calibri"/>
              </a:rPr>
              <a:t>Objectives</a:t>
            </a:r>
          </a:p>
        </p:txBody>
      </p:sp>
      <p:sp>
        <p:nvSpPr>
          <p:cNvPr id="3" name="Content Placeholder 2">
            <a:extLst>
              <a:ext uri="{FF2B5EF4-FFF2-40B4-BE49-F238E27FC236}">
                <a16:creationId xmlns:a16="http://schemas.microsoft.com/office/drawing/2014/main" id="{8DA1B54B-ABD5-4ECE-96F7-AE65884BC41B}"/>
              </a:ext>
            </a:extLst>
          </p:cNvPr>
          <p:cNvSpPr>
            <a:spLocks noGrp="1"/>
          </p:cNvSpPr>
          <p:nvPr>
            <p:ph idx="1"/>
          </p:nvPr>
        </p:nvSpPr>
        <p:spPr/>
        <p:txBody>
          <a:bodyPr vert="horz" lIns="91440" tIns="45720" rIns="91440" bIns="45720" rtlCol="0" anchor="t">
            <a:normAutofit/>
          </a:bodyPr>
          <a:lstStyle/>
          <a:p>
            <a:pPr algn="just"/>
            <a:r>
              <a:rPr lang="en-US" sz="1800" dirty="0">
                <a:ea typeface="+mn-lt"/>
                <a:cs typeface="+mn-lt"/>
              </a:rPr>
              <a:t>This report presents the different stage of data analysis such as data preparation and cleaning, building the models and model testing. Finally, the results of machine learning techniques are evaluated and analyzed.</a:t>
            </a:r>
          </a:p>
          <a:p>
            <a:pPr algn="just"/>
            <a:endParaRPr lang="en-US" sz="1800" dirty="0">
              <a:ea typeface="+mn-lt"/>
              <a:cs typeface="+mn-lt"/>
            </a:endParaRPr>
          </a:p>
          <a:p>
            <a:pPr algn="just"/>
            <a:r>
              <a:rPr lang="en-US" sz="1800" dirty="0">
                <a:ea typeface="+mn-lt"/>
                <a:cs typeface="+mn-lt"/>
              </a:rPr>
              <a:t>Predicting the potential product to clients has always been a crucial challenge in attaining success for recommender system. </a:t>
            </a:r>
          </a:p>
          <a:p>
            <a:pPr algn="just"/>
            <a:endParaRPr lang="en-US" sz="1800" dirty="0">
              <a:ea typeface="+mn-lt"/>
              <a:cs typeface="+mn-lt"/>
            </a:endParaRPr>
          </a:p>
          <a:p>
            <a:pPr algn="just"/>
            <a:r>
              <a:rPr lang="en-IN" sz="1800" dirty="0">
                <a:ea typeface="Times New Roman" panose="02020603050405020304" pitchFamily="18" charset="0"/>
                <a:cs typeface="Times New Roman" panose="02020603050405020304" pitchFamily="18" charset="0"/>
              </a:rPr>
              <a:t>The available data is the most vital part of any test/train algorithm. The most important aspects are the quality and amount of the available data. To run some sort of similarity function to split items or users in a system, the data needs to be arranged into feature vectors with a set of feature values. To achieve the best results, a large amount of data is needed and more importantly the absence of data points needs to be minimal. The amount of data in most cases is not a problem nowadays since companies store all kinds of user and item data in large databases.</a:t>
            </a:r>
            <a:endParaRPr lang="en-IN" sz="1800" dirty="0">
              <a:effectLst/>
              <a:ea typeface="Times New Roman" panose="02020603050405020304" pitchFamily="18" charset="0"/>
              <a:cs typeface="Times New Roman" panose="02020603050405020304" pitchFamily="18" charset="0"/>
            </a:endParaRPr>
          </a:p>
          <a:p>
            <a:pPr algn="just"/>
            <a:endParaRPr lang="en-US" sz="1800" dirty="0">
              <a:cs typeface="Calibri"/>
            </a:endParaRPr>
          </a:p>
        </p:txBody>
      </p:sp>
      <p:sp>
        <p:nvSpPr>
          <p:cNvPr id="4" name="Date Placeholder 3">
            <a:extLst>
              <a:ext uri="{FF2B5EF4-FFF2-40B4-BE49-F238E27FC236}">
                <a16:creationId xmlns:a16="http://schemas.microsoft.com/office/drawing/2014/main" id="{FE269D31-60B9-438C-A9FB-6AFB13CCBB5E}"/>
              </a:ext>
            </a:extLst>
          </p:cNvPr>
          <p:cNvSpPr>
            <a:spLocks noGrp="1"/>
          </p:cNvSpPr>
          <p:nvPr>
            <p:ph type="dt" sz="half" idx="10"/>
          </p:nvPr>
        </p:nvSpPr>
        <p:spPr/>
        <p:txBody>
          <a:bodyPr/>
          <a:lstStyle/>
          <a:p>
            <a:fld id="{A2414E9F-A237-4082-B37B-D926ADB268EE}" type="datetime3">
              <a:rPr lang="en-US" smtClean="0"/>
              <a:pPr/>
              <a:t>7 December 2021</a:t>
            </a:fld>
            <a:endParaRPr lang="en-US"/>
          </a:p>
        </p:txBody>
      </p:sp>
      <p:sp>
        <p:nvSpPr>
          <p:cNvPr id="5" name="Footer Placeholder 4">
            <a:extLst>
              <a:ext uri="{FF2B5EF4-FFF2-40B4-BE49-F238E27FC236}">
                <a16:creationId xmlns:a16="http://schemas.microsoft.com/office/drawing/2014/main" id="{E669BCB8-4C60-41EE-8058-F325690C332E}"/>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28C61A96-5359-4FE1-8272-C54E1FC6C810}"/>
              </a:ext>
            </a:extLst>
          </p:cNvPr>
          <p:cNvSpPr>
            <a:spLocks noGrp="1"/>
          </p:cNvSpPr>
          <p:nvPr>
            <p:ph type="sldNum" sz="quarter" idx="12"/>
          </p:nvPr>
        </p:nvSpPr>
        <p:spPr/>
        <p:txBody>
          <a:bodyPr/>
          <a:lstStyle/>
          <a:p>
            <a:fld id="{7B28076C-CE04-4A00-BFAA-A90EA8355859}" type="slidenum">
              <a:rPr lang="en-US" smtClean="0"/>
              <a:pPr/>
              <a:t>7</a:t>
            </a:fld>
            <a:endParaRPr lang="en-US"/>
          </a:p>
        </p:txBody>
      </p:sp>
    </p:spTree>
    <p:extLst>
      <p:ext uri="{BB962C8B-B14F-4D97-AF65-F5344CB8AC3E}">
        <p14:creationId xmlns:p14="http://schemas.microsoft.com/office/powerpoint/2010/main" val="999444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F49C7-5986-4C79-A7F9-C8EC54428E0D}"/>
              </a:ext>
            </a:extLst>
          </p:cNvPr>
          <p:cNvSpPr>
            <a:spLocks noGrp="1"/>
          </p:cNvSpPr>
          <p:nvPr>
            <p:ph type="title"/>
          </p:nvPr>
        </p:nvSpPr>
        <p:spPr>
          <a:xfrm>
            <a:off x="298940" y="228600"/>
            <a:ext cx="8229600" cy="1143000"/>
          </a:xfrm>
        </p:spPr>
        <p:txBody>
          <a:bodyPr anchor="ctr">
            <a:normAutofit/>
          </a:bodyPr>
          <a:lstStyle/>
          <a:p>
            <a:pPr algn="l"/>
            <a:r>
              <a:rPr lang="en-US" dirty="0">
                <a:latin typeface="+mn-lt"/>
              </a:rPr>
              <a:t>Objectives</a:t>
            </a:r>
          </a:p>
        </p:txBody>
      </p:sp>
      <p:pic>
        <p:nvPicPr>
          <p:cNvPr id="8" name="Picture 7" descr="Diagram&#10;&#10;Description automatically generated">
            <a:extLst>
              <a:ext uri="{FF2B5EF4-FFF2-40B4-BE49-F238E27FC236}">
                <a16:creationId xmlns:a16="http://schemas.microsoft.com/office/drawing/2014/main" id="{8ABCD5BD-82D2-42CA-A55C-8CEC583D326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2914110"/>
            <a:ext cx="4038600" cy="1898142"/>
          </a:xfrm>
          <a:prstGeom prst="rect">
            <a:avLst/>
          </a:prstGeom>
          <a:noFill/>
        </p:spPr>
      </p:pic>
      <p:sp>
        <p:nvSpPr>
          <p:cNvPr id="3" name="Content Placeholder 2">
            <a:extLst>
              <a:ext uri="{FF2B5EF4-FFF2-40B4-BE49-F238E27FC236}">
                <a16:creationId xmlns:a16="http://schemas.microsoft.com/office/drawing/2014/main" id="{C38C4744-C2BC-4FDC-A810-2F9645577B78}"/>
              </a:ext>
            </a:extLst>
          </p:cNvPr>
          <p:cNvSpPr>
            <a:spLocks noGrp="1"/>
          </p:cNvSpPr>
          <p:nvPr>
            <p:ph sz="half" idx="2"/>
          </p:nvPr>
        </p:nvSpPr>
        <p:spPr>
          <a:xfrm>
            <a:off x="4648200" y="1600200"/>
            <a:ext cx="4038600" cy="4525963"/>
          </a:xfrm>
        </p:spPr>
        <p:txBody>
          <a:bodyPr vert="horz" lIns="91440" tIns="45720" rIns="91440" bIns="45720" rtlCol="0">
            <a:normAutofit/>
          </a:bodyPr>
          <a:lstStyle/>
          <a:p>
            <a:pPr>
              <a:lnSpc>
                <a:spcPct val="90000"/>
              </a:lnSpc>
            </a:pPr>
            <a:r>
              <a:rPr lang="en-US" sz="1800" dirty="0"/>
              <a:t>With the inception of machine learning - reaching out to specific groups of people have been revolutionized by using data and analytics to provide detailed strategies to understand which customers are more likely to buy to a vehicle product. </a:t>
            </a:r>
          </a:p>
          <a:p>
            <a:pPr marL="0" indent="0">
              <a:lnSpc>
                <a:spcPct val="90000"/>
              </a:lnSpc>
              <a:buNone/>
            </a:pPr>
            <a:endParaRPr lang="en-US" sz="1800" dirty="0"/>
          </a:p>
          <a:p>
            <a:pPr>
              <a:lnSpc>
                <a:spcPct val="90000"/>
              </a:lnSpc>
            </a:pPr>
            <a:r>
              <a:rPr lang="en-US" sz="1800" dirty="0"/>
              <a:t>In this project on VEHICLE-COUPON-RECOMMENDATION with machine learning, I will explain how a particular Dataset can use predictive analytics to help prioritize customers .</a:t>
            </a:r>
          </a:p>
        </p:txBody>
      </p:sp>
      <p:sp>
        <p:nvSpPr>
          <p:cNvPr id="4" name="Date Placeholder 3">
            <a:extLst>
              <a:ext uri="{FF2B5EF4-FFF2-40B4-BE49-F238E27FC236}">
                <a16:creationId xmlns:a16="http://schemas.microsoft.com/office/drawing/2014/main" id="{04D5A53C-8BB2-4617-8F89-D841DE0F66B0}"/>
              </a:ext>
            </a:extLst>
          </p:cNvPr>
          <p:cNvSpPr>
            <a:spLocks noGrp="1"/>
          </p:cNvSpPr>
          <p:nvPr>
            <p:ph type="dt" sz="half" idx="10"/>
          </p:nvPr>
        </p:nvSpPr>
        <p:spPr>
          <a:xfrm>
            <a:off x="457200" y="6356350"/>
            <a:ext cx="2133600" cy="365125"/>
          </a:xfrm>
        </p:spPr>
        <p:txBody>
          <a:bodyPr anchor="ctr">
            <a:normAutofit/>
          </a:bodyPr>
          <a:lstStyle/>
          <a:p>
            <a:pPr>
              <a:spcAft>
                <a:spcPts val="600"/>
              </a:spcAft>
            </a:pPr>
            <a:fld id="{A2414E9F-A237-4082-B37B-D926ADB268EE}" type="datetime3">
              <a:rPr lang="en-US" smtClean="0"/>
              <a:pPr>
                <a:spcAft>
                  <a:spcPts val="600"/>
                </a:spcAft>
              </a:pPr>
              <a:t>7 December 2021</a:t>
            </a:fld>
            <a:endParaRPr lang="en-US"/>
          </a:p>
        </p:txBody>
      </p:sp>
      <p:sp>
        <p:nvSpPr>
          <p:cNvPr id="5" name="Footer Placeholder 4">
            <a:extLst>
              <a:ext uri="{FF2B5EF4-FFF2-40B4-BE49-F238E27FC236}">
                <a16:creationId xmlns:a16="http://schemas.microsoft.com/office/drawing/2014/main" id="{0E6C0BCD-AF98-4A25-8651-B5D2522BC009}"/>
              </a:ext>
            </a:extLst>
          </p:cNvPr>
          <p:cNvSpPr>
            <a:spLocks noGrp="1"/>
          </p:cNvSpPr>
          <p:nvPr>
            <p:ph type="ftr" sz="quarter" idx="11"/>
          </p:nvPr>
        </p:nvSpPr>
        <p:spPr>
          <a:xfrm>
            <a:off x="3124200" y="6356350"/>
            <a:ext cx="2895600" cy="365125"/>
          </a:xfrm>
        </p:spPr>
        <p:txBody>
          <a:bodyPr anchor="ctr">
            <a:normAutofit/>
          </a:bodyPr>
          <a:lstStyle/>
          <a:p>
            <a:pPr>
              <a:spcAft>
                <a:spcPts val="600"/>
              </a:spcAft>
            </a:pPr>
            <a:r>
              <a:rPr lang="en-US"/>
              <a:t>Department of CSE</a:t>
            </a:r>
          </a:p>
        </p:txBody>
      </p:sp>
      <p:sp>
        <p:nvSpPr>
          <p:cNvPr id="6" name="Slide Number Placeholder 5">
            <a:extLst>
              <a:ext uri="{FF2B5EF4-FFF2-40B4-BE49-F238E27FC236}">
                <a16:creationId xmlns:a16="http://schemas.microsoft.com/office/drawing/2014/main" id="{81B712C1-B766-41BA-8C95-5F316EC31389}"/>
              </a:ext>
            </a:extLst>
          </p:cNvPr>
          <p:cNvSpPr>
            <a:spLocks noGrp="1"/>
          </p:cNvSpPr>
          <p:nvPr>
            <p:ph type="sldNum" sz="quarter" idx="12"/>
          </p:nvPr>
        </p:nvSpPr>
        <p:spPr>
          <a:xfrm>
            <a:off x="6553200" y="6356350"/>
            <a:ext cx="2133600" cy="365125"/>
          </a:xfrm>
        </p:spPr>
        <p:txBody>
          <a:bodyPr anchor="ctr">
            <a:normAutofit/>
          </a:bodyPr>
          <a:lstStyle/>
          <a:p>
            <a:pPr>
              <a:spcAft>
                <a:spcPts val="600"/>
              </a:spcAft>
            </a:pPr>
            <a:fld id="{7B28076C-CE04-4A00-BFAA-A90EA8355859}" type="slidenum">
              <a:rPr lang="en-US" smtClean="0"/>
              <a:pPr>
                <a:spcAft>
                  <a:spcPts val="600"/>
                </a:spcAft>
              </a:pPr>
              <a:t>8</a:t>
            </a:fld>
            <a:endParaRPr lang="en-US"/>
          </a:p>
        </p:txBody>
      </p:sp>
    </p:spTree>
    <p:extLst>
      <p:ext uri="{BB962C8B-B14F-4D97-AF65-F5344CB8AC3E}">
        <p14:creationId xmlns:p14="http://schemas.microsoft.com/office/powerpoint/2010/main" val="3488674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530106A-D64C-4B85-9F30-8CF68746E9AD}" type="datetime3">
              <a:rPr lang="en-US" smtClean="0"/>
              <a:pPr/>
              <a:t>7 December 2021</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9</a:t>
            </a:fld>
            <a:endParaRPr lang="en-US"/>
          </a:p>
        </p:txBody>
      </p:sp>
      <p:sp>
        <p:nvSpPr>
          <p:cNvPr id="8" name="Title 1"/>
          <p:cNvSpPr>
            <a:spLocks noGrp="1"/>
          </p:cNvSpPr>
          <p:nvPr>
            <p:ph type="title"/>
          </p:nvPr>
        </p:nvSpPr>
        <p:spPr>
          <a:xfrm>
            <a:off x="381000" y="381000"/>
            <a:ext cx="8229600" cy="609600"/>
          </a:xfrm>
        </p:spPr>
        <p:txBody>
          <a:bodyPr>
            <a:noAutofit/>
          </a:bodyPr>
          <a:lstStyle/>
          <a:p>
            <a:pPr algn="l"/>
            <a:r>
              <a:rPr lang="en-US" dirty="0">
                <a:solidFill>
                  <a:srgbClr val="C00000"/>
                </a:solidFill>
                <a:latin typeface="+mn-lt"/>
                <a:cs typeface="Arial" pitchFamily="34" charset="0"/>
              </a:rPr>
              <a:t>System Architecture</a:t>
            </a:r>
            <a:endParaRPr lang="en-US" dirty="0">
              <a:solidFill>
                <a:srgbClr val="C00000"/>
              </a:solidFill>
              <a:latin typeface="+mn-lt"/>
            </a:endParaRPr>
          </a:p>
        </p:txBody>
      </p:sp>
      <p:sp>
        <p:nvSpPr>
          <p:cNvPr id="2" name="Rectangle: Rounded Corners 1">
            <a:extLst>
              <a:ext uri="{FF2B5EF4-FFF2-40B4-BE49-F238E27FC236}">
                <a16:creationId xmlns:a16="http://schemas.microsoft.com/office/drawing/2014/main" id="{8FE706A3-1B5A-495E-93E9-C4D827731BBB}"/>
              </a:ext>
            </a:extLst>
          </p:cNvPr>
          <p:cNvSpPr/>
          <p:nvPr/>
        </p:nvSpPr>
        <p:spPr>
          <a:xfrm>
            <a:off x="484095" y="1306434"/>
            <a:ext cx="2244623" cy="1230921"/>
          </a:xfrm>
          <a:prstGeom prst="round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lIns="91440" tIns="45720" rIns="91440" bIns="45720" rtlCol="0" anchor="ctr"/>
          <a:lstStyle/>
          <a:p>
            <a:r>
              <a:rPr lang="en-US" dirty="0">
                <a:cs typeface="Calibri"/>
              </a:rPr>
              <a:t>Import all necessary libraries</a:t>
            </a:r>
          </a:p>
        </p:txBody>
      </p:sp>
      <p:sp>
        <p:nvSpPr>
          <p:cNvPr id="7" name="Rectangle: Rounded Corners 6">
            <a:extLst>
              <a:ext uri="{FF2B5EF4-FFF2-40B4-BE49-F238E27FC236}">
                <a16:creationId xmlns:a16="http://schemas.microsoft.com/office/drawing/2014/main" id="{DE2811E2-6FE8-41AB-A227-4ABF5D7773BC}"/>
              </a:ext>
            </a:extLst>
          </p:cNvPr>
          <p:cNvSpPr/>
          <p:nvPr/>
        </p:nvSpPr>
        <p:spPr>
          <a:xfrm>
            <a:off x="480216" y="3102391"/>
            <a:ext cx="2368750" cy="1220578"/>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Importing the dataset </a:t>
            </a:r>
          </a:p>
        </p:txBody>
      </p:sp>
      <p:sp>
        <p:nvSpPr>
          <p:cNvPr id="10" name="Rectangle: Rounded Corners 9">
            <a:extLst>
              <a:ext uri="{FF2B5EF4-FFF2-40B4-BE49-F238E27FC236}">
                <a16:creationId xmlns:a16="http://schemas.microsoft.com/office/drawing/2014/main" id="{E885CA67-C8E6-421E-81AB-EC640BC4D646}"/>
              </a:ext>
            </a:extLst>
          </p:cNvPr>
          <p:cNvSpPr/>
          <p:nvPr/>
        </p:nvSpPr>
        <p:spPr>
          <a:xfrm>
            <a:off x="488620" y="4796849"/>
            <a:ext cx="2430814" cy="1220579"/>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Exploring data analysis(EDA)</a:t>
            </a:r>
          </a:p>
        </p:txBody>
      </p:sp>
      <p:sp>
        <p:nvSpPr>
          <p:cNvPr id="11" name="Rectangle: Rounded Corners 10">
            <a:extLst>
              <a:ext uri="{FF2B5EF4-FFF2-40B4-BE49-F238E27FC236}">
                <a16:creationId xmlns:a16="http://schemas.microsoft.com/office/drawing/2014/main" id="{8DA12BAB-D3E8-4D80-A79C-C5BE2B5BD1DB}"/>
              </a:ext>
            </a:extLst>
          </p:cNvPr>
          <p:cNvSpPr/>
          <p:nvPr/>
        </p:nvSpPr>
        <p:spPr>
          <a:xfrm>
            <a:off x="3517440" y="4794912"/>
            <a:ext cx="2368750" cy="1220578"/>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r>
              <a:rPr lang="en-US" dirty="0">
                <a:cs typeface="Calibri"/>
              </a:rPr>
              <a:t>Using decision tree </a:t>
            </a:r>
            <a:r>
              <a:rPr lang="en-IN" dirty="0">
                <a:cs typeface="Calibri"/>
              </a:rPr>
              <a:t>c</a:t>
            </a:r>
            <a:r>
              <a:rPr lang="en-IN" dirty="0"/>
              <a:t>lassifier, for </a:t>
            </a:r>
            <a:r>
              <a:rPr lang="en-US" dirty="0">
                <a:cs typeface="Calibri"/>
              </a:rPr>
              <a:t>predicting model</a:t>
            </a:r>
          </a:p>
        </p:txBody>
      </p:sp>
      <p:sp>
        <p:nvSpPr>
          <p:cNvPr id="12" name="Rectangle: Rounded Corners 11">
            <a:extLst>
              <a:ext uri="{FF2B5EF4-FFF2-40B4-BE49-F238E27FC236}">
                <a16:creationId xmlns:a16="http://schemas.microsoft.com/office/drawing/2014/main" id="{B15AC4EB-41DB-4D94-A2C5-CB9C56CE996D}"/>
              </a:ext>
            </a:extLst>
          </p:cNvPr>
          <p:cNvSpPr/>
          <p:nvPr/>
        </p:nvSpPr>
        <p:spPr>
          <a:xfrm>
            <a:off x="6360071" y="4792972"/>
            <a:ext cx="2368750" cy="1220578"/>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r>
              <a:rPr lang="en-US" dirty="0">
                <a:cs typeface="Calibri"/>
              </a:rPr>
              <a:t>Training the model using test/train split algorithm </a:t>
            </a:r>
          </a:p>
        </p:txBody>
      </p:sp>
      <p:sp>
        <p:nvSpPr>
          <p:cNvPr id="13" name="Rectangle: Rounded Corners 12">
            <a:extLst>
              <a:ext uri="{FF2B5EF4-FFF2-40B4-BE49-F238E27FC236}">
                <a16:creationId xmlns:a16="http://schemas.microsoft.com/office/drawing/2014/main" id="{122CC6D0-B7D3-4E5C-A3D8-47AC50980B8D}"/>
              </a:ext>
            </a:extLst>
          </p:cNvPr>
          <p:cNvSpPr/>
          <p:nvPr/>
        </p:nvSpPr>
        <p:spPr>
          <a:xfrm>
            <a:off x="6358131" y="3104978"/>
            <a:ext cx="2368749" cy="1075764"/>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r>
              <a:rPr lang="en-US" dirty="0">
                <a:cs typeface="Calibri"/>
              </a:rPr>
              <a:t>Running the test cases of the program</a:t>
            </a:r>
          </a:p>
        </p:txBody>
      </p:sp>
      <p:sp>
        <p:nvSpPr>
          <p:cNvPr id="14" name="Rectangle: Rounded Corners 13">
            <a:extLst>
              <a:ext uri="{FF2B5EF4-FFF2-40B4-BE49-F238E27FC236}">
                <a16:creationId xmlns:a16="http://schemas.microsoft.com/office/drawing/2014/main" id="{E9B48FE4-4A37-4138-AAD8-812918222454}"/>
              </a:ext>
            </a:extLst>
          </p:cNvPr>
          <p:cNvSpPr/>
          <p:nvPr/>
        </p:nvSpPr>
        <p:spPr>
          <a:xfrm>
            <a:off x="6356193" y="1313546"/>
            <a:ext cx="2368749" cy="1179202"/>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r>
              <a:rPr lang="en-US" dirty="0">
                <a:cs typeface="Calibri"/>
              </a:rPr>
              <a:t>Analyze the result</a:t>
            </a:r>
          </a:p>
        </p:txBody>
      </p:sp>
      <p:sp>
        <p:nvSpPr>
          <p:cNvPr id="16" name="Arrow: Down 15">
            <a:extLst>
              <a:ext uri="{FF2B5EF4-FFF2-40B4-BE49-F238E27FC236}">
                <a16:creationId xmlns:a16="http://schemas.microsoft.com/office/drawing/2014/main" id="{979F4376-966B-4D87-8B12-819283943224}"/>
              </a:ext>
            </a:extLst>
          </p:cNvPr>
          <p:cNvSpPr/>
          <p:nvPr/>
        </p:nvSpPr>
        <p:spPr>
          <a:xfrm>
            <a:off x="1415939" y="2539616"/>
            <a:ext cx="434443" cy="568914"/>
          </a:xfrm>
          <a:prstGeom prst="downArrow">
            <a:avLst/>
          </a:prstGeom>
          <a:solidFill>
            <a:schemeClr val="tx1"/>
          </a:solidFill>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 name="Arrow: Down 16">
            <a:extLst>
              <a:ext uri="{FF2B5EF4-FFF2-40B4-BE49-F238E27FC236}">
                <a16:creationId xmlns:a16="http://schemas.microsoft.com/office/drawing/2014/main" id="{2BE5E199-5150-45DB-9C34-17CBE2980845}"/>
              </a:ext>
            </a:extLst>
          </p:cNvPr>
          <p:cNvSpPr/>
          <p:nvPr/>
        </p:nvSpPr>
        <p:spPr>
          <a:xfrm>
            <a:off x="1476063" y="4327169"/>
            <a:ext cx="424099" cy="465475"/>
          </a:xfrm>
          <a:prstGeom prst="downArrow">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 name="Arrow: Right 17">
            <a:extLst>
              <a:ext uri="{FF2B5EF4-FFF2-40B4-BE49-F238E27FC236}">
                <a16:creationId xmlns:a16="http://schemas.microsoft.com/office/drawing/2014/main" id="{F1E978D9-D793-428F-83EC-EFC9444209E7}"/>
              </a:ext>
            </a:extLst>
          </p:cNvPr>
          <p:cNvSpPr/>
          <p:nvPr/>
        </p:nvSpPr>
        <p:spPr>
          <a:xfrm>
            <a:off x="2923633" y="5161721"/>
            <a:ext cx="610289" cy="362036"/>
          </a:xfrm>
          <a:prstGeom prst="rightArrow">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 name="Arrow: Right 18">
            <a:extLst>
              <a:ext uri="{FF2B5EF4-FFF2-40B4-BE49-F238E27FC236}">
                <a16:creationId xmlns:a16="http://schemas.microsoft.com/office/drawing/2014/main" id="{9E1CCF87-6DC4-464E-90B4-186F3D2BB4C8}"/>
              </a:ext>
            </a:extLst>
          </p:cNvPr>
          <p:cNvSpPr/>
          <p:nvPr/>
        </p:nvSpPr>
        <p:spPr>
          <a:xfrm>
            <a:off x="5890390" y="5159781"/>
            <a:ext cx="475820" cy="372379"/>
          </a:xfrm>
          <a:prstGeom prst="rightArrow">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 name="Arrow: Up 19">
            <a:extLst>
              <a:ext uri="{FF2B5EF4-FFF2-40B4-BE49-F238E27FC236}">
                <a16:creationId xmlns:a16="http://schemas.microsoft.com/office/drawing/2014/main" id="{C7E66060-ADD7-4CA4-8E39-D7B600BEDABC}"/>
              </a:ext>
            </a:extLst>
          </p:cNvPr>
          <p:cNvSpPr/>
          <p:nvPr/>
        </p:nvSpPr>
        <p:spPr>
          <a:xfrm>
            <a:off x="7417981" y="4176536"/>
            <a:ext cx="362037" cy="610289"/>
          </a:xfrm>
          <a:prstGeom prst="up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Up 20">
            <a:extLst>
              <a:ext uri="{FF2B5EF4-FFF2-40B4-BE49-F238E27FC236}">
                <a16:creationId xmlns:a16="http://schemas.microsoft.com/office/drawing/2014/main" id="{C7DA44B6-0DF7-4DE7-8C52-64C1F9ED620F}"/>
              </a:ext>
            </a:extLst>
          </p:cNvPr>
          <p:cNvSpPr/>
          <p:nvPr/>
        </p:nvSpPr>
        <p:spPr>
          <a:xfrm>
            <a:off x="7302259" y="2488543"/>
            <a:ext cx="424100" cy="620634"/>
          </a:xfrm>
          <a:prstGeom prst="up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78552505"/>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972</TotalTime>
  <Words>2689</Words>
  <Application>Microsoft Office PowerPoint</Application>
  <PresentationFormat>On-screen Show (4:3)</PresentationFormat>
  <Paragraphs>243</Paragraphs>
  <Slides>27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Arial Narrow</vt:lpstr>
      <vt:lpstr>Calibri</vt:lpstr>
      <vt:lpstr>Wingdings</vt:lpstr>
      <vt:lpstr>Custom Design</vt:lpstr>
      <vt:lpstr> </vt:lpstr>
      <vt:lpstr>Presentation Outline</vt:lpstr>
      <vt:lpstr>PowerPoint Presentation</vt:lpstr>
      <vt:lpstr>PowerPoint Presentation</vt:lpstr>
      <vt:lpstr>Introduction</vt:lpstr>
      <vt:lpstr>Objectives</vt:lpstr>
      <vt:lpstr>Objectives</vt:lpstr>
      <vt:lpstr>Objectives</vt:lpstr>
      <vt:lpstr>System Architecture</vt:lpstr>
      <vt:lpstr>Project Implementation</vt:lpstr>
      <vt:lpstr>Project Implementation</vt:lpstr>
      <vt:lpstr>Project Implementation</vt:lpstr>
      <vt:lpstr>Project Implementation</vt:lpstr>
      <vt:lpstr>Project Implementation</vt:lpstr>
      <vt:lpstr>Project Implementation</vt:lpstr>
      <vt:lpstr>Project Implementation</vt:lpstr>
      <vt:lpstr>Project Implementation</vt:lpstr>
      <vt:lpstr>Methodology</vt:lpstr>
      <vt:lpstr>Methodology</vt:lpstr>
      <vt:lpstr>Methodology</vt:lpstr>
      <vt:lpstr>Methodology</vt:lpstr>
      <vt:lpstr>Methodology</vt:lpstr>
      <vt:lpstr>Results and Discussion</vt:lpstr>
      <vt:lpstr>Results and Discussion</vt:lpstr>
      <vt:lpstr> Conclusion </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Navamshu Ram</cp:lastModifiedBy>
  <cp:revision>758</cp:revision>
  <dcterms:created xsi:type="dcterms:W3CDTF">2019-11-06T07:48:53Z</dcterms:created>
  <dcterms:modified xsi:type="dcterms:W3CDTF">2021-12-07T02:48:16Z</dcterms:modified>
</cp:coreProperties>
</file>