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6858000" cx="12192000"/>
  <p:notesSz cx="6858000" cy="9144000"/>
  <p:embeddedFontLst>
    <p:embeddedFont>
      <p:font typeface="Roboto Mono Medium"/>
      <p:regular r:id="rId36"/>
      <p:bold r:id="rId37"/>
      <p:italic r:id="rId38"/>
      <p:boldItalic r:id="rId39"/>
    </p:embeddedFont>
    <p:embeddedFont>
      <p:font typeface="Roboto Mono Light"/>
      <p:regular r:id="rId40"/>
      <p:bold r:id="rId41"/>
      <p:italic r:id="rId42"/>
      <p:boldItalic r:id="rId43"/>
    </p:embeddedFont>
    <p:embeddedFont>
      <p:font typeface="Montserrat Light"/>
      <p:regular r:id="rId44"/>
      <p:bold r:id="rId45"/>
      <p:italic r:id="rId46"/>
      <p:boldItalic r:id="rId47"/>
    </p:embeddedFont>
    <p:embeddedFont>
      <p:font typeface="Sora"/>
      <p:regular r:id="rId48"/>
      <p:bold r:id="rId49"/>
    </p:embeddedFont>
    <p:embeddedFont>
      <p:font typeface="Roboto Mon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4" roundtripDataSignature="AMtx7mhtv2wE4wy9UguXdkvk0ahpFNMc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A35484-41AC-4510-B2EA-4941EDDCA60D}">
  <a:tblStyle styleId="{A1A35484-41AC-4510-B2EA-4941EDDCA6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Light-regular.fntdata"/><Relationship Id="rId42" Type="http://schemas.openxmlformats.org/officeDocument/2006/relationships/font" Target="fonts/RobotoMonoLight-italic.fntdata"/><Relationship Id="rId41" Type="http://schemas.openxmlformats.org/officeDocument/2006/relationships/font" Target="fonts/RobotoMonoLight-bold.fntdata"/><Relationship Id="rId44" Type="http://schemas.openxmlformats.org/officeDocument/2006/relationships/font" Target="fonts/MontserratLight-regular.fntdata"/><Relationship Id="rId43" Type="http://schemas.openxmlformats.org/officeDocument/2006/relationships/font" Target="fonts/RobotoMonoLight-boldItalic.fntdata"/><Relationship Id="rId46" Type="http://schemas.openxmlformats.org/officeDocument/2006/relationships/font" Target="fonts/MontserratLight-italic.fntdata"/><Relationship Id="rId45" Type="http://schemas.openxmlformats.org/officeDocument/2006/relationships/font" Target="fonts/Montserrat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Sora-regular.fntdata"/><Relationship Id="rId47" Type="http://schemas.openxmlformats.org/officeDocument/2006/relationships/font" Target="fonts/MontserratLight-boldItalic.fntdata"/><Relationship Id="rId49" Type="http://schemas.openxmlformats.org/officeDocument/2006/relationships/font" Target="fonts/Sor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RobotoMonoMedium-bold.fntdata"/><Relationship Id="rId36" Type="http://schemas.openxmlformats.org/officeDocument/2006/relationships/font" Target="fonts/RobotoMonoMedium-regular.fntdata"/><Relationship Id="rId39" Type="http://schemas.openxmlformats.org/officeDocument/2006/relationships/font" Target="fonts/RobotoMonoMedium-boldItalic.fntdata"/><Relationship Id="rId38" Type="http://schemas.openxmlformats.org/officeDocument/2006/relationships/font" Target="fonts/RobotoMonoMedium-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Mono-bold.fntdata"/><Relationship Id="rId50" Type="http://schemas.openxmlformats.org/officeDocument/2006/relationships/font" Target="fonts/RobotoMono-regular.fntdata"/><Relationship Id="rId53" Type="http://schemas.openxmlformats.org/officeDocument/2006/relationships/font" Target="fonts/RobotoMono-boldItalic.fntdata"/><Relationship Id="rId52" Type="http://schemas.openxmlformats.org/officeDocument/2006/relationships/font" Target="fonts/RobotoMono-italic.fntdata"/><Relationship Id="rId11" Type="http://schemas.openxmlformats.org/officeDocument/2006/relationships/slide" Target="slides/slide4.xml"/><Relationship Id="rId10" Type="http://schemas.openxmlformats.org/officeDocument/2006/relationships/slide" Target="slides/slide3.xml"/><Relationship Id="rId54"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6242952d22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16242952d22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2ad2f6649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42ad2f6649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50" name="Google Shape;250;g142ad2f6649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2ad2f6649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142ad2f664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2ad2f6649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142ad2f6649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6242952d22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16242952d22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42ad2f6649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142ad2f6649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74" name="Google Shape;274;g142ad2f6649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6242952d22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16242952d22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6242952d22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16242952d22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42ad2f6649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142ad2f6649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92" name="Google Shape;292;g142ad2f6649_0_1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42ad2f6649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142ad2f6649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634d380b06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1634d380b0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42ad2f6649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142ad2f6649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11" name="Google Shape;311;g142ad2f6649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42ad2f6649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142ad2f6649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42ad2f6649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142ad2f6649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634d380b06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1634d380b0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2ad2f6649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142ad2f6649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35" name="Google Shape;335;g142ad2f6649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42ad2f6649_0_1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142ad2f6649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451da43991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g1451da43991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02" name="Google Shape;20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2ad2f6649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142ad2f6649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14" name="Google Shape;214;g142ad2f6649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242952d2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16242952d2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2ad2f6649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42ad2f6649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26" name="Google Shape;226;g142ad2f6649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2ad2f6649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42ad2f6649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6242952d22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16242952d2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73"/>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3" name="Google Shape;93;p73"/>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94" name="Google Shape;94;p73"/>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95" name="Google Shape;95;p73"/>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96" name="Google Shape;96;p73"/>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97" name="Google Shape;97;p73"/>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98" name="Google Shape;98;p73"/>
          <p:cNvCxnSpPr/>
          <p:nvPr/>
        </p:nvCxnSpPr>
        <p:spPr>
          <a:xfrm>
            <a:off x="504885" y="1224951"/>
            <a:ext cx="3640347"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9" name="Shape 99"/>
        <p:cNvGrpSpPr/>
        <p:nvPr/>
      </p:nvGrpSpPr>
      <p:grpSpPr>
        <a:xfrm>
          <a:off x="0" y="0"/>
          <a:ext cx="0" cy="0"/>
          <a:chOff x="0" y="0"/>
          <a:chExt cx="0" cy="0"/>
        </a:xfrm>
      </p:grpSpPr>
      <p:sp>
        <p:nvSpPr>
          <p:cNvPr id="100" name="Google Shape;100;p74"/>
          <p:cNvSpPr txBox="1"/>
          <p:nvPr>
            <p:ph type="title"/>
          </p:nvPr>
        </p:nvSpPr>
        <p:spPr>
          <a:xfrm>
            <a:off x="316523" y="2691441"/>
            <a:ext cx="11582400" cy="89656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03864"/>
              </a:buClr>
              <a:buSzPts val="4400"/>
              <a:buFont typeface="Sora"/>
              <a:buNone/>
              <a:defRPr sz="44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1" name="Google Shape;101;p74"/>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02" name="Google Shape;102;p74"/>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03" name="Google Shape;103;p74"/>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pic>
        <p:nvPicPr>
          <p:cNvPr id="104" name="Google Shape;104;p74"/>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05" name="Google Shape;105;p74"/>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106" name="Google Shape;106;p74"/>
          <p:cNvCxnSpPr/>
          <p:nvPr/>
        </p:nvCxnSpPr>
        <p:spPr>
          <a:xfrm>
            <a:off x="3969975" y="3588007"/>
            <a:ext cx="4252050"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72"/>
          <p:cNvSpPr txBox="1"/>
          <p:nvPr>
            <p:ph type="title"/>
          </p:nvPr>
        </p:nvSpPr>
        <p:spPr>
          <a:xfrm>
            <a:off x="388943" y="365125"/>
            <a:ext cx="1150998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72"/>
          <p:cNvSpPr txBox="1"/>
          <p:nvPr>
            <p:ph idx="1" type="body"/>
          </p:nvPr>
        </p:nvSpPr>
        <p:spPr>
          <a:xfrm>
            <a:off x="388943" y="1825625"/>
            <a:ext cx="1150998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10" name="Google Shape;110;p72"/>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11" name="Google Shape;111;p72"/>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12" name="Google Shape;112;p72"/>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13" name="Google Shape;113;p72"/>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114" name="Google Shape;114;p72"/>
          <p:cNvCxnSpPr/>
          <p:nvPr/>
        </p:nvCxnSpPr>
        <p:spPr>
          <a:xfrm>
            <a:off x="504885" y="1224951"/>
            <a:ext cx="3640347"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5" name="Shape 115"/>
        <p:cNvGrpSpPr/>
        <p:nvPr/>
      </p:nvGrpSpPr>
      <p:grpSpPr>
        <a:xfrm>
          <a:off x="0" y="0"/>
          <a:ext cx="0" cy="0"/>
          <a:chOff x="0" y="0"/>
          <a:chExt cx="0" cy="0"/>
        </a:xfrm>
      </p:grpSpPr>
      <p:sp>
        <p:nvSpPr>
          <p:cNvPr id="116" name="Google Shape;116;p75"/>
          <p:cNvSpPr txBox="1"/>
          <p:nvPr/>
        </p:nvSpPr>
        <p:spPr>
          <a:xfrm>
            <a:off x="2499208"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cxnSp>
        <p:nvCxnSpPr>
          <p:cNvPr id="117" name="Google Shape;117;p75"/>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18" name="Google Shape;118;p75"/>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19" name="Google Shape;119;p75"/>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20" name="Google Shape;120;p75"/>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extLst>
    <p:ext uri="{DCECCB84-F9BA-43D5-87BE-67443E8EF086}">
      <p15:sldGuideLst>
        <p15:guide id="1" pos="240">
          <p15:clr>
            <a:srgbClr val="FBAE40"/>
          </p15:clr>
        </p15:guide>
        <p15:guide id="2" pos="7440">
          <p15:clr>
            <a:srgbClr val="FBAE40"/>
          </p15:clr>
        </p15:guide>
        <p15:guide id="3" orient="horz" pos="192">
          <p15:clr>
            <a:srgbClr val="FBAE40"/>
          </p15:clr>
        </p15:guide>
        <p15:guide id="4" orient="horz" pos="41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76"/>
          <p:cNvSpPr txBox="1"/>
          <p:nvPr>
            <p:ph type="title"/>
          </p:nvPr>
        </p:nvSpPr>
        <p:spPr>
          <a:xfrm>
            <a:off x="388943" y="365125"/>
            <a:ext cx="11419126"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76"/>
          <p:cNvSpPr txBox="1"/>
          <p:nvPr>
            <p:ph idx="1" type="body"/>
          </p:nvPr>
        </p:nvSpPr>
        <p:spPr>
          <a:xfrm>
            <a:off x="388943" y="1825625"/>
            <a:ext cx="585470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76"/>
          <p:cNvSpPr txBox="1"/>
          <p:nvPr>
            <p:ph idx="2" type="body"/>
          </p:nvPr>
        </p:nvSpPr>
        <p:spPr>
          <a:xfrm>
            <a:off x="6172199" y="1825625"/>
            <a:ext cx="5630857"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5" name="Google Shape;125;p76"/>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26" name="Google Shape;126;p76"/>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27" name="Google Shape;127;p76"/>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28" name="Google Shape;128;p76"/>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29" name="Google Shape;129;p76"/>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77"/>
          <p:cNvSpPr txBox="1"/>
          <p:nvPr>
            <p:ph type="title"/>
          </p:nvPr>
        </p:nvSpPr>
        <p:spPr>
          <a:xfrm>
            <a:off x="388943" y="365125"/>
            <a:ext cx="1139188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77"/>
          <p:cNvSpPr txBox="1"/>
          <p:nvPr>
            <p:ph idx="1" type="body"/>
          </p:nvPr>
        </p:nvSpPr>
        <p:spPr>
          <a:xfrm>
            <a:off x="388944" y="1681163"/>
            <a:ext cx="56086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2400"/>
              <a:buNone/>
              <a:defRPr b="1" sz="2400">
                <a:solidFill>
                  <a:srgbClr val="103864"/>
                </a:solidFill>
                <a:latin typeface="Roboto Mono Medium"/>
                <a:ea typeface="Roboto Mono Medium"/>
                <a:cs typeface="Roboto Mono Medium"/>
                <a:sym typeface="Roboto Mono Medium"/>
              </a:defRPr>
            </a:lvl1pPr>
            <a:lvl2pPr indent="-228600" lvl="1" marL="914400" algn="l">
              <a:lnSpc>
                <a:spcPct val="90000"/>
              </a:lnSpc>
              <a:spcBef>
                <a:spcPts val="500"/>
              </a:spcBef>
              <a:spcAft>
                <a:spcPts val="0"/>
              </a:spcAft>
              <a:buClr>
                <a:srgbClr val="103864"/>
              </a:buClr>
              <a:buSzPts val="2000"/>
              <a:buNone/>
              <a:defRPr b="1" sz="2000"/>
            </a:lvl2pPr>
            <a:lvl3pPr indent="-228600" lvl="2" marL="1371600" algn="l">
              <a:lnSpc>
                <a:spcPct val="90000"/>
              </a:lnSpc>
              <a:spcBef>
                <a:spcPts val="500"/>
              </a:spcBef>
              <a:spcAft>
                <a:spcPts val="0"/>
              </a:spcAft>
              <a:buClr>
                <a:srgbClr val="103864"/>
              </a:buClr>
              <a:buSzPts val="1800"/>
              <a:buNone/>
              <a:defRPr b="1" sz="1800"/>
            </a:lvl3pPr>
            <a:lvl4pPr indent="-228600" lvl="3" marL="1828800" algn="l">
              <a:lnSpc>
                <a:spcPct val="90000"/>
              </a:lnSpc>
              <a:spcBef>
                <a:spcPts val="500"/>
              </a:spcBef>
              <a:spcAft>
                <a:spcPts val="0"/>
              </a:spcAft>
              <a:buClr>
                <a:srgbClr val="103864"/>
              </a:buClr>
              <a:buSzPts val="1600"/>
              <a:buNone/>
              <a:defRPr b="1" sz="1600"/>
            </a:lvl4pPr>
            <a:lvl5pPr indent="-228600" lvl="4" marL="2286000" algn="l">
              <a:lnSpc>
                <a:spcPct val="90000"/>
              </a:lnSpc>
              <a:spcBef>
                <a:spcPts val="500"/>
              </a:spcBef>
              <a:spcAft>
                <a:spcPts val="0"/>
              </a:spcAft>
              <a:buClr>
                <a:srgbClr val="103864"/>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3" name="Google Shape;133;p77"/>
          <p:cNvSpPr txBox="1"/>
          <p:nvPr>
            <p:ph idx="2" type="body"/>
          </p:nvPr>
        </p:nvSpPr>
        <p:spPr>
          <a:xfrm>
            <a:off x="388944" y="2505075"/>
            <a:ext cx="5608632" cy="36845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77"/>
          <p:cNvSpPr txBox="1"/>
          <p:nvPr>
            <p:ph idx="3" type="body"/>
          </p:nvPr>
        </p:nvSpPr>
        <p:spPr>
          <a:xfrm>
            <a:off x="6172200" y="1681163"/>
            <a:ext cx="56086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2400"/>
              <a:buNone/>
              <a:defRPr b="1" sz="2400">
                <a:solidFill>
                  <a:srgbClr val="103864"/>
                </a:solidFill>
                <a:latin typeface="Roboto Mono Medium"/>
                <a:ea typeface="Roboto Mono Medium"/>
                <a:cs typeface="Roboto Mono Medium"/>
                <a:sym typeface="Roboto Mono Medium"/>
              </a:defRPr>
            </a:lvl1pPr>
            <a:lvl2pPr indent="-228600" lvl="1" marL="914400" algn="l">
              <a:lnSpc>
                <a:spcPct val="90000"/>
              </a:lnSpc>
              <a:spcBef>
                <a:spcPts val="500"/>
              </a:spcBef>
              <a:spcAft>
                <a:spcPts val="0"/>
              </a:spcAft>
              <a:buClr>
                <a:srgbClr val="103864"/>
              </a:buClr>
              <a:buSzPts val="2000"/>
              <a:buNone/>
              <a:defRPr b="1" sz="2000"/>
            </a:lvl2pPr>
            <a:lvl3pPr indent="-228600" lvl="2" marL="1371600" algn="l">
              <a:lnSpc>
                <a:spcPct val="90000"/>
              </a:lnSpc>
              <a:spcBef>
                <a:spcPts val="500"/>
              </a:spcBef>
              <a:spcAft>
                <a:spcPts val="0"/>
              </a:spcAft>
              <a:buClr>
                <a:srgbClr val="103864"/>
              </a:buClr>
              <a:buSzPts val="1800"/>
              <a:buNone/>
              <a:defRPr b="1" sz="1800"/>
            </a:lvl3pPr>
            <a:lvl4pPr indent="-228600" lvl="3" marL="1828800" algn="l">
              <a:lnSpc>
                <a:spcPct val="90000"/>
              </a:lnSpc>
              <a:spcBef>
                <a:spcPts val="500"/>
              </a:spcBef>
              <a:spcAft>
                <a:spcPts val="0"/>
              </a:spcAft>
              <a:buClr>
                <a:srgbClr val="103864"/>
              </a:buClr>
              <a:buSzPts val="1600"/>
              <a:buNone/>
              <a:defRPr b="1" sz="1600"/>
            </a:lvl4pPr>
            <a:lvl5pPr indent="-228600" lvl="4" marL="2286000" algn="l">
              <a:lnSpc>
                <a:spcPct val="90000"/>
              </a:lnSpc>
              <a:spcBef>
                <a:spcPts val="500"/>
              </a:spcBef>
              <a:spcAft>
                <a:spcPts val="0"/>
              </a:spcAft>
              <a:buClr>
                <a:srgbClr val="103864"/>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77"/>
          <p:cNvSpPr txBox="1"/>
          <p:nvPr>
            <p:ph idx="4" type="body"/>
          </p:nvPr>
        </p:nvSpPr>
        <p:spPr>
          <a:xfrm>
            <a:off x="6172200" y="2505075"/>
            <a:ext cx="5608632" cy="36845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36" name="Google Shape;136;p77"/>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37" name="Google Shape;137;p77"/>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38" name="Google Shape;138;p77"/>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39" name="Google Shape;139;p77"/>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40" name="Google Shape;140;p77"/>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1" name="Shape 141"/>
        <p:cNvGrpSpPr/>
        <p:nvPr/>
      </p:nvGrpSpPr>
      <p:grpSpPr>
        <a:xfrm>
          <a:off x="0" y="0"/>
          <a:ext cx="0" cy="0"/>
          <a:chOff x="0" y="0"/>
          <a:chExt cx="0" cy="0"/>
        </a:xfrm>
      </p:grpSpPr>
      <p:cxnSp>
        <p:nvCxnSpPr>
          <p:cNvPr id="142" name="Google Shape;142;p78"/>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43" name="Google Shape;143;p78"/>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44" name="Google Shape;144;p78"/>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45" name="Google Shape;145;p78"/>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46" name="Google Shape;146;p78"/>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7" name="Shape 147"/>
        <p:cNvGrpSpPr/>
        <p:nvPr/>
      </p:nvGrpSpPr>
      <p:grpSpPr>
        <a:xfrm>
          <a:off x="0" y="0"/>
          <a:ext cx="0" cy="0"/>
          <a:chOff x="0" y="0"/>
          <a:chExt cx="0" cy="0"/>
        </a:xfrm>
      </p:grpSpPr>
      <p:sp>
        <p:nvSpPr>
          <p:cNvPr id="148" name="Google Shape;148;p79"/>
          <p:cNvSpPr txBox="1"/>
          <p:nvPr>
            <p:ph type="title"/>
          </p:nvPr>
        </p:nvSpPr>
        <p:spPr>
          <a:xfrm>
            <a:off x="388944" y="457200"/>
            <a:ext cx="4383082"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3864"/>
              </a:buClr>
              <a:buSzPts val="2800"/>
              <a:buFont typeface="Roboto Mono Light"/>
              <a:buNone/>
              <a:defRPr sz="2800">
                <a:solidFill>
                  <a:srgbClr val="103864"/>
                </a:solidFill>
                <a:latin typeface="Roboto Mono Light"/>
                <a:ea typeface="Roboto Mono Light"/>
                <a:cs typeface="Roboto Mono Light"/>
                <a:sym typeface="Roboto Mono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79"/>
          <p:cNvSpPr txBox="1"/>
          <p:nvPr>
            <p:ph idx="1" type="body"/>
          </p:nvPr>
        </p:nvSpPr>
        <p:spPr>
          <a:xfrm>
            <a:off x="5183188" y="987425"/>
            <a:ext cx="6619868" cy="48736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03864"/>
              </a:buClr>
              <a:buSzPts val="2800"/>
              <a:buChar char="•"/>
              <a:defRPr sz="2800">
                <a:solidFill>
                  <a:srgbClr val="103864"/>
                </a:solidFill>
                <a:latin typeface="Roboto Mono"/>
                <a:ea typeface="Roboto Mono"/>
                <a:cs typeface="Roboto Mono"/>
                <a:sym typeface="Roboto Mono"/>
              </a:defRPr>
            </a:lvl1pPr>
            <a:lvl2pPr indent="-381000" lvl="1" marL="914400" algn="l">
              <a:lnSpc>
                <a:spcPct val="90000"/>
              </a:lnSpc>
              <a:spcBef>
                <a:spcPts val="500"/>
              </a:spcBef>
              <a:spcAft>
                <a:spcPts val="0"/>
              </a:spcAft>
              <a:buClr>
                <a:srgbClr val="103864"/>
              </a:buClr>
              <a:buSzPts val="2400"/>
              <a:buChar char="•"/>
              <a:defRPr sz="2400">
                <a:solidFill>
                  <a:srgbClr val="103864"/>
                </a:solidFill>
                <a:latin typeface="Roboto Mono"/>
                <a:ea typeface="Roboto Mono"/>
                <a:cs typeface="Roboto Mono"/>
                <a:sym typeface="Roboto Mono"/>
              </a:defRPr>
            </a:lvl2pPr>
            <a:lvl3pPr indent="-355600" lvl="2" marL="1371600" algn="l">
              <a:lnSpc>
                <a:spcPct val="90000"/>
              </a:lnSpc>
              <a:spcBef>
                <a:spcPts val="500"/>
              </a:spcBef>
              <a:spcAft>
                <a:spcPts val="0"/>
              </a:spcAft>
              <a:buClr>
                <a:srgbClr val="103864"/>
              </a:buClr>
              <a:buSzPts val="2000"/>
              <a:buChar char="•"/>
              <a:defRPr sz="2000">
                <a:solidFill>
                  <a:srgbClr val="103864"/>
                </a:solidFill>
                <a:latin typeface="Roboto Mono"/>
                <a:ea typeface="Roboto Mono"/>
                <a:cs typeface="Roboto Mono"/>
                <a:sym typeface="Roboto Mono"/>
              </a:defRPr>
            </a:lvl3pPr>
            <a:lvl4pPr indent="-342900" lvl="3" marL="18288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4pPr>
            <a:lvl5pPr indent="-342900" lvl="4" marL="22860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0" name="Google Shape;150;p79"/>
          <p:cNvSpPr txBox="1"/>
          <p:nvPr>
            <p:ph idx="2" type="body"/>
          </p:nvPr>
        </p:nvSpPr>
        <p:spPr>
          <a:xfrm>
            <a:off x="388944" y="2057400"/>
            <a:ext cx="4383082"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indent="-228600" lvl="1" marL="914400" algn="l">
              <a:lnSpc>
                <a:spcPct val="90000"/>
              </a:lnSpc>
              <a:spcBef>
                <a:spcPts val="500"/>
              </a:spcBef>
              <a:spcAft>
                <a:spcPts val="0"/>
              </a:spcAft>
              <a:buClr>
                <a:srgbClr val="103864"/>
              </a:buClr>
              <a:buSzPts val="1400"/>
              <a:buNone/>
              <a:defRPr sz="1400"/>
            </a:lvl2pPr>
            <a:lvl3pPr indent="-228600" lvl="2" marL="1371600" algn="l">
              <a:lnSpc>
                <a:spcPct val="90000"/>
              </a:lnSpc>
              <a:spcBef>
                <a:spcPts val="500"/>
              </a:spcBef>
              <a:spcAft>
                <a:spcPts val="0"/>
              </a:spcAft>
              <a:buClr>
                <a:srgbClr val="103864"/>
              </a:buClr>
              <a:buSzPts val="1200"/>
              <a:buNone/>
              <a:defRPr sz="1200"/>
            </a:lvl3pPr>
            <a:lvl4pPr indent="-228600" lvl="3" marL="1828800" algn="l">
              <a:lnSpc>
                <a:spcPct val="90000"/>
              </a:lnSpc>
              <a:spcBef>
                <a:spcPts val="500"/>
              </a:spcBef>
              <a:spcAft>
                <a:spcPts val="0"/>
              </a:spcAft>
              <a:buClr>
                <a:srgbClr val="103864"/>
              </a:buClr>
              <a:buSzPts val="1000"/>
              <a:buNone/>
              <a:defRPr sz="1000"/>
            </a:lvl4pPr>
            <a:lvl5pPr indent="-228600" lvl="4" marL="2286000" algn="l">
              <a:lnSpc>
                <a:spcPct val="90000"/>
              </a:lnSpc>
              <a:spcBef>
                <a:spcPts val="500"/>
              </a:spcBef>
              <a:spcAft>
                <a:spcPts val="0"/>
              </a:spcAft>
              <a:buClr>
                <a:srgbClr val="103864"/>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51" name="Google Shape;151;p79"/>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52" name="Google Shape;152;p79"/>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53" name="Google Shape;153;p79"/>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54" name="Google Shape;154;p79"/>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55" name="Google Shape;155;p79"/>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6" name="Shape 156"/>
        <p:cNvGrpSpPr/>
        <p:nvPr/>
      </p:nvGrpSpPr>
      <p:grpSpPr>
        <a:xfrm>
          <a:off x="0" y="0"/>
          <a:ext cx="0" cy="0"/>
          <a:chOff x="0" y="0"/>
          <a:chExt cx="0" cy="0"/>
        </a:xfrm>
      </p:grpSpPr>
      <p:sp>
        <p:nvSpPr>
          <p:cNvPr id="157" name="Google Shape;157;p80"/>
          <p:cNvSpPr txBox="1"/>
          <p:nvPr>
            <p:ph type="title"/>
          </p:nvPr>
        </p:nvSpPr>
        <p:spPr>
          <a:xfrm>
            <a:off x="388944" y="457200"/>
            <a:ext cx="4383082"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80"/>
          <p:cNvSpPr/>
          <p:nvPr>
            <p:ph idx="2" type="pic"/>
          </p:nvPr>
        </p:nvSpPr>
        <p:spPr>
          <a:xfrm>
            <a:off x="5183188" y="457201"/>
            <a:ext cx="6619868" cy="5403850"/>
          </a:xfrm>
          <a:prstGeom prst="rect">
            <a:avLst/>
          </a:prstGeom>
          <a:noFill/>
          <a:ln>
            <a:noFill/>
          </a:ln>
        </p:spPr>
      </p:sp>
      <p:sp>
        <p:nvSpPr>
          <p:cNvPr id="159" name="Google Shape;159;p80"/>
          <p:cNvSpPr txBox="1"/>
          <p:nvPr>
            <p:ph idx="1" type="body"/>
          </p:nvPr>
        </p:nvSpPr>
        <p:spPr>
          <a:xfrm>
            <a:off x="388944" y="2057400"/>
            <a:ext cx="4383082"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indent="-228600" lvl="1" marL="914400" algn="l">
              <a:lnSpc>
                <a:spcPct val="90000"/>
              </a:lnSpc>
              <a:spcBef>
                <a:spcPts val="500"/>
              </a:spcBef>
              <a:spcAft>
                <a:spcPts val="0"/>
              </a:spcAft>
              <a:buClr>
                <a:srgbClr val="103864"/>
              </a:buClr>
              <a:buSzPts val="1400"/>
              <a:buNone/>
              <a:defRPr sz="1400"/>
            </a:lvl2pPr>
            <a:lvl3pPr indent="-228600" lvl="2" marL="1371600" algn="l">
              <a:lnSpc>
                <a:spcPct val="90000"/>
              </a:lnSpc>
              <a:spcBef>
                <a:spcPts val="500"/>
              </a:spcBef>
              <a:spcAft>
                <a:spcPts val="0"/>
              </a:spcAft>
              <a:buClr>
                <a:srgbClr val="103864"/>
              </a:buClr>
              <a:buSzPts val="1200"/>
              <a:buNone/>
              <a:defRPr sz="1200"/>
            </a:lvl3pPr>
            <a:lvl4pPr indent="-228600" lvl="3" marL="1828800" algn="l">
              <a:lnSpc>
                <a:spcPct val="90000"/>
              </a:lnSpc>
              <a:spcBef>
                <a:spcPts val="500"/>
              </a:spcBef>
              <a:spcAft>
                <a:spcPts val="0"/>
              </a:spcAft>
              <a:buClr>
                <a:srgbClr val="103864"/>
              </a:buClr>
              <a:buSzPts val="1000"/>
              <a:buNone/>
              <a:defRPr sz="1000"/>
            </a:lvl4pPr>
            <a:lvl5pPr indent="-228600" lvl="4" marL="2286000" algn="l">
              <a:lnSpc>
                <a:spcPct val="90000"/>
              </a:lnSpc>
              <a:spcBef>
                <a:spcPts val="500"/>
              </a:spcBef>
              <a:spcAft>
                <a:spcPts val="0"/>
              </a:spcAft>
              <a:buClr>
                <a:srgbClr val="103864"/>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60" name="Google Shape;160;p80"/>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61" name="Google Shape;161;p80"/>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62" name="Google Shape;162;p80"/>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63" name="Google Shape;163;p80"/>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64" name="Google Shape;164;p80"/>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5" name="Shape 165"/>
        <p:cNvGrpSpPr/>
        <p:nvPr/>
      </p:nvGrpSpPr>
      <p:grpSpPr>
        <a:xfrm>
          <a:off x="0" y="0"/>
          <a:ext cx="0" cy="0"/>
          <a:chOff x="0" y="0"/>
          <a:chExt cx="0" cy="0"/>
        </a:xfrm>
      </p:grpSpPr>
      <p:sp>
        <p:nvSpPr>
          <p:cNvPr id="166" name="Google Shape;166;p81"/>
          <p:cNvSpPr txBox="1"/>
          <p:nvPr>
            <p:ph type="title"/>
          </p:nvPr>
        </p:nvSpPr>
        <p:spPr>
          <a:xfrm>
            <a:off x="388943" y="365125"/>
            <a:ext cx="1141411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81"/>
          <p:cNvSpPr txBox="1"/>
          <p:nvPr>
            <p:ph idx="1" type="body"/>
          </p:nvPr>
        </p:nvSpPr>
        <p:spPr>
          <a:xfrm rot="5400000">
            <a:off x="3920330" y="-1705762"/>
            <a:ext cx="4351338" cy="11414113"/>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8" name="Google Shape;168;p81"/>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69" name="Google Shape;169;p81"/>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70" name="Google Shape;170;p81"/>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71" name="Google Shape;171;p81"/>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72" name="Google Shape;172;p81"/>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3" name="Shape 173"/>
        <p:cNvGrpSpPr/>
        <p:nvPr/>
      </p:nvGrpSpPr>
      <p:grpSpPr>
        <a:xfrm>
          <a:off x="0" y="0"/>
          <a:ext cx="0" cy="0"/>
          <a:chOff x="0" y="0"/>
          <a:chExt cx="0" cy="0"/>
        </a:xfrm>
      </p:grpSpPr>
      <p:sp>
        <p:nvSpPr>
          <p:cNvPr id="174" name="Google Shape;174;p82"/>
          <p:cNvSpPr txBox="1"/>
          <p:nvPr>
            <p:ph type="title"/>
          </p:nvPr>
        </p:nvSpPr>
        <p:spPr>
          <a:xfrm rot="5400000">
            <a:off x="7563391" y="1841431"/>
            <a:ext cx="5497039" cy="31740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a:buNone/>
              <a:defRPr sz="3200">
                <a:solidFill>
                  <a:srgbClr val="103864"/>
                </a:solidFill>
                <a:latin typeface="Roboto Mono"/>
                <a:ea typeface="Roboto Mono"/>
                <a:cs typeface="Roboto Mono"/>
                <a:sym typeface="Roboto Mon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82"/>
          <p:cNvSpPr txBox="1"/>
          <p:nvPr>
            <p:ph idx="1" type="body"/>
          </p:nvPr>
        </p:nvSpPr>
        <p:spPr>
          <a:xfrm rot="5400000">
            <a:off x="1732201" y="-663336"/>
            <a:ext cx="5497040" cy="81835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6" name="Google Shape;176;p82"/>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77" name="Google Shape;177;p82"/>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78" name="Google Shape;178;p82"/>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79" name="Google Shape;179;p82"/>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80" name="Google Shape;180;p82"/>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0"/>
          <p:cNvSpPr/>
          <p:nvPr>
            <p:ph idx="2" type="pic"/>
          </p:nvPr>
        </p:nvSpPr>
        <p:spPr>
          <a:xfrm>
            <a:off x="5183188" y="987425"/>
            <a:ext cx="6172200" cy="4873625"/>
          </a:xfrm>
          <a:prstGeom prst="rect">
            <a:avLst/>
          </a:prstGeom>
          <a:noFill/>
          <a:ln>
            <a:noFill/>
          </a:ln>
        </p:spPr>
      </p:sp>
      <p:sp>
        <p:nvSpPr>
          <p:cNvPr id="68" name="Google Shape;68;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71"/>
          <p:cNvSpPr txBox="1"/>
          <p:nvPr>
            <p:ph type="title"/>
          </p:nvPr>
        </p:nvSpPr>
        <p:spPr>
          <a:xfrm>
            <a:off x="388943" y="365125"/>
            <a:ext cx="11392749"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03864"/>
              </a:buClr>
              <a:buSzPts val="3200"/>
              <a:buFont typeface="Sora"/>
              <a:buNone/>
              <a:defRPr b="0" i="0" sz="3200" u="none" cap="none" strike="noStrike">
                <a:solidFill>
                  <a:srgbClr val="103864"/>
                </a:solidFill>
                <a:latin typeface="Sora"/>
                <a:ea typeface="Sora"/>
                <a:cs typeface="Sora"/>
                <a:sym typeface="So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71"/>
          <p:cNvSpPr txBox="1"/>
          <p:nvPr>
            <p:ph idx="1" type="body"/>
          </p:nvPr>
        </p:nvSpPr>
        <p:spPr>
          <a:xfrm>
            <a:off x="388943" y="1825625"/>
            <a:ext cx="11392749" cy="435133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90000"/>
              </a:lnSpc>
              <a:spcBef>
                <a:spcPts val="1000"/>
              </a:spcBef>
              <a:spcAft>
                <a:spcPts val="0"/>
              </a:spcAft>
              <a:buClr>
                <a:srgbClr val="103864"/>
              </a:buClr>
              <a:buSzPts val="3200"/>
              <a:buFont typeface="Arial"/>
              <a:buChar char="•"/>
              <a:defRPr b="0" i="0" sz="3200" u="none" cap="none" strike="noStrike">
                <a:solidFill>
                  <a:srgbClr val="103864"/>
                </a:solidFill>
                <a:latin typeface="Sora"/>
                <a:ea typeface="Sora"/>
                <a:cs typeface="Sora"/>
                <a:sym typeface="Sora"/>
              </a:defRPr>
            </a:lvl1pPr>
            <a:lvl2pPr indent="-406400" lvl="1" marL="914400" marR="0" rtl="0" algn="l">
              <a:lnSpc>
                <a:spcPct val="90000"/>
              </a:lnSpc>
              <a:spcBef>
                <a:spcPts val="500"/>
              </a:spcBef>
              <a:spcAft>
                <a:spcPts val="0"/>
              </a:spcAft>
              <a:buClr>
                <a:srgbClr val="103864"/>
              </a:buClr>
              <a:buSzPts val="2800"/>
              <a:buFont typeface="Arial"/>
              <a:buChar char="•"/>
              <a:defRPr b="0" i="0" sz="2800" u="none" cap="none" strike="noStrike">
                <a:solidFill>
                  <a:srgbClr val="103864"/>
                </a:solidFill>
                <a:latin typeface="Sora"/>
                <a:ea typeface="Sora"/>
                <a:cs typeface="Sora"/>
                <a:sym typeface="Sora"/>
              </a:defRPr>
            </a:lvl2pPr>
            <a:lvl3pPr indent="-381000" lvl="2" marL="1371600" marR="0" rtl="0" algn="l">
              <a:lnSpc>
                <a:spcPct val="90000"/>
              </a:lnSpc>
              <a:spcBef>
                <a:spcPts val="500"/>
              </a:spcBef>
              <a:spcAft>
                <a:spcPts val="0"/>
              </a:spcAft>
              <a:buClr>
                <a:srgbClr val="103864"/>
              </a:buClr>
              <a:buSzPts val="2400"/>
              <a:buFont typeface="Arial"/>
              <a:buChar char="•"/>
              <a:defRPr b="0" i="0" sz="2400" u="none" cap="none" strike="noStrike">
                <a:solidFill>
                  <a:srgbClr val="103864"/>
                </a:solidFill>
                <a:latin typeface="Sora"/>
                <a:ea typeface="Sora"/>
                <a:cs typeface="Sora"/>
                <a:sym typeface="Sora"/>
              </a:defRPr>
            </a:lvl3pPr>
            <a:lvl4pPr indent="-355600" lvl="3" marL="1828800" marR="0" rtl="0" algn="l">
              <a:lnSpc>
                <a:spcPct val="90000"/>
              </a:lnSpc>
              <a:spcBef>
                <a:spcPts val="500"/>
              </a:spcBef>
              <a:spcAft>
                <a:spcPts val="0"/>
              </a:spcAft>
              <a:buClr>
                <a:srgbClr val="103864"/>
              </a:buClr>
              <a:buSzPts val="2000"/>
              <a:buFont typeface="Arial"/>
              <a:buChar char="•"/>
              <a:defRPr b="0" i="0" sz="2000" u="none" cap="none" strike="noStrike">
                <a:solidFill>
                  <a:srgbClr val="103864"/>
                </a:solidFill>
                <a:latin typeface="Sora"/>
                <a:ea typeface="Sora"/>
                <a:cs typeface="Sora"/>
                <a:sym typeface="Sora"/>
              </a:defRPr>
            </a:lvl4pPr>
            <a:lvl5pPr indent="-355600" lvl="4" marL="2286000" marR="0" rtl="0" algn="l">
              <a:lnSpc>
                <a:spcPct val="90000"/>
              </a:lnSpc>
              <a:spcBef>
                <a:spcPts val="500"/>
              </a:spcBef>
              <a:spcAft>
                <a:spcPts val="0"/>
              </a:spcAft>
              <a:buClr>
                <a:srgbClr val="103864"/>
              </a:buClr>
              <a:buSzPts val="2000"/>
              <a:buFont typeface="Arial"/>
              <a:buChar char="•"/>
              <a:defRPr b="0" i="0" sz="2000" u="none" cap="none" strike="noStrike">
                <a:solidFill>
                  <a:srgbClr val="103864"/>
                </a:solidFill>
                <a:latin typeface="Sora"/>
                <a:ea typeface="Sora"/>
                <a:cs typeface="Sora"/>
                <a:sym typeface="So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7" name="Google Shape;87;p71"/>
          <p:cNvPicPr preferRelativeResize="0"/>
          <p:nvPr/>
        </p:nvPicPr>
        <p:blipFill rotWithShape="1">
          <a:blip r:embed="rId1">
            <a:alphaModFix/>
          </a:blip>
          <a:srcRect b="0" l="0" r="0" t="0"/>
          <a:stretch/>
        </p:blipFill>
        <p:spPr>
          <a:xfrm>
            <a:off x="10412084" y="224287"/>
            <a:ext cx="1572880" cy="455637"/>
          </a:xfrm>
          <a:prstGeom prst="rect">
            <a:avLst/>
          </a:prstGeom>
          <a:noFill/>
          <a:ln>
            <a:noFill/>
          </a:ln>
        </p:spPr>
      </p:pic>
      <p:cxnSp>
        <p:nvCxnSpPr>
          <p:cNvPr id="88" name="Google Shape;88;p71"/>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89" name="Google Shape;89;p71"/>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90" name="Google Shape;90;p71"/>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grpSp>
        <p:nvGrpSpPr>
          <p:cNvPr id="186" name="Google Shape;186;p1"/>
          <p:cNvGrpSpPr/>
          <p:nvPr/>
        </p:nvGrpSpPr>
        <p:grpSpPr>
          <a:xfrm>
            <a:off x="1352100" y="2431013"/>
            <a:ext cx="9487800" cy="1885099"/>
            <a:chOff x="1352101" y="2247783"/>
            <a:chExt cx="9487800" cy="1885099"/>
          </a:xfrm>
        </p:grpSpPr>
        <p:sp>
          <p:nvSpPr>
            <p:cNvPr id="187" name="Google Shape;187;p1"/>
            <p:cNvSpPr txBox="1"/>
            <p:nvPr/>
          </p:nvSpPr>
          <p:spPr>
            <a:xfrm>
              <a:off x="1352101" y="2247783"/>
              <a:ext cx="9487800" cy="144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400"/>
                <a:buFont typeface="Sora"/>
                <a:buNone/>
              </a:pPr>
              <a:r>
                <a:rPr lang="en-US" sz="4400">
                  <a:solidFill>
                    <a:srgbClr val="FFFFFF"/>
                  </a:solidFill>
                  <a:latin typeface="Sora"/>
                  <a:ea typeface="Sora"/>
                  <a:cs typeface="Sora"/>
                  <a:sym typeface="Sora"/>
                </a:rPr>
                <a:t>Analisis Data Peserta Asuransi Kesehatan</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306290" y="3730282"/>
              <a:ext cx="5579400" cy="402600"/>
            </a:xfrm>
            <a:prstGeom prst="roundRect">
              <a:avLst>
                <a:gd fmla="val 50000" name="adj"/>
              </a:avLst>
            </a:prstGeom>
            <a:solidFill>
              <a:srgbClr val="F3C1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03864"/>
                </a:buClr>
                <a:buSzPts val="1800"/>
                <a:buFont typeface="Sora"/>
                <a:buNone/>
              </a:pPr>
              <a:r>
                <a:rPr b="0" i="0" lang="en-US" sz="1800" u="none" cap="none" strike="noStrike">
                  <a:solidFill>
                    <a:srgbClr val="103864"/>
                  </a:solidFill>
                  <a:latin typeface="Sora"/>
                  <a:ea typeface="Sora"/>
                  <a:cs typeface="Sora"/>
                  <a:sym typeface="Sora"/>
                </a:rPr>
                <a:t>Probability Course - Sekolah Data Pacmann</a:t>
              </a:r>
              <a:endParaRPr b="0" i="0" sz="1800" u="none" cap="none" strike="noStrike">
                <a:solidFill>
                  <a:srgbClr val="103864"/>
                </a:solidFill>
                <a:latin typeface="Sora"/>
                <a:ea typeface="Sora"/>
                <a:cs typeface="Sora"/>
                <a:sym typeface="Sora"/>
              </a:endParaRPr>
            </a:p>
          </p:txBody>
        </p:sp>
      </p:grpSp>
      <p:pic>
        <p:nvPicPr>
          <p:cNvPr id="189" name="Google Shape;189;p1"/>
          <p:cNvPicPr preferRelativeResize="0"/>
          <p:nvPr/>
        </p:nvPicPr>
        <p:blipFill rotWithShape="1">
          <a:blip r:embed="rId4">
            <a:alphaModFix/>
          </a:blip>
          <a:srcRect b="0" l="0" r="0" t="0"/>
          <a:stretch/>
        </p:blipFill>
        <p:spPr>
          <a:xfrm>
            <a:off x="10412083" y="224287"/>
            <a:ext cx="1572882" cy="455637"/>
          </a:xfrm>
          <a:prstGeom prst="rect">
            <a:avLst/>
          </a:prstGeom>
          <a:noFill/>
          <a:ln>
            <a:noFill/>
          </a:ln>
        </p:spPr>
      </p:pic>
      <p:sp>
        <p:nvSpPr>
          <p:cNvPr id="190" name="Google Shape;190;p1"/>
          <p:cNvSpPr txBox="1"/>
          <p:nvPr/>
        </p:nvSpPr>
        <p:spPr>
          <a:xfrm>
            <a:off x="10662473" y="6414143"/>
            <a:ext cx="128592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800"/>
              <a:buFont typeface="Montserrat Light"/>
              <a:buNone/>
            </a:pPr>
            <a:r>
              <a:rPr b="0" i="0" lang="en-US" sz="800" u="none" cap="none" strike="noStrike">
                <a:solidFill>
                  <a:srgbClr val="FFFFFF"/>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91" name="Google Shape;191;p1"/>
          <p:cNvSpPr txBox="1"/>
          <p:nvPr/>
        </p:nvSpPr>
        <p:spPr>
          <a:xfrm>
            <a:off x="496312" y="6414143"/>
            <a:ext cx="78899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800"/>
              <a:buFont typeface="Montserrat Light"/>
              <a:buNone/>
            </a:pPr>
            <a:r>
              <a:rPr b="0" i="0" lang="en-US" sz="800" u="none" cap="none" strike="noStrike">
                <a:solidFill>
                  <a:srgbClr val="FFFFFF"/>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cxnSp>
        <p:nvCxnSpPr>
          <p:cNvPr id="192" name="Google Shape;192;p1"/>
          <p:cNvCxnSpPr/>
          <p:nvPr/>
        </p:nvCxnSpPr>
        <p:spPr>
          <a:xfrm>
            <a:off x="388943" y="6521865"/>
            <a:ext cx="145478" cy="0"/>
          </a:xfrm>
          <a:prstGeom prst="straightConnector1">
            <a:avLst/>
          </a:prstGeom>
          <a:noFill/>
          <a:ln cap="flat" cmpd="sng" w="9525">
            <a:solidFill>
              <a:schemeClr val="lt1"/>
            </a:solidFill>
            <a:prstDash val="solid"/>
            <a:miter lim="800000"/>
            <a:headEnd len="sm" w="sm" type="none"/>
            <a:tailEnd len="med" w="med" type="stealth"/>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6242952d22_0_1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03864"/>
              </a:buClr>
              <a:buSzPts val="3200"/>
              <a:buFont typeface="Sora"/>
              <a:buNone/>
            </a:pPr>
            <a:r>
              <a:rPr lang="en-US"/>
              <a:t>Insight</a:t>
            </a:r>
            <a:endParaRPr/>
          </a:p>
        </p:txBody>
      </p:sp>
      <p:sp>
        <p:nvSpPr>
          <p:cNvPr id="246" name="Google Shape;246;g16242952d22_0_14"/>
          <p:cNvSpPr txBox="1"/>
          <p:nvPr/>
        </p:nvSpPr>
        <p:spPr>
          <a:xfrm>
            <a:off x="401515" y="1584375"/>
            <a:ext cx="11388900" cy="41349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Rata-rata umur perokok pria dan wanita cenderung sama (38.45 ≈ 38.61)</a:t>
            </a:r>
            <a:endParaRPr b="0" i="0" sz="1800" u="none" cap="none" strike="noStrike">
              <a:solidFill>
                <a:srgbClr val="103864"/>
              </a:solidFill>
              <a:latin typeface="Sora"/>
              <a:ea typeface="Sora"/>
              <a:cs typeface="Sora"/>
              <a:sym typeface="Sora"/>
            </a:endParaRPr>
          </a:p>
          <a:p>
            <a:pPr indent="-342900" lvl="0" marL="457200" marR="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Rata-rata BMI bukan perokok dan perokok cenderung sama (30.65 ≈ 30.71)</a:t>
            </a:r>
            <a:endParaRPr sz="1800">
              <a:solidFill>
                <a:srgbClr val="103864"/>
              </a:solidFill>
              <a:latin typeface="Sora"/>
              <a:ea typeface="Sora"/>
              <a:cs typeface="Sora"/>
              <a:sym typeface="Sora"/>
            </a:endParaRPr>
          </a:p>
          <a:p>
            <a:pPr indent="-342900" lvl="0" marL="45720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Rata-rata BMI pria dan wanita cenderung sama (30.94 ≈ 30.38)</a:t>
            </a:r>
            <a:endParaRPr sz="1800">
              <a:solidFill>
                <a:srgbClr val="103864"/>
              </a:solidFill>
              <a:latin typeface="Sora"/>
              <a:ea typeface="Sora"/>
              <a:cs typeface="Sora"/>
              <a:sym typeface="Sora"/>
            </a:endParaRPr>
          </a:p>
          <a:p>
            <a:pPr indent="-342900" lvl="0" marL="457200" marR="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Rata-rata premi perokok lebih tinggi dari premi bukan perokok (32,050.23 &gt; 8,434.27)</a:t>
            </a:r>
            <a:endParaRPr sz="1800">
              <a:solidFill>
                <a:srgbClr val="103864"/>
              </a:solidFill>
              <a:latin typeface="Sora"/>
              <a:ea typeface="Sora"/>
              <a:cs typeface="Sora"/>
              <a:sym typeface="Sora"/>
            </a:endParaRPr>
          </a:p>
          <a:p>
            <a:pPr indent="-342900" lvl="0" marL="45720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Rata-rata premi perokok dengan BMI ≥ 25 lebih tinggi dari premi bukan perokok dengan BMI ≥ 25 (35,116.91 &gt; 8,633.96)</a:t>
            </a:r>
            <a:endParaRPr sz="1800">
              <a:solidFill>
                <a:srgbClr val="103864"/>
              </a:solidFill>
              <a:latin typeface="Sora"/>
              <a:ea typeface="Sora"/>
              <a:cs typeface="Sora"/>
              <a:sym typeface="Sora"/>
            </a:endParaRPr>
          </a:p>
          <a:p>
            <a:pPr indent="-342900" lvl="0" marL="45720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Varians premi bukan perokok tidak sama dengan premi perokok (35,891,656.00 ≠ 132,721,153.14)</a:t>
            </a:r>
            <a:endParaRPr sz="1800">
              <a:solidFill>
                <a:srgbClr val="103864"/>
              </a:solidFill>
              <a:latin typeface="Sora"/>
              <a:ea typeface="Sora"/>
              <a:cs typeface="Sora"/>
              <a:sym typeface="Sora"/>
            </a:endParaRPr>
          </a:p>
          <a:p>
            <a:pPr indent="-342900" lvl="0" marL="45720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Varians premi BMI ≥ 25 tidak sama dengan premi BMI &lt; 25 (164,314,801.84 ≠ 56,326,859.63)</a:t>
            </a:r>
            <a:endParaRPr sz="1800">
              <a:solidFill>
                <a:srgbClr val="103864"/>
              </a:solidFill>
              <a:latin typeface="Sora"/>
              <a:ea typeface="Sora"/>
              <a:cs typeface="Sora"/>
              <a:sym typeface="Sora"/>
            </a:endParaRPr>
          </a:p>
          <a:p>
            <a:pPr indent="-342900" lvl="0" marL="457200" rtl="0" algn="l">
              <a:lnSpc>
                <a:spcPct val="115000"/>
              </a:lnSpc>
              <a:spcBef>
                <a:spcPts val="1000"/>
              </a:spcBef>
              <a:spcAft>
                <a:spcPts val="1000"/>
              </a:spcAft>
              <a:buClr>
                <a:srgbClr val="103864"/>
              </a:buClr>
              <a:buSzPts val="1800"/>
              <a:buFont typeface="Sora"/>
              <a:buChar char="•"/>
            </a:pPr>
            <a:r>
              <a:rPr lang="en-US" sz="1800">
                <a:solidFill>
                  <a:srgbClr val="103864"/>
                </a:solidFill>
                <a:latin typeface="Sora"/>
                <a:ea typeface="Sora"/>
                <a:cs typeface="Sora"/>
                <a:sym typeface="Sora"/>
              </a:rPr>
              <a:t>Varians premi pria tidak sama dengan premi wanita (167,998,626.43 ≠ 123,660,966.64)</a:t>
            </a:r>
            <a:endParaRPr sz="1800">
              <a:solidFill>
                <a:srgbClr val="103864"/>
              </a:solidFill>
              <a:latin typeface="Sora"/>
              <a:ea typeface="Sora"/>
              <a:cs typeface="Sora"/>
              <a:sym typeface="S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42ad2f6649_0_4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Categorical Variables Analysis</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42ad2f6649_0_9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Proporsion of charges in each region</a:t>
            </a:r>
            <a:endParaRPr/>
          </a:p>
        </p:txBody>
      </p:sp>
      <p:graphicFrame>
        <p:nvGraphicFramePr>
          <p:cNvPr id="258" name="Google Shape;258;g142ad2f6649_0_99"/>
          <p:cNvGraphicFramePr/>
          <p:nvPr/>
        </p:nvGraphicFramePr>
        <p:xfrm>
          <a:off x="1938250" y="1690825"/>
          <a:ext cx="3000000" cy="3000000"/>
        </p:xfrm>
        <a:graphic>
          <a:graphicData uri="http://schemas.openxmlformats.org/drawingml/2006/table">
            <a:tbl>
              <a:tblPr>
                <a:noFill/>
                <a:tableStyleId>{A1A35484-41AC-4510-B2EA-4941EDDCA60D}</a:tableStyleId>
              </a:tblPr>
              <a:tblGrid>
                <a:gridCol w="4157750"/>
                <a:gridCol w="4157750"/>
              </a:tblGrid>
              <a:tr h="396200">
                <a:tc gridSpan="2">
                  <a:txBody>
                    <a:bodyPr/>
                    <a:lstStyle/>
                    <a:p>
                      <a:pPr indent="0" lvl="0" marL="0" rtl="0" algn="ctr">
                        <a:spcBef>
                          <a:spcPts val="0"/>
                        </a:spcBef>
                        <a:spcAft>
                          <a:spcPts val="0"/>
                        </a:spcAft>
                        <a:buNone/>
                      </a:pPr>
                      <a:r>
                        <a:rPr lang="en-US">
                          <a:solidFill>
                            <a:schemeClr val="lt1"/>
                          </a:solidFill>
                          <a:latin typeface="Sora"/>
                          <a:ea typeface="Sora"/>
                          <a:cs typeface="Sora"/>
                          <a:sym typeface="Sora"/>
                        </a:rPr>
                        <a:t>Rumus </a:t>
                      </a:r>
                      <a:r>
                        <a:rPr b="1" lang="en-US">
                          <a:solidFill>
                            <a:schemeClr val="lt1"/>
                          </a:solidFill>
                          <a:latin typeface="Sora"/>
                          <a:ea typeface="Sora"/>
                          <a:cs typeface="Sora"/>
                          <a:sym typeface="Sora"/>
                        </a:rPr>
                        <a:t>proporsi</a:t>
                      </a:r>
                      <a:r>
                        <a:rPr lang="en-US">
                          <a:solidFill>
                            <a:schemeClr val="lt1"/>
                          </a:solidFill>
                          <a:latin typeface="Sora"/>
                          <a:ea typeface="Sora"/>
                          <a:cs typeface="Sora"/>
                          <a:sym typeface="Sora"/>
                        </a:rPr>
                        <a:t>: (Jumlah sub-peserta / Jumlah peserta asuransi) x 100%</a:t>
                      </a:r>
                      <a:endParaRPr>
                        <a:solidFill>
                          <a:schemeClr val="lt1"/>
                        </a:solidFill>
                        <a:latin typeface="Sora"/>
                        <a:ea typeface="Sora"/>
                        <a:cs typeface="Sora"/>
                        <a:sym typeface="Sora"/>
                      </a:endParaRPr>
                    </a:p>
                  </a:txBody>
                  <a:tcPr marT="91425" marB="91425" marR="91425" marL="91425">
                    <a:solidFill>
                      <a:srgbClr val="103864"/>
                    </a:solidFill>
                  </a:tcPr>
                </a:tc>
                <a:tc hMerge="1"/>
              </a:tr>
              <a:tr h="396200">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Variabel</a:t>
                      </a:r>
                      <a:endParaRPr b="1">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Hasil</a:t>
                      </a:r>
                      <a:endParaRPr b="1">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Jumlah peserta asuransi</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1338</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Jumlah peserta dari northeast</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324</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Clr>
                          <a:schemeClr val="dk1"/>
                        </a:buClr>
                        <a:buSzPts val="1100"/>
                        <a:buFont typeface="Arial"/>
                        <a:buNone/>
                      </a:pPr>
                      <a:r>
                        <a:rPr lang="en-US">
                          <a:solidFill>
                            <a:srgbClr val="103864"/>
                          </a:solidFill>
                          <a:latin typeface="Sora"/>
                          <a:ea typeface="Sora"/>
                          <a:cs typeface="Sora"/>
                          <a:sym typeface="Sora"/>
                        </a:rPr>
                        <a:t>Jumlah peserta dari northwest</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325</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Clr>
                          <a:schemeClr val="dk1"/>
                        </a:buClr>
                        <a:buSzPts val="1100"/>
                        <a:buFont typeface="Arial"/>
                        <a:buNone/>
                      </a:pPr>
                      <a:r>
                        <a:rPr lang="en-US">
                          <a:solidFill>
                            <a:srgbClr val="103864"/>
                          </a:solidFill>
                          <a:latin typeface="Sora"/>
                          <a:ea typeface="Sora"/>
                          <a:cs typeface="Sora"/>
                          <a:sym typeface="Sora"/>
                        </a:rPr>
                        <a:t>Jumlah peserta dari southeast</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364</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Clr>
                          <a:schemeClr val="dk1"/>
                        </a:buClr>
                        <a:buSzPts val="1100"/>
                        <a:buFont typeface="Arial"/>
                        <a:buNone/>
                      </a:pPr>
                      <a:r>
                        <a:rPr lang="en-US">
                          <a:solidFill>
                            <a:srgbClr val="103864"/>
                          </a:solidFill>
                          <a:latin typeface="Sora"/>
                          <a:ea typeface="Sora"/>
                          <a:cs typeface="Sora"/>
                          <a:sym typeface="Sora"/>
                        </a:rPr>
                        <a:t>Jumlah peserta dari southwest</a:t>
                      </a:r>
                      <a:endParaRPr>
                        <a:solidFill>
                          <a:srgbClr val="103864"/>
                        </a:solidFill>
                        <a:latin typeface="Sora"/>
                        <a:ea typeface="Sora"/>
                        <a:cs typeface="Sora"/>
                        <a:sym typeface="Sor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325</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Proporsi peserta dari northeast</a:t>
                      </a:r>
                      <a:endParaRPr>
                        <a:solidFill>
                          <a:srgbClr val="103864"/>
                        </a:solidFill>
                        <a:latin typeface="Sora"/>
                        <a:ea typeface="Sora"/>
                        <a:cs typeface="Sora"/>
                        <a:sym typeface="Sor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24%</a:t>
                      </a:r>
                      <a:endParaRPr b="1">
                        <a:solidFill>
                          <a:srgbClr val="103864"/>
                        </a:solidFill>
                        <a:latin typeface="Sora"/>
                        <a:ea typeface="Sora"/>
                        <a:cs typeface="Sora"/>
                        <a:sym typeface="Sora"/>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Proporsi peserta dari northwest</a:t>
                      </a:r>
                      <a:endParaRPr>
                        <a:solidFill>
                          <a:srgbClr val="103864"/>
                        </a:solidFill>
                        <a:latin typeface="Sora"/>
                        <a:ea typeface="Sora"/>
                        <a:cs typeface="Sora"/>
                        <a:sym typeface="Sor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24%</a:t>
                      </a:r>
                      <a:endParaRPr b="1">
                        <a:solidFill>
                          <a:srgbClr val="103864"/>
                        </a:solidFill>
                        <a:latin typeface="Sora"/>
                        <a:ea typeface="Sora"/>
                        <a:cs typeface="Sora"/>
                        <a:sym typeface="Sora"/>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Proporsi peserta dari southeast</a:t>
                      </a:r>
                      <a:endParaRPr>
                        <a:solidFill>
                          <a:srgbClr val="103864"/>
                        </a:solidFill>
                        <a:latin typeface="Sora"/>
                        <a:ea typeface="Sora"/>
                        <a:cs typeface="Sora"/>
                        <a:sym typeface="Sor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27%</a:t>
                      </a:r>
                      <a:endParaRPr b="1">
                        <a:solidFill>
                          <a:srgbClr val="103864"/>
                        </a:solidFill>
                        <a:latin typeface="Sora"/>
                        <a:ea typeface="Sora"/>
                        <a:cs typeface="Sora"/>
                        <a:sym typeface="Sora"/>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Proporsi peserta dari southwest</a:t>
                      </a:r>
                      <a:endParaRPr>
                        <a:solidFill>
                          <a:srgbClr val="103864"/>
                        </a:solidFill>
                        <a:latin typeface="Sora"/>
                        <a:ea typeface="Sora"/>
                        <a:cs typeface="Sora"/>
                        <a:sym typeface="Sor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24%</a:t>
                      </a:r>
                      <a:endParaRPr b="1">
                        <a:solidFill>
                          <a:srgbClr val="103864"/>
                        </a:solidFill>
                        <a:latin typeface="Sora"/>
                        <a:ea typeface="Sora"/>
                        <a:cs typeface="Sora"/>
                        <a:sym typeface="Sora"/>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42ad2f6649_0_10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Proporsion of smokers and non smokers</a:t>
            </a:r>
            <a:endParaRPr/>
          </a:p>
        </p:txBody>
      </p:sp>
      <p:graphicFrame>
        <p:nvGraphicFramePr>
          <p:cNvPr id="264" name="Google Shape;264;g142ad2f6649_0_104"/>
          <p:cNvGraphicFramePr/>
          <p:nvPr/>
        </p:nvGraphicFramePr>
        <p:xfrm>
          <a:off x="1938250" y="1690825"/>
          <a:ext cx="3000000" cy="3000000"/>
        </p:xfrm>
        <a:graphic>
          <a:graphicData uri="http://schemas.openxmlformats.org/drawingml/2006/table">
            <a:tbl>
              <a:tblPr>
                <a:noFill/>
                <a:tableStyleId>{A1A35484-41AC-4510-B2EA-4941EDDCA60D}</a:tableStyleId>
              </a:tblPr>
              <a:tblGrid>
                <a:gridCol w="4157750"/>
                <a:gridCol w="4157750"/>
              </a:tblGrid>
              <a:tr h="396200">
                <a:tc gridSpan="2">
                  <a:txBody>
                    <a:bodyPr/>
                    <a:lstStyle/>
                    <a:p>
                      <a:pPr indent="0" lvl="0" marL="0" rtl="0" algn="ctr">
                        <a:spcBef>
                          <a:spcPts val="0"/>
                        </a:spcBef>
                        <a:spcAft>
                          <a:spcPts val="0"/>
                        </a:spcAft>
                        <a:buNone/>
                      </a:pPr>
                      <a:r>
                        <a:rPr lang="en-US">
                          <a:solidFill>
                            <a:schemeClr val="lt1"/>
                          </a:solidFill>
                          <a:latin typeface="Sora"/>
                          <a:ea typeface="Sora"/>
                          <a:cs typeface="Sora"/>
                          <a:sym typeface="Sora"/>
                        </a:rPr>
                        <a:t>Rumus </a:t>
                      </a:r>
                      <a:r>
                        <a:rPr b="1" lang="en-US">
                          <a:solidFill>
                            <a:schemeClr val="lt1"/>
                          </a:solidFill>
                          <a:latin typeface="Sora"/>
                          <a:ea typeface="Sora"/>
                          <a:cs typeface="Sora"/>
                          <a:sym typeface="Sora"/>
                        </a:rPr>
                        <a:t>proporsi</a:t>
                      </a:r>
                      <a:r>
                        <a:rPr lang="en-US">
                          <a:solidFill>
                            <a:schemeClr val="lt1"/>
                          </a:solidFill>
                          <a:latin typeface="Sora"/>
                          <a:ea typeface="Sora"/>
                          <a:cs typeface="Sora"/>
                          <a:sym typeface="Sora"/>
                        </a:rPr>
                        <a:t>: (Jumlah sub-peserta / Jumlah peserta asuransi) x 100%</a:t>
                      </a:r>
                      <a:endParaRPr>
                        <a:solidFill>
                          <a:schemeClr val="lt1"/>
                        </a:solidFill>
                        <a:latin typeface="Sora"/>
                        <a:ea typeface="Sora"/>
                        <a:cs typeface="Sora"/>
                        <a:sym typeface="Sora"/>
                      </a:endParaRPr>
                    </a:p>
                  </a:txBody>
                  <a:tcPr marT="91425" marB="91425" marR="91425" marL="91425">
                    <a:solidFill>
                      <a:srgbClr val="103864"/>
                    </a:solidFill>
                  </a:tcPr>
                </a:tc>
                <a:tc hMerge="1"/>
              </a:tr>
              <a:tr h="396200">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Variabel</a:t>
                      </a:r>
                      <a:endParaRPr b="1">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Hasil</a:t>
                      </a:r>
                      <a:endParaRPr b="1">
                        <a:solidFill>
                          <a:srgbClr val="103864"/>
                        </a:solidFill>
                        <a:latin typeface="Sora"/>
                        <a:ea typeface="Sora"/>
                        <a:cs typeface="Sora"/>
                        <a:sym typeface="Sora"/>
                      </a:endParaRPr>
                    </a:p>
                  </a:txBody>
                  <a:tcPr marT="91425" marB="91425" marR="91425" marL="91425"/>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Jumlah peserta asuransi</a:t>
                      </a:r>
                      <a:endParaRPr sz="1200">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1338</a:t>
                      </a:r>
                      <a:endParaRPr sz="1200">
                        <a:solidFill>
                          <a:srgbClr val="103864"/>
                        </a:solidFill>
                        <a:latin typeface="Sora"/>
                        <a:ea typeface="Sora"/>
                        <a:cs typeface="Sora"/>
                        <a:sym typeface="Sora"/>
                      </a:endParaRPr>
                    </a:p>
                  </a:txBody>
                  <a:tcPr marT="91425" marB="91425" marR="91425" marL="91425" anchor="ct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Jumlah peserta bukan perokok</a:t>
                      </a:r>
                      <a:endParaRPr sz="1200">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1064</a:t>
                      </a:r>
                      <a:endParaRPr sz="1200">
                        <a:solidFill>
                          <a:srgbClr val="103864"/>
                        </a:solidFill>
                        <a:latin typeface="Sora"/>
                        <a:ea typeface="Sora"/>
                        <a:cs typeface="Sora"/>
                        <a:sym typeface="Sora"/>
                      </a:endParaRPr>
                    </a:p>
                  </a:txBody>
                  <a:tcPr marT="91425" marB="91425" marR="91425" marL="91425" anchor="ct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Jumlah peserta perokok</a:t>
                      </a:r>
                      <a:endParaRPr sz="1200">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274</a:t>
                      </a:r>
                      <a:endParaRPr sz="1200">
                        <a:solidFill>
                          <a:srgbClr val="103864"/>
                        </a:solidFill>
                        <a:latin typeface="Sora"/>
                        <a:ea typeface="Sora"/>
                        <a:cs typeface="Sora"/>
                        <a:sym typeface="Sora"/>
                      </a:endParaRPr>
                    </a:p>
                  </a:txBody>
                  <a:tcPr marT="91425" marB="91425" marR="91425" marL="91425" anchor="ct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Jumlah peserta perokok pria</a:t>
                      </a:r>
                      <a:endParaRPr sz="1200">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159</a:t>
                      </a:r>
                      <a:endParaRPr sz="1200">
                        <a:solidFill>
                          <a:srgbClr val="103864"/>
                        </a:solidFill>
                        <a:latin typeface="Sora"/>
                        <a:ea typeface="Sora"/>
                        <a:cs typeface="Sora"/>
                        <a:sym typeface="Sora"/>
                      </a:endParaRPr>
                    </a:p>
                  </a:txBody>
                  <a:tcPr marT="91425" marB="91425" marR="91425" marL="91425" anchor="ct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Jumlah peserta perokok wanita</a:t>
                      </a:r>
                      <a:endParaRPr sz="1200">
                        <a:solidFill>
                          <a:srgbClr val="103864"/>
                        </a:solidFill>
                        <a:latin typeface="Sora"/>
                        <a:ea typeface="Sora"/>
                        <a:cs typeface="Sora"/>
                        <a:sym typeface="Sora"/>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115</a:t>
                      </a:r>
                      <a:endParaRPr sz="1200">
                        <a:solidFill>
                          <a:srgbClr val="103864"/>
                        </a:solidFill>
                        <a:latin typeface="Sora"/>
                        <a:ea typeface="Sora"/>
                        <a:cs typeface="Sora"/>
                        <a:sym typeface="Sora"/>
                      </a:endParaRPr>
                    </a:p>
                  </a:txBody>
                  <a:tcPr marT="91425" marB="91425" marR="91425" marL="91425" anchor="ct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Proporsi peserta bukan perokok</a:t>
                      </a:r>
                      <a:endParaRPr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200">
                          <a:solidFill>
                            <a:srgbClr val="103864"/>
                          </a:solidFill>
                          <a:latin typeface="Sora"/>
                          <a:ea typeface="Sora"/>
                          <a:cs typeface="Sora"/>
                          <a:sym typeface="Sora"/>
                        </a:rPr>
                        <a:t>80%</a:t>
                      </a:r>
                      <a:endParaRPr b="1"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tcP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Proporsi peserta perokok</a:t>
                      </a:r>
                      <a:endParaRPr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200">
                          <a:solidFill>
                            <a:srgbClr val="103864"/>
                          </a:solidFill>
                          <a:latin typeface="Sora"/>
                          <a:ea typeface="Sora"/>
                          <a:cs typeface="Sora"/>
                          <a:sym typeface="Sora"/>
                        </a:rPr>
                        <a:t>20%</a:t>
                      </a:r>
                      <a:endParaRPr b="1"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tcP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Proporsi peserta perokok pria</a:t>
                      </a:r>
                      <a:endParaRPr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200">
                          <a:solidFill>
                            <a:srgbClr val="103864"/>
                          </a:solidFill>
                          <a:latin typeface="Sora"/>
                          <a:ea typeface="Sora"/>
                          <a:cs typeface="Sora"/>
                          <a:sym typeface="Sora"/>
                        </a:rPr>
                        <a:t>12%</a:t>
                      </a:r>
                      <a:endParaRPr b="1"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tcP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Proporsi peserta perokok wanita</a:t>
                      </a:r>
                      <a:endParaRPr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200">
                          <a:solidFill>
                            <a:srgbClr val="103864"/>
                          </a:solidFill>
                          <a:latin typeface="Sora"/>
                          <a:ea typeface="Sora"/>
                          <a:cs typeface="Sora"/>
                          <a:sym typeface="Sora"/>
                        </a:rPr>
                        <a:t>9%</a:t>
                      </a:r>
                      <a:endParaRPr b="1"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tcP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Proporsi peserta pria | perokok</a:t>
                      </a:r>
                      <a:endParaRPr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(159/274) X 100% =</a:t>
                      </a:r>
                      <a:r>
                        <a:rPr b="1" lang="en-US" sz="1200">
                          <a:solidFill>
                            <a:srgbClr val="103864"/>
                          </a:solidFill>
                          <a:latin typeface="Sora"/>
                          <a:ea typeface="Sora"/>
                          <a:cs typeface="Sora"/>
                          <a:sym typeface="Sora"/>
                        </a:rPr>
                        <a:t> 58%</a:t>
                      </a:r>
                      <a:endParaRPr b="1"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tcP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Proporsi peserta wanita | perokok</a:t>
                      </a:r>
                      <a:endParaRPr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(115/274) X 100% = </a:t>
                      </a:r>
                      <a:r>
                        <a:rPr b="1" lang="en-US" sz="1200">
                          <a:solidFill>
                            <a:srgbClr val="103864"/>
                          </a:solidFill>
                          <a:latin typeface="Sora"/>
                          <a:ea typeface="Sora"/>
                          <a:cs typeface="Sora"/>
                          <a:sym typeface="Sora"/>
                        </a:rPr>
                        <a:t>42%</a:t>
                      </a:r>
                      <a:endParaRPr b="1"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6242952d22_0_26"/>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03864"/>
              </a:buClr>
              <a:buSzPts val="3200"/>
              <a:buFont typeface="Sora"/>
              <a:buNone/>
            </a:pPr>
            <a:r>
              <a:rPr lang="en-US"/>
              <a:t>Insight</a:t>
            </a:r>
            <a:endParaRPr/>
          </a:p>
        </p:txBody>
      </p:sp>
      <p:sp>
        <p:nvSpPr>
          <p:cNvPr id="270" name="Google Shape;270;g16242952d22_0_26"/>
          <p:cNvSpPr txBox="1"/>
          <p:nvPr/>
        </p:nvSpPr>
        <p:spPr>
          <a:xfrm>
            <a:off x="401515" y="1584375"/>
            <a:ext cx="11388900" cy="24756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Proporsi peserta asuransi dari northeast, northwest, dan southwest cenderung sama (~24%)</a:t>
            </a:r>
            <a:endParaRPr sz="1800">
              <a:solidFill>
                <a:srgbClr val="103864"/>
              </a:solidFill>
              <a:latin typeface="Sora"/>
              <a:ea typeface="Sora"/>
              <a:cs typeface="Sora"/>
              <a:sym typeface="Sora"/>
            </a:endParaRPr>
          </a:p>
          <a:p>
            <a:pPr indent="-342900" lvl="0" marL="457200" marR="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Proporsi peserta dari southeast paling besar dibandingkan dari tiga daerah lainnya (27%)</a:t>
            </a:r>
            <a:endParaRPr sz="1800">
              <a:solidFill>
                <a:srgbClr val="103864"/>
              </a:solidFill>
              <a:latin typeface="Sora"/>
              <a:ea typeface="Sora"/>
              <a:cs typeface="Sora"/>
              <a:sym typeface="Sora"/>
            </a:endParaRPr>
          </a:p>
          <a:p>
            <a:pPr indent="-342900" lvl="0" marL="457200" marR="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Proporsi peserta bukan perokok lebih besar dibandingkan peserta perokok (80% &gt; 20%)</a:t>
            </a:r>
            <a:endParaRPr sz="1800">
              <a:solidFill>
                <a:srgbClr val="103864"/>
              </a:solidFill>
              <a:latin typeface="Sora"/>
              <a:ea typeface="Sora"/>
              <a:cs typeface="Sora"/>
              <a:sym typeface="Sora"/>
            </a:endParaRPr>
          </a:p>
          <a:p>
            <a:pPr indent="-342900" lvl="0" marL="45720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Proporsi peserta perokok pria lebih besar dibandingkan peserta perokok wanita (12% &gt; 9%)</a:t>
            </a:r>
            <a:endParaRPr sz="1800">
              <a:solidFill>
                <a:srgbClr val="103864"/>
              </a:solidFill>
              <a:latin typeface="Sora"/>
              <a:ea typeface="Sora"/>
              <a:cs typeface="Sora"/>
              <a:sym typeface="Sora"/>
            </a:endParaRPr>
          </a:p>
          <a:p>
            <a:pPr indent="-342900" lvl="0" marL="457200" rtl="0" algn="l">
              <a:lnSpc>
                <a:spcPct val="115000"/>
              </a:lnSpc>
              <a:spcBef>
                <a:spcPts val="1000"/>
              </a:spcBef>
              <a:spcAft>
                <a:spcPts val="1000"/>
              </a:spcAft>
              <a:buClr>
                <a:srgbClr val="103864"/>
              </a:buClr>
              <a:buSzPts val="1800"/>
              <a:buFont typeface="Sora"/>
              <a:buChar char="•"/>
            </a:pPr>
            <a:r>
              <a:rPr lang="en-US" sz="1800">
                <a:solidFill>
                  <a:srgbClr val="103864"/>
                </a:solidFill>
                <a:latin typeface="Sora"/>
                <a:ea typeface="Sora"/>
                <a:cs typeface="Sora"/>
                <a:sym typeface="Sora"/>
              </a:rPr>
              <a:t>Dari seluruh peserta asuransi yang merokok, proporsi pria lebih besar dibandingkan wanita (58% &gt; 42%)</a:t>
            </a:r>
            <a:endParaRPr sz="1800">
              <a:solidFill>
                <a:srgbClr val="103864"/>
              </a:solidFill>
              <a:latin typeface="Sora"/>
              <a:ea typeface="Sora"/>
              <a:cs typeface="Sora"/>
              <a:sym typeface="S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42ad2f6649_0_6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Continuous Variables Analysis</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6242952d22_0_42"/>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03864"/>
              </a:buClr>
              <a:buSzPts val="3200"/>
              <a:buFont typeface="Sora"/>
              <a:buNone/>
            </a:pPr>
            <a:r>
              <a:rPr lang="en-US" sz="2800"/>
              <a:t>Probability of someone has high charges (&gt; 16,700)</a:t>
            </a:r>
            <a:endParaRPr/>
          </a:p>
        </p:txBody>
      </p:sp>
      <p:graphicFrame>
        <p:nvGraphicFramePr>
          <p:cNvPr id="282" name="Google Shape;282;g16242952d22_0_42"/>
          <p:cNvGraphicFramePr/>
          <p:nvPr/>
        </p:nvGraphicFramePr>
        <p:xfrm>
          <a:off x="1938250" y="1690825"/>
          <a:ext cx="3000000" cy="3000000"/>
        </p:xfrm>
        <a:graphic>
          <a:graphicData uri="http://schemas.openxmlformats.org/drawingml/2006/table">
            <a:tbl>
              <a:tblPr>
                <a:noFill/>
                <a:tableStyleId>{A1A35484-41AC-4510-B2EA-4941EDDCA60D}</a:tableStyleId>
              </a:tblPr>
              <a:tblGrid>
                <a:gridCol w="4157750"/>
                <a:gridCol w="4157750"/>
              </a:tblGrid>
              <a:tr h="396200">
                <a:tc gridSpan="2">
                  <a:txBody>
                    <a:bodyPr/>
                    <a:lstStyle/>
                    <a:p>
                      <a:pPr indent="0" lvl="0" marL="0" rtl="0" algn="ctr">
                        <a:spcBef>
                          <a:spcPts val="0"/>
                        </a:spcBef>
                        <a:spcAft>
                          <a:spcPts val="0"/>
                        </a:spcAft>
                        <a:buNone/>
                      </a:pPr>
                      <a:r>
                        <a:rPr lang="en-US">
                          <a:solidFill>
                            <a:schemeClr val="lt1"/>
                          </a:solidFill>
                          <a:latin typeface="Sora"/>
                          <a:ea typeface="Sora"/>
                          <a:cs typeface="Sora"/>
                          <a:sym typeface="Sora"/>
                        </a:rPr>
                        <a:t>Rumus </a:t>
                      </a:r>
                      <a:r>
                        <a:rPr b="1" lang="en-US">
                          <a:solidFill>
                            <a:schemeClr val="lt1"/>
                          </a:solidFill>
                          <a:latin typeface="Sora"/>
                          <a:ea typeface="Sora"/>
                          <a:cs typeface="Sora"/>
                          <a:sym typeface="Sora"/>
                        </a:rPr>
                        <a:t>peluang tagihan &gt; 16,700</a:t>
                      </a:r>
                      <a:r>
                        <a:rPr lang="en-US">
                          <a:solidFill>
                            <a:schemeClr val="lt1"/>
                          </a:solidFill>
                          <a:latin typeface="Sora"/>
                          <a:ea typeface="Sora"/>
                          <a:cs typeface="Sora"/>
                          <a:sym typeface="Sora"/>
                        </a:rPr>
                        <a:t>: 1 - NORM.DIST(16700, mean (</a:t>
                      </a:r>
                      <a:r>
                        <a:rPr b="1" lang="en-US">
                          <a:solidFill>
                            <a:schemeClr val="lt1"/>
                          </a:solidFill>
                          <a:latin typeface="Sora"/>
                          <a:ea typeface="Sora"/>
                          <a:cs typeface="Sora"/>
                          <a:sym typeface="Sora"/>
                        </a:rPr>
                        <a:t>μ</a:t>
                      </a:r>
                      <a:r>
                        <a:rPr lang="en-US">
                          <a:solidFill>
                            <a:schemeClr val="lt1"/>
                          </a:solidFill>
                          <a:latin typeface="Sora"/>
                          <a:ea typeface="Sora"/>
                          <a:cs typeface="Sora"/>
                          <a:sym typeface="Sora"/>
                        </a:rPr>
                        <a:t>), std_deviation (</a:t>
                      </a:r>
                      <a:r>
                        <a:rPr b="1" lang="en-US">
                          <a:solidFill>
                            <a:schemeClr val="lt1"/>
                          </a:solidFill>
                          <a:latin typeface="Sora"/>
                          <a:ea typeface="Sora"/>
                          <a:cs typeface="Sora"/>
                          <a:sym typeface="Sora"/>
                        </a:rPr>
                        <a:t>σ</a:t>
                      </a:r>
                      <a:r>
                        <a:rPr lang="en-US">
                          <a:solidFill>
                            <a:schemeClr val="lt1"/>
                          </a:solidFill>
                          <a:latin typeface="Sora"/>
                          <a:ea typeface="Sora"/>
                          <a:cs typeface="Sora"/>
                          <a:sym typeface="Sora"/>
                        </a:rPr>
                        <a:t>), TRUE)</a:t>
                      </a:r>
                      <a:endParaRPr>
                        <a:solidFill>
                          <a:schemeClr val="lt1"/>
                        </a:solidFill>
                        <a:latin typeface="Sora"/>
                        <a:ea typeface="Sora"/>
                        <a:cs typeface="Sora"/>
                        <a:sym typeface="Sora"/>
                      </a:endParaRPr>
                    </a:p>
                  </a:txBody>
                  <a:tcPr marT="91425" marB="91425" marR="91425" marL="91425">
                    <a:solidFill>
                      <a:srgbClr val="103864"/>
                    </a:solidFill>
                  </a:tcPr>
                </a:tc>
                <a:tc hMerge="1"/>
              </a:tr>
              <a:tr h="396200">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Variabel</a:t>
                      </a:r>
                      <a:endParaRPr b="1">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Hasil</a:t>
                      </a:r>
                      <a:endParaRPr b="1">
                        <a:solidFill>
                          <a:srgbClr val="103864"/>
                        </a:solidFill>
                        <a:latin typeface="Sora"/>
                        <a:ea typeface="Sora"/>
                        <a:cs typeface="Sora"/>
                        <a:sym typeface="Sora"/>
                      </a:endParaRPr>
                    </a:p>
                  </a:txBody>
                  <a:tcPr marT="91425" marB="91425" marR="91425" marL="91425"/>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μ </a:t>
                      </a:r>
                      <a:r>
                        <a:rPr lang="en-US" sz="1200">
                          <a:solidFill>
                            <a:srgbClr val="103864"/>
                          </a:solidFill>
                          <a:latin typeface="Sora"/>
                          <a:ea typeface="Sora"/>
                          <a:cs typeface="Sora"/>
                          <a:sym typeface="Sora"/>
                        </a:rPr>
                        <a:t>&amp;</a:t>
                      </a:r>
                      <a:r>
                        <a:rPr lang="en-US" sz="1200">
                          <a:solidFill>
                            <a:srgbClr val="103864"/>
                          </a:solidFill>
                          <a:latin typeface="Sora"/>
                          <a:ea typeface="Sora"/>
                          <a:cs typeface="Sora"/>
                          <a:sym typeface="Sora"/>
                        </a:rPr>
                        <a:t> σ premi perokok</a:t>
                      </a:r>
                      <a:endParaRPr sz="1200">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32050.23 &amp; 11520.47</a:t>
                      </a:r>
                      <a:endParaRPr sz="1200">
                        <a:solidFill>
                          <a:srgbClr val="103864"/>
                        </a:solidFill>
                        <a:latin typeface="Sora"/>
                        <a:ea typeface="Sora"/>
                        <a:cs typeface="Sora"/>
                        <a:sym typeface="Sora"/>
                      </a:endParaRPr>
                    </a:p>
                  </a:txBody>
                  <a:tcPr marT="91425" marB="91425" marR="91425" marL="91425" anchor="ct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μ &amp; σ premi BMI ≥ 25</a:t>
                      </a:r>
                      <a:endParaRPr sz="1200">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13940.23787 &amp; 12818.53</a:t>
                      </a:r>
                      <a:endParaRPr sz="1200">
                        <a:solidFill>
                          <a:srgbClr val="103864"/>
                        </a:solidFill>
                        <a:latin typeface="Sora"/>
                        <a:ea typeface="Sora"/>
                        <a:cs typeface="Sora"/>
                        <a:sym typeface="Sora"/>
                      </a:endParaRPr>
                    </a:p>
                  </a:txBody>
                  <a:tcPr marT="91425" marB="91425" marR="91425" marL="91425" anchor="ct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μ &amp; σ premi BMI &lt; 25</a:t>
                      </a:r>
                      <a:endParaRPr sz="1200">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10282.22447 &amp; 7505.12</a:t>
                      </a:r>
                      <a:endParaRPr sz="1200">
                        <a:solidFill>
                          <a:srgbClr val="103864"/>
                        </a:solidFill>
                        <a:latin typeface="Sora"/>
                        <a:ea typeface="Sora"/>
                        <a:cs typeface="Sora"/>
                        <a:sym typeface="Sora"/>
                      </a:endParaRPr>
                    </a:p>
                  </a:txBody>
                  <a:tcPr marT="91425" marB="91425" marR="91425" marL="91425" anchor="ct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μ &amp; σ premi bukan perokok dengan BMI ≥ 25</a:t>
                      </a:r>
                      <a:endParaRPr sz="1200">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8633.96 &amp; 6032.48</a:t>
                      </a:r>
                      <a:endParaRPr sz="1200">
                        <a:solidFill>
                          <a:srgbClr val="103864"/>
                        </a:solidFill>
                        <a:latin typeface="Sora"/>
                        <a:ea typeface="Sora"/>
                        <a:cs typeface="Sora"/>
                        <a:sym typeface="Sora"/>
                      </a:endParaRPr>
                    </a:p>
                  </a:txBody>
                  <a:tcPr marT="91425" marB="91425" marR="91425" marL="91425" anchor="ct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μ &amp; σ premi perokok dengan BMI ≥ 25</a:t>
                      </a:r>
                      <a:endParaRPr sz="1200">
                        <a:solidFill>
                          <a:srgbClr val="103864"/>
                        </a:solidFill>
                        <a:latin typeface="Sora"/>
                        <a:ea typeface="Sora"/>
                        <a:cs typeface="Sora"/>
                        <a:sym typeface="Sora"/>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200">
                          <a:solidFill>
                            <a:srgbClr val="103864"/>
                          </a:solidFill>
                          <a:latin typeface="Sora"/>
                          <a:ea typeface="Sora"/>
                          <a:cs typeface="Sora"/>
                          <a:sym typeface="Sora"/>
                        </a:rPr>
                        <a:t>35116.91 &amp; 10678.10</a:t>
                      </a:r>
                      <a:endParaRPr sz="1200">
                        <a:solidFill>
                          <a:srgbClr val="103864"/>
                        </a:solidFill>
                        <a:latin typeface="Sora"/>
                        <a:ea typeface="Sora"/>
                        <a:cs typeface="Sora"/>
                        <a:sym typeface="Sora"/>
                      </a:endParaRPr>
                    </a:p>
                  </a:txBody>
                  <a:tcPr marT="91425" marB="91425" marR="91425" marL="91425" anchor="ct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P(premi &gt; 16,700 | perokok)</a:t>
                      </a:r>
                      <a:endParaRPr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200">
                          <a:solidFill>
                            <a:srgbClr val="103864"/>
                          </a:solidFill>
                          <a:latin typeface="Sora"/>
                          <a:ea typeface="Sora"/>
                          <a:cs typeface="Sora"/>
                          <a:sym typeface="Sora"/>
                        </a:rPr>
                        <a:t>0.91</a:t>
                      </a:r>
                      <a:endParaRPr b="1"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tcP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P(premi &gt; 16,700 | BMI ≥ 25)</a:t>
                      </a:r>
                      <a:endParaRPr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200">
                          <a:solidFill>
                            <a:srgbClr val="103864"/>
                          </a:solidFill>
                          <a:latin typeface="Sora"/>
                          <a:ea typeface="Sora"/>
                          <a:cs typeface="Sora"/>
                          <a:sym typeface="Sora"/>
                        </a:rPr>
                        <a:t>0.41</a:t>
                      </a:r>
                      <a:endParaRPr b="1"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tcP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P(premi &gt; 16,700 | BMI &lt; 25)</a:t>
                      </a:r>
                      <a:endParaRPr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200">
                          <a:solidFill>
                            <a:srgbClr val="103864"/>
                          </a:solidFill>
                          <a:latin typeface="Sora"/>
                          <a:ea typeface="Sora"/>
                          <a:cs typeface="Sora"/>
                          <a:sym typeface="Sora"/>
                        </a:rPr>
                        <a:t>0.20</a:t>
                      </a:r>
                      <a:endParaRPr b="1"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tcP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P(premi &gt; 16,700 | bukan perokok &amp; BMI ≥ 25)</a:t>
                      </a:r>
                      <a:endParaRPr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200">
                          <a:solidFill>
                            <a:srgbClr val="103864"/>
                          </a:solidFill>
                          <a:latin typeface="Sora"/>
                          <a:ea typeface="Sora"/>
                          <a:cs typeface="Sora"/>
                          <a:sym typeface="Sora"/>
                        </a:rPr>
                        <a:t>0.09</a:t>
                      </a:r>
                      <a:endParaRPr b="1"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tcPr>
                </a:tc>
              </a:tr>
              <a:tr h="370525">
                <a:tc>
                  <a:txBody>
                    <a:bodyPr/>
                    <a:lstStyle/>
                    <a:p>
                      <a:pPr indent="0" lvl="0" marL="0" rtl="0" algn="l">
                        <a:spcBef>
                          <a:spcPts val="0"/>
                        </a:spcBef>
                        <a:spcAft>
                          <a:spcPts val="0"/>
                        </a:spcAft>
                        <a:buNone/>
                      </a:pPr>
                      <a:r>
                        <a:rPr lang="en-US" sz="1200">
                          <a:solidFill>
                            <a:srgbClr val="103864"/>
                          </a:solidFill>
                          <a:latin typeface="Sora"/>
                          <a:ea typeface="Sora"/>
                          <a:cs typeface="Sora"/>
                          <a:sym typeface="Sora"/>
                        </a:rPr>
                        <a:t>P(premi &gt; 16,700 | perokok &amp; BMI ≥ 25)</a:t>
                      </a:r>
                      <a:endParaRPr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200">
                          <a:solidFill>
                            <a:srgbClr val="103864"/>
                          </a:solidFill>
                          <a:latin typeface="Sora"/>
                          <a:ea typeface="Sora"/>
                          <a:cs typeface="Sora"/>
                          <a:sym typeface="Sora"/>
                        </a:rPr>
                        <a:t>0.96</a:t>
                      </a:r>
                      <a:endParaRPr b="1" sz="1200">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6242952d22_0_50"/>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03864"/>
              </a:buClr>
              <a:buSzPts val="3200"/>
              <a:buFont typeface="Sora"/>
              <a:buNone/>
            </a:pPr>
            <a:r>
              <a:rPr lang="en-US"/>
              <a:t>Insight</a:t>
            </a:r>
            <a:endParaRPr/>
          </a:p>
        </p:txBody>
      </p:sp>
      <p:sp>
        <p:nvSpPr>
          <p:cNvPr id="288" name="Google Shape;288;g16242952d22_0_50"/>
          <p:cNvSpPr txBox="1"/>
          <p:nvPr/>
        </p:nvSpPr>
        <p:spPr>
          <a:xfrm>
            <a:off x="401515" y="1584375"/>
            <a:ext cx="11388900" cy="22191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P</a:t>
            </a:r>
            <a:r>
              <a:rPr lang="en-US" sz="1800">
                <a:solidFill>
                  <a:srgbClr val="103864"/>
                </a:solidFill>
                <a:latin typeface="Sora"/>
                <a:ea typeface="Sora"/>
                <a:cs typeface="Sora"/>
                <a:sym typeface="Sora"/>
              </a:rPr>
              <a:t>eserta asuransi memiliki peluang </a:t>
            </a:r>
            <a:r>
              <a:rPr b="1" lang="en-US" sz="1800">
                <a:solidFill>
                  <a:srgbClr val="103864"/>
                </a:solidFill>
                <a:latin typeface="Sora"/>
                <a:ea typeface="Sora"/>
                <a:cs typeface="Sora"/>
                <a:sym typeface="Sora"/>
              </a:rPr>
              <a:t>91% </a:t>
            </a:r>
            <a:r>
              <a:rPr lang="en-US" sz="1800">
                <a:solidFill>
                  <a:srgbClr val="103864"/>
                </a:solidFill>
                <a:latin typeface="Sora"/>
                <a:ea typeface="Sora"/>
                <a:cs typeface="Sora"/>
                <a:sym typeface="Sora"/>
              </a:rPr>
              <a:t>untuk memiliki premi &gt; 16,700 jika dia adalah perokok</a:t>
            </a:r>
            <a:endParaRPr sz="1800">
              <a:solidFill>
                <a:srgbClr val="103864"/>
              </a:solidFill>
              <a:latin typeface="Sora"/>
              <a:ea typeface="Sora"/>
              <a:cs typeface="Sora"/>
              <a:sym typeface="Sora"/>
            </a:endParaRPr>
          </a:p>
          <a:p>
            <a:pPr indent="-342900" lvl="0" marL="45720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Peserta asuransi memiliki peluang </a:t>
            </a:r>
            <a:r>
              <a:rPr b="1" lang="en-US" sz="1800">
                <a:solidFill>
                  <a:srgbClr val="103864"/>
                </a:solidFill>
                <a:latin typeface="Sora"/>
                <a:ea typeface="Sora"/>
                <a:cs typeface="Sora"/>
                <a:sym typeface="Sora"/>
              </a:rPr>
              <a:t>41% </a:t>
            </a:r>
            <a:r>
              <a:rPr lang="en-US" sz="1800">
                <a:solidFill>
                  <a:srgbClr val="103864"/>
                </a:solidFill>
                <a:latin typeface="Sora"/>
                <a:ea typeface="Sora"/>
                <a:cs typeface="Sora"/>
                <a:sym typeface="Sora"/>
              </a:rPr>
              <a:t>untuk memiliki premi &gt; 16,700 jika BMI peserta tersebut ≥ 25. Peluang ini lebih tinggi dibandingkan jika BMI peserta tersebut &lt; 25 (</a:t>
            </a:r>
            <a:r>
              <a:rPr b="1" lang="en-US" sz="1800">
                <a:solidFill>
                  <a:srgbClr val="103864"/>
                </a:solidFill>
                <a:latin typeface="Sora"/>
                <a:ea typeface="Sora"/>
                <a:cs typeface="Sora"/>
                <a:sym typeface="Sora"/>
              </a:rPr>
              <a:t>20%)</a:t>
            </a:r>
            <a:endParaRPr b="1" sz="1800">
              <a:solidFill>
                <a:srgbClr val="103864"/>
              </a:solidFill>
              <a:latin typeface="Sora"/>
              <a:ea typeface="Sora"/>
              <a:cs typeface="Sora"/>
              <a:sym typeface="Sora"/>
            </a:endParaRPr>
          </a:p>
          <a:p>
            <a:pPr indent="-342900" lvl="0" marL="457200" rtl="0" algn="l">
              <a:lnSpc>
                <a:spcPct val="115000"/>
              </a:lnSpc>
              <a:spcBef>
                <a:spcPts val="1000"/>
              </a:spcBef>
              <a:spcAft>
                <a:spcPts val="1000"/>
              </a:spcAft>
              <a:buClr>
                <a:srgbClr val="103864"/>
              </a:buClr>
              <a:buSzPts val="1800"/>
              <a:buFont typeface="Sora"/>
              <a:buChar char="•"/>
            </a:pPr>
            <a:r>
              <a:rPr lang="en-US" sz="1800">
                <a:solidFill>
                  <a:srgbClr val="103864"/>
                </a:solidFill>
                <a:latin typeface="Sora"/>
                <a:ea typeface="Sora"/>
                <a:cs typeface="Sora"/>
                <a:sym typeface="Sora"/>
              </a:rPr>
              <a:t>Peserta asuransi memiliki peluang </a:t>
            </a:r>
            <a:r>
              <a:rPr b="1" lang="en-US" sz="1800">
                <a:solidFill>
                  <a:srgbClr val="103864"/>
                </a:solidFill>
                <a:latin typeface="Sora"/>
                <a:ea typeface="Sora"/>
                <a:cs typeface="Sora"/>
                <a:sym typeface="Sora"/>
              </a:rPr>
              <a:t>96% </a:t>
            </a:r>
            <a:r>
              <a:rPr lang="en-US" sz="1800">
                <a:solidFill>
                  <a:srgbClr val="103864"/>
                </a:solidFill>
                <a:latin typeface="Sora"/>
                <a:ea typeface="Sora"/>
                <a:cs typeface="Sora"/>
                <a:sym typeface="Sora"/>
              </a:rPr>
              <a:t>untuk memiliki premi &gt; 16,700 jika peserta tersebut adalah perokok dengan BMI ≥ 25. Peluang ini jauh lebih tinggi dibandingkan jika peserta tersebut bukan perokok dan memiliki BMI ≥ 25 (</a:t>
            </a:r>
            <a:r>
              <a:rPr b="1" lang="en-US" sz="1800">
                <a:solidFill>
                  <a:srgbClr val="103864"/>
                </a:solidFill>
                <a:latin typeface="Sora"/>
                <a:ea typeface="Sora"/>
                <a:cs typeface="Sora"/>
                <a:sym typeface="Sora"/>
              </a:rPr>
              <a:t>9%</a:t>
            </a:r>
            <a:r>
              <a:rPr lang="en-US" sz="1800">
                <a:solidFill>
                  <a:srgbClr val="103864"/>
                </a:solidFill>
                <a:latin typeface="Sora"/>
                <a:ea typeface="Sora"/>
                <a:cs typeface="Sora"/>
                <a:sym typeface="Sora"/>
              </a:rPr>
              <a:t>)</a:t>
            </a:r>
            <a:endParaRPr sz="1800">
              <a:solidFill>
                <a:srgbClr val="103864"/>
              </a:solidFill>
              <a:latin typeface="Sora"/>
              <a:ea typeface="Sora"/>
              <a:cs typeface="Sora"/>
              <a:sym typeface="S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42ad2f6649_0_14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Variables Correlation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aphicFrame>
        <p:nvGraphicFramePr>
          <p:cNvPr id="299" name="Google Shape;299;g142ad2f6649_0_154"/>
          <p:cNvGraphicFramePr/>
          <p:nvPr/>
        </p:nvGraphicFramePr>
        <p:xfrm>
          <a:off x="1938250" y="3304575"/>
          <a:ext cx="3000000" cy="3000000"/>
        </p:xfrm>
        <a:graphic>
          <a:graphicData uri="http://schemas.openxmlformats.org/drawingml/2006/table">
            <a:tbl>
              <a:tblPr>
                <a:noFill/>
                <a:tableStyleId>{A1A35484-41AC-4510-B2EA-4941EDDCA60D}</a:tableStyleId>
              </a:tblPr>
              <a:tblGrid>
                <a:gridCol w="4157750"/>
                <a:gridCol w="4157750"/>
              </a:tblGrid>
              <a:tr h="396200">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Variabel</a:t>
                      </a:r>
                      <a:endParaRPr b="1">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Hasil</a:t>
                      </a:r>
                      <a:endParaRPr b="1">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r premi x BMI</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0.20</a:t>
                      </a:r>
                      <a:endParaRPr>
                        <a:solidFill>
                          <a:srgbClr val="103864"/>
                        </a:solidFill>
                        <a:latin typeface="Sora"/>
                        <a:ea typeface="Sora"/>
                        <a:cs typeface="Sora"/>
                        <a:sym typeface="Sora"/>
                      </a:endParaRPr>
                    </a:p>
                  </a:txBody>
                  <a:tcPr marT="91425" marB="91425" marR="91425" marL="91425" anchor="ctr"/>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r premi x BMI pada bukan perokok</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0.08</a:t>
                      </a:r>
                      <a:endParaRPr>
                        <a:solidFill>
                          <a:srgbClr val="103864"/>
                        </a:solidFill>
                        <a:latin typeface="Sora"/>
                        <a:ea typeface="Sora"/>
                        <a:cs typeface="Sora"/>
                        <a:sym typeface="Sora"/>
                      </a:endParaRPr>
                    </a:p>
                  </a:txBody>
                  <a:tcPr marT="91425" marB="91425" marR="91425" marL="91425" anchor="ctr"/>
                </a:tc>
              </a:tr>
              <a:tr h="396200">
                <a:tc>
                  <a:txBody>
                    <a:bodyPr/>
                    <a:lstStyle/>
                    <a:p>
                      <a:pPr indent="0" lvl="0" marL="0" rtl="0" algn="l">
                        <a:spcBef>
                          <a:spcPts val="0"/>
                        </a:spcBef>
                        <a:spcAft>
                          <a:spcPts val="0"/>
                        </a:spcAft>
                        <a:buClr>
                          <a:schemeClr val="dk1"/>
                        </a:buClr>
                        <a:buSzPts val="1100"/>
                        <a:buFont typeface="Arial"/>
                        <a:buNone/>
                      </a:pPr>
                      <a:r>
                        <a:rPr lang="en-US">
                          <a:solidFill>
                            <a:srgbClr val="103864"/>
                          </a:solidFill>
                          <a:latin typeface="Sora"/>
                          <a:ea typeface="Sora"/>
                          <a:cs typeface="Sora"/>
                          <a:sym typeface="Sora"/>
                        </a:rPr>
                        <a:t>r premi x BMI pada perokok</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0.81</a:t>
                      </a:r>
                      <a:endParaRPr>
                        <a:solidFill>
                          <a:srgbClr val="103864"/>
                        </a:solidFill>
                        <a:latin typeface="Sora"/>
                        <a:ea typeface="Sora"/>
                        <a:cs typeface="Sora"/>
                        <a:sym typeface="Sora"/>
                      </a:endParaRPr>
                    </a:p>
                  </a:txBody>
                  <a:tcPr marT="91425" marB="91425" marR="91425" marL="91425" anchor="ctr"/>
                </a:tc>
              </a:tr>
              <a:tr h="396200">
                <a:tc>
                  <a:txBody>
                    <a:bodyPr/>
                    <a:lstStyle/>
                    <a:p>
                      <a:pPr indent="0" lvl="0" marL="0" rtl="0" algn="l">
                        <a:spcBef>
                          <a:spcPts val="0"/>
                        </a:spcBef>
                        <a:spcAft>
                          <a:spcPts val="0"/>
                        </a:spcAft>
                        <a:buClr>
                          <a:schemeClr val="dk1"/>
                        </a:buClr>
                        <a:buSzPts val="1100"/>
                        <a:buFont typeface="Arial"/>
                        <a:buNone/>
                      </a:pPr>
                      <a:r>
                        <a:rPr lang="en-US">
                          <a:solidFill>
                            <a:srgbClr val="103864"/>
                          </a:solidFill>
                          <a:latin typeface="Sora"/>
                          <a:ea typeface="Sora"/>
                          <a:cs typeface="Sora"/>
                          <a:sym typeface="Sora"/>
                        </a:rPr>
                        <a:t>r premi x umur</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0.30</a:t>
                      </a:r>
                      <a:endParaRPr>
                        <a:solidFill>
                          <a:srgbClr val="103864"/>
                        </a:solidFill>
                        <a:latin typeface="Sora"/>
                        <a:ea typeface="Sora"/>
                        <a:cs typeface="Sora"/>
                        <a:sym typeface="Sora"/>
                      </a:endParaRPr>
                    </a:p>
                  </a:txBody>
                  <a:tcPr marT="91425" marB="91425" marR="91425" marL="91425" anchor="ctr"/>
                </a:tc>
              </a:tr>
              <a:tr h="396200">
                <a:tc>
                  <a:txBody>
                    <a:bodyPr/>
                    <a:lstStyle/>
                    <a:p>
                      <a:pPr indent="0" lvl="0" marL="0" rtl="0" algn="l">
                        <a:spcBef>
                          <a:spcPts val="0"/>
                        </a:spcBef>
                        <a:spcAft>
                          <a:spcPts val="0"/>
                        </a:spcAft>
                        <a:buClr>
                          <a:schemeClr val="dk1"/>
                        </a:buClr>
                        <a:buSzPts val="1100"/>
                        <a:buFont typeface="Arial"/>
                        <a:buNone/>
                      </a:pPr>
                      <a:r>
                        <a:rPr lang="en-US">
                          <a:solidFill>
                            <a:srgbClr val="103864"/>
                          </a:solidFill>
                          <a:latin typeface="Sora"/>
                          <a:ea typeface="Sora"/>
                          <a:cs typeface="Sora"/>
                          <a:sym typeface="Sora"/>
                        </a:rPr>
                        <a:t>r premi x umur pada bukan perokok</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0.63</a:t>
                      </a:r>
                      <a:endParaRPr>
                        <a:solidFill>
                          <a:srgbClr val="103864"/>
                        </a:solidFill>
                        <a:latin typeface="Sora"/>
                        <a:ea typeface="Sora"/>
                        <a:cs typeface="Sora"/>
                        <a:sym typeface="Sora"/>
                      </a:endParaRPr>
                    </a:p>
                  </a:txBody>
                  <a:tcPr marT="91425" marB="91425" marR="91425" marL="91425" anchor="ctr"/>
                </a:tc>
              </a:tr>
              <a:tr h="396200">
                <a:tc>
                  <a:txBody>
                    <a:bodyPr/>
                    <a:lstStyle/>
                    <a:p>
                      <a:pPr indent="0" lvl="0" marL="0" rtl="0" algn="l">
                        <a:spcBef>
                          <a:spcPts val="0"/>
                        </a:spcBef>
                        <a:spcAft>
                          <a:spcPts val="0"/>
                        </a:spcAft>
                        <a:buClr>
                          <a:schemeClr val="dk1"/>
                        </a:buClr>
                        <a:buSzPts val="1100"/>
                        <a:buFont typeface="Arial"/>
                        <a:buNone/>
                      </a:pPr>
                      <a:r>
                        <a:rPr lang="en-US">
                          <a:solidFill>
                            <a:srgbClr val="103864"/>
                          </a:solidFill>
                          <a:latin typeface="Sora"/>
                          <a:ea typeface="Sora"/>
                          <a:cs typeface="Sora"/>
                          <a:sym typeface="Sora"/>
                        </a:rPr>
                        <a:t>r premi x umur pada perokok</a:t>
                      </a:r>
                      <a:endParaRPr>
                        <a:solidFill>
                          <a:srgbClr val="103864"/>
                        </a:solidFill>
                        <a:latin typeface="Sora"/>
                        <a:ea typeface="Sora"/>
                        <a:cs typeface="Sora"/>
                        <a:sym typeface="Sora"/>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0.37</a:t>
                      </a:r>
                      <a:endParaRPr>
                        <a:solidFill>
                          <a:srgbClr val="103864"/>
                        </a:solidFill>
                        <a:latin typeface="Sora"/>
                        <a:ea typeface="Sora"/>
                        <a:cs typeface="Sora"/>
                        <a:sym typeface="Sora"/>
                      </a:endParaRPr>
                    </a:p>
                  </a:txBody>
                  <a:tcPr marT="91425" marB="91425" marR="91425" marL="91425" anchor="ctr"/>
                </a:tc>
              </a:tr>
            </a:tbl>
          </a:graphicData>
        </a:graphic>
      </p:graphicFrame>
      <p:sp>
        <p:nvSpPr>
          <p:cNvPr id="300" name="Google Shape;300;g142ad2f6649_0_15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Correlation of Variables </a:t>
            </a:r>
            <a:endParaRPr/>
          </a:p>
        </p:txBody>
      </p:sp>
      <p:sp>
        <p:nvSpPr>
          <p:cNvPr id="301" name="Google Shape;301;g142ad2f6649_0_154"/>
          <p:cNvSpPr txBox="1"/>
          <p:nvPr/>
        </p:nvSpPr>
        <p:spPr>
          <a:xfrm>
            <a:off x="401515" y="1584375"/>
            <a:ext cx="11388900" cy="1644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Cara mendapatkan koefisien korelasi </a:t>
            </a:r>
            <a:r>
              <a:rPr lang="en-US" sz="1800">
                <a:solidFill>
                  <a:srgbClr val="103864"/>
                </a:solidFill>
                <a:latin typeface="Sora"/>
                <a:ea typeface="Sora"/>
                <a:cs typeface="Sora"/>
                <a:sym typeface="Sora"/>
              </a:rPr>
              <a:t>(r)</a:t>
            </a:r>
            <a:r>
              <a:rPr lang="en-US" sz="1800">
                <a:solidFill>
                  <a:srgbClr val="103864"/>
                </a:solidFill>
                <a:latin typeface="Sora"/>
                <a:ea typeface="Sora"/>
                <a:cs typeface="Sora"/>
                <a:sym typeface="Sora"/>
              </a:rPr>
              <a:t>:</a:t>
            </a:r>
            <a:endParaRPr sz="1800">
              <a:solidFill>
                <a:srgbClr val="103864"/>
              </a:solidFill>
              <a:latin typeface="Sora"/>
              <a:ea typeface="Sora"/>
              <a:cs typeface="Sora"/>
              <a:sym typeface="Sora"/>
            </a:endParaRPr>
          </a:p>
          <a:p>
            <a:pPr indent="-342900" lvl="1" marL="742950" marR="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Menggunakan Tableau, plot variabel independen dan variabel dependen untuk mendapatkan scatter plot dari kedua variabel</a:t>
            </a:r>
            <a:endParaRPr sz="1800">
              <a:solidFill>
                <a:srgbClr val="103864"/>
              </a:solidFill>
              <a:latin typeface="Sora"/>
              <a:ea typeface="Sora"/>
              <a:cs typeface="Sora"/>
              <a:sym typeface="Sora"/>
            </a:endParaRPr>
          </a:p>
          <a:p>
            <a:pPr indent="-342900" lvl="1" marL="742950" marR="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Buat </a:t>
            </a:r>
            <a:r>
              <a:rPr lang="en-US" sz="1800">
                <a:solidFill>
                  <a:srgbClr val="103864"/>
                </a:solidFill>
                <a:latin typeface="Sora"/>
                <a:ea typeface="Sora"/>
                <a:cs typeface="Sora"/>
                <a:sym typeface="Sora"/>
              </a:rPr>
              <a:t>trendline</a:t>
            </a:r>
            <a:r>
              <a:rPr lang="en-US" sz="1800">
                <a:solidFill>
                  <a:srgbClr val="103864"/>
                </a:solidFill>
                <a:latin typeface="Sora"/>
                <a:ea typeface="Sora"/>
                <a:cs typeface="Sora"/>
                <a:sym typeface="Sora"/>
              </a:rPr>
              <a:t> dari scatter plot tersebut</a:t>
            </a:r>
            <a:endParaRPr sz="1800">
              <a:solidFill>
                <a:srgbClr val="103864"/>
              </a:solidFill>
              <a:latin typeface="Sora"/>
              <a:ea typeface="Sora"/>
              <a:cs typeface="Sora"/>
              <a:sym typeface="Sora"/>
            </a:endParaRPr>
          </a:p>
          <a:p>
            <a:pPr indent="-342900" lvl="1" marL="742950" marR="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Tableau akan menghasilkan nilai R</a:t>
            </a:r>
            <a:r>
              <a:rPr baseline="30000" lang="en-US" sz="1800">
                <a:solidFill>
                  <a:srgbClr val="103864"/>
                </a:solidFill>
                <a:latin typeface="Sora"/>
                <a:ea typeface="Sora"/>
                <a:cs typeface="Sora"/>
                <a:sym typeface="Sora"/>
              </a:rPr>
              <a:t>2</a:t>
            </a:r>
            <a:r>
              <a:rPr lang="en-US" sz="1800">
                <a:solidFill>
                  <a:srgbClr val="103864"/>
                </a:solidFill>
                <a:latin typeface="Sora"/>
                <a:ea typeface="Sora"/>
                <a:cs typeface="Sora"/>
                <a:sym typeface="Sora"/>
              </a:rPr>
              <a:t>, dan r adalah akar dari R</a:t>
            </a:r>
            <a:r>
              <a:rPr baseline="30000" lang="en-US" sz="1800">
                <a:solidFill>
                  <a:srgbClr val="103864"/>
                </a:solidFill>
                <a:latin typeface="Sora"/>
                <a:ea typeface="Sora"/>
                <a:cs typeface="Sora"/>
                <a:sym typeface="Sora"/>
              </a:rPr>
              <a:t>2</a:t>
            </a:r>
            <a:endParaRPr b="0" i="0" sz="1800" u="none" cap="none" strike="noStrike">
              <a:solidFill>
                <a:srgbClr val="103864"/>
              </a:solidFill>
              <a:latin typeface="Sora"/>
              <a:ea typeface="Sora"/>
              <a:cs typeface="Sora"/>
              <a:sym typeface="S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Outline</a:t>
            </a:r>
            <a:endParaRPr/>
          </a:p>
        </p:txBody>
      </p:sp>
      <p:sp>
        <p:nvSpPr>
          <p:cNvPr id="198" name="Google Shape;198;p4"/>
          <p:cNvSpPr txBox="1"/>
          <p:nvPr/>
        </p:nvSpPr>
        <p:spPr>
          <a:xfrm>
            <a:off x="401515" y="1584375"/>
            <a:ext cx="11388900" cy="3776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Introduction</a:t>
            </a:r>
            <a:endParaRPr b="0" i="0" sz="2000" u="none" cap="none" strike="noStrike">
              <a:solidFill>
                <a:srgbClr val="103864"/>
              </a:solidFill>
              <a:latin typeface="Sora"/>
              <a:ea typeface="Sora"/>
              <a:cs typeface="Sora"/>
              <a:sym typeface="Sora"/>
            </a:endParaRPr>
          </a:p>
          <a:p>
            <a:pPr indent="-285750" lvl="0" marL="285750" marR="0" rtl="0" algn="l">
              <a:lnSpc>
                <a:spcPct val="115000"/>
              </a:lnSpc>
              <a:spcBef>
                <a:spcPts val="100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Dataset &amp; Tools</a:t>
            </a:r>
            <a:endParaRPr b="0" i="0" sz="2000" u="none" cap="none" strike="noStrike">
              <a:solidFill>
                <a:srgbClr val="103864"/>
              </a:solidFill>
              <a:latin typeface="Sora"/>
              <a:ea typeface="Sora"/>
              <a:cs typeface="Sora"/>
              <a:sym typeface="Sora"/>
            </a:endParaRPr>
          </a:p>
          <a:p>
            <a:pPr indent="-285750" lvl="0" marL="285750" marR="0" rtl="0" algn="l">
              <a:lnSpc>
                <a:spcPct val="115000"/>
              </a:lnSpc>
              <a:spcBef>
                <a:spcPts val="100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Descriptive Statistic Analysis</a:t>
            </a:r>
            <a:endParaRPr b="0" i="0" sz="2000" u="none" cap="none" strike="noStrike">
              <a:solidFill>
                <a:srgbClr val="103864"/>
              </a:solidFill>
              <a:latin typeface="Sora"/>
              <a:ea typeface="Sora"/>
              <a:cs typeface="Sora"/>
              <a:sym typeface="Sora"/>
            </a:endParaRPr>
          </a:p>
          <a:p>
            <a:pPr indent="-285750" lvl="0" marL="285750" marR="0" rtl="0" algn="l">
              <a:lnSpc>
                <a:spcPct val="115000"/>
              </a:lnSpc>
              <a:spcBef>
                <a:spcPts val="100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Categorical Variables Analysis</a:t>
            </a:r>
            <a:endParaRPr b="0" i="0" sz="2000" u="none" cap="none" strike="noStrike">
              <a:solidFill>
                <a:srgbClr val="103864"/>
              </a:solidFill>
              <a:latin typeface="Sora"/>
              <a:ea typeface="Sora"/>
              <a:cs typeface="Sora"/>
              <a:sym typeface="Sora"/>
            </a:endParaRPr>
          </a:p>
          <a:p>
            <a:pPr indent="-285750" lvl="0" marL="285750" marR="0" rtl="0" algn="l">
              <a:lnSpc>
                <a:spcPct val="115000"/>
              </a:lnSpc>
              <a:spcBef>
                <a:spcPts val="100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Continuous Variables Analysis</a:t>
            </a:r>
            <a:endParaRPr b="0" i="0" sz="2000" u="none" cap="none" strike="noStrike">
              <a:solidFill>
                <a:srgbClr val="103864"/>
              </a:solidFill>
              <a:latin typeface="Sora"/>
              <a:ea typeface="Sora"/>
              <a:cs typeface="Sora"/>
              <a:sym typeface="Sora"/>
            </a:endParaRPr>
          </a:p>
          <a:p>
            <a:pPr indent="-285750" lvl="0" marL="285750" marR="0" rtl="0" algn="l">
              <a:lnSpc>
                <a:spcPct val="115000"/>
              </a:lnSpc>
              <a:spcBef>
                <a:spcPts val="100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Variables Correlation</a:t>
            </a:r>
            <a:endParaRPr b="0" i="0" sz="2000" u="none" cap="none" strike="noStrike">
              <a:solidFill>
                <a:srgbClr val="103864"/>
              </a:solidFill>
              <a:latin typeface="Sora"/>
              <a:ea typeface="Sora"/>
              <a:cs typeface="Sora"/>
              <a:sym typeface="Sora"/>
            </a:endParaRPr>
          </a:p>
          <a:p>
            <a:pPr indent="-285750" lvl="0" marL="285750" marR="0" rtl="0" algn="l">
              <a:lnSpc>
                <a:spcPct val="115000"/>
              </a:lnSpc>
              <a:spcBef>
                <a:spcPts val="100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Hypothesis Testing</a:t>
            </a:r>
            <a:endParaRPr b="0" i="0" sz="2000" u="none" cap="none" strike="noStrike">
              <a:solidFill>
                <a:srgbClr val="103864"/>
              </a:solidFill>
              <a:latin typeface="Sora"/>
              <a:ea typeface="Sora"/>
              <a:cs typeface="Sora"/>
              <a:sym typeface="Sora"/>
            </a:endParaRPr>
          </a:p>
          <a:p>
            <a:pPr indent="-285750" lvl="0" marL="285750" marR="0" rtl="0" algn="l">
              <a:lnSpc>
                <a:spcPct val="115000"/>
              </a:lnSpc>
              <a:spcBef>
                <a:spcPts val="1000"/>
              </a:spcBef>
              <a:spcAft>
                <a:spcPts val="1000"/>
              </a:spcAft>
              <a:buClr>
                <a:srgbClr val="103864"/>
              </a:buClr>
              <a:buSzPts val="2000"/>
              <a:buFont typeface="Sora"/>
              <a:buChar char="•"/>
            </a:pPr>
            <a:r>
              <a:rPr b="0" i="0" lang="en-US" sz="2000" u="none" cap="none" strike="noStrike">
                <a:solidFill>
                  <a:srgbClr val="103864"/>
                </a:solidFill>
                <a:latin typeface="Sora"/>
                <a:ea typeface="Sora"/>
                <a:cs typeface="Sora"/>
                <a:sym typeface="Sora"/>
              </a:rPr>
              <a:t>Conclusion</a:t>
            </a:r>
            <a:endParaRPr b="0" i="0" sz="2000" u="none" cap="none" strike="noStrike">
              <a:solidFill>
                <a:srgbClr val="103864"/>
              </a:solidFill>
              <a:latin typeface="Sora"/>
              <a:ea typeface="Sora"/>
              <a:cs typeface="Sora"/>
              <a:sym typeface="S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634d380b06_0_1"/>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03864"/>
              </a:buClr>
              <a:buSzPts val="3200"/>
              <a:buFont typeface="Sora"/>
              <a:buNone/>
            </a:pPr>
            <a:r>
              <a:rPr lang="en-US"/>
              <a:t>Insight</a:t>
            </a:r>
            <a:endParaRPr/>
          </a:p>
        </p:txBody>
      </p:sp>
      <p:sp>
        <p:nvSpPr>
          <p:cNvPr id="307" name="Google Shape;307;g1634d380b06_0_1"/>
          <p:cNvSpPr txBox="1"/>
          <p:nvPr/>
        </p:nvSpPr>
        <p:spPr>
          <a:xfrm>
            <a:off x="401515" y="1584375"/>
            <a:ext cx="11388900" cy="45777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r untuk premi asuransi dan BMI untuk seluruh peserta asuransi adalah </a:t>
            </a:r>
            <a:r>
              <a:rPr b="1" lang="en-US" sz="1800">
                <a:solidFill>
                  <a:srgbClr val="103864"/>
                </a:solidFill>
                <a:latin typeface="Sora"/>
                <a:ea typeface="Sora"/>
                <a:cs typeface="Sora"/>
                <a:sym typeface="Sora"/>
              </a:rPr>
              <a:t>0.20</a:t>
            </a:r>
            <a:r>
              <a:rPr lang="en-US" sz="1800">
                <a:solidFill>
                  <a:srgbClr val="103864"/>
                </a:solidFill>
                <a:latin typeface="Sora"/>
                <a:ea typeface="Sora"/>
                <a:cs typeface="Sora"/>
                <a:sym typeface="Sora"/>
              </a:rPr>
              <a:t>. Hal Ini berarti kedua variabel memiliki korelasi yang positif. Namun korelasi tersebut cenderung lemah. Kedua variabel pada populasi bukan perokok cenderung tidak memiliki korelasi karena memiliki r mendekati nol (</a:t>
            </a:r>
            <a:r>
              <a:rPr b="1" lang="en-US" sz="1800">
                <a:solidFill>
                  <a:srgbClr val="103864"/>
                </a:solidFill>
                <a:latin typeface="Sora"/>
                <a:ea typeface="Sora"/>
                <a:cs typeface="Sora"/>
                <a:sym typeface="Sora"/>
              </a:rPr>
              <a:t>0.08</a:t>
            </a:r>
            <a:r>
              <a:rPr lang="en-US" sz="1800">
                <a:solidFill>
                  <a:srgbClr val="103864"/>
                </a:solidFill>
                <a:latin typeface="Sora"/>
                <a:ea typeface="Sora"/>
                <a:cs typeface="Sora"/>
                <a:sym typeface="Sora"/>
              </a:rPr>
              <a:t>)</a:t>
            </a:r>
            <a:endParaRPr sz="1800">
              <a:solidFill>
                <a:srgbClr val="103864"/>
              </a:solidFill>
              <a:latin typeface="Sora"/>
              <a:ea typeface="Sora"/>
              <a:cs typeface="Sora"/>
              <a:sym typeface="Sora"/>
            </a:endParaRPr>
          </a:p>
          <a:p>
            <a:pPr indent="-342900" lvl="0" marL="457200" marR="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Korelasi yang cukup kuat ditemukan pada variabel premi dan BMI pada populasi perokok (</a:t>
            </a:r>
            <a:r>
              <a:rPr b="1" lang="en-US" sz="1800">
                <a:solidFill>
                  <a:srgbClr val="103864"/>
                </a:solidFill>
                <a:latin typeface="Sora"/>
                <a:ea typeface="Sora"/>
                <a:cs typeface="Sora"/>
                <a:sym typeface="Sora"/>
              </a:rPr>
              <a:t>0.81</a:t>
            </a:r>
            <a:r>
              <a:rPr lang="en-US" sz="1800">
                <a:solidFill>
                  <a:srgbClr val="103864"/>
                </a:solidFill>
                <a:latin typeface="Sora"/>
                <a:ea typeface="Sora"/>
                <a:cs typeface="Sora"/>
                <a:sym typeface="Sora"/>
              </a:rPr>
              <a:t>).  Hal ini berarti peningkatan nilai BMI pada perokok juga cenderung diiringi dengan peningkatan premi asuransi</a:t>
            </a:r>
            <a:endParaRPr sz="1800">
              <a:solidFill>
                <a:srgbClr val="103864"/>
              </a:solidFill>
              <a:latin typeface="Sora"/>
              <a:ea typeface="Sora"/>
              <a:cs typeface="Sora"/>
              <a:sym typeface="Sora"/>
            </a:endParaRPr>
          </a:p>
          <a:p>
            <a:pPr indent="-342900" lvl="0" marL="457200" rtl="0" algn="l">
              <a:lnSpc>
                <a:spcPct val="115000"/>
              </a:lnSpc>
              <a:spcBef>
                <a:spcPts val="1000"/>
              </a:spcBef>
              <a:spcAft>
                <a:spcPts val="0"/>
              </a:spcAft>
              <a:buClr>
                <a:srgbClr val="103864"/>
              </a:buClr>
              <a:buSzPts val="1800"/>
              <a:buFont typeface="Sora"/>
              <a:buChar char="•"/>
            </a:pPr>
            <a:r>
              <a:rPr lang="en-US" sz="1800">
                <a:solidFill>
                  <a:srgbClr val="103864"/>
                </a:solidFill>
                <a:latin typeface="Sora"/>
                <a:ea typeface="Sora"/>
                <a:cs typeface="Sora"/>
                <a:sym typeface="Sora"/>
              </a:rPr>
              <a:t>r untuk premi asuransi dan umur untuk seluruh peserta asuransi adalah </a:t>
            </a:r>
            <a:r>
              <a:rPr b="1" lang="en-US" sz="1800">
                <a:solidFill>
                  <a:srgbClr val="103864"/>
                </a:solidFill>
                <a:latin typeface="Sora"/>
                <a:ea typeface="Sora"/>
                <a:cs typeface="Sora"/>
                <a:sym typeface="Sora"/>
              </a:rPr>
              <a:t>0.30</a:t>
            </a:r>
            <a:r>
              <a:rPr lang="en-US" sz="1800">
                <a:solidFill>
                  <a:srgbClr val="103864"/>
                </a:solidFill>
                <a:latin typeface="Sora"/>
                <a:ea typeface="Sora"/>
                <a:cs typeface="Sora"/>
                <a:sym typeface="Sora"/>
              </a:rPr>
              <a:t>. Ini menunjukkan korelasi positif yang relatif lemah antara kedua variabel tersebut. Hal yang sama juga ditemukan untuk r kedua variabel pada populasi perokok (</a:t>
            </a:r>
            <a:r>
              <a:rPr b="1" lang="en-US" sz="1800">
                <a:solidFill>
                  <a:srgbClr val="103864"/>
                </a:solidFill>
                <a:latin typeface="Sora"/>
                <a:ea typeface="Sora"/>
                <a:cs typeface="Sora"/>
                <a:sym typeface="Sora"/>
              </a:rPr>
              <a:t>0.37</a:t>
            </a:r>
            <a:r>
              <a:rPr lang="en-US" sz="1800">
                <a:solidFill>
                  <a:srgbClr val="103864"/>
                </a:solidFill>
                <a:latin typeface="Sora"/>
                <a:ea typeface="Sora"/>
                <a:cs typeface="Sora"/>
                <a:sym typeface="Sora"/>
              </a:rPr>
              <a:t>)</a:t>
            </a:r>
            <a:endParaRPr b="1" sz="1800">
              <a:solidFill>
                <a:srgbClr val="103864"/>
              </a:solidFill>
              <a:latin typeface="Sora"/>
              <a:ea typeface="Sora"/>
              <a:cs typeface="Sora"/>
              <a:sym typeface="Sora"/>
            </a:endParaRPr>
          </a:p>
          <a:p>
            <a:pPr indent="-342900" lvl="0" marL="457200" rtl="0" algn="l">
              <a:lnSpc>
                <a:spcPct val="115000"/>
              </a:lnSpc>
              <a:spcBef>
                <a:spcPts val="1000"/>
              </a:spcBef>
              <a:spcAft>
                <a:spcPts val="1000"/>
              </a:spcAft>
              <a:buClr>
                <a:srgbClr val="103864"/>
              </a:buClr>
              <a:buSzPts val="1800"/>
              <a:buFont typeface="Sora"/>
              <a:buChar char="•"/>
            </a:pPr>
            <a:r>
              <a:rPr lang="en-US" sz="1800">
                <a:solidFill>
                  <a:srgbClr val="103864"/>
                </a:solidFill>
                <a:latin typeface="Sora"/>
                <a:ea typeface="Sora"/>
                <a:cs typeface="Sora"/>
                <a:sym typeface="Sora"/>
              </a:rPr>
              <a:t>Korelasi positif yang lebih kuat ditemukan pada variabel premi asuransi dan umur pada populasi bukan perokok dibandingkan dengan pada seluruh populasi dan populasi perokok (</a:t>
            </a:r>
            <a:r>
              <a:rPr b="1" lang="en-US" sz="1800">
                <a:solidFill>
                  <a:srgbClr val="103864"/>
                </a:solidFill>
                <a:latin typeface="Sora"/>
                <a:ea typeface="Sora"/>
                <a:cs typeface="Sora"/>
                <a:sym typeface="Sora"/>
              </a:rPr>
              <a:t>0.63</a:t>
            </a:r>
            <a:r>
              <a:rPr lang="en-US" sz="1800">
                <a:solidFill>
                  <a:srgbClr val="103864"/>
                </a:solidFill>
                <a:latin typeface="Sora"/>
                <a:ea typeface="Sora"/>
                <a:cs typeface="Sora"/>
                <a:sym typeface="Sora"/>
              </a:rPr>
              <a:t>)</a:t>
            </a:r>
            <a:endParaRPr sz="1800">
              <a:solidFill>
                <a:srgbClr val="103864"/>
              </a:solidFill>
              <a:latin typeface="Sora"/>
              <a:ea typeface="Sora"/>
              <a:cs typeface="Sora"/>
              <a:sym typeface="S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42ad2f6649_0_6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Hypothesis Testing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42ad2f6649_0_12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Smoker’s charges are higher than non smoker’s</a:t>
            </a:r>
            <a:endParaRPr/>
          </a:p>
        </p:txBody>
      </p:sp>
      <p:sp>
        <p:nvSpPr>
          <p:cNvPr id="319" name="Google Shape;319;g142ad2f6649_0_129"/>
          <p:cNvSpPr txBox="1"/>
          <p:nvPr/>
        </p:nvSpPr>
        <p:spPr>
          <a:xfrm>
            <a:off x="401515" y="1584375"/>
            <a:ext cx="11388900" cy="4830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H0	: Premi perokok = Premi bukan perokok</a:t>
            </a:r>
            <a:endParaRPr sz="1800">
              <a:solidFill>
                <a:srgbClr val="103864"/>
              </a:solidFill>
              <a:latin typeface="Sora"/>
              <a:ea typeface="Sora"/>
              <a:cs typeface="Sora"/>
              <a:sym typeface="Sora"/>
            </a:endParaRPr>
          </a:p>
          <a:p>
            <a:pPr indent="0" lvl="0" marL="457200" marR="0" rtl="0" algn="l">
              <a:lnSpc>
                <a:spcPct val="115000"/>
              </a:lnSpc>
              <a:spcBef>
                <a:spcPts val="0"/>
              </a:spcBef>
              <a:spcAft>
                <a:spcPts val="0"/>
              </a:spcAft>
              <a:buNone/>
            </a:pPr>
            <a:r>
              <a:rPr lang="en-US" sz="1800">
                <a:solidFill>
                  <a:srgbClr val="103864"/>
                </a:solidFill>
                <a:latin typeface="Sora"/>
                <a:ea typeface="Sora"/>
                <a:cs typeface="Sora"/>
                <a:sym typeface="Sora"/>
              </a:rPr>
              <a:t>H1	: Premi perokok &gt; Premi bukan perokok  </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Gunakan t-test sebagai statistik uji dengan asumsi varians kedua populasi tidak sama. Hal ini karena didapatkan dari analisa statistik deskriptif bahwa varians kedua populasi tidak sama</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Aturan keputusan: Upper-tailed test, tolak H0 jika p-value lebih kecil dari ɑ = 0.05</a:t>
            </a:r>
            <a:endParaRPr sz="1800">
              <a:solidFill>
                <a:srgbClr val="103864"/>
              </a:solidFill>
              <a:latin typeface="Sora"/>
              <a:ea typeface="Sora"/>
              <a:cs typeface="Sora"/>
              <a:sym typeface="Sora"/>
            </a:endParaRPr>
          </a:p>
          <a:p>
            <a:pPr indent="-342900" lvl="0" marL="45720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Hitung statistik uji:</a:t>
            </a:r>
            <a:endParaRPr sz="1800">
              <a:solidFill>
                <a:srgbClr val="103864"/>
              </a:solidFill>
              <a:latin typeface="Sora"/>
              <a:ea typeface="Sora"/>
              <a:cs typeface="Sora"/>
              <a:sym typeface="Sora"/>
            </a:endParaRPr>
          </a:p>
          <a:p>
            <a:pPr indent="-342900" lvl="1" marL="74295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Menggunakan Excel, tarik semua nilai premi peserta asuransi untuk populasi perokok dan bukan perokok</a:t>
            </a:r>
            <a:endParaRPr sz="1800">
              <a:solidFill>
                <a:srgbClr val="103864"/>
              </a:solidFill>
              <a:latin typeface="Sora"/>
              <a:ea typeface="Sora"/>
              <a:cs typeface="Sora"/>
              <a:sym typeface="Sora"/>
            </a:endParaRPr>
          </a:p>
          <a:p>
            <a:pPr indent="-342900" lvl="1" marL="74295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Lakukan analisa data dengan pilihan statistik uji </a:t>
            </a:r>
            <a:r>
              <a:rPr b="1" lang="en-US" sz="1800">
                <a:solidFill>
                  <a:srgbClr val="103864"/>
                </a:solidFill>
                <a:latin typeface="Sora"/>
                <a:ea typeface="Sora"/>
                <a:cs typeface="Sora"/>
                <a:sym typeface="Sora"/>
              </a:rPr>
              <a:t>t-Test: Two-Sample Assuming Unequal Variances</a:t>
            </a:r>
            <a:endParaRPr sz="1800">
              <a:solidFill>
                <a:srgbClr val="103864"/>
              </a:solidFill>
              <a:latin typeface="Sora"/>
              <a:ea typeface="Sora"/>
              <a:cs typeface="Sora"/>
              <a:sym typeface="Sora"/>
            </a:endParaRPr>
          </a:p>
          <a:p>
            <a:pPr indent="-342900" lvl="1" marL="74295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p-value yang didapatkan untuk one-tail yaitu 2.79E-103</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highlight>
                  <a:srgbClr val="F3C145"/>
                </a:highlight>
                <a:latin typeface="Sora"/>
                <a:ea typeface="Sora"/>
                <a:cs typeface="Sora"/>
                <a:sym typeface="Sora"/>
              </a:rPr>
              <a:t>p-value (2.79E-103) ≤ ɑ (0.05), maka tolak H0</a:t>
            </a:r>
            <a:endParaRPr sz="1800">
              <a:solidFill>
                <a:srgbClr val="103864"/>
              </a:solidFill>
              <a:highlight>
                <a:srgbClr val="F3C145"/>
              </a:highlight>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Interpretasi: Terdapat cukup bukti untuk menyatakan bahwa rata-rata premi asuransi untuk populasi perokok lebih tinggi dari populasi bukan perokok pada ɑ = 0.05</a:t>
            </a:r>
            <a:endParaRPr sz="1800">
              <a:solidFill>
                <a:srgbClr val="103864"/>
              </a:solidFill>
              <a:latin typeface="Sora"/>
              <a:ea typeface="Sora"/>
              <a:cs typeface="Sora"/>
              <a:sym typeface="Sor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42ad2f6649_0_13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Charges are higher for people with BMI </a:t>
            </a:r>
            <a:r>
              <a:rPr lang="en-US"/>
              <a:t>≥ </a:t>
            </a:r>
            <a:r>
              <a:rPr lang="en-US"/>
              <a:t>25</a:t>
            </a:r>
            <a:endParaRPr/>
          </a:p>
        </p:txBody>
      </p:sp>
      <p:sp>
        <p:nvSpPr>
          <p:cNvPr id="325" name="Google Shape;325;g142ad2f6649_0_134"/>
          <p:cNvSpPr txBox="1"/>
          <p:nvPr/>
        </p:nvSpPr>
        <p:spPr>
          <a:xfrm>
            <a:off x="401515" y="1584375"/>
            <a:ext cx="11388900" cy="4830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H0	: Premi peserta dengan BMI </a:t>
            </a:r>
            <a:r>
              <a:rPr lang="en-US" sz="1800">
                <a:solidFill>
                  <a:srgbClr val="103864"/>
                </a:solidFill>
                <a:latin typeface="Sora"/>
                <a:ea typeface="Sora"/>
                <a:cs typeface="Sora"/>
                <a:sym typeface="Sora"/>
              </a:rPr>
              <a:t>≥</a:t>
            </a:r>
            <a:r>
              <a:rPr lang="en-US" sz="1800">
                <a:solidFill>
                  <a:srgbClr val="103864"/>
                </a:solidFill>
                <a:latin typeface="Sora"/>
                <a:ea typeface="Sora"/>
                <a:cs typeface="Sora"/>
                <a:sym typeface="Sora"/>
              </a:rPr>
              <a:t> 25 = Premi peserta dengan BMI &lt; 25</a:t>
            </a:r>
            <a:endParaRPr sz="1800">
              <a:solidFill>
                <a:srgbClr val="103864"/>
              </a:solidFill>
              <a:latin typeface="Sora"/>
              <a:ea typeface="Sora"/>
              <a:cs typeface="Sora"/>
              <a:sym typeface="Sora"/>
            </a:endParaRPr>
          </a:p>
          <a:p>
            <a:pPr indent="0" lvl="0" marL="457200" marR="0" rtl="0" algn="l">
              <a:lnSpc>
                <a:spcPct val="115000"/>
              </a:lnSpc>
              <a:spcBef>
                <a:spcPts val="0"/>
              </a:spcBef>
              <a:spcAft>
                <a:spcPts val="0"/>
              </a:spcAft>
              <a:buNone/>
            </a:pPr>
            <a:r>
              <a:rPr lang="en-US" sz="1800">
                <a:solidFill>
                  <a:srgbClr val="103864"/>
                </a:solidFill>
                <a:latin typeface="Sora"/>
                <a:ea typeface="Sora"/>
                <a:cs typeface="Sora"/>
                <a:sym typeface="Sora"/>
              </a:rPr>
              <a:t>H1	: Premi </a:t>
            </a:r>
            <a:r>
              <a:rPr lang="en-US" sz="1800">
                <a:solidFill>
                  <a:srgbClr val="103864"/>
                </a:solidFill>
                <a:latin typeface="Sora"/>
                <a:ea typeface="Sora"/>
                <a:cs typeface="Sora"/>
                <a:sym typeface="Sora"/>
              </a:rPr>
              <a:t>peserta dengan BMI ≥ 25 &gt; Premi peserta dengan BMI &lt; 25</a:t>
            </a:r>
            <a:r>
              <a:rPr lang="en-US" sz="1800">
                <a:solidFill>
                  <a:srgbClr val="103864"/>
                </a:solidFill>
                <a:latin typeface="Sora"/>
                <a:ea typeface="Sora"/>
                <a:cs typeface="Sora"/>
                <a:sym typeface="Sora"/>
              </a:rPr>
              <a:t>  </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Gunakan t-test sebagai statistik uji dengan asumsi varians kedua populasi tidak sama. Hal ini karena didapatkan dari analisa statistik deskriptif bahwa varians kedua populasi tidak sama</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Aturan keputusan: Upper-tailed test, tolak H0 jika p-value lebih kecil dari ɑ = 0.05</a:t>
            </a:r>
            <a:endParaRPr sz="1800">
              <a:solidFill>
                <a:srgbClr val="103864"/>
              </a:solidFill>
              <a:latin typeface="Sora"/>
              <a:ea typeface="Sora"/>
              <a:cs typeface="Sora"/>
              <a:sym typeface="Sora"/>
            </a:endParaRPr>
          </a:p>
          <a:p>
            <a:pPr indent="-342900" lvl="0" marL="45720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Hitung statistik uji:</a:t>
            </a:r>
            <a:endParaRPr sz="1800">
              <a:solidFill>
                <a:srgbClr val="103864"/>
              </a:solidFill>
              <a:latin typeface="Sora"/>
              <a:ea typeface="Sora"/>
              <a:cs typeface="Sora"/>
              <a:sym typeface="Sora"/>
            </a:endParaRPr>
          </a:p>
          <a:p>
            <a:pPr indent="-342900" lvl="1" marL="74295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Menggunakan Excel, tarik semua nilai premi peserta asuransi untuk </a:t>
            </a:r>
            <a:r>
              <a:rPr lang="en-US" sz="1800">
                <a:solidFill>
                  <a:srgbClr val="103864"/>
                </a:solidFill>
                <a:latin typeface="Sora"/>
                <a:ea typeface="Sora"/>
                <a:cs typeface="Sora"/>
                <a:sym typeface="Sora"/>
              </a:rPr>
              <a:t>populasi </a:t>
            </a:r>
            <a:r>
              <a:rPr lang="en-US" sz="1800">
                <a:solidFill>
                  <a:srgbClr val="103864"/>
                </a:solidFill>
                <a:latin typeface="Sora"/>
                <a:ea typeface="Sora"/>
                <a:cs typeface="Sora"/>
                <a:sym typeface="Sora"/>
              </a:rPr>
              <a:t>BMI </a:t>
            </a:r>
            <a:r>
              <a:rPr lang="en-US" sz="1800">
                <a:solidFill>
                  <a:srgbClr val="103864"/>
                </a:solidFill>
                <a:latin typeface="Sora"/>
                <a:ea typeface="Sora"/>
                <a:cs typeface="Sora"/>
                <a:sym typeface="Sora"/>
              </a:rPr>
              <a:t>≥ 25</a:t>
            </a:r>
            <a:r>
              <a:rPr lang="en-US" sz="1800">
                <a:solidFill>
                  <a:srgbClr val="103864"/>
                </a:solidFill>
                <a:latin typeface="Sora"/>
                <a:ea typeface="Sora"/>
                <a:cs typeface="Sora"/>
                <a:sym typeface="Sora"/>
              </a:rPr>
              <a:t> dan </a:t>
            </a:r>
            <a:r>
              <a:rPr lang="en-US" sz="1800">
                <a:solidFill>
                  <a:srgbClr val="103864"/>
                </a:solidFill>
                <a:latin typeface="Sora"/>
                <a:ea typeface="Sora"/>
                <a:cs typeface="Sora"/>
                <a:sym typeface="Sora"/>
              </a:rPr>
              <a:t>BMI &lt; 25</a:t>
            </a:r>
            <a:endParaRPr sz="1800">
              <a:solidFill>
                <a:srgbClr val="103864"/>
              </a:solidFill>
              <a:latin typeface="Sora"/>
              <a:ea typeface="Sora"/>
              <a:cs typeface="Sora"/>
              <a:sym typeface="Sora"/>
            </a:endParaRPr>
          </a:p>
          <a:p>
            <a:pPr indent="-342900" lvl="1" marL="74295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Lakukan analisa data dengan pilihan statistik uji </a:t>
            </a:r>
            <a:r>
              <a:rPr b="1" lang="en-US" sz="1800">
                <a:solidFill>
                  <a:srgbClr val="103864"/>
                </a:solidFill>
                <a:latin typeface="Sora"/>
                <a:ea typeface="Sora"/>
                <a:cs typeface="Sora"/>
                <a:sym typeface="Sora"/>
              </a:rPr>
              <a:t>t-Test: Two-Sample Assuming Unequal Variances</a:t>
            </a:r>
            <a:endParaRPr sz="1800">
              <a:solidFill>
                <a:srgbClr val="103864"/>
              </a:solidFill>
              <a:latin typeface="Sora"/>
              <a:ea typeface="Sora"/>
              <a:cs typeface="Sora"/>
              <a:sym typeface="Sora"/>
            </a:endParaRPr>
          </a:p>
          <a:p>
            <a:pPr indent="-342900" lvl="1" marL="74295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p-value yang didapatkan untuk one-tail yaitu </a:t>
            </a:r>
            <a:r>
              <a:rPr lang="en-US" sz="1800">
                <a:solidFill>
                  <a:srgbClr val="103864"/>
                </a:solidFill>
                <a:latin typeface="Sora"/>
                <a:ea typeface="Sora"/>
                <a:cs typeface="Sora"/>
                <a:sym typeface="Sora"/>
              </a:rPr>
              <a:t>2.63E-09</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highlight>
                  <a:srgbClr val="F3C145"/>
                </a:highlight>
                <a:latin typeface="Sora"/>
                <a:ea typeface="Sora"/>
                <a:cs typeface="Sora"/>
                <a:sym typeface="Sora"/>
              </a:rPr>
              <a:t>p-value (</a:t>
            </a:r>
            <a:r>
              <a:rPr lang="en-US" sz="1800">
                <a:solidFill>
                  <a:srgbClr val="103864"/>
                </a:solidFill>
                <a:highlight>
                  <a:srgbClr val="F3C145"/>
                </a:highlight>
                <a:latin typeface="Sora"/>
                <a:ea typeface="Sora"/>
                <a:cs typeface="Sora"/>
                <a:sym typeface="Sora"/>
              </a:rPr>
              <a:t>2.63E-09</a:t>
            </a:r>
            <a:r>
              <a:rPr lang="en-US" sz="1800">
                <a:solidFill>
                  <a:srgbClr val="103864"/>
                </a:solidFill>
                <a:highlight>
                  <a:srgbClr val="F3C145"/>
                </a:highlight>
                <a:latin typeface="Sora"/>
                <a:ea typeface="Sora"/>
                <a:cs typeface="Sora"/>
                <a:sym typeface="Sora"/>
              </a:rPr>
              <a:t>) ≤ ɑ (0.05), maka tolak H0</a:t>
            </a:r>
            <a:endParaRPr sz="1800">
              <a:solidFill>
                <a:srgbClr val="103864"/>
              </a:solidFill>
              <a:highlight>
                <a:srgbClr val="F3C145"/>
              </a:highlight>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Interpretasi: Terdapat cukup bukti untuk menyatakan bahwa rata-rata premi asuransi untuk peserta dengan BMI </a:t>
            </a:r>
            <a:r>
              <a:rPr lang="en-US" sz="1800">
                <a:solidFill>
                  <a:srgbClr val="103864"/>
                </a:solidFill>
                <a:latin typeface="Sora"/>
                <a:ea typeface="Sora"/>
                <a:cs typeface="Sora"/>
                <a:sym typeface="Sora"/>
              </a:rPr>
              <a:t>≥ 25 lebih tinggi</a:t>
            </a:r>
            <a:r>
              <a:rPr lang="en-US" sz="1800">
                <a:solidFill>
                  <a:srgbClr val="103864"/>
                </a:solidFill>
                <a:latin typeface="Sora"/>
                <a:ea typeface="Sora"/>
                <a:cs typeface="Sora"/>
                <a:sym typeface="Sora"/>
              </a:rPr>
              <a:t> dari peserta dengan BMI &lt; 25 pada ɑ = 0.05</a:t>
            </a:r>
            <a:endParaRPr sz="1800">
              <a:solidFill>
                <a:srgbClr val="103864"/>
              </a:solidFill>
              <a:latin typeface="Sora"/>
              <a:ea typeface="Sora"/>
              <a:cs typeface="Sora"/>
              <a:sym typeface="So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634d380b06_0_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Male</a:t>
            </a:r>
            <a:r>
              <a:rPr lang="en-US"/>
              <a:t>’s charges are higher than female’s</a:t>
            </a:r>
            <a:endParaRPr/>
          </a:p>
        </p:txBody>
      </p:sp>
      <p:sp>
        <p:nvSpPr>
          <p:cNvPr id="331" name="Google Shape;331;g1634d380b06_0_9"/>
          <p:cNvSpPr txBox="1"/>
          <p:nvPr/>
        </p:nvSpPr>
        <p:spPr>
          <a:xfrm>
            <a:off x="401515" y="1584375"/>
            <a:ext cx="11388900" cy="48300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H0	: Premi pria = Premi wanita</a:t>
            </a:r>
            <a:endParaRPr sz="1800">
              <a:solidFill>
                <a:srgbClr val="103864"/>
              </a:solidFill>
              <a:latin typeface="Sora"/>
              <a:ea typeface="Sora"/>
              <a:cs typeface="Sora"/>
              <a:sym typeface="Sora"/>
            </a:endParaRPr>
          </a:p>
          <a:p>
            <a:pPr indent="0" lvl="0" marL="457200" marR="0" rtl="0" algn="l">
              <a:lnSpc>
                <a:spcPct val="115000"/>
              </a:lnSpc>
              <a:spcBef>
                <a:spcPts val="0"/>
              </a:spcBef>
              <a:spcAft>
                <a:spcPts val="0"/>
              </a:spcAft>
              <a:buNone/>
            </a:pPr>
            <a:r>
              <a:rPr lang="en-US" sz="1800">
                <a:solidFill>
                  <a:srgbClr val="103864"/>
                </a:solidFill>
                <a:latin typeface="Sora"/>
                <a:ea typeface="Sora"/>
                <a:cs typeface="Sora"/>
                <a:sym typeface="Sora"/>
              </a:rPr>
              <a:t>H1	: Premi pria &gt; Premi wanita</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Gunakan t-test sebagai statistik uji dengan asumsi varians kedua populasi tidak sama. Hal ini karena didapatkan dari analisa statistik deskriptif bahwa varians kedua populasi tidak sama</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Aturan keputusan: Upper-tailed test, tolak H0 jika p-value lebih kecil dari ɑ = 0.05</a:t>
            </a:r>
            <a:endParaRPr sz="1800">
              <a:solidFill>
                <a:srgbClr val="103864"/>
              </a:solidFill>
              <a:latin typeface="Sora"/>
              <a:ea typeface="Sora"/>
              <a:cs typeface="Sora"/>
              <a:sym typeface="Sora"/>
            </a:endParaRPr>
          </a:p>
          <a:p>
            <a:pPr indent="-342900" lvl="0" marL="457200" rtl="0" algn="l">
              <a:lnSpc>
                <a:spcPct val="115000"/>
              </a:lnSpc>
              <a:spcBef>
                <a:spcPts val="0"/>
              </a:spcBef>
              <a:spcAft>
                <a:spcPts val="0"/>
              </a:spcAft>
              <a:buClr>
                <a:srgbClr val="103864"/>
              </a:buClr>
              <a:buSzPts val="1800"/>
              <a:buFont typeface="Sora"/>
              <a:buAutoNum type="arabicPeriod"/>
            </a:pPr>
            <a:r>
              <a:rPr lang="en-US" sz="1800">
                <a:solidFill>
                  <a:srgbClr val="103864"/>
                </a:solidFill>
                <a:latin typeface="Sora"/>
                <a:ea typeface="Sora"/>
                <a:cs typeface="Sora"/>
                <a:sym typeface="Sora"/>
              </a:rPr>
              <a:t>Hitung statistik uji:</a:t>
            </a:r>
            <a:endParaRPr sz="1800">
              <a:solidFill>
                <a:srgbClr val="103864"/>
              </a:solidFill>
              <a:latin typeface="Sora"/>
              <a:ea typeface="Sora"/>
              <a:cs typeface="Sora"/>
              <a:sym typeface="Sora"/>
            </a:endParaRPr>
          </a:p>
          <a:p>
            <a:pPr indent="-342900" lvl="1" marL="74295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Menggunakan Excel, tarik semua nilai premi peserta asuransi untuk populasi pria dan wanita</a:t>
            </a:r>
            <a:endParaRPr sz="1800">
              <a:solidFill>
                <a:srgbClr val="103864"/>
              </a:solidFill>
              <a:latin typeface="Sora"/>
              <a:ea typeface="Sora"/>
              <a:cs typeface="Sora"/>
              <a:sym typeface="Sora"/>
            </a:endParaRPr>
          </a:p>
          <a:p>
            <a:pPr indent="-342900" lvl="1" marL="74295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Lakukan analisa data dengan pilihan statistik uji </a:t>
            </a:r>
            <a:r>
              <a:rPr b="1" lang="en-US" sz="1800">
                <a:solidFill>
                  <a:srgbClr val="103864"/>
                </a:solidFill>
                <a:latin typeface="Sora"/>
                <a:ea typeface="Sora"/>
                <a:cs typeface="Sora"/>
                <a:sym typeface="Sora"/>
              </a:rPr>
              <a:t>t-Test: Two-Sample Assuming Unequal Variances</a:t>
            </a:r>
            <a:endParaRPr sz="1800">
              <a:solidFill>
                <a:srgbClr val="103864"/>
              </a:solidFill>
              <a:latin typeface="Sora"/>
              <a:ea typeface="Sora"/>
              <a:cs typeface="Sora"/>
              <a:sym typeface="Sora"/>
            </a:endParaRPr>
          </a:p>
          <a:p>
            <a:pPr indent="-342900" lvl="1" marL="742950" rtl="0" algn="l">
              <a:lnSpc>
                <a:spcPct val="115000"/>
              </a:lnSpc>
              <a:spcBef>
                <a:spcPts val="0"/>
              </a:spcBef>
              <a:spcAft>
                <a:spcPts val="0"/>
              </a:spcAft>
              <a:buClr>
                <a:srgbClr val="103864"/>
              </a:buClr>
              <a:buSzPts val="1800"/>
              <a:buFont typeface="Sora"/>
              <a:buAutoNum type="alphaLcPeriod"/>
            </a:pPr>
            <a:r>
              <a:rPr lang="en-US" sz="1800">
                <a:solidFill>
                  <a:srgbClr val="103864"/>
                </a:solidFill>
                <a:latin typeface="Sora"/>
                <a:ea typeface="Sora"/>
                <a:cs typeface="Sora"/>
                <a:sym typeface="Sora"/>
              </a:rPr>
              <a:t>p-value yang didapatkan untuk one-tail yaitu </a:t>
            </a:r>
            <a:r>
              <a:rPr lang="en-US" sz="1800">
                <a:solidFill>
                  <a:srgbClr val="103864"/>
                </a:solidFill>
                <a:latin typeface="Sora"/>
                <a:ea typeface="Sora"/>
                <a:cs typeface="Sora"/>
                <a:sym typeface="Sora"/>
              </a:rPr>
              <a:t>0.0179</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AutoNum type="arabicPeriod"/>
            </a:pPr>
            <a:r>
              <a:rPr lang="en-US" sz="1800">
                <a:solidFill>
                  <a:srgbClr val="103864"/>
                </a:solidFill>
                <a:highlight>
                  <a:srgbClr val="F3C145"/>
                </a:highlight>
                <a:latin typeface="Sora"/>
                <a:ea typeface="Sora"/>
                <a:cs typeface="Sora"/>
                <a:sym typeface="Sora"/>
              </a:rPr>
              <a:t>p-value (0.0179) ≤ ɑ (0.05), maka tolak H0</a:t>
            </a:r>
            <a:endParaRPr sz="1800">
              <a:solidFill>
                <a:srgbClr val="103864"/>
              </a:solidFill>
              <a:highlight>
                <a:srgbClr val="F3C145"/>
              </a:highlight>
              <a:latin typeface="Sora"/>
              <a:ea typeface="Sora"/>
              <a:cs typeface="Sora"/>
              <a:sym typeface="Sora"/>
            </a:endParaRPr>
          </a:p>
          <a:p>
            <a:pPr indent="0" lvl="0" marL="0" marR="0" rtl="0" algn="l">
              <a:lnSpc>
                <a:spcPct val="115000"/>
              </a:lnSpc>
              <a:spcBef>
                <a:spcPts val="0"/>
              </a:spcBef>
              <a:spcAft>
                <a:spcPts val="0"/>
              </a:spcAft>
              <a:buNone/>
            </a:pPr>
            <a:r>
              <a:t/>
            </a:r>
            <a:endParaRPr sz="1800">
              <a:solidFill>
                <a:srgbClr val="103864"/>
              </a:solidFill>
              <a:latin typeface="Sora"/>
              <a:ea typeface="Sora"/>
              <a:cs typeface="Sora"/>
              <a:sym typeface="Sora"/>
            </a:endParaRPr>
          </a:p>
          <a:p>
            <a:pPr indent="0" lvl="0" marL="0" marR="0" rtl="0" algn="l">
              <a:lnSpc>
                <a:spcPct val="115000"/>
              </a:lnSpc>
              <a:spcBef>
                <a:spcPts val="0"/>
              </a:spcBef>
              <a:spcAft>
                <a:spcPts val="0"/>
              </a:spcAft>
              <a:buNone/>
            </a:pPr>
            <a:r>
              <a:rPr lang="en-US" sz="1800">
                <a:solidFill>
                  <a:srgbClr val="103864"/>
                </a:solidFill>
                <a:latin typeface="Sora"/>
                <a:ea typeface="Sora"/>
                <a:cs typeface="Sora"/>
                <a:sym typeface="Sora"/>
              </a:rPr>
              <a:t>Interpretasi: Terdapat cukup bukti untuk menyatakan bahwa rata-rata premi asuransi untuk populasi pria </a:t>
            </a:r>
            <a:r>
              <a:rPr lang="en-US" sz="1800">
                <a:solidFill>
                  <a:srgbClr val="103864"/>
                </a:solidFill>
                <a:latin typeface="Sora"/>
                <a:ea typeface="Sora"/>
                <a:cs typeface="Sora"/>
                <a:sym typeface="Sora"/>
              </a:rPr>
              <a:t>lebih tinggi </a:t>
            </a:r>
            <a:r>
              <a:rPr lang="en-US" sz="1800">
                <a:solidFill>
                  <a:srgbClr val="103864"/>
                </a:solidFill>
                <a:latin typeface="Sora"/>
                <a:ea typeface="Sora"/>
                <a:cs typeface="Sora"/>
                <a:sym typeface="Sora"/>
              </a:rPr>
              <a:t>dari populasi wanita pada ɑ = 0.05</a:t>
            </a:r>
            <a:endParaRPr sz="1800">
              <a:solidFill>
                <a:srgbClr val="103864"/>
              </a:solidFill>
              <a:latin typeface="Sora"/>
              <a:ea typeface="Sora"/>
              <a:cs typeface="Sora"/>
              <a:sym typeface="So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42ad2f6649_0_14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Conclusion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42ad2f6649_0_13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Conclusion</a:t>
            </a:r>
            <a:endParaRPr/>
          </a:p>
        </p:txBody>
      </p:sp>
      <p:sp>
        <p:nvSpPr>
          <p:cNvPr id="343" name="Google Shape;343;g142ad2f6649_0_139"/>
          <p:cNvSpPr txBox="1"/>
          <p:nvPr/>
        </p:nvSpPr>
        <p:spPr>
          <a:xfrm>
            <a:off x="401515" y="1584375"/>
            <a:ext cx="11388900" cy="3874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Terdapat beberapa variabel yang dianalisa sebagai faktor yang mempengaruhi nilai premi asuransi yaitu umur, jenis kelamin, BMI, merokok/tidak, dan asal peserta</a:t>
            </a:r>
            <a:endParaRPr b="1" i="0" sz="1800" u="none" cap="none" strike="noStrike">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Rata-rata umur dan BMI cenderung sama untuk peserta pria dan wanita. Hal yang sama juga berlaku untuk rata-rata BMI pada peserta perokok dan bukan perokok</a:t>
            </a:r>
            <a:endParaRPr i="0" sz="1800" u="none" cap="none" strike="noStrike">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Proporsi peserta asuransi paling banyak berasal dari daerah southeast. Selain itu proporsi peserta bukan perokok lebih banyak daripada peserta perokok</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Peluang peserta memiliki premi besar lebih tinggi jika peserta tersebut adalah perokok. Peluang tersebut meningkat jika peserta adalah perokok dan memiliki BMI </a:t>
            </a:r>
            <a:r>
              <a:rPr lang="en-US" sz="1800">
                <a:solidFill>
                  <a:srgbClr val="103864"/>
                </a:solidFill>
                <a:latin typeface="Sora"/>
                <a:ea typeface="Sora"/>
                <a:cs typeface="Sora"/>
                <a:sym typeface="Sora"/>
              </a:rPr>
              <a:t>≥ </a:t>
            </a:r>
            <a:r>
              <a:rPr lang="en-US" sz="1800">
                <a:solidFill>
                  <a:srgbClr val="103864"/>
                </a:solidFill>
                <a:latin typeface="Sora"/>
                <a:ea typeface="Sora"/>
                <a:cs typeface="Sora"/>
                <a:sym typeface="Sora"/>
              </a:rPr>
              <a:t> 25</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Variabel premi dan BMI pada populasi perokok memiliki k</a:t>
            </a:r>
            <a:r>
              <a:rPr lang="en-US" sz="1800">
                <a:solidFill>
                  <a:srgbClr val="103864"/>
                </a:solidFill>
                <a:latin typeface="Sora"/>
                <a:ea typeface="Sora"/>
                <a:cs typeface="Sora"/>
                <a:sym typeface="Sora"/>
              </a:rPr>
              <a:t>orelasi positif yang cukup kuat dibandingkan analisa korelasi variabel yang lainnya</a:t>
            </a:r>
            <a:endParaRPr sz="1800">
              <a:solidFill>
                <a:srgbClr val="103864"/>
              </a:solidFill>
              <a:latin typeface="Sora"/>
              <a:ea typeface="Sora"/>
              <a:cs typeface="Sora"/>
              <a:sym typeface="Sora"/>
            </a:endParaRPr>
          </a:p>
          <a:p>
            <a:pPr indent="-342900" lvl="0" marL="457200" marR="0" rtl="0" algn="l">
              <a:lnSpc>
                <a:spcPct val="115000"/>
              </a:lnSpc>
              <a:spcBef>
                <a:spcPts val="0"/>
              </a:spcBef>
              <a:spcAft>
                <a:spcPts val="0"/>
              </a:spcAft>
              <a:buClr>
                <a:srgbClr val="103864"/>
              </a:buClr>
              <a:buSzPts val="1800"/>
              <a:buFont typeface="Sora"/>
              <a:buChar char="•"/>
            </a:pPr>
            <a:r>
              <a:rPr lang="en-US" sz="1800">
                <a:solidFill>
                  <a:srgbClr val="103864"/>
                </a:solidFill>
                <a:latin typeface="Sora"/>
                <a:ea typeface="Sora"/>
                <a:cs typeface="Sora"/>
                <a:sym typeface="Sora"/>
              </a:rPr>
              <a:t>Rata-rata premi asuransi lebih tinggi untuk peserta perokok, peserta dengan BMI ≥ 25, dan peserta pria berdasarkan uji hipotesis yang telah dilakukan</a:t>
            </a:r>
            <a:endParaRPr sz="1800">
              <a:solidFill>
                <a:srgbClr val="103864"/>
              </a:solidFill>
              <a:latin typeface="Sora"/>
              <a:ea typeface="Sora"/>
              <a:cs typeface="Sora"/>
              <a:sym typeface="S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451da43991_0_41"/>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Notes</a:t>
            </a:r>
            <a:endParaRPr/>
          </a:p>
        </p:txBody>
      </p:sp>
      <p:sp>
        <p:nvSpPr>
          <p:cNvPr id="349" name="Google Shape;349;g1451da43991_0_41"/>
          <p:cNvSpPr txBox="1"/>
          <p:nvPr/>
        </p:nvSpPr>
        <p:spPr>
          <a:xfrm>
            <a:off x="401515" y="1584375"/>
            <a:ext cx="11388900" cy="22473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Sepertinya ada variabel yang pengaruhnya cukup kuat dalam menentukan premi asuransi (asumsi saya adalah variabel perokok), tetapi saya perlu mempelajari cara melakukan uji statistik lebih lanjut untuk mengkonfirmasi hal ini</a:t>
            </a:r>
            <a:endParaRPr b="1"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Sebagian besar perhitungan untuk project ini dilakukan dengan Excel. Sedangkan saya merasa jika ingin menjadi Data Scientist seharusnya saya menggunakan Python. Tetapi saya tidak punya cukup waktu untuk mempelajari Python untuk menyelesaikan project ini</a:t>
            </a:r>
            <a:endParaRPr b="1" i="0" sz="2000" u="none" cap="none" strike="noStrike">
              <a:solidFill>
                <a:srgbClr val="103864"/>
              </a:solidFill>
              <a:latin typeface="Sora"/>
              <a:ea typeface="Sora"/>
              <a:cs typeface="Sora"/>
              <a:sym typeface="S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
          <p:cNvSpPr txBox="1"/>
          <p:nvPr>
            <p:ph type="title"/>
          </p:nvPr>
        </p:nvSpPr>
        <p:spPr>
          <a:xfrm>
            <a:off x="388943" y="365125"/>
            <a:ext cx="1150998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Reference</a:t>
            </a:r>
            <a:endParaRPr/>
          </a:p>
        </p:txBody>
      </p:sp>
      <p:sp>
        <p:nvSpPr>
          <p:cNvPr id="355" name="Google Shape;355;p2"/>
          <p:cNvSpPr txBox="1"/>
          <p:nvPr/>
        </p:nvSpPr>
        <p:spPr>
          <a:xfrm>
            <a:off x="401515" y="1584375"/>
            <a:ext cx="11388900" cy="400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03864"/>
              </a:buClr>
              <a:buSzPts val="2000"/>
              <a:buFont typeface="Arial"/>
              <a:buChar char="•"/>
            </a:pPr>
            <a:r>
              <a:rPr lang="en-US" sz="2000">
                <a:solidFill>
                  <a:srgbClr val="103864"/>
                </a:solidFill>
                <a:latin typeface="Sora"/>
                <a:ea typeface="Sora"/>
                <a:cs typeface="Sora"/>
                <a:sym typeface="Sora"/>
              </a:rPr>
              <a:t>Dataset peserta asuransi kesehatan, Pacmann</a:t>
            </a:r>
            <a:endParaRPr b="0" i="0" sz="1400" u="none" cap="none" strike="noStrike">
              <a:solidFill>
                <a:srgbClr val="000000"/>
              </a:solidFill>
              <a:latin typeface="Sora"/>
              <a:ea typeface="Sora"/>
              <a:cs typeface="Sora"/>
              <a:sym typeface="S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title"/>
          </p:nvPr>
        </p:nvSpPr>
        <p:spPr>
          <a:xfrm>
            <a:off x="316523" y="2691441"/>
            <a:ext cx="11582400" cy="89656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Introduction</a:t>
            </a:r>
            <a:endParaRPr/>
          </a:p>
        </p:txBody>
      </p:sp>
      <p:sp>
        <p:nvSpPr>
          <p:cNvPr id="210" name="Google Shape;210;p3"/>
          <p:cNvSpPr txBox="1"/>
          <p:nvPr/>
        </p:nvSpPr>
        <p:spPr>
          <a:xfrm>
            <a:off x="401515" y="1584375"/>
            <a:ext cx="11388900" cy="1236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Perusahaan asuransi memiliki berbagai pertimbangan dalam menentukan premi untuk pesertanya</a:t>
            </a:r>
            <a:endParaRPr sz="2000">
              <a:solidFill>
                <a:srgbClr val="103864"/>
              </a:solidFill>
              <a:latin typeface="Sora"/>
              <a:ea typeface="Sora"/>
              <a:cs typeface="Sora"/>
              <a:sym typeface="Sora"/>
            </a:endParaRPr>
          </a:p>
          <a:p>
            <a:pPr indent="-285750" lvl="0" marL="285750" marR="0" rtl="0" algn="l">
              <a:lnSpc>
                <a:spcPct val="115000"/>
              </a:lnSpc>
              <a:spcBef>
                <a:spcPts val="1000"/>
              </a:spcBef>
              <a:spcAft>
                <a:spcPts val="1000"/>
              </a:spcAft>
              <a:buClr>
                <a:srgbClr val="103864"/>
              </a:buClr>
              <a:buSzPts val="2000"/>
              <a:buFont typeface="Sora"/>
              <a:buChar char="•"/>
            </a:pPr>
            <a:r>
              <a:rPr lang="en-US" sz="2000">
                <a:solidFill>
                  <a:srgbClr val="103864"/>
                </a:solidFill>
                <a:latin typeface="Sora"/>
                <a:ea typeface="Sora"/>
                <a:cs typeface="Sora"/>
                <a:sym typeface="Sora"/>
              </a:rPr>
              <a:t>Mengeksplorasi berbagai faktor yang dapat menentukan premi asuransi kesehatan</a:t>
            </a:r>
            <a:endParaRPr sz="2000">
              <a:solidFill>
                <a:srgbClr val="103864"/>
              </a:solidFill>
              <a:latin typeface="Sora"/>
              <a:ea typeface="Sora"/>
              <a:cs typeface="Sora"/>
              <a:sym typeface="S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42ad2f6649_0_7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Dataset &amp; Tools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6242952d22_0_0"/>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Dataset &amp; Tools</a:t>
            </a:r>
            <a:endParaRPr/>
          </a:p>
        </p:txBody>
      </p:sp>
      <p:graphicFrame>
        <p:nvGraphicFramePr>
          <p:cNvPr id="222" name="Google Shape;222;g16242952d22_0_0"/>
          <p:cNvGraphicFramePr/>
          <p:nvPr/>
        </p:nvGraphicFramePr>
        <p:xfrm>
          <a:off x="952500" y="1690820"/>
          <a:ext cx="3000000" cy="3000000"/>
        </p:xfrm>
        <a:graphic>
          <a:graphicData uri="http://schemas.openxmlformats.org/drawingml/2006/table">
            <a:tbl>
              <a:tblPr>
                <a:noFill/>
                <a:tableStyleId>{A1A35484-41AC-4510-B2EA-4941EDDCA60D}</a:tableStyleId>
              </a:tblPr>
              <a:tblGrid>
                <a:gridCol w="982475"/>
                <a:gridCol w="2179750"/>
                <a:gridCol w="7124775"/>
              </a:tblGrid>
              <a:tr h="448300">
                <a:tc>
                  <a:txBody>
                    <a:bodyPr/>
                    <a:lstStyle/>
                    <a:p>
                      <a:pPr indent="0" lvl="0" marL="0" rtl="0" algn="ctr">
                        <a:spcBef>
                          <a:spcPts val="0"/>
                        </a:spcBef>
                        <a:spcAft>
                          <a:spcPts val="0"/>
                        </a:spcAft>
                        <a:buNone/>
                      </a:pPr>
                      <a:r>
                        <a:rPr b="1" lang="en-US">
                          <a:solidFill>
                            <a:schemeClr val="lt1"/>
                          </a:solidFill>
                          <a:latin typeface="Sora"/>
                          <a:ea typeface="Sora"/>
                          <a:cs typeface="Sora"/>
                          <a:sym typeface="Sora"/>
                        </a:rPr>
                        <a:t>Variabel</a:t>
                      </a:r>
                      <a:endParaRPr b="1">
                        <a:solidFill>
                          <a:schemeClr val="lt1"/>
                        </a:solidFill>
                        <a:latin typeface="Sora"/>
                        <a:ea typeface="Sora"/>
                        <a:cs typeface="Sora"/>
                        <a:sym typeface="Sora"/>
                      </a:endParaRPr>
                    </a:p>
                  </a:txBody>
                  <a:tcPr marT="91425" marB="91425" marR="91425" marL="91425" anchor="ctr">
                    <a:solidFill>
                      <a:srgbClr val="103864"/>
                    </a:solidFill>
                  </a:tcPr>
                </a:tc>
                <a:tc>
                  <a:txBody>
                    <a:bodyPr/>
                    <a:lstStyle/>
                    <a:p>
                      <a:pPr indent="0" lvl="0" marL="0" rtl="0" algn="ctr">
                        <a:spcBef>
                          <a:spcPts val="0"/>
                        </a:spcBef>
                        <a:spcAft>
                          <a:spcPts val="0"/>
                        </a:spcAft>
                        <a:buNone/>
                      </a:pPr>
                      <a:r>
                        <a:rPr b="1" lang="en-US">
                          <a:solidFill>
                            <a:schemeClr val="lt1"/>
                          </a:solidFill>
                          <a:latin typeface="Sora"/>
                          <a:ea typeface="Sora"/>
                          <a:cs typeface="Sora"/>
                          <a:sym typeface="Sora"/>
                        </a:rPr>
                        <a:t>Tipe Variabel</a:t>
                      </a:r>
                      <a:endParaRPr b="1">
                        <a:solidFill>
                          <a:schemeClr val="lt1"/>
                        </a:solidFill>
                        <a:latin typeface="Sora"/>
                        <a:ea typeface="Sora"/>
                        <a:cs typeface="Sora"/>
                        <a:sym typeface="Sora"/>
                      </a:endParaRPr>
                    </a:p>
                  </a:txBody>
                  <a:tcPr marT="91425" marB="91425" marR="91425" marL="91425" anchor="ctr">
                    <a:solidFill>
                      <a:srgbClr val="103864"/>
                    </a:solidFill>
                  </a:tcPr>
                </a:tc>
                <a:tc>
                  <a:txBody>
                    <a:bodyPr/>
                    <a:lstStyle/>
                    <a:p>
                      <a:pPr indent="0" lvl="0" marL="0" rtl="0" algn="ctr">
                        <a:spcBef>
                          <a:spcPts val="0"/>
                        </a:spcBef>
                        <a:spcAft>
                          <a:spcPts val="0"/>
                        </a:spcAft>
                        <a:buNone/>
                      </a:pPr>
                      <a:r>
                        <a:rPr b="1" lang="en-US">
                          <a:solidFill>
                            <a:schemeClr val="lt1"/>
                          </a:solidFill>
                          <a:latin typeface="Sora"/>
                          <a:ea typeface="Sora"/>
                          <a:cs typeface="Sora"/>
                          <a:sym typeface="Sora"/>
                        </a:rPr>
                        <a:t>Definisi</a:t>
                      </a:r>
                      <a:endParaRPr b="1">
                        <a:solidFill>
                          <a:schemeClr val="lt1"/>
                        </a:solidFill>
                        <a:latin typeface="Sora"/>
                        <a:ea typeface="Sora"/>
                        <a:cs typeface="Sora"/>
                        <a:sym typeface="Sora"/>
                      </a:endParaRPr>
                    </a:p>
                  </a:txBody>
                  <a:tcPr marT="91425" marB="91425" marR="91425" marL="91425" anchor="ctr">
                    <a:solidFill>
                      <a:srgbClr val="103864"/>
                    </a:solidFill>
                  </a:tcPr>
                </a:tc>
              </a:tr>
              <a:tr h="448300">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Age</a:t>
                      </a:r>
                      <a:endParaRPr b="1">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Numerikal - Diskrit</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l">
                        <a:spcBef>
                          <a:spcPts val="0"/>
                        </a:spcBef>
                        <a:spcAft>
                          <a:spcPts val="0"/>
                        </a:spcAft>
                        <a:buNone/>
                      </a:pPr>
                      <a:r>
                        <a:rPr lang="en-US">
                          <a:solidFill>
                            <a:srgbClr val="103864"/>
                          </a:solidFill>
                          <a:latin typeface="Sora"/>
                          <a:ea typeface="Sora"/>
                          <a:cs typeface="Sora"/>
                          <a:sym typeface="Sora"/>
                        </a:rPr>
                        <a:t>Umur peserta asuransi kesehatan</a:t>
                      </a:r>
                      <a:endParaRPr>
                        <a:solidFill>
                          <a:srgbClr val="103864"/>
                        </a:solidFill>
                        <a:latin typeface="Sora"/>
                        <a:ea typeface="Sora"/>
                        <a:cs typeface="Sora"/>
                        <a:sym typeface="Sora"/>
                      </a:endParaRPr>
                    </a:p>
                  </a:txBody>
                  <a:tcPr marT="91425" marB="91425" marR="91425" marL="91425" anchor="ctr"/>
                </a:tc>
              </a:tr>
              <a:tr h="431075">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Sex</a:t>
                      </a:r>
                      <a:endParaRPr b="1">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Kategorikal - Nominal</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l">
                        <a:spcBef>
                          <a:spcPts val="0"/>
                        </a:spcBef>
                        <a:spcAft>
                          <a:spcPts val="0"/>
                        </a:spcAft>
                        <a:buNone/>
                      </a:pPr>
                      <a:r>
                        <a:rPr lang="en-US">
                          <a:solidFill>
                            <a:srgbClr val="103864"/>
                          </a:solidFill>
                          <a:latin typeface="Sora"/>
                          <a:ea typeface="Sora"/>
                          <a:cs typeface="Sora"/>
                          <a:sym typeface="Sora"/>
                        </a:rPr>
                        <a:t>Jenis kelamin peserta asuransi (male/female)</a:t>
                      </a:r>
                      <a:endParaRPr>
                        <a:solidFill>
                          <a:srgbClr val="103864"/>
                        </a:solidFill>
                        <a:latin typeface="Sora"/>
                        <a:ea typeface="Sora"/>
                        <a:cs typeface="Sora"/>
                        <a:sym typeface="Sora"/>
                      </a:endParaRPr>
                    </a:p>
                  </a:txBody>
                  <a:tcPr marT="91425" marB="91425" marR="91425" marL="91425" anchor="ctr"/>
                </a:tc>
              </a:tr>
              <a:tr h="431075">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BMI</a:t>
                      </a:r>
                      <a:endParaRPr b="1">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Numerikal - Kontinu</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l">
                        <a:spcBef>
                          <a:spcPts val="0"/>
                        </a:spcBef>
                        <a:spcAft>
                          <a:spcPts val="0"/>
                        </a:spcAft>
                        <a:buNone/>
                      </a:pPr>
                      <a:r>
                        <a:rPr lang="en-US">
                          <a:solidFill>
                            <a:srgbClr val="103864"/>
                          </a:solidFill>
                          <a:latin typeface="Sora"/>
                          <a:ea typeface="Sora"/>
                          <a:cs typeface="Sora"/>
                          <a:sym typeface="Sora"/>
                        </a:rPr>
                        <a:t>Perbandingan berat dan tinggi badan peserta asuransi yang mendefinisikan bentuk badan peserta (kurus, sedang, ideal, gemuk, obesitas)</a:t>
                      </a:r>
                      <a:endParaRPr>
                        <a:solidFill>
                          <a:srgbClr val="103864"/>
                        </a:solidFill>
                        <a:latin typeface="Sora"/>
                        <a:ea typeface="Sora"/>
                        <a:cs typeface="Sora"/>
                        <a:sym typeface="Sora"/>
                      </a:endParaRPr>
                    </a:p>
                  </a:txBody>
                  <a:tcPr marT="91425" marB="91425" marR="91425" marL="91425" anchor="ctr"/>
                </a:tc>
              </a:tr>
              <a:tr h="431075">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Children</a:t>
                      </a:r>
                      <a:endParaRPr b="1">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Numerikal - Diskrit</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l">
                        <a:spcBef>
                          <a:spcPts val="0"/>
                        </a:spcBef>
                        <a:spcAft>
                          <a:spcPts val="0"/>
                        </a:spcAft>
                        <a:buNone/>
                      </a:pPr>
                      <a:r>
                        <a:rPr lang="en-US">
                          <a:solidFill>
                            <a:srgbClr val="103864"/>
                          </a:solidFill>
                          <a:latin typeface="Sora"/>
                          <a:ea typeface="Sora"/>
                          <a:cs typeface="Sora"/>
                          <a:sym typeface="Sora"/>
                        </a:rPr>
                        <a:t>Jumlah anak peserta asuransi</a:t>
                      </a:r>
                      <a:endParaRPr>
                        <a:solidFill>
                          <a:srgbClr val="103864"/>
                        </a:solidFill>
                        <a:latin typeface="Sora"/>
                        <a:ea typeface="Sora"/>
                        <a:cs typeface="Sora"/>
                        <a:sym typeface="Sora"/>
                      </a:endParaRPr>
                    </a:p>
                  </a:txBody>
                  <a:tcPr marT="91425" marB="91425" marR="91425" marL="91425" anchor="ctr"/>
                </a:tc>
              </a:tr>
              <a:tr h="431075">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Smoker</a:t>
                      </a:r>
                      <a:endParaRPr b="1">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Kategorikal - Nominal</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l">
                        <a:spcBef>
                          <a:spcPts val="0"/>
                        </a:spcBef>
                        <a:spcAft>
                          <a:spcPts val="0"/>
                        </a:spcAft>
                        <a:buNone/>
                      </a:pPr>
                      <a:r>
                        <a:rPr lang="en-US">
                          <a:solidFill>
                            <a:srgbClr val="103864"/>
                          </a:solidFill>
                          <a:latin typeface="Sora"/>
                          <a:ea typeface="Sora"/>
                          <a:cs typeface="Sora"/>
                          <a:sym typeface="Sora"/>
                        </a:rPr>
                        <a:t>Peserta asuransi merupakan kelompok perokok atau bukan perokok</a:t>
                      </a:r>
                      <a:endParaRPr>
                        <a:solidFill>
                          <a:srgbClr val="103864"/>
                        </a:solidFill>
                        <a:latin typeface="Sora"/>
                        <a:ea typeface="Sora"/>
                        <a:cs typeface="Sora"/>
                        <a:sym typeface="Sora"/>
                      </a:endParaRPr>
                    </a:p>
                  </a:txBody>
                  <a:tcPr marT="91425" marB="91425" marR="91425" marL="91425" anchor="ctr"/>
                </a:tc>
              </a:tr>
              <a:tr h="431075">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Region</a:t>
                      </a:r>
                      <a:endParaRPr b="1">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US">
                          <a:solidFill>
                            <a:srgbClr val="103864"/>
                          </a:solidFill>
                          <a:latin typeface="Sora"/>
                          <a:ea typeface="Sora"/>
                          <a:cs typeface="Sora"/>
                          <a:sym typeface="Sora"/>
                        </a:rPr>
                        <a:t>Kategorikal - Nominal</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l">
                        <a:spcBef>
                          <a:spcPts val="0"/>
                        </a:spcBef>
                        <a:spcAft>
                          <a:spcPts val="0"/>
                        </a:spcAft>
                        <a:buNone/>
                      </a:pPr>
                      <a:r>
                        <a:rPr lang="en-US">
                          <a:solidFill>
                            <a:srgbClr val="103864"/>
                          </a:solidFill>
                          <a:latin typeface="Sora"/>
                          <a:ea typeface="Sora"/>
                          <a:cs typeface="Sora"/>
                          <a:sym typeface="Sora"/>
                        </a:rPr>
                        <a:t>Daerah tempat tinggal peserta asuransi</a:t>
                      </a:r>
                      <a:endParaRPr>
                        <a:solidFill>
                          <a:srgbClr val="103864"/>
                        </a:solidFill>
                        <a:latin typeface="Sora"/>
                        <a:ea typeface="Sora"/>
                        <a:cs typeface="Sora"/>
                        <a:sym typeface="Sora"/>
                      </a:endParaRPr>
                    </a:p>
                  </a:txBody>
                  <a:tcPr marT="91425" marB="91425" marR="91425" marL="91425" anchor="ctr"/>
                </a:tc>
              </a:tr>
              <a:tr h="431075">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Charges</a:t>
                      </a:r>
                      <a:endParaRPr b="1">
                        <a:solidFill>
                          <a:srgbClr val="103864"/>
                        </a:solidFill>
                        <a:latin typeface="Sora"/>
                        <a:ea typeface="Sora"/>
                        <a:cs typeface="Sora"/>
                        <a:sym typeface="Sora"/>
                      </a:endParaRPr>
                    </a:p>
                  </a:txBody>
                  <a:tcPr marT="91425" marB="91425" marR="91425" marL="91425" anchor="ct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Numerikal - Kontinu</a:t>
                      </a:r>
                      <a:endParaRPr>
                        <a:solidFill>
                          <a:srgbClr val="103864"/>
                        </a:solidFill>
                        <a:latin typeface="Sora"/>
                        <a:ea typeface="Sora"/>
                        <a:cs typeface="Sora"/>
                        <a:sym typeface="Sora"/>
                      </a:endParaRPr>
                    </a:p>
                  </a:txBody>
                  <a:tcPr marT="91425" marB="91425" marR="91425" marL="91425" anchor="ctr"/>
                </a:tc>
                <a:tc>
                  <a:txBody>
                    <a:bodyPr/>
                    <a:lstStyle/>
                    <a:p>
                      <a:pPr indent="0" lvl="0" marL="0" rtl="0" algn="l">
                        <a:spcBef>
                          <a:spcPts val="0"/>
                        </a:spcBef>
                        <a:spcAft>
                          <a:spcPts val="0"/>
                        </a:spcAft>
                        <a:buNone/>
                      </a:pPr>
                      <a:r>
                        <a:rPr lang="en-US">
                          <a:solidFill>
                            <a:srgbClr val="103864"/>
                          </a:solidFill>
                          <a:latin typeface="Sora"/>
                          <a:ea typeface="Sora"/>
                          <a:cs typeface="Sora"/>
                          <a:sym typeface="Sora"/>
                        </a:rPr>
                        <a:t>Premi yang harus dibayar peserta asuransi</a:t>
                      </a:r>
                      <a:endParaRPr>
                        <a:solidFill>
                          <a:srgbClr val="103864"/>
                        </a:solidFill>
                        <a:latin typeface="Sora"/>
                        <a:ea typeface="Sora"/>
                        <a:cs typeface="Sora"/>
                        <a:sym typeface="Sora"/>
                      </a:endParaRPr>
                    </a:p>
                  </a:txBody>
                  <a:tcPr marT="91425" marB="91425" marR="91425" marL="91425" anchor="ctr"/>
                </a:tc>
              </a:tr>
              <a:tr h="431075">
                <a:tc rowSpan="2">
                  <a:txBody>
                    <a:bodyPr/>
                    <a:lstStyle/>
                    <a:p>
                      <a:pPr indent="0" lvl="0" marL="0" rtl="0" algn="ctr">
                        <a:spcBef>
                          <a:spcPts val="0"/>
                        </a:spcBef>
                        <a:spcAft>
                          <a:spcPts val="0"/>
                        </a:spcAft>
                        <a:buNone/>
                      </a:pPr>
                      <a:r>
                        <a:rPr b="1" lang="en-US">
                          <a:solidFill>
                            <a:srgbClr val="103864"/>
                          </a:solidFill>
                          <a:latin typeface="Sora"/>
                          <a:ea typeface="Sora"/>
                          <a:cs typeface="Sora"/>
                          <a:sym typeface="Sora"/>
                        </a:rPr>
                        <a:t>TOOLS</a:t>
                      </a:r>
                      <a:endParaRPr b="1">
                        <a:solidFill>
                          <a:srgbClr val="103864"/>
                        </a:solidFill>
                        <a:latin typeface="Sora"/>
                        <a:ea typeface="Sora"/>
                        <a:cs typeface="Sora"/>
                        <a:sym typeface="Sora"/>
                      </a:endParaRPr>
                    </a:p>
                  </a:txBody>
                  <a:tcPr marT="91425" marB="91425" marR="91425" marL="91425" anchor="ctr">
                    <a:solidFill>
                      <a:srgbClr val="F3C145"/>
                    </a:solidFill>
                  </a:tcPr>
                </a:tc>
                <a:tc gridSpan="2">
                  <a:txBody>
                    <a:bodyPr/>
                    <a:lstStyle/>
                    <a:p>
                      <a:pPr indent="0" lvl="0" marL="0" rtl="0" algn="l">
                        <a:spcBef>
                          <a:spcPts val="0"/>
                        </a:spcBef>
                        <a:spcAft>
                          <a:spcPts val="0"/>
                        </a:spcAft>
                        <a:buNone/>
                      </a:pPr>
                      <a:r>
                        <a:rPr lang="en-US">
                          <a:solidFill>
                            <a:srgbClr val="103864"/>
                          </a:solidFill>
                          <a:latin typeface="Sora"/>
                          <a:ea typeface="Sora"/>
                          <a:cs typeface="Sora"/>
                          <a:sym typeface="Sora"/>
                        </a:rPr>
                        <a:t>Excel: </a:t>
                      </a:r>
                      <a:r>
                        <a:rPr lang="en-US">
                          <a:solidFill>
                            <a:srgbClr val="103864"/>
                          </a:solidFill>
                          <a:latin typeface="Sora"/>
                          <a:ea typeface="Sora"/>
                          <a:cs typeface="Sora"/>
                          <a:sym typeface="Sora"/>
                        </a:rPr>
                        <a:t>Statistik deskriptif, analisa variabel kategorikal, analisa variabel kontinu, uji hipotesis</a:t>
                      </a:r>
                      <a:endParaRPr>
                        <a:solidFill>
                          <a:srgbClr val="103864"/>
                        </a:solidFill>
                        <a:latin typeface="Sora"/>
                        <a:ea typeface="Sora"/>
                        <a:cs typeface="Sora"/>
                        <a:sym typeface="Sora"/>
                      </a:endParaRPr>
                    </a:p>
                  </a:txBody>
                  <a:tcPr marT="91425" marB="91425" marR="91425" marL="91425" anchor="ctr">
                    <a:solidFill>
                      <a:srgbClr val="F3C145"/>
                    </a:solidFill>
                  </a:tcPr>
                </a:tc>
                <a:tc hMerge="1"/>
              </a:tr>
              <a:tr h="431075">
                <a:tc vMerge="1"/>
                <a:tc gridSpan="2">
                  <a:txBody>
                    <a:bodyPr/>
                    <a:lstStyle/>
                    <a:p>
                      <a:pPr indent="0" lvl="0" marL="0" rtl="0" algn="l">
                        <a:spcBef>
                          <a:spcPts val="0"/>
                        </a:spcBef>
                        <a:spcAft>
                          <a:spcPts val="0"/>
                        </a:spcAft>
                        <a:buNone/>
                      </a:pPr>
                      <a:r>
                        <a:rPr lang="en-US">
                          <a:solidFill>
                            <a:srgbClr val="103864"/>
                          </a:solidFill>
                          <a:latin typeface="Sora"/>
                          <a:ea typeface="Sora"/>
                          <a:cs typeface="Sora"/>
                          <a:sym typeface="Sora"/>
                        </a:rPr>
                        <a:t>Tableau: </a:t>
                      </a:r>
                      <a:r>
                        <a:rPr lang="en-US">
                          <a:solidFill>
                            <a:srgbClr val="103864"/>
                          </a:solidFill>
                          <a:latin typeface="Sora"/>
                          <a:ea typeface="Sora"/>
                          <a:cs typeface="Sora"/>
                          <a:sym typeface="Sora"/>
                        </a:rPr>
                        <a:t>Uji korelasi</a:t>
                      </a:r>
                      <a:endParaRPr>
                        <a:solidFill>
                          <a:srgbClr val="103864"/>
                        </a:solidFill>
                        <a:latin typeface="Sora"/>
                        <a:ea typeface="Sora"/>
                        <a:cs typeface="Sora"/>
                        <a:sym typeface="Sora"/>
                      </a:endParaRPr>
                    </a:p>
                  </a:txBody>
                  <a:tcPr marT="91425" marB="91425" marR="91425" marL="91425" anchor="ctr">
                    <a:solidFill>
                      <a:srgbClr val="F3C145"/>
                    </a:solidFill>
                  </a:tcPr>
                </a:tc>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42ad2f6649_0_4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Descriptive Statistics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42ad2f6649_0_8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Average of variables</a:t>
            </a:r>
            <a:endParaRPr/>
          </a:p>
        </p:txBody>
      </p:sp>
      <p:graphicFrame>
        <p:nvGraphicFramePr>
          <p:cNvPr id="234" name="Google Shape;234;g142ad2f6649_0_84"/>
          <p:cNvGraphicFramePr/>
          <p:nvPr/>
        </p:nvGraphicFramePr>
        <p:xfrm>
          <a:off x="1938250" y="1690825"/>
          <a:ext cx="3000000" cy="3000000"/>
        </p:xfrm>
        <a:graphic>
          <a:graphicData uri="http://schemas.openxmlformats.org/drawingml/2006/table">
            <a:tbl>
              <a:tblPr>
                <a:noFill/>
                <a:tableStyleId>{A1A35484-41AC-4510-B2EA-4941EDDCA60D}</a:tableStyleId>
              </a:tblPr>
              <a:tblGrid>
                <a:gridCol w="4157750"/>
                <a:gridCol w="4157750"/>
              </a:tblGrid>
              <a:tr h="396200">
                <a:tc gridSpan="2">
                  <a:txBody>
                    <a:bodyPr/>
                    <a:lstStyle/>
                    <a:p>
                      <a:pPr indent="0" lvl="0" marL="0" rtl="0" algn="ctr">
                        <a:spcBef>
                          <a:spcPts val="0"/>
                        </a:spcBef>
                        <a:spcAft>
                          <a:spcPts val="0"/>
                        </a:spcAft>
                        <a:buNone/>
                      </a:pPr>
                      <a:r>
                        <a:rPr lang="en-US">
                          <a:solidFill>
                            <a:schemeClr val="lt1"/>
                          </a:solidFill>
                          <a:latin typeface="Sora"/>
                          <a:ea typeface="Sora"/>
                          <a:cs typeface="Sora"/>
                          <a:sym typeface="Sora"/>
                        </a:rPr>
                        <a:t>Rumus </a:t>
                      </a:r>
                      <a:r>
                        <a:rPr b="1" lang="en-US">
                          <a:solidFill>
                            <a:schemeClr val="lt1"/>
                          </a:solidFill>
                          <a:latin typeface="Sora"/>
                          <a:ea typeface="Sora"/>
                          <a:cs typeface="Sora"/>
                          <a:sym typeface="Sora"/>
                        </a:rPr>
                        <a:t>rata-rata </a:t>
                      </a:r>
                      <a:r>
                        <a:rPr lang="en-US">
                          <a:solidFill>
                            <a:schemeClr val="lt1"/>
                          </a:solidFill>
                          <a:latin typeface="Sora"/>
                          <a:ea typeface="Sora"/>
                          <a:cs typeface="Sora"/>
                          <a:sym typeface="Sora"/>
                        </a:rPr>
                        <a:t>variabel: </a:t>
                      </a:r>
                      <a:r>
                        <a:rPr lang="en-US">
                          <a:solidFill>
                            <a:schemeClr val="lt1"/>
                          </a:solidFill>
                          <a:latin typeface="Sora"/>
                          <a:ea typeface="Sora"/>
                          <a:cs typeface="Sora"/>
                          <a:sym typeface="Sora"/>
                        </a:rPr>
                        <a:t>SUBTOTAL(</a:t>
                      </a:r>
                      <a:r>
                        <a:rPr b="1" lang="en-US">
                          <a:solidFill>
                            <a:schemeClr val="lt1"/>
                          </a:solidFill>
                          <a:latin typeface="Sora"/>
                          <a:ea typeface="Sora"/>
                          <a:cs typeface="Sora"/>
                          <a:sym typeface="Sora"/>
                        </a:rPr>
                        <a:t>1</a:t>
                      </a:r>
                      <a:r>
                        <a:rPr lang="en-US">
                          <a:solidFill>
                            <a:schemeClr val="lt1"/>
                          </a:solidFill>
                          <a:latin typeface="Sora"/>
                          <a:ea typeface="Sora"/>
                          <a:cs typeface="Sora"/>
                          <a:sym typeface="Sora"/>
                        </a:rPr>
                        <a:t>, range_data) | </a:t>
                      </a:r>
                      <a:r>
                        <a:rPr b="1" lang="en-US">
                          <a:solidFill>
                            <a:schemeClr val="lt1"/>
                          </a:solidFill>
                          <a:latin typeface="Sora"/>
                          <a:ea typeface="Sora"/>
                          <a:cs typeface="Sora"/>
                          <a:sym typeface="Sora"/>
                        </a:rPr>
                        <a:t>1</a:t>
                      </a:r>
                      <a:r>
                        <a:rPr lang="en-US">
                          <a:solidFill>
                            <a:schemeClr val="lt1"/>
                          </a:solidFill>
                          <a:latin typeface="Sora"/>
                          <a:ea typeface="Sora"/>
                          <a:cs typeface="Sora"/>
                          <a:sym typeface="Sora"/>
                        </a:rPr>
                        <a:t> = AVERAGE</a:t>
                      </a:r>
                      <a:endParaRPr>
                        <a:solidFill>
                          <a:schemeClr val="lt1"/>
                        </a:solidFill>
                        <a:latin typeface="Sora"/>
                        <a:ea typeface="Sora"/>
                        <a:cs typeface="Sora"/>
                        <a:sym typeface="Sora"/>
                      </a:endParaRPr>
                    </a:p>
                  </a:txBody>
                  <a:tcPr marT="91425" marB="91425" marR="91425" marL="91425">
                    <a:solidFill>
                      <a:srgbClr val="103864"/>
                    </a:solidFill>
                  </a:tcPr>
                </a:tc>
                <a:tc hMerge="1"/>
              </a:tr>
              <a:tr h="396200">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Variabel</a:t>
                      </a:r>
                      <a:endParaRPr b="1">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Hasil</a:t>
                      </a:r>
                      <a:endParaRPr b="1">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Umur perokok pria</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38.45</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Umur perokok wanita</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38.61</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BMI bukan perokok</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30.65</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BMI perokok</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30.71</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BMI pria</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30.94</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BMI wanita</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30.38</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Premi bukan perokok</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8,434.27</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Premi perokok</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32,050.23</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Premi bukan perokok dengan BMI ≥ 25</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8,633.96</a:t>
                      </a:r>
                      <a:endParaRPr>
                        <a:solidFill>
                          <a:srgbClr val="103864"/>
                        </a:solidFill>
                        <a:latin typeface="Sora"/>
                        <a:ea typeface="Sora"/>
                        <a:cs typeface="Sora"/>
                        <a:sym typeface="Sora"/>
                      </a:endParaRPr>
                    </a:p>
                  </a:txBody>
                  <a:tcPr marT="91425" marB="91425" marR="91425" marL="91425"/>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Premi perokok dengan BMI ≥ 25</a:t>
                      </a:r>
                      <a:endParaRPr>
                        <a:solidFill>
                          <a:srgbClr val="103864"/>
                        </a:solidFill>
                        <a:latin typeface="Sora"/>
                        <a:ea typeface="Sora"/>
                        <a:cs typeface="Sora"/>
                        <a:sym typeface="Sora"/>
                      </a:endParaRPr>
                    </a:p>
                  </a:txBody>
                  <a:tcPr marT="91425" marB="91425" marR="91425" marL="91425"/>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35,116.91</a:t>
                      </a:r>
                      <a:endParaRPr>
                        <a:solidFill>
                          <a:srgbClr val="103864"/>
                        </a:solidFill>
                        <a:latin typeface="Sora"/>
                        <a:ea typeface="Sora"/>
                        <a:cs typeface="Sora"/>
                        <a:sym typeface="Sora"/>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6242952d22_0_8"/>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Variance of variables</a:t>
            </a:r>
            <a:endParaRPr/>
          </a:p>
        </p:txBody>
      </p:sp>
      <p:graphicFrame>
        <p:nvGraphicFramePr>
          <p:cNvPr id="240" name="Google Shape;240;g16242952d22_0_8"/>
          <p:cNvGraphicFramePr/>
          <p:nvPr/>
        </p:nvGraphicFramePr>
        <p:xfrm>
          <a:off x="1938250" y="1690825"/>
          <a:ext cx="3000000" cy="3000000"/>
        </p:xfrm>
        <a:graphic>
          <a:graphicData uri="http://schemas.openxmlformats.org/drawingml/2006/table">
            <a:tbl>
              <a:tblPr>
                <a:noFill/>
                <a:tableStyleId>{A1A35484-41AC-4510-B2EA-4941EDDCA60D}</a:tableStyleId>
              </a:tblPr>
              <a:tblGrid>
                <a:gridCol w="4157750"/>
                <a:gridCol w="4157750"/>
              </a:tblGrid>
              <a:tr h="396200">
                <a:tc gridSpan="2">
                  <a:txBody>
                    <a:bodyPr/>
                    <a:lstStyle/>
                    <a:p>
                      <a:pPr indent="0" lvl="0" marL="0" rtl="0" algn="ctr">
                        <a:spcBef>
                          <a:spcPts val="0"/>
                        </a:spcBef>
                        <a:spcAft>
                          <a:spcPts val="0"/>
                        </a:spcAft>
                        <a:buNone/>
                      </a:pPr>
                      <a:r>
                        <a:rPr lang="en-US">
                          <a:solidFill>
                            <a:schemeClr val="lt1"/>
                          </a:solidFill>
                          <a:latin typeface="Sora"/>
                          <a:ea typeface="Sora"/>
                          <a:cs typeface="Sora"/>
                          <a:sym typeface="Sora"/>
                        </a:rPr>
                        <a:t>Rumus </a:t>
                      </a:r>
                      <a:r>
                        <a:rPr b="1" lang="en-US">
                          <a:solidFill>
                            <a:schemeClr val="lt1"/>
                          </a:solidFill>
                          <a:latin typeface="Sora"/>
                          <a:ea typeface="Sora"/>
                          <a:cs typeface="Sora"/>
                          <a:sym typeface="Sora"/>
                        </a:rPr>
                        <a:t>varians</a:t>
                      </a:r>
                      <a:r>
                        <a:rPr b="1" lang="en-US">
                          <a:solidFill>
                            <a:schemeClr val="lt1"/>
                          </a:solidFill>
                          <a:latin typeface="Sora"/>
                          <a:ea typeface="Sora"/>
                          <a:cs typeface="Sora"/>
                          <a:sym typeface="Sora"/>
                        </a:rPr>
                        <a:t> </a:t>
                      </a:r>
                      <a:r>
                        <a:rPr lang="en-US">
                          <a:solidFill>
                            <a:schemeClr val="lt1"/>
                          </a:solidFill>
                          <a:latin typeface="Sora"/>
                          <a:ea typeface="Sora"/>
                          <a:cs typeface="Sora"/>
                          <a:sym typeface="Sora"/>
                        </a:rPr>
                        <a:t>variabel: SUBTOTAL(</a:t>
                      </a:r>
                      <a:r>
                        <a:rPr b="1" lang="en-US">
                          <a:solidFill>
                            <a:schemeClr val="lt1"/>
                          </a:solidFill>
                          <a:latin typeface="Sora"/>
                          <a:ea typeface="Sora"/>
                          <a:cs typeface="Sora"/>
                          <a:sym typeface="Sora"/>
                        </a:rPr>
                        <a:t>11</a:t>
                      </a:r>
                      <a:r>
                        <a:rPr lang="en-US">
                          <a:solidFill>
                            <a:schemeClr val="lt1"/>
                          </a:solidFill>
                          <a:latin typeface="Sora"/>
                          <a:ea typeface="Sora"/>
                          <a:cs typeface="Sora"/>
                          <a:sym typeface="Sora"/>
                        </a:rPr>
                        <a:t>, range_data) | </a:t>
                      </a:r>
                      <a:r>
                        <a:rPr b="1" lang="en-US">
                          <a:solidFill>
                            <a:schemeClr val="lt1"/>
                          </a:solidFill>
                          <a:latin typeface="Sora"/>
                          <a:ea typeface="Sora"/>
                          <a:cs typeface="Sora"/>
                          <a:sym typeface="Sora"/>
                        </a:rPr>
                        <a:t>11</a:t>
                      </a:r>
                      <a:r>
                        <a:rPr lang="en-US">
                          <a:solidFill>
                            <a:schemeClr val="lt1"/>
                          </a:solidFill>
                          <a:latin typeface="Sora"/>
                          <a:ea typeface="Sora"/>
                          <a:cs typeface="Sora"/>
                          <a:sym typeface="Sora"/>
                        </a:rPr>
                        <a:t> = POPULATION VARIANCE</a:t>
                      </a:r>
                      <a:endParaRPr>
                        <a:solidFill>
                          <a:schemeClr val="lt1"/>
                        </a:solidFill>
                        <a:latin typeface="Sora"/>
                        <a:ea typeface="Sora"/>
                        <a:cs typeface="Sora"/>
                        <a:sym typeface="Sora"/>
                      </a:endParaRPr>
                    </a:p>
                  </a:txBody>
                  <a:tcPr marT="91425" marB="91425" marR="91425" marL="91425">
                    <a:solidFill>
                      <a:srgbClr val="103864"/>
                    </a:solidFill>
                  </a:tcPr>
                </a:tc>
                <a:tc hMerge="1"/>
              </a:tr>
              <a:tr h="396200">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Variabel</a:t>
                      </a:r>
                      <a:endParaRPr b="1">
                        <a:solidFill>
                          <a:srgbClr val="103864"/>
                        </a:solidFill>
                        <a:latin typeface="Sora"/>
                        <a:ea typeface="Sora"/>
                        <a:cs typeface="Sora"/>
                        <a:sym typeface="Sor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103864"/>
                          </a:solidFill>
                          <a:latin typeface="Sora"/>
                          <a:ea typeface="Sora"/>
                          <a:cs typeface="Sora"/>
                          <a:sym typeface="Sora"/>
                        </a:rPr>
                        <a:t>Hasil</a:t>
                      </a:r>
                      <a:endParaRPr b="1">
                        <a:solidFill>
                          <a:srgbClr val="103864"/>
                        </a:solidFill>
                        <a:latin typeface="Sora"/>
                        <a:ea typeface="Sora"/>
                        <a:cs typeface="Sora"/>
                        <a:sym typeface="Sora"/>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Premi bukan perokok</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35,891,656.00</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Premi perokok</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132,721,153</a:t>
                      </a:r>
                      <a:r>
                        <a:rPr lang="en-US">
                          <a:solidFill>
                            <a:srgbClr val="103864"/>
                          </a:solidFill>
                          <a:latin typeface="Sora"/>
                          <a:ea typeface="Sora"/>
                          <a:cs typeface="Sora"/>
                          <a:sym typeface="Sora"/>
                        </a:rPr>
                        <a:t>.14</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Premi BMI ≥ 25</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164,314,801.84</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Premi BMI &lt; 25</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56,326,859.63</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Premi pria</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167,998,626.43</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US">
                          <a:solidFill>
                            <a:srgbClr val="103864"/>
                          </a:solidFill>
                          <a:latin typeface="Sora"/>
                          <a:ea typeface="Sora"/>
                          <a:cs typeface="Sora"/>
                          <a:sym typeface="Sora"/>
                        </a:rPr>
                        <a:t>Premi wanita</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103864"/>
                          </a:solidFill>
                          <a:latin typeface="Sora"/>
                          <a:ea typeface="Sora"/>
                          <a:cs typeface="Sora"/>
                          <a:sym typeface="Sora"/>
                        </a:rPr>
                        <a:t>123,660,966.64</a:t>
                      </a:r>
                      <a:endParaRPr>
                        <a:solidFill>
                          <a:srgbClr val="103864"/>
                        </a:solidFill>
                        <a:latin typeface="Sora"/>
                        <a:ea typeface="Sora"/>
                        <a:cs typeface="Sora"/>
                        <a:sym typeface="Sor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2022-06-30T03:08:43Z</dcterms:created>
  <dc:creator>RIDO TRI PUTRA</dc:creator>
</cp:coreProperties>
</file>