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3" r:id="rId1"/>
  </p:sldMasterIdLst>
  <p:notesMasterIdLst>
    <p:notesMasterId r:id="rId27"/>
  </p:notesMasterIdLst>
  <p:handoutMasterIdLst>
    <p:handoutMasterId r:id="rId28"/>
  </p:handoutMasterIdLst>
  <p:sldIdLst>
    <p:sldId id="257" r:id="rId2"/>
    <p:sldId id="258" r:id="rId3"/>
    <p:sldId id="259" r:id="rId4"/>
    <p:sldId id="261" r:id="rId5"/>
    <p:sldId id="260" r:id="rId6"/>
    <p:sldId id="262" r:id="rId7"/>
    <p:sldId id="263" r:id="rId8"/>
    <p:sldId id="272" r:id="rId9"/>
    <p:sldId id="273" r:id="rId10"/>
    <p:sldId id="274" r:id="rId11"/>
    <p:sldId id="276" r:id="rId12"/>
    <p:sldId id="277" r:id="rId13"/>
    <p:sldId id="278" r:id="rId14"/>
    <p:sldId id="279" r:id="rId15"/>
    <p:sldId id="264" r:id="rId16"/>
    <p:sldId id="265" r:id="rId17"/>
    <p:sldId id="266" r:id="rId18"/>
    <p:sldId id="267" r:id="rId19"/>
    <p:sldId id="268" r:id="rId20"/>
    <p:sldId id="269" r:id="rId21"/>
    <p:sldId id="270" r:id="rId22"/>
    <p:sldId id="271" r:id="rId23"/>
    <p:sldId id="280"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2641A86-FBF4-4831-9FF4-7B487F3492D7}" type="datetime1">
              <a:rPr lang="fr-FR" smtClean="0"/>
              <a:t>10/03/2022</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713F8BB-B1B5-4D35-A08C-A275931309FC}" type="datetime1">
              <a:rPr lang="fr-FR" smtClean="0"/>
              <a:t>10/03/2022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pPr rtl="0"/>
            <a:fld id="{EABA18A1-B72F-49DD-8A51-DC4A9B10C77C}" type="datetime1">
              <a:rPr lang="fr-FR" smtClean="0"/>
              <a:t>10/03/2022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pPr rtl="0"/>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308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33CD2423-DC0C-47A2-8916-10643EB35EC9}" type="datetime1">
              <a:rPr lang="fr-FR" smtClean="0"/>
              <a:t>10/03/2022</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923932364"/>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33CD2423-DC0C-47A2-8916-10643EB35EC9}" type="datetime1">
              <a:rPr lang="fr-FR" smtClean="0"/>
              <a:t>10/03/2022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924221350"/>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33CD2423-DC0C-47A2-8916-10643EB35EC9}" type="datetime1">
              <a:rPr lang="fr-FR" smtClean="0"/>
              <a:t>10/03/2022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859194497"/>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33CD2423-DC0C-47A2-8916-10643EB35EC9}" type="datetime1">
              <a:rPr lang="fr-FR" smtClean="0"/>
              <a:t>10/03/2022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874194659"/>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rtl="0"/>
            <a:fld id="{33CD2423-DC0C-47A2-8916-10643EB35EC9}" type="datetime1">
              <a:rPr lang="fr-FR" smtClean="0"/>
              <a:t>10/03/2022</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294317047"/>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rtl="0"/>
            <a:fld id="{33CD2423-DC0C-47A2-8916-10643EB35EC9}" type="datetime1">
              <a:rPr lang="fr-FR" smtClean="0"/>
              <a:t>10/03/2022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28554695"/>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pPr rtl="0"/>
            <a:fld id="{33CD2423-DC0C-47A2-8916-10643EB35EC9}" type="datetime1">
              <a:rPr lang="fr-FR" smtClean="0"/>
              <a:t>10/03/2022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16386341"/>
      </p:ext>
    </p:extLst>
  </p:cSld>
  <p:clrMapOvr>
    <a:masterClrMapping/>
  </p:clrMapOvr>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pPr rtl="0"/>
            <a:fld id="{33CD2423-DC0C-47A2-8916-10643EB35EC9}" type="datetime1">
              <a:rPr lang="fr-FR" smtClean="0"/>
              <a:t>10/03/2022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234887445"/>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33CD2423-DC0C-47A2-8916-10643EB35EC9}" type="datetime1">
              <a:rPr lang="fr-FR" smtClean="0"/>
              <a:t>10/03/2022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8532546"/>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33CD2423-DC0C-47A2-8916-10643EB35EC9}" type="datetime1">
              <a:rPr lang="fr-FR" smtClean="0"/>
              <a:t>10/03/2022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364292898"/>
      </p:ext>
    </p:extLst>
  </p:cSld>
  <p:clrMapOvr>
    <a:masterClrMapping/>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rtl="0"/>
            <a:fld id="{33CD2423-DC0C-47A2-8916-10643EB35EC9}" type="datetime1">
              <a:rPr lang="fr-FR" smtClean="0"/>
              <a:t>10/03/2022</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020655774"/>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rtl="0"/>
            <a:fld id="{33CD2423-DC0C-47A2-8916-10643EB35EC9}" type="datetime1">
              <a:rPr lang="fr-FR" smtClean="0"/>
              <a:t>10/03/2022</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89002717"/>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pPr rtl="0"/>
            <a:fld id="{33CD2423-DC0C-47A2-8916-10643EB35EC9}" type="datetime1">
              <a:rPr lang="fr-FR" smtClean="0"/>
              <a:t>10/03/2022</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66127054"/>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8C7E81F3-FFCD-4236-B158-26C78CAC6E11}" type="datetime1">
              <a:rPr lang="fr-FR" smtClean="0"/>
              <a:t>10/03/2022</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83013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33CD2423-DC0C-47A2-8916-10643EB35EC9}" type="datetime1">
              <a:rPr lang="fr-FR" smtClean="0"/>
              <a:t>10/03/2022</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32376328"/>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33CD2423-DC0C-47A2-8916-10643EB35EC9}" type="datetime1">
              <a:rPr lang="fr-FR" smtClean="0"/>
              <a:t>10/03/2022</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17396550"/>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rtl="0"/>
            <a:fld id="{33CD2423-DC0C-47A2-8916-10643EB35EC9}" type="datetime1">
              <a:rPr lang="fr-FR" smtClean="0"/>
              <a:t>10/03/2022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rtl="0"/>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142759885"/>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 id="2147484027" r:id="rId14"/>
    <p:sldLayoutId id="2147484028" r:id="rId15"/>
    <p:sldLayoutId id="2147484029" r:id="rId16"/>
    <p:sldLayoutId id="2147484030" r:id="rId17"/>
  </p:sldLayoutIdLst>
  <p:hf sldNum="0" hdr="0" ft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iffusion.crp.education/mod/glossary/showentry.php?eid=16235&amp;displayformat=dictionar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iffusion.crp.education/mod/glossary/showentry.php?eid=16219&amp;displayformat=dictionary" TargetMode="External"/><Relationship Id="rId2" Type="http://schemas.openxmlformats.org/officeDocument/2006/relationships/hyperlink" Target="https://diffusion.crp.education/mod/glossary/showentry.php?eid=16235&amp;displayformat=dictionary" TargetMode="External"/><Relationship Id="rId1" Type="http://schemas.openxmlformats.org/officeDocument/2006/relationships/slideLayout" Target="../slideLayouts/slideLayout2.xml"/><Relationship Id="rId4" Type="http://schemas.openxmlformats.org/officeDocument/2006/relationships/hyperlink" Target="https://diffusion.crp.education/mod/glossary/showentry.php?eid=16243&amp;displayformat=dictionar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iffusion.crp.education/mod/glossary/showentry.php?eid=16235&amp;displayformat=dictionary" TargetMode="External"/><Relationship Id="rId2" Type="http://schemas.openxmlformats.org/officeDocument/2006/relationships/hyperlink" Target="https://diffusion.crp.education/mod/glossary/showentry.php?eid=16220&amp;displayformat=dictionary" TargetMode="External"/><Relationship Id="rId1" Type="http://schemas.openxmlformats.org/officeDocument/2006/relationships/slideLayout" Target="../slideLayouts/slideLayout2.xml"/><Relationship Id="rId5" Type="http://schemas.openxmlformats.org/officeDocument/2006/relationships/hyperlink" Target="https://diffusion.crp.education/mod/glossary/showentry.php?eid=16238&amp;displayformat=dictionary" TargetMode="External"/><Relationship Id="rId4" Type="http://schemas.openxmlformats.org/officeDocument/2006/relationships/hyperlink" Target="https://diffusion.crp.education/mod/glossary/showentry.php?eid=16195&amp;displayformat=dictionar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fr" sz="8000"/>
              <a:t>Title Lorem Ipsum</a:t>
            </a:r>
          </a:p>
        </p:txBody>
      </p:sp>
      <p:sp>
        <p:nvSpPr>
          <p:cNvPr id="3" name="Sous-titr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fr" sz="2400">
                <a:solidFill>
                  <a:schemeClr val="tx1">
                    <a:lumMod val="85000"/>
                    <a:lumOff val="15000"/>
                  </a:schemeClr>
                </a:solidFill>
              </a:rPr>
              <a:t>Sit Dolor Amet</a:t>
            </a:r>
          </a:p>
        </p:txBody>
      </p:sp>
      <p:pic>
        <p:nvPicPr>
          <p:cNvPr id="5" name="Image 4" descr="Image contenant un bâtiment, un siège, un banc, un côté&#10;&#10;Description générée automatiquemen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re 1">
            <a:extLst>
              <a:ext uri="{FF2B5EF4-FFF2-40B4-BE49-F238E27FC236}">
                <a16:creationId xmlns:a16="http://schemas.microsoft.com/office/drawing/2014/main" id="{3E17F5C9-9917-414E-B013-FE9F83C2D7A0}"/>
              </a:ext>
            </a:extLst>
          </p:cNvPr>
          <p:cNvSpPr>
            <a:spLocks noGrp="1"/>
          </p:cNvSpPr>
          <p:nvPr>
            <p:ph type="title"/>
          </p:nvPr>
        </p:nvSpPr>
        <p:spPr>
          <a:xfrm>
            <a:off x="1154954" y="973668"/>
            <a:ext cx="8825659" cy="706964"/>
          </a:xfrm>
        </p:spPr>
        <p:txBody>
          <a:bodyPr/>
          <a:lstStyle/>
          <a:p>
            <a:r>
              <a:rPr lang="fr-FR" dirty="0"/>
              <a:t>              •   mode en série unitaire: </a:t>
            </a:r>
            <a:br>
              <a:rPr lang="fr-FR" dirty="0"/>
            </a:br>
            <a:r>
              <a:rPr lang="fr-FR" dirty="0"/>
              <a:t>                          «  limites »</a:t>
            </a:r>
            <a:br>
              <a:rPr lang="fr-FR" dirty="0"/>
            </a:br>
            <a:endParaRPr lang="fr-FR" dirty="0"/>
          </a:p>
        </p:txBody>
      </p:sp>
      <p:sp>
        <p:nvSpPr>
          <p:cNvPr id="18" name="Espace réservé du texte 2">
            <a:extLst>
              <a:ext uri="{FF2B5EF4-FFF2-40B4-BE49-F238E27FC236}">
                <a16:creationId xmlns:a16="http://schemas.microsoft.com/office/drawing/2014/main" id="{66057EA8-B107-45BB-8D4A-86958AF9460F}"/>
              </a:ext>
            </a:extLst>
          </p:cNvPr>
          <p:cNvSpPr>
            <a:spLocks noGrp="1"/>
          </p:cNvSpPr>
          <p:nvPr>
            <p:ph type="body" idx="1"/>
          </p:nvPr>
        </p:nvSpPr>
        <p:spPr>
          <a:xfrm>
            <a:off x="768626" y="2425148"/>
            <a:ext cx="3436766" cy="1099930"/>
          </a:xfrm>
        </p:spPr>
        <p:txBody>
          <a:bodyPr/>
          <a:lstStyle/>
          <a:p>
            <a:pPr marL="342900" indent="-342900">
              <a:buFont typeface="Wingdings" panose="05000000000000000000" pitchFamily="2" charset="2"/>
              <a:buChar char="ü"/>
            </a:pPr>
            <a:r>
              <a:rPr lang="fr-FR" dirty="0"/>
              <a:t>Nécessité d’une main d’œuvre polyvalente </a:t>
            </a:r>
          </a:p>
        </p:txBody>
      </p:sp>
      <p:sp>
        <p:nvSpPr>
          <p:cNvPr id="19" name="Espace réservé du texte 5">
            <a:extLst>
              <a:ext uri="{FF2B5EF4-FFF2-40B4-BE49-F238E27FC236}">
                <a16:creationId xmlns:a16="http://schemas.microsoft.com/office/drawing/2014/main" id="{8E5C5487-3E36-4AC9-8A78-DAD93581F6E1}"/>
              </a:ext>
            </a:extLst>
          </p:cNvPr>
          <p:cNvSpPr txBox="1">
            <a:spLocks/>
          </p:cNvSpPr>
          <p:nvPr/>
        </p:nvSpPr>
        <p:spPr>
          <a:xfrm>
            <a:off x="4568865" y="3273288"/>
            <a:ext cx="3050438" cy="1895060"/>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lumMod val="60000"/>
                    <a:lumOff val="4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pPr marL="342900" indent="-342900">
              <a:buFont typeface="Wingdings" panose="05000000000000000000" pitchFamily="2" charset="2"/>
              <a:buChar char="ü"/>
            </a:pPr>
            <a:r>
              <a:rPr lang="fr-FR" dirty="0"/>
              <a:t>Pression sur le personnel pour le respect des délais </a:t>
            </a:r>
          </a:p>
          <a:p>
            <a:pPr marL="342900" indent="-342900">
              <a:buFont typeface="Wingdings" panose="05000000000000000000" pitchFamily="2" charset="2"/>
              <a:buChar char="ü"/>
            </a:pPr>
            <a:endParaRPr lang="fr-FR" dirty="0"/>
          </a:p>
        </p:txBody>
      </p:sp>
      <p:sp>
        <p:nvSpPr>
          <p:cNvPr id="20" name="Espace réservé du texte 8">
            <a:extLst>
              <a:ext uri="{FF2B5EF4-FFF2-40B4-BE49-F238E27FC236}">
                <a16:creationId xmlns:a16="http://schemas.microsoft.com/office/drawing/2014/main" id="{008CE3F2-1E2A-4693-B72C-FD459D0BABD6}"/>
              </a:ext>
            </a:extLst>
          </p:cNvPr>
          <p:cNvSpPr txBox="1">
            <a:spLocks/>
          </p:cNvSpPr>
          <p:nvPr/>
        </p:nvSpPr>
        <p:spPr>
          <a:xfrm>
            <a:off x="7982775" y="4532844"/>
            <a:ext cx="3051095" cy="1351487"/>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lumMod val="60000"/>
                    <a:lumOff val="4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pPr marL="342900" indent="-342900">
              <a:buFont typeface="Wingdings" panose="05000000000000000000" pitchFamily="2" charset="2"/>
              <a:buChar char="ü"/>
            </a:pPr>
            <a:r>
              <a:rPr lang="fr-FR" dirty="0"/>
              <a:t>Risque de retard de livraison</a:t>
            </a:r>
          </a:p>
          <a:p>
            <a:pPr marL="342900" indent="-342900">
              <a:buFont typeface="Wingdings" panose="05000000000000000000" pitchFamily="2" charset="2"/>
              <a:buChar char="ü"/>
            </a:pPr>
            <a:endParaRPr lang="fr-FR" dirty="0"/>
          </a:p>
        </p:txBody>
      </p:sp>
    </p:spTree>
    <p:extLst>
      <p:ext uri="{BB962C8B-B14F-4D97-AF65-F5344CB8AC3E}">
        <p14:creationId xmlns:p14="http://schemas.microsoft.com/office/powerpoint/2010/main" val="3339781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3B923D-1C28-4770-BDE3-058C945DD174}"/>
              </a:ext>
            </a:extLst>
          </p:cNvPr>
          <p:cNvSpPr>
            <a:spLocks noGrp="1"/>
          </p:cNvSpPr>
          <p:nvPr>
            <p:ph type="title"/>
          </p:nvPr>
        </p:nvSpPr>
        <p:spPr/>
        <p:txBody>
          <a:bodyPr/>
          <a:lstStyle/>
          <a:p>
            <a:r>
              <a:rPr lang="fr-FR" dirty="0"/>
              <a:t>          •mode en ateliers spécialisés </a:t>
            </a:r>
            <a:br>
              <a:rPr lang="fr-FR" dirty="0"/>
            </a:br>
            <a:endParaRPr lang="fr-FR" dirty="0"/>
          </a:p>
        </p:txBody>
      </p:sp>
      <p:sp>
        <p:nvSpPr>
          <p:cNvPr id="3" name="Espace réservé du contenu 2">
            <a:extLst>
              <a:ext uri="{FF2B5EF4-FFF2-40B4-BE49-F238E27FC236}">
                <a16:creationId xmlns:a16="http://schemas.microsoft.com/office/drawing/2014/main" id="{A2909F69-87B6-4BC3-AEBF-A45BFC4B1EE3}"/>
              </a:ext>
            </a:extLst>
          </p:cNvPr>
          <p:cNvSpPr>
            <a:spLocks noGrp="1"/>
          </p:cNvSpPr>
          <p:nvPr>
            <p:ph idx="1"/>
          </p:nvPr>
        </p:nvSpPr>
        <p:spPr>
          <a:xfrm>
            <a:off x="1154954" y="2603500"/>
            <a:ext cx="9498150" cy="3416300"/>
          </a:xfrm>
        </p:spPr>
        <p:txBody>
          <a:bodyPr/>
          <a:lstStyle/>
          <a:p>
            <a:r>
              <a:rPr lang="fr-FR" dirty="0"/>
              <a:t> • Lors de la conception de l’atelier, le problème principal est la gestion des coûts de manutention entre les différents postes de travail. Afin de diminuer ces coûts on détermine la meilleure localisation des machines les unes par rapport aux autres dans l’atelier</a:t>
            </a:r>
          </a:p>
          <a:p>
            <a:endParaRPr lang="fr-FR" dirty="0"/>
          </a:p>
          <a:p>
            <a:r>
              <a:rPr lang="fr-FR" dirty="0"/>
              <a:t>• Lors de la gestion quotidienne de l’atelier, le problème principal est de déterminer l’ordre d’exécution des diverses tâches sur une ou plusieurs machines</a:t>
            </a:r>
          </a:p>
        </p:txBody>
      </p:sp>
      <p:sp>
        <p:nvSpPr>
          <p:cNvPr id="4" name="Espace réservé de la date 3">
            <a:extLst>
              <a:ext uri="{FF2B5EF4-FFF2-40B4-BE49-F238E27FC236}">
                <a16:creationId xmlns:a16="http://schemas.microsoft.com/office/drawing/2014/main" id="{2877A9BA-F545-4040-A5AB-4153D0995564}"/>
              </a:ext>
            </a:extLst>
          </p:cNvPr>
          <p:cNvSpPr>
            <a:spLocks noGrp="1"/>
          </p:cNvSpPr>
          <p:nvPr>
            <p:ph type="dt" sz="half" idx="10"/>
          </p:nvPr>
        </p:nvSpPr>
        <p:spPr/>
        <p:txBody>
          <a:bodyPr/>
          <a:lstStyle/>
          <a:p>
            <a:pPr rtl="0"/>
            <a:fld id="{33CD2423-DC0C-47A2-8916-10643EB35EC9}" type="datetime1">
              <a:rPr lang="fr-FR" smtClean="0"/>
              <a:t>10/03/2022</a:t>
            </a:fld>
            <a:endParaRPr lang="en-US" dirty="0"/>
          </a:p>
        </p:txBody>
      </p:sp>
    </p:spTree>
    <p:extLst>
      <p:ext uri="{BB962C8B-B14F-4D97-AF65-F5344CB8AC3E}">
        <p14:creationId xmlns:p14="http://schemas.microsoft.com/office/powerpoint/2010/main" val="2288655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894183-1DEC-4B06-ABBB-DB45BA9A40A8}"/>
              </a:ext>
            </a:extLst>
          </p:cNvPr>
          <p:cNvSpPr>
            <a:spLocks noGrp="1"/>
          </p:cNvSpPr>
          <p:nvPr>
            <p:ph type="title"/>
          </p:nvPr>
        </p:nvSpPr>
        <p:spPr/>
        <p:txBody>
          <a:bodyPr/>
          <a:lstStyle/>
          <a:p>
            <a:r>
              <a:rPr lang="fr-FR" dirty="0"/>
              <a:t>     •mode en ligne de production</a:t>
            </a:r>
            <a:br>
              <a:rPr lang="fr-FR" dirty="0"/>
            </a:br>
            <a:r>
              <a:rPr lang="fr-FR" dirty="0">
                <a:solidFill>
                  <a:schemeClr val="accent2">
                    <a:lumMod val="75000"/>
                  </a:schemeClr>
                </a:solidFill>
              </a:rPr>
              <a:t>            «  Caractéristiques » </a:t>
            </a:r>
            <a:br>
              <a:rPr lang="fr-FR" dirty="0">
                <a:solidFill>
                  <a:schemeClr val="accent2">
                    <a:lumMod val="75000"/>
                  </a:schemeClr>
                </a:solidFill>
              </a:rPr>
            </a:br>
            <a:endParaRPr lang="fr-FR" dirty="0"/>
          </a:p>
        </p:txBody>
      </p:sp>
      <p:sp>
        <p:nvSpPr>
          <p:cNvPr id="3" name="Espace réservé du texte 2">
            <a:extLst>
              <a:ext uri="{FF2B5EF4-FFF2-40B4-BE49-F238E27FC236}">
                <a16:creationId xmlns:a16="http://schemas.microsoft.com/office/drawing/2014/main" id="{5532782B-A29C-406C-B9EF-55C550B27B23}"/>
              </a:ext>
            </a:extLst>
          </p:cNvPr>
          <p:cNvSpPr>
            <a:spLocks noGrp="1"/>
          </p:cNvSpPr>
          <p:nvPr>
            <p:ph type="body" sz="half" idx="2"/>
          </p:nvPr>
        </p:nvSpPr>
        <p:spPr>
          <a:xfrm>
            <a:off x="1562100" y="3771900"/>
            <a:ext cx="9486900" cy="2286000"/>
          </a:xfrm>
        </p:spPr>
        <p:txBody>
          <a:bodyPr>
            <a:noAutofit/>
          </a:bodyPr>
          <a:lstStyle/>
          <a:p>
            <a:pPr marL="285750" indent="-285750">
              <a:buFont typeface="Wingdings" panose="05000000000000000000" pitchFamily="2" charset="2"/>
              <a:buChar char="Ø"/>
            </a:pPr>
            <a:r>
              <a:rPr lang="fr-FR" dirty="0">
                <a:solidFill>
                  <a:schemeClr val="accent2">
                    <a:lumMod val="75000"/>
                  </a:schemeClr>
                </a:solidFill>
              </a:rPr>
              <a:t>Flux continu ou semi-continu : pour un produit donné, toutes opérations se font à la même cadence – Peu (ou pas) de stocks-tampons (en-cours)</a:t>
            </a:r>
          </a:p>
          <a:p>
            <a:pPr marL="285750" indent="-285750">
              <a:buFont typeface="Wingdings" panose="05000000000000000000" pitchFamily="2" charset="2"/>
              <a:buChar char="Ø"/>
            </a:pPr>
            <a:r>
              <a:rPr lang="fr-FR" dirty="0">
                <a:solidFill>
                  <a:schemeClr val="accent2">
                    <a:lumMod val="75000"/>
                  </a:schemeClr>
                </a:solidFill>
              </a:rPr>
              <a:t>Peu d’attente des produits </a:t>
            </a:r>
          </a:p>
          <a:p>
            <a:pPr marL="285750" indent="-285750">
              <a:buFont typeface="Wingdings" panose="05000000000000000000" pitchFamily="2" charset="2"/>
              <a:buChar char="Ø"/>
            </a:pPr>
            <a:r>
              <a:rPr lang="fr-FR" dirty="0">
                <a:solidFill>
                  <a:schemeClr val="accent2">
                    <a:lumMod val="75000"/>
                  </a:schemeClr>
                </a:solidFill>
              </a:rPr>
              <a:t> Maîtrise des gammes de fabrication</a:t>
            </a:r>
          </a:p>
          <a:p>
            <a:pPr marL="285750" indent="-285750">
              <a:buFont typeface="Wingdings" panose="05000000000000000000" pitchFamily="2" charset="2"/>
              <a:buChar char="Ø"/>
            </a:pPr>
            <a:r>
              <a:rPr lang="fr-FR" dirty="0">
                <a:solidFill>
                  <a:schemeClr val="accent2">
                    <a:lumMod val="75000"/>
                  </a:schemeClr>
                </a:solidFill>
              </a:rPr>
              <a:t>  Maîtrise des flux (convoyage généralement automatisé)</a:t>
            </a:r>
          </a:p>
          <a:p>
            <a:pPr marL="285750" indent="-285750">
              <a:buFont typeface="Wingdings" panose="05000000000000000000" pitchFamily="2" charset="2"/>
              <a:buChar char="Ø"/>
            </a:pPr>
            <a:r>
              <a:rPr lang="fr-FR" dirty="0">
                <a:solidFill>
                  <a:schemeClr val="accent2">
                    <a:lumMod val="75000"/>
                  </a:schemeClr>
                </a:solidFill>
              </a:rPr>
              <a:t> Il faut une fiabilité du matériel très élevée; </a:t>
            </a:r>
          </a:p>
        </p:txBody>
      </p:sp>
      <p:sp>
        <p:nvSpPr>
          <p:cNvPr id="4" name="Espace réservé de la date 3">
            <a:extLst>
              <a:ext uri="{FF2B5EF4-FFF2-40B4-BE49-F238E27FC236}">
                <a16:creationId xmlns:a16="http://schemas.microsoft.com/office/drawing/2014/main" id="{40C458DE-F3B5-4800-9A5D-664783085375}"/>
              </a:ext>
            </a:extLst>
          </p:cNvPr>
          <p:cNvSpPr>
            <a:spLocks noGrp="1"/>
          </p:cNvSpPr>
          <p:nvPr>
            <p:ph type="dt" sz="half" idx="10"/>
          </p:nvPr>
        </p:nvSpPr>
        <p:spPr/>
        <p:txBody>
          <a:bodyPr/>
          <a:lstStyle/>
          <a:p>
            <a:pPr rtl="0"/>
            <a:fld id="{33CD2423-DC0C-47A2-8916-10643EB35EC9}" type="datetime1">
              <a:rPr lang="fr-FR" smtClean="0"/>
              <a:t>10/03/2022</a:t>
            </a:fld>
            <a:endParaRPr lang="en-US" dirty="0"/>
          </a:p>
        </p:txBody>
      </p:sp>
    </p:spTree>
    <p:extLst>
      <p:ext uri="{BB962C8B-B14F-4D97-AF65-F5344CB8AC3E}">
        <p14:creationId xmlns:p14="http://schemas.microsoft.com/office/powerpoint/2010/main" val="1381292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re 1">
            <a:extLst>
              <a:ext uri="{FF2B5EF4-FFF2-40B4-BE49-F238E27FC236}">
                <a16:creationId xmlns:a16="http://schemas.microsoft.com/office/drawing/2014/main" id="{57D65981-BF6F-43BC-B5E8-5B133028248E}"/>
              </a:ext>
            </a:extLst>
          </p:cNvPr>
          <p:cNvSpPr>
            <a:spLocks noGrp="1"/>
          </p:cNvSpPr>
          <p:nvPr>
            <p:ph type="title"/>
          </p:nvPr>
        </p:nvSpPr>
        <p:spPr>
          <a:xfrm>
            <a:off x="1174004" y="1352550"/>
            <a:ext cx="8825659" cy="289982"/>
          </a:xfrm>
        </p:spPr>
        <p:txBody>
          <a:bodyPr/>
          <a:lstStyle/>
          <a:p>
            <a:r>
              <a:rPr lang="fr-FR" dirty="0"/>
              <a:t>        •mode en industries de process </a:t>
            </a:r>
            <a:br>
              <a:rPr lang="fr-FR" dirty="0"/>
            </a:br>
            <a:r>
              <a:rPr lang="fr-FR" dirty="0"/>
              <a:t>                      « avantages »</a:t>
            </a:r>
            <a:br>
              <a:rPr lang="fr-FR" dirty="0"/>
            </a:br>
            <a:endParaRPr lang="fr-FR" dirty="0"/>
          </a:p>
        </p:txBody>
      </p:sp>
      <p:sp>
        <p:nvSpPr>
          <p:cNvPr id="18" name="Espace réservé du texte 2">
            <a:extLst>
              <a:ext uri="{FF2B5EF4-FFF2-40B4-BE49-F238E27FC236}">
                <a16:creationId xmlns:a16="http://schemas.microsoft.com/office/drawing/2014/main" id="{2DFE96EA-BC25-4256-B5F2-F7C37407E207}"/>
              </a:ext>
            </a:extLst>
          </p:cNvPr>
          <p:cNvSpPr>
            <a:spLocks noGrp="1"/>
          </p:cNvSpPr>
          <p:nvPr>
            <p:ph type="body" idx="1"/>
          </p:nvPr>
        </p:nvSpPr>
        <p:spPr>
          <a:xfrm>
            <a:off x="4610100" y="3657600"/>
            <a:ext cx="2784394" cy="1351487"/>
          </a:xfrm>
        </p:spPr>
        <p:txBody>
          <a:bodyPr/>
          <a:lstStyle/>
          <a:p>
            <a:pPr marL="342900" lvl="0" indent="-342900">
              <a:buFont typeface="Wingdings" panose="05000000000000000000" pitchFamily="2" charset="2"/>
              <a:buChar char="ü"/>
            </a:pPr>
            <a:r>
              <a:rPr lang="fr-FR" dirty="0"/>
              <a:t>Rentabilité des </a:t>
            </a:r>
            <a:r>
              <a:rPr lang="fr-FR" dirty="0" err="1"/>
              <a:t>equipements</a:t>
            </a:r>
            <a:r>
              <a:rPr lang="fr-FR" dirty="0"/>
              <a:t> coûteux </a:t>
            </a:r>
          </a:p>
        </p:txBody>
      </p:sp>
      <p:sp>
        <p:nvSpPr>
          <p:cNvPr id="19" name="Espace réservé du texte 5">
            <a:extLst>
              <a:ext uri="{FF2B5EF4-FFF2-40B4-BE49-F238E27FC236}">
                <a16:creationId xmlns:a16="http://schemas.microsoft.com/office/drawing/2014/main" id="{10616E49-BC02-4531-9065-8F8C7EBD4441}"/>
              </a:ext>
            </a:extLst>
          </p:cNvPr>
          <p:cNvSpPr txBox="1">
            <a:spLocks/>
          </p:cNvSpPr>
          <p:nvPr/>
        </p:nvSpPr>
        <p:spPr>
          <a:xfrm>
            <a:off x="666750" y="2781300"/>
            <a:ext cx="3276601" cy="2190750"/>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lumMod val="60000"/>
                    <a:lumOff val="4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pPr marL="342900" lvl="0" indent="-342900">
              <a:buFont typeface="Wingdings" panose="05000000000000000000" pitchFamily="2" charset="2"/>
              <a:buChar char="ü"/>
            </a:pPr>
            <a:r>
              <a:rPr lang="fr-FR" dirty="0" err="1"/>
              <a:t>Reductions</a:t>
            </a:r>
            <a:r>
              <a:rPr lang="fr-FR" dirty="0"/>
              <a:t> sur commande important(</a:t>
            </a:r>
            <a:r>
              <a:rPr lang="fr-FR" dirty="0" err="1"/>
              <a:t>aupres</a:t>
            </a:r>
            <a:r>
              <a:rPr lang="fr-FR" dirty="0"/>
              <a:t> des fournisseurs)</a:t>
            </a:r>
          </a:p>
          <a:p>
            <a:pPr marL="342900" indent="-342900">
              <a:buFont typeface="Wingdings" panose="05000000000000000000" pitchFamily="2" charset="2"/>
              <a:buChar char="ü"/>
            </a:pPr>
            <a:endParaRPr lang="fr-FR" dirty="0"/>
          </a:p>
        </p:txBody>
      </p:sp>
      <p:sp>
        <p:nvSpPr>
          <p:cNvPr id="20" name="Espace réservé du texte 8">
            <a:extLst>
              <a:ext uri="{FF2B5EF4-FFF2-40B4-BE49-F238E27FC236}">
                <a16:creationId xmlns:a16="http://schemas.microsoft.com/office/drawing/2014/main" id="{1AED2786-9186-4D91-934A-45D8A0278306}"/>
              </a:ext>
            </a:extLst>
          </p:cNvPr>
          <p:cNvSpPr txBox="1">
            <a:spLocks/>
          </p:cNvSpPr>
          <p:nvPr/>
        </p:nvSpPr>
        <p:spPr>
          <a:xfrm>
            <a:off x="7982775" y="4762500"/>
            <a:ext cx="3051095" cy="1351487"/>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lumMod val="60000"/>
                    <a:lumOff val="4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pPr marL="342900" lvl="0" indent="-342900">
              <a:buFont typeface="Wingdings" panose="05000000000000000000" pitchFamily="2" charset="2"/>
              <a:buChar char="ü"/>
            </a:pPr>
            <a:r>
              <a:rPr lang="fr-FR" dirty="0"/>
              <a:t>Satisfaction immédiate des clients</a:t>
            </a:r>
          </a:p>
          <a:p>
            <a:endParaRPr lang="fr-FR" dirty="0"/>
          </a:p>
        </p:txBody>
      </p:sp>
    </p:spTree>
    <p:extLst>
      <p:ext uri="{BB962C8B-B14F-4D97-AF65-F5344CB8AC3E}">
        <p14:creationId xmlns:p14="http://schemas.microsoft.com/office/powerpoint/2010/main" val="3063844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e la date 11">
            <a:extLst>
              <a:ext uri="{FF2B5EF4-FFF2-40B4-BE49-F238E27FC236}">
                <a16:creationId xmlns:a16="http://schemas.microsoft.com/office/drawing/2014/main" id="{A9982818-AC73-48A2-95EC-4AD0E169093B}"/>
              </a:ext>
            </a:extLst>
          </p:cNvPr>
          <p:cNvSpPr>
            <a:spLocks noGrp="1"/>
          </p:cNvSpPr>
          <p:nvPr>
            <p:ph type="dt" sz="half" idx="10"/>
          </p:nvPr>
        </p:nvSpPr>
        <p:spPr/>
        <p:txBody>
          <a:bodyPr/>
          <a:lstStyle/>
          <a:p>
            <a:pPr rtl="0"/>
            <a:fld id="{33CD2423-DC0C-47A2-8916-10643EB35EC9}" type="datetime1">
              <a:rPr lang="fr-FR" smtClean="0"/>
              <a:t>10/03/2022</a:t>
            </a:fld>
            <a:endParaRPr lang="en-US" dirty="0"/>
          </a:p>
        </p:txBody>
      </p:sp>
      <p:sp>
        <p:nvSpPr>
          <p:cNvPr id="13" name="Titre 1">
            <a:extLst>
              <a:ext uri="{FF2B5EF4-FFF2-40B4-BE49-F238E27FC236}">
                <a16:creationId xmlns:a16="http://schemas.microsoft.com/office/drawing/2014/main" id="{4A188C96-A062-45F3-84DA-81F13A15B67E}"/>
              </a:ext>
            </a:extLst>
          </p:cNvPr>
          <p:cNvSpPr>
            <a:spLocks noGrp="1"/>
          </p:cNvSpPr>
          <p:nvPr>
            <p:ph type="title"/>
          </p:nvPr>
        </p:nvSpPr>
        <p:spPr>
          <a:xfrm>
            <a:off x="1154954" y="973668"/>
            <a:ext cx="8825659" cy="706964"/>
          </a:xfrm>
        </p:spPr>
        <p:txBody>
          <a:bodyPr/>
          <a:lstStyle/>
          <a:p>
            <a:r>
              <a:rPr lang="fr-FR" dirty="0"/>
              <a:t>        •mode en industries de process </a:t>
            </a:r>
            <a:br>
              <a:rPr lang="fr-FR" dirty="0"/>
            </a:br>
            <a:r>
              <a:rPr lang="fr-FR" dirty="0"/>
              <a:t>                      « limites »</a:t>
            </a:r>
            <a:br>
              <a:rPr lang="fr-FR" dirty="0"/>
            </a:br>
            <a:endParaRPr lang="fr-FR" dirty="0"/>
          </a:p>
        </p:txBody>
      </p:sp>
      <p:sp>
        <p:nvSpPr>
          <p:cNvPr id="14" name="Espace réservé du texte 2">
            <a:extLst>
              <a:ext uri="{FF2B5EF4-FFF2-40B4-BE49-F238E27FC236}">
                <a16:creationId xmlns:a16="http://schemas.microsoft.com/office/drawing/2014/main" id="{1BFA9314-1EAE-4DE3-86D5-D1C09346B37B}"/>
              </a:ext>
            </a:extLst>
          </p:cNvPr>
          <p:cNvSpPr>
            <a:spLocks noGrp="1"/>
          </p:cNvSpPr>
          <p:nvPr>
            <p:ph type="body" idx="1"/>
          </p:nvPr>
        </p:nvSpPr>
        <p:spPr>
          <a:xfrm>
            <a:off x="768626" y="2425148"/>
            <a:ext cx="3436766" cy="1461052"/>
          </a:xfrm>
        </p:spPr>
        <p:txBody>
          <a:bodyPr/>
          <a:lstStyle/>
          <a:p>
            <a:pPr marL="342900" lvl="0" indent="-342900">
              <a:buFont typeface="Wingdings" panose="05000000000000000000" pitchFamily="2" charset="2"/>
              <a:buChar char="ü"/>
            </a:pPr>
            <a:r>
              <a:rPr lang="fr-FR" dirty="0"/>
              <a:t>Risque de </a:t>
            </a:r>
            <a:r>
              <a:rPr lang="fr-FR" dirty="0" err="1"/>
              <a:t>détorioration</a:t>
            </a:r>
            <a:r>
              <a:rPr lang="fr-FR" dirty="0"/>
              <a:t> de la marchandise</a:t>
            </a:r>
          </a:p>
        </p:txBody>
      </p:sp>
      <p:sp>
        <p:nvSpPr>
          <p:cNvPr id="15" name="Espace réservé du texte 5">
            <a:extLst>
              <a:ext uri="{FF2B5EF4-FFF2-40B4-BE49-F238E27FC236}">
                <a16:creationId xmlns:a16="http://schemas.microsoft.com/office/drawing/2014/main" id="{98FEC661-9C73-43C4-A8F2-203BE46C460E}"/>
              </a:ext>
            </a:extLst>
          </p:cNvPr>
          <p:cNvSpPr txBox="1">
            <a:spLocks/>
          </p:cNvSpPr>
          <p:nvPr/>
        </p:nvSpPr>
        <p:spPr>
          <a:xfrm>
            <a:off x="4568865" y="3273288"/>
            <a:ext cx="3050438" cy="1895060"/>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lumMod val="60000"/>
                    <a:lumOff val="4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pPr marL="342900" indent="-342900">
              <a:buFont typeface="Wingdings" panose="05000000000000000000" pitchFamily="2" charset="2"/>
              <a:buChar char="ü"/>
            </a:pPr>
            <a:r>
              <a:rPr lang="fr-FR" dirty="0"/>
              <a:t>Coût de stock élevé </a:t>
            </a:r>
          </a:p>
          <a:p>
            <a:endParaRPr lang="fr-FR" dirty="0"/>
          </a:p>
        </p:txBody>
      </p:sp>
      <p:sp>
        <p:nvSpPr>
          <p:cNvPr id="16" name="Espace réservé du texte 8">
            <a:extLst>
              <a:ext uri="{FF2B5EF4-FFF2-40B4-BE49-F238E27FC236}">
                <a16:creationId xmlns:a16="http://schemas.microsoft.com/office/drawing/2014/main" id="{55867D22-F427-424E-88BE-8F3816C815F3}"/>
              </a:ext>
            </a:extLst>
          </p:cNvPr>
          <p:cNvSpPr txBox="1">
            <a:spLocks/>
          </p:cNvSpPr>
          <p:nvPr/>
        </p:nvSpPr>
        <p:spPr>
          <a:xfrm>
            <a:off x="7982775" y="4532844"/>
            <a:ext cx="3051095" cy="1351487"/>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lumMod val="60000"/>
                    <a:lumOff val="4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pPr marL="342900" indent="-342900">
              <a:buFont typeface="Wingdings" panose="05000000000000000000" pitchFamily="2" charset="2"/>
              <a:buChar char="ü"/>
            </a:pPr>
            <a:r>
              <a:rPr lang="fr-FR" dirty="0"/>
              <a:t>Risque de mévente</a:t>
            </a:r>
          </a:p>
          <a:p>
            <a:pPr marL="342900" indent="-342900">
              <a:buFont typeface="Wingdings" panose="05000000000000000000" pitchFamily="2" charset="2"/>
              <a:buChar char="ü"/>
            </a:pPr>
            <a:endParaRPr lang="fr-FR" dirty="0"/>
          </a:p>
        </p:txBody>
      </p:sp>
    </p:spTree>
    <p:extLst>
      <p:ext uri="{BB962C8B-B14F-4D97-AF65-F5344CB8AC3E}">
        <p14:creationId xmlns:p14="http://schemas.microsoft.com/office/powerpoint/2010/main" val="4210093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5A4DC8-4E5A-466D-8A05-38C00DBC5BD0}"/>
              </a:ext>
            </a:extLst>
          </p:cNvPr>
          <p:cNvSpPr>
            <a:spLocks noGrp="1"/>
          </p:cNvSpPr>
          <p:nvPr>
            <p:ph type="title"/>
          </p:nvPr>
        </p:nvSpPr>
        <p:spPr/>
        <p:txBody>
          <a:bodyPr>
            <a:normAutofit fontScale="90000"/>
          </a:bodyPr>
          <a:lstStyle/>
          <a:p>
            <a:r>
              <a:rPr lang="fr-FR" sz="2200" b="1" dirty="0">
                <a:solidFill>
                  <a:schemeClr val="bg1"/>
                </a:solidFill>
                <a:latin typeface="Roboto Slab"/>
              </a:rPr>
              <a:t>       </a:t>
            </a:r>
            <a:r>
              <a:rPr lang="fr-FR" sz="2200" b="1" i="0" dirty="0">
                <a:solidFill>
                  <a:schemeClr val="bg1"/>
                </a:solidFill>
                <a:effectLst/>
                <a:latin typeface="Roboto Slab"/>
              </a:rPr>
              <a:t>  Les </a:t>
            </a:r>
            <a:r>
              <a:rPr lang="fr-FR" sz="2200" b="1" i="0" dirty="0" err="1">
                <a:solidFill>
                  <a:schemeClr val="bg1"/>
                </a:solidFill>
                <a:effectLst/>
                <a:latin typeface="Roboto Slab"/>
              </a:rPr>
              <a:t>quatres</a:t>
            </a:r>
            <a:r>
              <a:rPr lang="fr-FR" sz="2200" b="1" i="0" dirty="0">
                <a:solidFill>
                  <a:schemeClr val="bg1"/>
                </a:solidFill>
                <a:effectLst/>
                <a:latin typeface="Roboto Slab"/>
              </a:rPr>
              <a:t> critères de sélection d'un mode de production </a:t>
            </a:r>
            <a:br>
              <a:rPr lang="fr-FR" b="0" i="0" dirty="0">
                <a:solidFill>
                  <a:srgbClr val="00587C"/>
                </a:solidFill>
                <a:effectLst/>
                <a:latin typeface="Roboto Slab"/>
              </a:rPr>
            </a:br>
            <a:endParaRPr lang="fr-FR" dirty="0"/>
          </a:p>
        </p:txBody>
      </p:sp>
      <p:sp>
        <p:nvSpPr>
          <p:cNvPr id="3" name="Espace réservé du contenu 2">
            <a:extLst>
              <a:ext uri="{FF2B5EF4-FFF2-40B4-BE49-F238E27FC236}">
                <a16:creationId xmlns:a16="http://schemas.microsoft.com/office/drawing/2014/main" id="{2EE29C0D-8D31-4376-B22C-79456EBCF625}"/>
              </a:ext>
            </a:extLst>
          </p:cNvPr>
          <p:cNvSpPr>
            <a:spLocks noGrp="1"/>
          </p:cNvSpPr>
          <p:nvPr>
            <p:ph idx="1"/>
          </p:nvPr>
        </p:nvSpPr>
        <p:spPr/>
        <p:txBody>
          <a:bodyPr/>
          <a:lstStyle/>
          <a:p>
            <a:pPr algn="l"/>
            <a:r>
              <a:rPr lang="fr-FR" sz="1800" b="1" i="0" dirty="0">
                <a:solidFill>
                  <a:srgbClr val="333333"/>
                </a:solidFill>
                <a:effectLst/>
                <a:latin typeface="Roboto" panose="02000000000000000000" pitchFamily="2" charset="0"/>
              </a:rPr>
              <a:t> </a:t>
            </a:r>
            <a:r>
              <a:rPr lang="fr-FR" sz="1800" b="1" i="0" dirty="0">
                <a:solidFill>
                  <a:schemeClr val="accent6">
                    <a:lumMod val="50000"/>
                  </a:schemeClr>
                </a:solidFill>
                <a:effectLst/>
                <a:latin typeface="Roboto" panose="02000000000000000000" pitchFamily="2" charset="0"/>
              </a:rPr>
              <a:t>les quantités de biens ou services devant être produites :</a:t>
            </a:r>
          </a:p>
          <a:p>
            <a:pPr algn="l"/>
            <a:endParaRPr lang="fr-FR" b="0" i="0" dirty="0">
              <a:solidFill>
                <a:srgbClr val="333333"/>
              </a:solidFill>
              <a:effectLst/>
              <a:latin typeface="Roboto" panose="02000000000000000000" pitchFamily="2" charset="0"/>
            </a:endParaRPr>
          </a:p>
          <a:p>
            <a:pPr algn="l"/>
            <a:r>
              <a:rPr lang="fr-FR" sz="1800" b="0" i="0" dirty="0">
                <a:solidFill>
                  <a:srgbClr val="333333"/>
                </a:solidFill>
                <a:effectLst/>
                <a:latin typeface="Roboto" panose="02000000000000000000" pitchFamily="2" charset="0"/>
              </a:rPr>
              <a:t>Le mode de </a:t>
            </a:r>
            <a:r>
              <a:rPr lang="fr-FR" dirty="0">
                <a:solidFill>
                  <a:srgbClr val="00587C"/>
                </a:solidFill>
                <a:latin typeface="Roboto" panose="02000000000000000000" pitchFamily="2" charset="0"/>
              </a:rPr>
              <a:t>production</a:t>
            </a:r>
            <a:r>
              <a:rPr lang="fr-FR" sz="1800" b="0" i="0" dirty="0">
                <a:solidFill>
                  <a:srgbClr val="333333"/>
                </a:solidFill>
                <a:effectLst/>
                <a:latin typeface="Roboto" panose="02000000000000000000" pitchFamily="2" charset="0"/>
              </a:rPr>
              <a:t> variera selon que la </a:t>
            </a:r>
            <a:r>
              <a:rPr lang="fr-FR" dirty="0">
                <a:solidFill>
                  <a:srgbClr val="00587C"/>
                </a:solidFill>
                <a:latin typeface="Roboto" panose="02000000000000000000" pitchFamily="2" charset="0"/>
              </a:rPr>
              <a:t>production</a:t>
            </a:r>
            <a:r>
              <a:rPr lang="fr-FR" sz="1800" b="0" i="0" dirty="0">
                <a:solidFill>
                  <a:srgbClr val="333333"/>
                </a:solidFill>
                <a:effectLst/>
                <a:latin typeface="Roboto" panose="02000000000000000000" pitchFamily="2" charset="0"/>
              </a:rPr>
              <a:t> de l’</a:t>
            </a:r>
            <a:r>
              <a:rPr lang="fr-FR" dirty="0">
                <a:solidFill>
                  <a:srgbClr val="00587C"/>
                </a:solidFill>
                <a:latin typeface="Roboto" panose="02000000000000000000" pitchFamily="2" charset="0"/>
              </a:rPr>
              <a:t>entreprise</a:t>
            </a:r>
            <a:r>
              <a:rPr lang="fr-FR" sz="1800" b="0" i="0" dirty="0">
                <a:solidFill>
                  <a:srgbClr val="333333"/>
                </a:solidFill>
                <a:effectLst/>
                <a:latin typeface="Roboto" panose="02000000000000000000" pitchFamily="2" charset="0"/>
              </a:rPr>
              <a:t> est unitaire (une seule unité produite à chaque fois), ou concerne des séries plus ou moins importantes (petites, moyennes ou grandes séries).</a:t>
            </a:r>
            <a:endParaRPr lang="fr-FR" b="0" i="0" dirty="0">
              <a:solidFill>
                <a:srgbClr val="333333"/>
              </a:solidFill>
              <a:effectLst/>
              <a:latin typeface="Roboto" panose="02000000000000000000" pitchFamily="2" charset="0"/>
            </a:endParaRPr>
          </a:p>
          <a:p>
            <a:pPr algn="l"/>
            <a:r>
              <a:rPr lang="fr-FR" sz="1800" b="0" i="0" dirty="0">
                <a:solidFill>
                  <a:srgbClr val="333333"/>
                </a:solidFill>
                <a:effectLst/>
                <a:latin typeface="Roboto" panose="02000000000000000000" pitchFamily="2" charset="0"/>
              </a:rPr>
              <a:t>Plus le volume de la </a:t>
            </a:r>
            <a:r>
              <a:rPr lang="fr-FR" dirty="0">
                <a:solidFill>
                  <a:srgbClr val="00587C"/>
                </a:solidFill>
                <a:latin typeface="Roboto" panose="02000000000000000000" pitchFamily="2" charset="0"/>
              </a:rPr>
              <a:t>production</a:t>
            </a:r>
            <a:r>
              <a:rPr lang="fr-FR" sz="1800" b="0" i="0" dirty="0">
                <a:solidFill>
                  <a:srgbClr val="333333"/>
                </a:solidFill>
                <a:effectLst/>
                <a:latin typeface="Roboto" panose="02000000000000000000" pitchFamily="2" charset="0"/>
              </a:rPr>
              <a:t> est important, plus le mode de </a:t>
            </a:r>
            <a:r>
              <a:rPr lang="fr-FR" dirty="0">
                <a:solidFill>
                  <a:srgbClr val="00587C"/>
                </a:solidFill>
                <a:latin typeface="Roboto" panose="02000000000000000000" pitchFamily="2" charset="0"/>
              </a:rPr>
              <a:t>production</a:t>
            </a:r>
            <a:r>
              <a:rPr lang="fr-FR" sz="1800" b="0" i="0" dirty="0">
                <a:solidFill>
                  <a:srgbClr val="333333"/>
                </a:solidFill>
                <a:effectLst/>
                <a:latin typeface="Roboto" panose="02000000000000000000" pitchFamily="2" charset="0"/>
              </a:rPr>
              <a:t> sera standardisé et reposera sur une structure de </a:t>
            </a:r>
            <a:r>
              <a:rPr lang="fr-FR" dirty="0">
                <a:solidFill>
                  <a:srgbClr val="00587C"/>
                </a:solidFill>
                <a:latin typeface="Roboto" panose="02000000000000000000" pitchFamily="2" charset="0"/>
              </a:rPr>
              <a:t>production</a:t>
            </a:r>
            <a:r>
              <a:rPr lang="fr-FR" sz="1800" b="0" i="0" dirty="0">
                <a:solidFill>
                  <a:srgbClr val="333333"/>
                </a:solidFill>
                <a:effectLst/>
                <a:latin typeface="Roboto" panose="02000000000000000000" pitchFamily="2" charset="0"/>
              </a:rPr>
              <a:t> formelle et rigide.</a:t>
            </a:r>
            <a:endParaRPr lang="fr-FR" b="0" i="0" dirty="0">
              <a:solidFill>
                <a:srgbClr val="333333"/>
              </a:solidFill>
              <a:effectLst/>
              <a:latin typeface="Roboto" panose="02000000000000000000" pitchFamily="2" charset="0"/>
            </a:endParaRPr>
          </a:p>
          <a:p>
            <a:endParaRPr lang="fr-FR" dirty="0"/>
          </a:p>
        </p:txBody>
      </p:sp>
      <p:sp>
        <p:nvSpPr>
          <p:cNvPr id="4" name="Espace réservé de la date 3">
            <a:extLst>
              <a:ext uri="{FF2B5EF4-FFF2-40B4-BE49-F238E27FC236}">
                <a16:creationId xmlns:a16="http://schemas.microsoft.com/office/drawing/2014/main" id="{F4D44CB2-D41C-4A1B-B148-4AD98F1EAB00}"/>
              </a:ext>
            </a:extLst>
          </p:cNvPr>
          <p:cNvSpPr>
            <a:spLocks noGrp="1"/>
          </p:cNvSpPr>
          <p:nvPr>
            <p:ph type="dt" sz="half" idx="10"/>
          </p:nvPr>
        </p:nvSpPr>
        <p:spPr/>
        <p:txBody>
          <a:bodyPr/>
          <a:lstStyle/>
          <a:p>
            <a:pPr rtl="0"/>
            <a:fld id="{75162FBC-E467-46B8-ABE1-98D95CFF2BA6}" type="datetime1">
              <a:rPr lang="fr-FR" smtClean="0"/>
              <a:t>10/03/2022</a:t>
            </a:fld>
            <a:endParaRPr lang="en-US" dirty="0"/>
          </a:p>
        </p:txBody>
      </p:sp>
    </p:spTree>
    <p:extLst>
      <p:ext uri="{BB962C8B-B14F-4D97-AF65-F5344CB8AC3E}">
        <p14:creationId xmlns:p14="http://schemas.microsoft.com/office/powerpoint/2010/main" val="4105918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701261B-1143-4125-BFDC-C344C1451EA8}"/>
              </a:ext>
            </a:extLst>
          </p:cNvPr>
          <p:cNvSpPr>
            <a:spLocks noGrp="1"/>
          </p:cNvSpPr>
          <p:nvPr>
            <p:ph idx="1"/>
          </p:nvPr>
        </p:nvSpPr>
        <p:spPr>
          <a:xfrm>
            <a:off x="1097280" y="2796988"/>
            <a:ext cx="10058400" cy="3072104"/>
          </a:xfrm>
        </p:spPr>
        <p:txBody>
          <a:bodyPr/>
          <a:lstStyle/>
          <a:p>
            <a:pPr algn="l"/>
            <a:r>
              <a:rPr lang="fr-FR" sz="1800" b="1" i="0" dirty="0">
                <a:solidFill>
                  <a:schemeClr val="accent6">
                    <a:lumMod val="50000"/>
                  </a:schemeClr>
                </a:solidFill>
                <a:effectLst/>
                <a:latin typeface="Roboto" panose="02000000000000000000" pitchFamily="2" charset="0"/>
              </a:rPr>
              <a:t>la nature du processus de </a:t>
            </a:r>
            <a:r>
              <a:rPr lang="fr-FR" sz="1800" b="1" i="0" u="none" strike="noStrike" dirty="0">
                <a:solidFill>
                  <a:schemeClr val="accent6">
                    <a:lumMod val="50000"/>
                  </a:schemeClr>
                </a:solidFill>
                <a:effectLst/>
                <a:latin typeface="Roboto" panose="02000000000000000000" pitchFamily="2" charset="0"/>
                <a:hlinkClick r:id="rId2" tooltip="Glossaire - Économie de l'entreprise : Production">
                  <a:extLst>
                    <a:ext uri="{A12FA001-AC4F-418D-AE19-62706E023703}">
                      <ahyp:hlinkClr xmlns:ahyp="http://schemas.microsoft.com/office/drawing/2018/hyperlinkcolor" val="tx"/>
                    </a:ext>
                  </a:extLst>
                </a:hlinkClick>
              </a:rPr>
              <a:t>production</a:t>
            </a:r>
            <a:r>
              <a:rPr lang="fr-FR" sz="1800" b="1" i="0" dirty="0">
                <a:solidFill>
                  <a:schemeClr val="accent6">
                    <a:lumMod val="50000"/>
                  </a:schemeClr>
                </a:solidFill>
                <a:effectLst/>
                <a:latin typeface="Roboto" panose="02000000000000000000" pitchFamily="2" charset="0"/>
              </a:rPr>
              <a:t>  :</a:t>
            </a:r>
          </a:p>
          <a:p>
            <a:pPr marL="0" indent="0" algn="l">
              <a:buNone/>
            </a:pPr>
            <a:r>
              <a:rPr lang="fr-FR" dirty="0">
                <a:solidFill>
                  <a:srgbClr val="333333"/>
                </a:solidFill>
                <a:latin typeface="Roboto" panose="02000000000000000000" pitchFamily="2" charset="0"/>
              </a:rPr>
              <a:t>      </a:t>
            </a:r>
            <a:r>
              <a:rPr lang="fr-FR" sz="1800" b="0" i="0" dirty="0">
                <a:solidFill>
                  <a:schemeClr val="tx1"/>
                </a:solidFill>
                <a:effectLst/>
                <a:latin typeface="Roboto" panose="02000000000000000000" pitchFamily="2" charset="0"/>
              </a:rPr>
              <a:t>Le processus de </a:t>
            </a:r>
            <a:r>
              <a:rPr lang="fr-FR" dirty="0">
                <a:solidFill>
                  <a:schemeClr val="tx1"/>
                </a:solidFill>
                <a:latin typeface="Roboto" panose="02000000000000000000" pitchFamily="2" charset="0"/>
              </a:rPr>
              <a:t>production</a:t>
            </a:r>
            <a:r>
              <a:rPr lang="fr-FR" sz="1800" b="0" i="0" dirty="0">
                <a:solidFill>
                  <a:schemeClr val="tx1"/>
                </a:solidFill>
                <a:effectLst/>
                <a:latin typeface="Roboto" panose="02000000000000000000" pitchFamily="2" charset="0"/>
              </a:rPr>
              <a:t> peut être de nature :</a:t>
            </a:r>
            <a:r>
              <a:rPr lang="fr-FR" sz="1800" dirty="0">
                <a:solidFill>
                  <a:schemeClr val="tx1"/>
                </a:solidFill>
                <a:latin typeface="Roboto" panose="02000000000000000000" pitchFamily="2" charset="0"/>
              </a:rPr>
              <a:t> </a:t>
            </a:r>
          </a:p>
          <a:p>
            <a:pPr marL="0" indent="0" algn="l">
              <a:buNone/>
            </a:pPr>
            <a:r>
              <a:rPr lang="fr-FR" dirty="0">
                <a:solidFill>
                  <a:schemeClr val="tx1"/>
                </a:solidFill>
                <a:latin typeface="Roboto" panose="02000000000000000000" pitchFamily="2" charset="0"/>
              </a:rPr>
              <a:t>     </a:t>
            </a:r>
            <a:r>
              <a:rPr lang="fr-FR" sz="1800" dirty="0">
                <a:solidFill>
                  <a:schemeClr val="tx1"/>
                </a:solidFill>
                <a:latin typeface="Roboto" panose="02000000000000000000" pitchFamily="2" charset="0"/>
              </a:rPr>
              <a:t> </a:t>
            </a:r>
            <a:r>
              <a:rPr lang="fr-FR" b="0" i="0" dirty="0">
                <a:solidFill>
                  <a:schemeClr val="tx1"/>
                </a:solidFill>
                <a:effectLst/>
                <a:latin typeface="Roboto" panose="02000000000000000000" pitchFamily="2" charset="0"/>
              </a:rPr>
              <a:t>continu (la </a:t>
            </a:r>
            <a:r>
              <a:rPr lang="fr-FR" dirty="0">
                <a:solidFill>
                  <a:schemeClr val="tx1"/>
                </a:solidFill>
                <a:latin typeface="Roboto" panose="02000000000000000000" pitchFamily="2" charset="0"/>
              </a:rPr>
              <a:t>production</a:t>
            </a:r>
            <a:r>
              <a:rPr lang="fr-FR" b="0" i="0" dirty="0">
                <a:solidFill>
                  <a:schemeClr val="tx1"/>
                </a:solidFill>
                <a:effectLst/>
                <a:latin typeface="Roboto" panose="02000000000000000000" pitchFamily="2" charset="0"/>
              </a:rPr>
              <a:t> ne s’arrête jamais et   est concentrée en un seul lieu </a:t>
            </a:r>
          </a:p>
          <a:p>
            <a:pPr marL="0" indent="0" algn="l">
              <a:buNone/>
            </a:pPr>
            <a:r>
              <a:rPr lang="fr-FR" b="0" i="0" dirty="0">
                <a:solidFill>
                  <a:schemeClr val="tx1"/>
                </a:solidFill>
                <a:effectLst/>
                <a:latin typeface="Roboto" panose="02000000000000000000" pitchFamily="2" charset="0"/>
              </a:rPr>
              <a:t>     discontinue (</a:t>
            </a:r>
            <a:r>
              <a:rPr lang="fr-FR" dirty="0">
                <a:solidFill>
                  <a:schemeClr val="tx1"/>
                </a:solidFill>
                <a:latin typeface="Roboto" panose="02000000000000000000" pitchFamily="2" charset="0"/>
              </a:rPr>
              <a:t>production</a:t>
            </a:r>
            <a:r>
              <a:rPr lang="fr-FR" b="0" i="0" dirty="0">
                <a:solidFill>
                  <a:schemeClr val="tx1"/>
                </a:solidFill>
                <a:effectLst/>
                <a:latin typeface="Roboto" panose="02000000000000000000" pitchFamily="2" charset="0"/>
              </a:rPr>
              <a:t> à la demande ou fractionnée dans le temps ou dans l’espace).</a:t>
            </a:r>
          </a:p>
          <a:p>
            <a:endParaRPr lang="fr-FR" dirty="0"/>
          </a:p>
        </p:txBody>
      </p:sp>
      <p:sp>
        <p:nvSpPr>
          <p:cNvPr id="4" name="Espace réservé de la date 3">
            <a:extLst>
              <a:ext uri="{FF2B5EF4-FFF2-40B4-BE49-F238E27FC236}">
                <a16:creationId xmlns:a16="http://schemas.microsoft.com/office/drawing/2014/main" id="{98781889-1549-4BD8-9210-811DF3ADB051}"/>
              </a:ext>
            </a:extLst>
          </p:cNvPr>
          <p:cNvSpPr>
            <a:spLocks noGrp="1"/>
          </p:cNvSpPr>
          <p:nvPr>
            <p:ph type="dt" sz="half" idx="10"/>
          </p:nvPr>
        </p:nvSpPr>
        <p:spPr/>
        <p:txBody>
          <a:bodyPr/>
          <a:lstStyle/>
          <a:p>
            <a:pPr rtl="0"/>
            <a:fld id="{75162FBC-E467-46B8-ABE1-98D95CFF2BA6}" type="datetime1">
              <a:rPr lang="fr-FR" smtClean="0"/>
              <a:t>10/03/2022</a:t>
            </a:fld>
            <a:endParaRPr lang="en-US" dirty="0"/>
          </a:p>
        </p:txBody>
      </p:sp>
    </p:spTree>
    <p:extLst>
      <p:ext uri="{BB962C8B-B14F-4D97-AF65-F5344CB8AC3E}">
        <p14:creationId xmlns:p14="http://schemas.microsoft.com/office/powerpoint/2010/main" val="295890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9CBED29-1EDD-4C5D-83E8-EC77FA86FBAB}"/>
              </a:ext>
            </a:extLst>
          </p:cNvPr>
          <p:cNvSpPr>
            <a:spLocks noGrp="1"/>
          </p:cNvSpPr>
          <p:nvPr>
            <p:ph idx="1"/>
          </p:nvPr>
        </p:nvSpPr>
        <p:spPr/>
        <p:txBody>
          <a:bodyPr>
            <a:normAutofit/>
          </a:bodyPr>
          <a:lstStyle/>
          <a:p>
            <a:pPr algn="l"/>
            <a:r>
              <a:rPr lang="fr-FR" sz="1800" b="1" i="0" dirty="0">
                <a:solidFill>
                  <a:schemeClr val="accent6">
                    <a:lumMod val="50000"/>
                  </a:schemeClr>
                </a:solidFill>
                <a:effectLst/>
                <a:latin typeface="Roboto" panose="02000000000000000000" pitchFamily="2" charset="0"/>
              </a:rPr>
              <a:t>le mode de gestion de la </a:t>
            </a:r>
            <a:r>
              <a:rPr lang="fr-FR" sz="1800" b="1" i="0" u="none" strike="noStrike" dirty="0">
                <a:solidFill>
                  <a:schemeClr val="accent6">
                    <a:lumMod val="50000"/>
                  </a:schemeClr>
                </a:solidFill>
                <a:effectLst/>
                <a:latin typeface="Roboto" panose="02000000000000000000" pitchFamily="2" charset="0"/>
                <a:hlinkClick r:id="rId2" tooltip="Glossaire - Économie de l'entreprise : Production">
                  <a:extLst>
                    <a:ext uri="{A12FA001-AC4F-418D-AE19-62706E023703}">
                      <ahyp:hlinkClr xmlns:ahyp="http://schemas.microsoft.com/office/drawing/2018/hyperlinkcolor" val="tx"/>
                    </a:ext>
                  </a:extLst>
                </a:hlinkClick>
              </a:rPr>
              <a:t>production</a:t>
            </a:r>
            <a:r>
              <a:rPr lang="fr-FR" sz="1800" b="1" i="0" dirty="0">
                <a:solidFill>
                  <a:schemeClr val="accent6">
                    <a:lumMod val="50000"/>
                  </a:schemeClr>
                </a:solidFill>
                <a:effectLst/>
                <a:latin typeface="Roboto" panose="02000000000000000000" pitchFamily="2" charset="0"/>
              </a:rPr>
              <a:t> :</a:t>
            </a:r>
            <a:endParaRPr lang="fr-FR" b="0" i="0" dirty="0">
              <a:solidFill>
                <a:schemeClr val="accent6">
                  <a:lumMod val="50000"/>
                </a:schemeClr>
              </a:solidFill>
              <a:effectLst/>
              <a:latin typeface="Roboto" panose="02000000000000000000" pitchFamily="2" charset="0"/>
            </a:endParaRPr>
          </a:p>
          <a:p>
            <a:pPr marL="0" indent="0" algn="l">
              <a:buNone/>
            </a:pPr>
            <a:r>
              <a:rPr lang="fr-FR" sz="1800" b="0" i="0" dirty="0">
                <a:solidFill>
                  <a:schemeClr val="tx1"/>
                </a:solidFill>
                <a:effectLst/>
                <a:latin typeface="Roboto" panose="02000000000000000000" pitchFamily="2" charset="0"/>
              </a:rPr>
              <a:t>      La </a:t>
            </a:r>
            <a:r>
              <a:rPr lang="fr-FR" sz="1800" b="0" i="0" u="none" strike="noStrike" dirty="0">
                <a:solidFill>
                  <a:schemeClr val="tx1"/>
                </a:solidFill>
                <a:effectLst/>
                <a:latin typeface="Roboto" panose="02000000000000000000" pitchFamily="2" charset="0"/>
                <a:hlinkClick r:id="rId2" tooltip="Glossaire - Économie de l'entreprise : Production">
                  <a:extLst>
                    <a:ext uri="{A12FA001-AC4F-418D-AE19-62706E023703}">
                      <ahyp:hlinkClr xmlns:ahyp="http://schemas.microsoft.com/office/drawing/2018/hyperlinkcolor" val="tx"/>
                    </a:ext>
                  </a:extLst>
                </a:hlinkClick>
              </a:rPr>
              <a:t>production</a:t>
            </a:r>
            <a:r>
              <a:rPr lang="fr-FR" sz="1800" b="0" i="0" dirty="0">
                <a:solidFill>
                  <a:schemeClr val="tx1"/>
                </a:solidFill>
                <a:effectLst/>
                <a:latin typeface="Roboto" panose="02000000000000000000" pitchFamily="2" charset="0"/>
              </a:rPr>
              <a:t> peut être gérée selon la relation avec les clients.</a:t>
            </a:r>
            <a:endParaRPr lang="fr-FR" b="0" i="0" dirty="0">
              <a:solidFill>
                <a:schemeClr val="tx1"/>
              </a:solidFill>
              <a:effectLst/>
              <a:latin typeface="Roboto" panose="02000000000000000000" pitchFamily="2" charset="0"/>
            </a:endParaRPr>
          </a:p>
          <a:p>
            <a:pPr marL="0" indent="0" algn="l">
              <a:buNone/>
            </a:pPr>
            <a:r>
              <a:rPr lang="fr-FR" sz="1800" b="0" i="0" dirty="0">
                <a:solidFill>
                  <a:schemeClr val="tx1"/>
                </a:solidFill>
                <a:effectLst/>
                <a:latin typeface="Roboto" panose="02000000000000000000" pitchFamily="2" charset="0"/>
              </a:rPr>
              <a:t>       La </a:t>
            </a:r>
            <a:r>
              <a:rPr lang="fr-FR" sz="1800" b="0" i="0" u="none" strike="noStrike" dirty="0">
                <a:solidFill>
                  <a:schemeClr val="tx1"/>
                </a:solidFill>
                <a:effectLst/>
                <a:latin typeface="Roboto" panose="02000000000000000000" pitchFamily="2" charset="0"/>
                <a:hlinkClick r:id="rId3" tooltip="Glossaire - Économie de l'entreprise : Fonction">
                  <a:extLst>
                    <a:ext uri="{A12FA001-AC4F-418D-AE19-62706E023703}">
                      <ahyp:hlinkClr xmlns:ahyp="http://schemas.microsoft.com/office/drawing/2018/hyperlinkcolor" val="tx"/>
                    </a:ext>
                  </a:extLst>
                </a:hlinkClick>
              </a:rPr>
              <a:t>fonction</a:t>
            </a:r>
            <a:r>
              <a:rPr lang="fr-FR" sz="1800" b="0" i="0" dirty="0">
                <a:solidFill>
                  <a:schemeClr val="tx1"/>
                </a:solidFill>
                <a:effectLst/>
                <a:latin typeface="Roboto" panose="02000000000000000000" pitchFamily="2" charset="0"/>
              </a:rPr>
              <a:t> de </a:t>
            </a:r>
            <a:r>
              <a:rPr lang="fr-FR" sz="1800" b="0" i="0" u="none" strike="noStrike" dirty="0">
                <a:solidFill>
                  <a:schemeClr val="tx1"/>
                </a:solidFill>
                <a:effectLst/>
                <a:latin typeface="Roboto" panose="02000000000000000000" pitchFamily="2" charset="0"/>
                <a:hlinkClick r:id="rId2" tooltip="Glossaire - Économie de l'entreprise : Production">
                  <a:extLst>
                    <a:ext uri="{A12FA001-AC4F-418D-AE19-62706E023703}">
                      <ahyp:hlinkClr xmlns:ahyp="http://schemas.microsoft.com/office/drawing/2018/hyperlinkcolor" val="tx"/>
                    </a:ext>
                  </a:extLst>
                </a:hlinkClick>
              </a:rPr>
              <a:t>production</a:t>
            </a:r>
            <a:r>
              <a:rPr lang="fr-FR" sz="1800" b="0" i="0" dirty="0">
                <a:solidFill>
                  <a:schemeClr val="tx1"/>
                </a:solidFill>
                <a:effectLst/>
                <a:latin typeface="Roboto" panose="02000000000000000000" pitchFamily="2" charset="0"/>
              </a:rPr>
              <a:t> peut être pilotée :</a:t>
            </a:r>
            <a:endParaRPr lang="fr-FR" b="0" i="0" dirty="0">
              <a:solidFill>
                <a:schemeClr val="tx1"/>
              </a:solidFill>
              <a:effectLst/>
              <a:latin typeface="Roboto" panose="02000000000000000000" pitchFamily="2" charset="0"/>
            </a:endParaRPr>
          </a:p>
          <a:p>
            <a:pPr algn="l">
              <a:buFont typeface="Arial" panose="020B0604020202020204" pitchFamily="34" charset="0"/>
              <a:buChar char="•"/>
            </a:pPr>
            <a:r>
              <a:rPr lang="fr-FR" b="0" i="0" dirty="0">
                <a:solidFill>
                  <a:schemeClr val="tx1"/>
                </a:solidFill>
                <a:effectLst/>
                <a:latin typeface="Roboto" panose="02000000000000000000" pitchFamily="2" charset="0"/>
              </a:rPr>
              <a:t>soit par la </a:t>
            </a:r>
            <a:r>
              <a:rPr lang="fr-FR" b="1" i="0" dirty="0">
                <a:solidFill>
                  <a:schemeClr val="tx1"/>
                </a:solidFill>
                <a:effectLst/>
                <a:latin typeface="Roboto" panose="02000000000000000000" pitchFamily="2" charset="0"/>
              </a:rPr>
              <a:t>demande</a:t>
            </a:r>
            <a:r>
              <a:rPr lang="fr-FR" b="0" i="0" dirty="0">
                <a:solidFill>
                  <a:schemeClr val="tx1"/>
                </a:solidFill>
                <a:effectLst/>
                <a:latin typeface="Roboto" panose="02000000000000000000" pitchFamily="2" charset="0"/>
              </a:rPr>
              <a:t> (mode de pilotage par l’aval) c’est-à-dire que c’est la commande passée par le client qui déclenche le processus de fabrication.  Autrement dit, il s’agit d’une méthode de </a:t>
            </a:r>
            <a:r>
              <a:rPr lang="fr-FR" b="0" i="0" u="none" strike="noStrike" dirty="0">
                <a:solidFill>
                  <a:schemeClr val="tx1"/>
                </a:solidFill>
                <a:effectLst/>
                <a:latin typeface="Roboto" panose="02000000000000000000" pitchFamily="2" charset="0"/>
                <a:hlinkClick r:id="rId2" tooltip="Glossaire - Économie de l'entreprise : Production">
                  <a:extLst>
                    <a:ext uri="{A12FA001-AC4F-418D-AE19-62706E023703}">
                      <ahyp:hlinkClr xmlns:ahyp="http://schemas.microsoft.com/office/drawing/2018/hyperlinkcolor" val="tx"/>
                    </a:ext>
                  </a:extLst>
                </a:hlinkClick>
              </a:rPr>
              <a:t>production</a:t>
            </a:r>
            <a:r>
              <a:rPr lang="fr-FR" b="0" i="0" dirty="0">
                <a:solidFill>
                  <a:schemeClr val="tx1"/>
                </a:solidFill>
                <a:effectLst/>
                <a:latin typeface="Roboto" panose="02000000000000000000" pitchFamily="2" charset="0"/>
              </a:rPr>
              <a:t> sur commande.</a:t>
            </a:r>
          </a:p>
          <a:p>
            <a:pPr algn="l">
              <a:buFont typeface="Arial" panose="020B0604020202020204" pitchFamily="34" charset="0"/>
              <a:buChar char="•"/>
            </a:pPr>
            <a:r>
              <a:rPr lang="fr-FR" b="0" i="0" dirty="0">
                <a:solidFill>
                  <a:schemeClr val="tx1"/>
                </a:solidFill>
                <a:effectLst/>
                <a:latin typeface="Roboto" panose="02000000000000000000" pitchFamily="2" charset="0"/>
              </a:rPr>
              <a:t>soit par une méthode de </a:t>
            </a:r>
            <a:r>
              <a:rPr lang="fr-FR" b="1" i="0" u="none" strike="noStrike" dirty="0">
                <a:solidFill>
                  <a:schemeClr val="tx1"/>
                </a:solidFill>
                <a:effectLst/>
                <a:latin typeface="Roboto" panose="02000000000000000000" pitchFamily="2" charset="0"/>
                <a:hlinkClick r:id="rId2" tooltip="Glossaire - Économie de l'entreprise : Production">
                  <a:extLst>
                    <a:ext uri="{A12FA001-AC4F-418D-AE19-62706E023703}">
                      <ahyp:hlinkClr xmlns:ahyp="http://schemas.microsoft.com/office/drawing/2018/hyperlinkcolor" val="tx"/>
                    </a:ext>
                  </a:extLst>
                </a:hlinkClick>
              </a:rPr>
              <a:t>production</a:t>
            </a:r>
            <a:r>
              <a:rPr lang="fr-FR" b="1" i="0" dirty="0">
                <a:solidFill>
                  <a:schemeClr val="tx1"/>
                </a:solidFill>
                <a:effectLst/>
                <a:latin typeface="Roboto" panose="02000000000000000000" pitchFamily="2" charset="0"/>
              </a:rPr>
              <a:t> sur </a:t>
            </a:r>
            <a:r>
              <a:rPr lang="fr-FR" b="1" i="0" u="none" strike="noStrike" dirty="0">
                <a:solidFill>
                  <a:schemeClr val="tx1"/>
                </a:solidFill>
                <a:effectLst/>
                <a:latin typeface="Roboto" panose="02000000000000000000" pitchFamily="2" charset="0"/>
                <a:hlinkClick r:id="rId4" tooltip="Glossaire - Économie de l'entreprise : Stock">
                  <a:extLst>
                    <a:ext uri="{A12FA001-AC4F-418D-AE19-62706E023703}">
                      <ahyp:hlinkClr xmlns:ahyp="http://schemas.microsoft.com/office/drawing/2018/hyperlinkcolor" val="tx"/>
                    </a:ext>
                  </a:extLst>
                </a:hlinkClick>
              </a:rPr>
              <a:t>stock</a:t>
            </a:r>
            <a:r>
              <a:rPr lang="fr-FR" b="0" i="0" dirty="0">
                <a:solidFill>
                  <a:schemeClr val="tx1"/>
                </a:solidFill>
                <a:effectLst/>
                <a:latin typeface="Roboto" panose="02000000000000000000" pitchFamily="2" charset="0"/>
              </a:rPr>
              <a:t>, (mode de pilotage par l’amont), c’est-à-dire que le processus de </a:t>
            </a:r>
            <a:r>
              <a:rPr lang="fr-FR" b="0" i="0" u="none" strike="noStrike" dirty="0">
                <a:solidFill>
                  <a:schemeClr val="tx1"/>
                </a:solidFill>
                <a:effectLst/>
                <a:latin typeface="Roboto" panose="02000000000000000000" pitchFamily="2" charset="0"/>
                <a:hlinkClick r:id="rId2" tooltip="Glossaire - Économie de l'entreprise : Production">
                  <a:extLst>
                    <a:ext uri="{A12FA001-AC4F-418D-AE19-62706E023703}">
                      <ahyp:hlinkClr xmlns:ahyp="http://schemas.microsoft.com/office/drawing/2018/hyperlinkcolor" val="tx"/>
                    </a:ext>
                  </a:extLst>
                </a:hlinkClick>
              </a:rPr>
              <a:t>production</a:t>
            </a:r>
            <a:r>
              <a:rPr lang="fr-FR" b="0" i="0" dirty="0">
                <a:solidFill>
                  <a:schemeClr val="tx1"/>
                </a:solidFill>
                <a:effectLst/>
                <a:latin typeface="Roboto" panose="02000000000000000000" pitchFamily="2" charset="0"/>
              </a:rPr>
              <a:t> répond à un cahier des charges prédéfini ce qui peut se traduire par la constitution de </a:t>
            </a:r>
            <a:r>
              <a:rPr lang="fr-FR" b="0" i="0" u="none" strike="noStrike" dirty="0">
                <a:solidFill>
                  <a:schemeClr val="tx1"/>
                </a:solidFill>
                <a:effectLst/>
                <a:latin typeface="Roboto" panose="02000000000000000000" pitchFamily="2" charset="0"/>
                <a:hlinkClick r:id="rId4" tooltip="Glossaire - Économie de l'entreprise : Stocks">
                  <a:extLst>
                    <a:ext uri="{A12FA001-AC4F-418D-AE19-62706E023703}">
                      <ahyp:hlinkClr xmlns:ahyp="http://schemas.microsoft.com/office/drawing/2018/hyperlinkcolor" val="tx"/>
                    </a:ext>
                  </a:extLst>
                </a:hlinkClick>
              </a:rPr>
              <a:t>stocks</a:t>
            </a:r>
            <a:r>
              <a:rPr lang="fr-FR" b="0" i="0" dirty="0">
                <a:solidFill>
                  <a:schemeClr val="tx1"/>
                </a:solidFill>
                <a:effectLst/>
                <a:latin typeface="Roboto" panose="02000000000000000000" pitchFamily="2" charset="0"/>
              </a:rPr>
              <a:t> de produits finis.</a:t>
            </a:r>
          </a:p>
          <a:p>
            <a:endParaRPr lang="fr-FR" dirty="0"/>
          </a:p>
        </p:txBody>
      </p:sp>
      <p:sp>
        <p:nvSpPr>
          <p:cNvPr id="4" name="Espace réservé de la date 3">
            <a:extLst>
              <a:ext uri="{FF2B5EF4-FFF2-40B4-BE49-F238E27FC236}">
                <a16:creationId xmlns:a16="http://schemas.microsoft.com/office/drawing/2014/main" id="{E419476F-A3B2-4EE0-9CE2-29B4E7B9DCB3}"/>
              </a:ext>
            </a:extLst>
          </p:cNvPr>
          <p:cNvSpPr>
            <a:spLocks noGrp="1"/>
          </p:cNvSpPr>
          <p:nvPr>
            <p:ph type="dt" sz="half" idx="10"/>
          </p:nvPr>
        </p:nvSpPr>
        <p:spPr/>
        <p:txBody>
          <a:bodyPr/>
          <a:lstStyle/>
          <a:p>
            <a:pPr rtl="0"/>
            <a:fld id="{75162FBC-E467-46B8-ABE1-98D95CFF2BA6}" type="datetime1">
              <a:rPr lang="fr-FR" smtClean="0"/>
              <a:t>10/03/2022</a:t>
            </a:fld>
            <a:endParaRPr lang="en-US" dirty="0"/>
          </a:p>
        </p:txBody>
      </p:sp>
    </p:spTree>
    <p:extLst>
      <p:ext uri="{BB962C8B-B14F-4D97-AF65-F5344CB8AC3E}">
        <p14:creationId xmlns:p14="http://schemas.microsoft.com/office/powerpoint/2010/main" val="3028854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42D207D-1E83-4959-AAC6-0E5F7B72FE9D}"/>
              </a:ext>
            </a:extLst>
          </p:cNvPr>
          <p:cNvSpPr>
            <a:spLocks noGrp="1"/>
          </p:cNvSpPr>
          <p:nvPr>
            <p:ph idx="1"/>
          </p:nvPr>
        </p:nvSpPr>
        <p:spPr/>
        <p:txBody>
          <a:bodyPr>
            <a:normAutofit/>
          </a:bodyPr>
          <a:lstStyle/>
          <a:p>
            <a:pPr algn="l"/>
            <a:r>
              <a:rPr lang="fr-FR" sz="1800" b="1" i="0" dirty="0">
                <a:solidFill>
                  <a:schemeClr val="accent6">
                    <a:lumMod val="50000"/>
                  </a:schemeClr>
                </a:solidFill>
                <a:effectLst/>
                <a:latin typeface="Roboto" panose="02000000000000000000" pitchFamily="2" charset="0"/>
              </a:rPr>
              <a:t>la nature de l’implantation de l’outillage :</a:t>
            </a:r>
            <a:endParaRPr lang="fr-FR" dirty="0">
              <a:solidFill>
                <a:schemeClr val="accent6">
                  <a:lumMod val="50000"/>
                </a:schemeClr>
              </a:solidFill>
              <a:latin typeface="Roboto" panose="02000000000000000000" pitchFamily="2" charset="0"/>
            </a:endParaRPr>
          </a:p>
          <a:p>
            <a:pPr marL="0" indent="0" algn="l">
              <a:buNone/>
            </a:pPr>
            <a:r>
              <a:rPr lang="fr-FR" sz="1800" b="0" i="0" dirty="0">
                <a:solidFill>
                  <a:srgbClr val="333333"/>
                </a:solidFill>
                <a:effectLst/>
                <a:latin typeface="Roboto" panose="02000000000000000000" pitchFamily="2" charset="0"/>
              </a:rPr>
              <a:t>      Le processus de </a:t>
            </a:r>
            <a:r>
              <a:rPr lang="fr-FR" dirty="0">
                <a:solidFill>
                  <a:srgbClr val="00587C"/>
                </a:solidFill>
                <a:latin typeface="Roboto" panose="02000000000000000000" pitchFamily="2" charset="0"/>
              </a:rPr>
              <a:t>production</a:t>
            </a:r>
            <a:r>
              <a:rPr lang="fr-FR" sz="1800" b="0" i="0" dirty="0">
                <a:solidFill>
                  <a:srgbClr val="333333"/>
                </a:solidFill>
                <a:effectLst/>
                <a:latin typeface="Roboto" panose="02000000000000000000" pitchFamily="2" charset="0"/>
              </a:rPr>
              <a:t> peut reposer ;</a:t>
            </a:r>
            <a:endParaRPr lang="fr-FR" b="0" i="0" dirty="0">
              <a:solidFill>
                <a:srgbClr val="333333"/>
              </a:solidFill>
              <a:effectLst/>
              <a:latin typeface="Roboto" panose="02000000000000000000" pitchFamily="2" charset="0"/>
            </a:endParaRPr>
          </a:p>
          <a:p>
            <a:pPr algn="l">
              <a:buFont typeface="Arial" panose="020B0604020202020204" pitchFamily="34" charset="0"/>
              <a:buChar char="•"/>
            </a:pPr>
            <a:r>
              <a:rPr lang="fr-FR" b="0" i="0" dirty="0">
                <a:solidFill>
                  <a:srgbClr val="333333"/>
                </a:solidFill>
                <a:effectLst/>
                <a:latin typeface="Roboto" panose="02000000000000000000" pitchFamily="2" charset="0"/>
              </a:rPr>
              <a:t>soit sur des ateliers spécialisés qui regroupent l’ensemble des </a:t>
            </a:r>
            <a:r>
              <a:rPr lang="fr-FR" dirty="0">
                <a:solidFill>
                  <a:srgbClr val="00587C"/>
                </a:solidFill>
                <a:latin typeface="Roboto" panose="02000000000000000000" pitchFamily="2" charset="0"/>
              </a:rPr>
              <a:t>postes </a:t>
            </a:r>
            <a:r>
              <a:rPr lang="fr-FR" b="0" i="0" dirty="0">
                <a:solidFill>
                  <a:srgbClr val="333333"/>
                </a:solidFill>
                <a:effectLst/>
                <a:latin typeface="Roboto" panose="02000000000000000000" pitchFamily="2" charset="0"/>
              </a:rPr>
              <a:t> de travail de même nature, soit sur des ateliers autonomes qui assurent l’ensemble des tâches nécessaires à la réalisation d’une </a:t>
            </a:r>
            <a:r>
              <a:rPr lang="fr-FR" dirty="0">
                <a:solidFill>
                  <a:srgbClr val="00587C"/>
                </a:solidFill>
                <a:latin typeface="Roboto" panose="02000000000000000000" pitchFamily="2" charset="0"/>
              </a:rPr>
              <a:t>production </a:t>
            </a:r>
            <a:r>
              <a:rPr lang="fr-FR" b="0" i="0" dirty="0">
                <a:solidFill>
                  <a:srgbClr val="333333"/>
                </a:solidFill>
                <a:effectLst/>
                <a:latin typeface="Roboto" panose="02000000000000000000" pitchFamily="2" charset="0"/>
              </a:rPr>
              <a:t>,</a:t>
            </a:r>
          </a:p>
          <a:p>
            <a:pPr algn="l">
              <a:buFont typeface="Arial" panose="020B0604020202020204" pitchFamily="34" charset="0"/>
              <a:buChar char="•"/>
            </a:pPr>
            <a:r>
              <a:rPr lang="fr-FR" b="0" i="0" dirty="0">
                <a:solidFill>
                  <a:srgbClr val="333333"/>
                </a:solidFill>
                <a:effectLst/>
                <a:latin typeface="Roboto" panose="02000000000000000000" pitchFamily="2" charset="0"/>
              </a:rPr>
              <a:t>soit par ligne (chaîne de fabrication) ou se succèdent les différentes tâches nécessaires à la </a:t>
            </a:r>
            <a:r>
              <a:rPr lang="fr-FR" dirty="0">
                <a:solidFill>
                  <a:srgbClr val="00587C"/>
                </a:solidFill>
                <a:latin typeface="Roboto" panose="02000000000000000000" pitchFamily="2" charset="0"/>
              </a:rPr>
              <a:t>production</a:t>
            </a:r>
            <a:r>
              <a:rPr lang="fr-FR" b="0" i="0" dirty="0">
                <a:solidFill>
                  <a:srgbClr val="333333"/>
                </a:solidFill>
                <a:effectLst/>
                <a:latin typeface="Roboto" panose="02000000000000000000" pitchFamily="2" charset="0"/>
              </a:rPr>
              <a:t> d’un bien qui circulent d’un bout à l’autre de la chaîne de </a:t>
            </a:r>
            <a:r>
              <a:rPr lang="fr-FR" dirty="0">
                <a:solidFill>
                  <a:srgbClr val="00587C"/>
                </a:solidFill>
                <a:latin typeface="Roboto" panose="02000000000000000000" pitchFamily="2" charset="0"/>
              </a:rPr>
              <a:t>production</a:t>
            </a:r>
            <a:r>
              <a:rPr lang="fr-FR" dirty="0">
                <a:solidFill>
                  <a:srgbClr val="333333"/>
                </a:solidFill>
                <a:latin typeface="Roboto" panose="02000000000000000000" pitchFamily="2" charset="0"/>
              </a:rPr>
              <a:t> </a:t>
            </a:r>
            <a:r>
              <a:rPr lang="fr-FR" b="0" i="0" dirty="0">
                <a:solidFill>
                  <a:srgbClr val="333333"/>
                </a:solidFill>
                <a:effectLst/>
                <a:latin typeface="Roboto" panose="02000000000000000000" pitchFamily="2" charset="0"/>
              </a:rPr>
              <a:t> </a:t>
            </a:r>
          </a:p>
          <a:p>
            <a:endParaRPr lang="fr-FR" dirty="0"/>
          </a:p>
        </p:txBody>
      </p:sp>
      <p:sp>
        <p:nvSpPr>
          <p:cNvPr id="4" name="Espace réservé de la date 3">
            <a:extLst>
              <a:ext uri="{FF2B5EF4-FFF2-40B4-BE49-F238E27FC236}">
                <a16:creationId xmlns:a16="http://schemas.microsoft.com/office/drawing/2014/main" id="{35BB0184-FA39-485D-BC6B-EEADC621A32E}"/>
              </a:ext>
            </a:extLst>
          </p:cNvPr>
          <p:cNvSpPr>
            <a:spLocks noGrp="1"/>
          </p:cNvSpPr>
          <p:nvPr>
            <p:ph type="dt" sz="half" idx="10"/>
          </p:nvPr>
        </p:nvSpPr>
        <p:spPr/>
        <p:txBody>
          <a:bodyPr/>
          <a:lstStyle/>
          <a:p>
            <a:pPr rtl="0"/>
            <a:fld id="{75162FBC-E467-46B8-ABE1-98D95CFF2BA6}" type="datetime1">
              <a:rPr lang="fr-FR" smtClean="0"/>
              <a:t>10/03/2022</a:t>
            </a:fld>
            <a:endParaRPr lang="en-US" dirty="0"/>
          </a:p>
        </p:txBody>
      </p:sp>
    </p:spTree>
    <p:extLst>
      <p:ext uri="{BB962C8B-B14F-4D97-AF65-F5344CB8AC3E}">
        <p14:creationId xmlns:p14="http://schemas.microsoft.com/office/powerpoint/2010/main" val="1885595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490C8F-5CC9-4136-A38C-1D50517FD5D6}"/>
              </a:ext>
            </a:extLst>
          </p:cNvPr>
          <p:cNvSpPr>
            <a:spLocks noGrp="1"/>
          </p:cNvSpPr>
          <p:nvPr>
            <p:ph type="title"/>
          </p:nvPr>
        </p:nvSpPr>
        <p:spPr/>
        <p:txBody>
          <a:bodyPr>
            <a:normAutofit fontScale="90000"/>
          </a:bodyPr>
          <a:lstStyle/>
          <a:p>
            <a:pPr algn="ctr"/>
            <a:r>
              <a:rPr lang="en-ZA" dirty="0">
                <a:latin typeface="Arial Black" panose="020B0A04020102020204" pitchFamily="34" charset="0"/>
              </a:rPr>
              <a:t>Les services de la </a:t>
            </a:r>
            <a:r>
              <a:rPr lang="en-ZA" dirty="0" err="1">
                <a:latin typeface="Arial Black" panose="020B0A04020102020204" pitchFamily="34" charset="0"/>
              </a:rPr>
              <a:t>fonction</a:t>
            </a:r>
            <a:r>
              <a:rPr lang="en-ZA" dirty="0">
                <a:latin typeface="Arial Black" panose="020B0A04020102020204" pitchFamily="34" charset="0"/>
              </a:rPr>
              <a:t> Production  </a:t>
            </a:r>
            <a:endParaRPr lang="fr-FR" dirty="0">
              <a:latin typeface="Arial Black" panose="020B0A04020102020204" pitchFamily="34" charset="0"/>
            </a:endParaRPr>
          </a:p>
        </p:txBody>
      </p:sp>
      <p:sp>
        <p:nvSpPr>
          <p:cNvPr id="3" name="Espace réservé de la date 2">
            <a:extLst>
              <a:ext uri="{FF2B5EF4-FFF2-40B4-BE49-F238E27FC236}">
                <a16:creationId xmlns:a16="http://schemas.microsoft.com/office/drawing/2014/main" id="{66CE53B4-807F-4396-BDAD-B175AC0D2F1F}"/>
              </a:ext>
            </a:extLst>
          </p:cNvPr>
          <p:cNvSpPr>
            <a:spLocks noGrp="1"/>
          </p:cNvSpPr>
          <p:nvPr>
            <p:ph type="dt" sz="half" idx="10"/>
          </p:nvPr>
        </p:nvSpPr>
        <p:spPr/>
        <p:txBody>
          <a:bodyPr/>
          <a:lstStyle/>
          <a:p>
            <a:pPr rtl="0"/>
            <a:fld id="{63595C77-250B-4737-9E4A-69E5939CBC16}" type="datetime1">
              <a:rPr lang="fr-FR" smtClean="0"/>
              <a:t>10/03/2022</a:t>
            </a:fld>
            <a:endParaRPr lang="en-US" dirty="0"/>
          </a:p>
        </p:txBody>
      </p:sp>
      <p:pic>
        <p:nvPicPr>
          <p:cNvPr id="5" name="Image 4">
            <a:extLst>
              <a:ext uri="{FF2B5EF4-FFF2-40B4-BE49-F238E27FC236}">
                <a16:creationId xmlns:a16="http://schemas.microsoft.com/office/drawing/2014/main" id="{730CC4FA-8921-41DC-AE50-6DDDE0415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9107" y="2667562"/>
            <a:ext cx="7732058" cy="3639109"/>
          </a:xfrm>
          <a:prstGeom prst="rect">
            <a:avLst/>
          </a:prstGeom>
        </p:spPr>
      </p:pic>
    </p:spTree>
    <p:extLst>
      <p:ext uri="{BB962C8B-B14F-4D97-AF65-F5344CB8AC3E}">
        <p14:creationId xmlns:p14="http://schemas.microsoft.com/office/powerpoint/2010/main" val="69066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fr" sz="4800" i="1" dirty="0">
                <a:solidFill>
                  <a:srgbClr val="FFFFFF"/>
                </a:solidFill>
              </a:rPr>
              <a:t>Votre meilleur devis reflétant votre approche... « Il s’agit d’un petit pas pour l’homme, un bond de géant pour l’humanité ».</a:t>
            </a:r>
          </a:p>
        </p:txBody>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fr">
                <a:solidFill>
                  <a:srgbClr val="FFFFFF"/>
                </a:solidFill>
              </a:rPr>
              <a:t>-Neil Armstrong</a:t>
            </a: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B1279D5-AFF0-4571-B73E-6476472D550A}"/>
              </a:ext>
            </a:extLst>
          </p:cNvPr>
          <p:cNvSpPr>
            <a:spLocks noGrp="1"/>
          </p:cNvSpPr>
          <p:nvPr>
            <p:ph idx="1"/>
          </p:nvPr>
        </p:nvSpPr>
        <p:spPr/>
        <p:txBody>
          <a:bodyPr/>
          <a:lstStyle/>
          <a:p>
            <a:pPr algn="l">
              <a:buFont typeface="Arial" panose="020B0604020202020204" pitchFamily="34" charset="0"/>
              <a:buChar char="•"/>
            </a:pPr>
            <a:r>
              <a:rPr lang="fr-FR" b="1" i="0" u="none" strike="noStrike" dirty="0">
                <a:solidFill>
                  <a:schemeClr val="accent2">
                    <a:lumMod val="75000"/>
                  </a:schemeClr>
                </a:solidFill>
                <a:effectLst/>
                <a:latin typeface="Roboto" panose="02000000000000000000" pitchFamily="2" charset="0"/>
              </a:rPr>
              <a:t>Rôle opérationnel </a:t>
            </a:r>
            <a:r>
              <a:rPr lang="fr-FR" b="1" i="0" u="none" strike="noStrike" dirty="0">
                <a:solidFill>
                  <a:schemeClr val="tx1"/>
                </a:solidFill>
                <a:effectLst/>
                <a:latin typeface="Roboto" panose="02000000000000000000" pitchFamily="2" charset="0"/>
              </a:rPr>
              <a:t>: un service a un rôle opérationnel lorsqu’il a pour mission soit la fabrication, soit l’expédition du bien produit par l’entreprise.</a:t>
            </a:r>
          </a:p>
          <a:p>
            <a:pPr algn="l">
              <a:buFont typeface="Arial" panose="020B0604020202020204" pitchFamily="34" charset="0"/>
              <a:buChar char="•"/>
            </a:pPr>
            <a:r>
              <a:rPr lang="fr-FR" b="1" i="0" u="none" strike="noStrike" dirty="0">
                <a:solidFill>
                  <a:schemeClr val="accent2">
                    <a:lumMod val="75000"/>
                  </a:schemeClr>
                </a:solidFill>
                <a:effectLst/>
                <a:latin typeface="Roboto" panose="02000000000000000000" pitchFamily="2" charset="0"/>
              </a:rPr>
              <a:t>Rôle fonctionnel </a:t>
            </a:r>
            <a:r>
              <a:rPr lang="fr-FR" b="1" i="0" u="none" strike="noStrike" dirty="0">
                <a:solidFill>
                  <a:schemeClr val="tx1"/>
                </a:solidFill>
                <a:effectLst/>
                <a:latin typeface="Roboto" panose="02000000000000000000" pitchFamily="2" charset="0"/>
              </a:rPr>
              <a:t>: un service a un rôle fonctionnel lorsqu’il se charge de définir, d’organiser ou de contrôler l’activité de production de l’entreprise.</a:t>
            </a:r>
            <a:endParaRPr lang="fr-FR" dirty="0">
              <a:solidFill>
                <a:schemeClr val="tx1"/>
              </a:solidFill>
            </a:endParaRPr>
          </a:p>
        </p:txBody>
      </p:sp>
      <p:sp>
        <p:nvSpPr>
          <p:cNvPr id="4" name="Espace réservé de la date 3">
            <a:extLst>
              <a:ext uri="{FF2B5EF4-FFF2-40B4-BE49-F238E27FC236}">
                <a16:creationId xmlns:a16="http://schemas.microsoft.com/office/drawing/2014/main" id="{F33DB7A1-AEDC-44A9-B172-BF0F1DCEA423}"/>
              </a:ext>
            </a:extLst>
          </p:cNvPr>
          <p:cNvSpPr>
            <a:spLocks noGrp="1"/>
          </p:cNvSpPr>
          <p:nvPr>
            <p:ph type="dt" sz="half" idx="10"/>
          </p:nvPr>
        </p:nvSpPr>
        <p:spPr/>
        <p:txBody>
          <a:bodyPr/>
          <a:lstStyle/>
          <a:p>
            <a:pPr rtl="0"/>
            <a:fld id="{75162FBC-E467-46B8-ABE1-98D95CFF2BA6}" type="datetime1">
              <a:rPr lang="fr-FR" smtClean="0"/>
              <a:t>10/03/2022</a:t>
            </a:fld>
            <a:endParaRPr lang="en-US" dirty="0"/>
          </a:p>
        </p:txBody>
      </p:sp>
      <p:graphicFrame>
        <p:nvGraphicFramePr>
          <p:cNvPr id="5" name="Tableau 5">
            <a:extLst>
              <a:ext uri="{FF2B5EF4-FFF2-40B4-BE49-F238E27FC236}">
                <a16:creationId xmlns:a16="http://schemas.microsoft.com/office/drawing/2014/main" id="{177F6448-778B-4073-B291-4AC68CE1D95C}"/>
              </a:ext>
            </a:extLst>
          </p:cNvPr>
          <p:cNvGraphicFramePr>
            <a:graphicFrameLocks noGrp="1"/>
          </p:cNvGraphicFramePr>
          <p:nvPr>
            <p:extLst>
              <p:ext uri="{D42A27DB-BD31-4B8C-83A1-F6EECF244321}">
                <p14:modId xmlns:p14="http://schemas.microsoft.com/office/powerpoint/2010/main" val="1585382362"/>
              </p:ext>
            </p:extLst>
          </p:nvPr>
        </p:nvGraphicFramePr>
        <p:xfrm>
          <a:off x="2763370" y="813547"/>
          <a:ext cx="5096435" cy="365760"/>
        </p:xfrm>
        <a:graphic>
          <a:graphicData uri="http://schemas.openxmlformats.org/drawingml/2006/table">
            <a:tbl>
              <a:tblPr firstRow="1" bandRow="1">
                <a:tableStyleId>{5C22544A-7EE6-4342-B048-85BDC9FD1C3A}</a:tableStyleId>
              </a:tblPr>
              <a:tblGrid>
                <a:gridCol w="5096435">
                  <a:extLst>
                    <a:ext uri="{9D8B030D-6E8A-4147-A177-3AD203B41FA5}">
                      <a16:colId xmlns:a16="http://schemas.microsoft.com/office/drawing/2014/main" val="1535890394"/>
                    </a:ext>
                  </a:extLst>
                </a:gridCol>
              </a:tblGrid>
              <a:tr h="276959">
                <a:tc>
                  <a:txBody>
                    <a:bodyPr/>
                    <a:lstStyle/>
                    <a:p>
                      <a:pPr algn="ctr"/>
                      <a:r>
                        <a:rPr lang="fr-FR" b="1" i="0" u="none" strike="noStrike" dirty="0">
                          <a:solidFill>
                            <a:schemeClr val="bg1"/>
                          </a:solidFill>
                          <a:effectLst/>
                          <a:latin typeface="Roboto" panose="02000000000000000000" pitchFamily="2" charset="0"/>
                        </a:rPr>
                        <a:t>Rôle opérationnel /Rôle fonctionnel </a:t>
                      </a:r>
                      <a:endParaRPr lang="fr-FR" dirty="0">
                        <a:solidFill>
                          <a:schemeClr val="bg1"/>
                        </a:solidFill>
                      </a:endParaRPr>
                    </a:p>
                  </a:txBody>
                  <a:tcPr>
                    <a:solidFill>
                      <a:schemeClr val="accent6">
                        <a:lumMod val="50000"/>
                      </a:schemeClr>
                    </a:solidFill>
                  </a:tcPr>
                </a:tc>
                <a:extLst>
                  <a:ext uri="{0D108BD9-81ED-4DB2-BD59-A6C34878D82A}">
                    <a16:rowId xmlns:a16="http://schemas.microsoft.com/office/drawing/2014/main" val="3471000038"/>
                  </a:ext>
                </a:extLst>
              </a:tr>
            </a:tbl>
          </a:graphicData>
        </a:graphic>
      </p:graphicFrame>
    </p:spTree>
    <p:extLst>
      <p:ext uri="{BB962C8B-B14F-4D97-AF65-F5344CB8AC3E}">
        <p14:creationId xmlns:p14="http://schemas.microsoft.com/office/powerpoint/2010/main" val="3286009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71C5AA-D61F-4266-A7B1-4EDF7B9FAFDC}"/>
              </a:ext>
            </a:extLst>
          </p:cNvPr>
          <p:cNvSpPr>
            <a:spLocks noGrp="1"/>
          </p:cNvSpPr>
          <p:nvPr>
            <p:ph type="title"/>
          </p:nvPr>
        </p:nvSpPr>
        <p:spPr/>
        <p:txBody>
          <a:bodyPr/>
          <a:lstStyle/>
          <a:p>
            <a:pPr algn="ctr"/>
            <a:r>
              <a:rPr lang="fr-FR" sz="2000" b="1" i="1" dirty="0">
                <a:effectLst/>
                <a:latin typeface="Perpetua Titling MT" panose="02020502060505020804" pitchFamily="18" charset="0"/>
              </a:rPr>
              <a:t>Les cinq principaux </a:t>
            </a:r>
            <a:r>
              <a:rPr lang="fr-FR" sz="2000" b="1" i="1" dirty="0">
                <a:latin typeface="Perpetua Titling MT" panose="02020502060505020804" pitchFamily="18" charset="0"/>
              </a:rPr>
              <a:t>services</a:t>
            </a:r>
            <a:r>
              <a:rPr lang="fr-FR" sz="2000" b="1" i="1" dirty="0">
                <a:effectLst/>
                <a:latin typeface="Perpetua Titling MT" panose="02020502060505020804" pitchFamily="18" charset="0"/>
              </a:rPr>
              <a:t> opérationnels</a:t>
            </a:r>
            <a:br>
              <a:rPr lang="fr-FR" b="0" i="0" dirty="0">
                <a:solidFill>
                  <a:srgbClr val="00587C"/>
                </a:solidFill>
                <a:effectLst/>
                <a:latin typeface="Roboto Slab"/>
              </a:rPr>
            </a:br>
            <a:endParaRPr lang="fr-FR" dirty="0"/>
          </a:p>
        </p:txBody>
      </p:sp>
      <p:sp>
        <p:nvSpPr>
          <p:cNvPr id="3" name="Espace réservé du contenu 2">
            <a:extLst>
              <a:ext uri="{FF2B5EF4-FFF2-40B4-BE49-F238E27FC236}">
                <a16:creationId xmlns:a16="http://schemas.microsoft.com/office/drawing/2014/main" id="{AA424111-7231-41A2-9F90-358A4E66018F}"/>
              </a:ext>
            </a:extLst>
          </p:cNvPr>
          <p:cNvSpPr>
            <a:spLocks noGrp="1"/>
          </p:cNvSpPr>
          <p:nvPr>
            <p:ph idx="1"/>
          </p:nvPr>
        </p:nvSpPr>
        <p:spPr/>
        <p:txBody>
          <a:bodyPr>
            <a:normAutofit fontScale="70000" lnSpcReduction="20000"/>
          </a:bodyPr>
          <a:lstStyle/>
          <a:p>
            <a:pPr marL="0" indent="0" algn="l">
              <a:buNone/>
            </a:pPr>
            <a:endParaRPr lang="fr-FR" b="0" i="0" dirty="0">
              <a:solidFill>
                <a:srgbClr val="00587C"/>
              </a:solidFill>
              <a:effectLst/>
              <a:latin typeface="Roboto Slab"/>
            </a:endParaRPr>
          </a:p>
          <a:p>
            <a:pPr marL="0" indent="0" algn="l">
              <a:buNone/>
            </a:pPr>
            <a:r>
              <a:rPr lang="fr-FR" sz="1800" b="0" i="0" dirty="0">
                <a:solidFill>
                  <a:srgbClr val="333333"/>
                </a:solidFill>
                <a:effectLst/>
                <a:latin typeface="Roboto" panose="02000000000000000000" pitchFamily="2" charset="0"/>
              </a:rPr>
              <a:t>         On distingue dans l’</a:t>
            </a:r>
            <a:r>
              <a:rPr lang="fr-FR" dirty="0">
                <a:solidFill>
                  <a:srgbClr val="00587C"/>
                </a:solidFill>
                <a:latin typeface="Roboto" panose="02000000000000000000" pitchFamily="2" charset="0"/>
              </a:rPr>
              <a:t>entreprise </a:t>
            </a:r>
            <a:r>
              <a:rPr lang="fr-FR" sz="1800" b="0" i="0" dirty="0">
                <a:solidFill>
                  <a:srgbClr val="333333"/>
                </a:solidFill>
                <a:effectLst/>
                <a:latin typeface="Roboto" panose="02000000000000000000" pitchFamily="2" charset="0"/>
              </a:rPr>
              <a:t> différents types de </a:t>
            </a:r>
            <a:r>
              <a:rPr lang="fr-FR" dirty="0">
                <a:solidFill>
                  <a:srgbClr val="00587C"/>
                </a:solidFill>
                <a:latin typeface="Roboto" panose="02000000000000000000" pitchFamily="2" charset="0"/>
              </a:rPr>
              <a:t>services</a:t>
            </a:r>
            <a:r>
              <a:rPr lang="fr-FR" dirty="0">
                <a:solidFill>
                  <a:srgbClr val="333333"/>
                </a:solidFill>
                <a:latin typeface="Roboto" panose="02000000000000000000" pitchFamily="2" charset="0"/>
              </a:rPr>
              <a:t> </a:t>
            </a:r>
            <a:r>
              <a:rPr lang="fr-FR" sz="1800" b="0" i="0" dirty="0">
                <a:solidFill>
                  <a:srgbClr val="333333"/>
                </a:solidFill>
                <a:effectLst/>
                <a:latin typeface="Roboto" panose="02000000000000000000" pitchFamily="2" charset="0"/>
              </a:rPr>
              <a:t>opérationnels.</a:t>
            </a:r>
            <a:endParaRPr lang="fr-FR" b="0" i="0" dirty="0">
              <a:solidFill>
                <a:srgbClr val="333333"/>
              </a:solidFill>
              <a:effectLst/>
              <a:latin typeface="Roboto" panose="02000000000000000000" pitchFamily="2" charset="0"/>
            </a:endParaRPr>
          </a:p>
          <a:p>
            <a:pPr algn="l">
              <a:buFont typeface="Arial" panose="020B0604020202020204" pitchFamily="34" charset="0"/>
              <a:buChar char="•"/>
            </a:pPr>
            <a:r>
              <a:rPr lang="fr-FR" sz="1800" b="1" i="0" dirty="0">
                <a:solidFill>
                  <a:schemeClr val="accent2">
                    <a:lumMod val="75000"/>
                  </a:schemeClr>
                </a:solidFill>
                <a:effectLst/>
                <a:latin typeface="Roboto" panose="02000000000000000000" pitchFamily="2" charset="0"/>
              </a:rPr>
              <a:t>Le </a:t>
            </a:r>
            <a:r>
              <a:rPr lang="fr-FR" b="1" dirty="0">
                <a:solidFill>
                  <a:schemeClr val="accent2">
                    <a:lumMod val="75000"/>
                  </a:schemeClr>
                </a:solidFill>
                <a:latin typeface="Roboto" panose="02000000000000000000" pitchFamily="2" charset="0"/>
              </a:rPr>
              <a:t>service </a:t>
            </a:r>
            <a:r>
              <a:rPr lang="fr-FR" sz="1800" b="1" i="0" dirty="0">
                <a:solidFill>
                  <a:schemeClr val="accent2">
                    <a:lumMod val="75000"/>
                  </a:schemeClr>
                </a:solidFill>
                <a:effectLst/>
                <a:latin typeface="Roboto" panose="02000000000000000000" pitchFamily="2" charset="0"/>
              </a:rPr>
              <a:t> de fabrication</a:t>
            </a:r>
            <a:r>
              <a:rPr lang="fr-FR" sz="1800" b="0" i="0" dirty="0">
                <a:solidFill>
                  <a:schemeClr val="accent2">
                    <a:lumMod val="75000"/>
                  </a:schemeClr>
                </a:solidFill>
                <a:effectLst/>
                <a:latin typeface="Roboto" panose="02000000000000000000" pitchFamily="2" charset="0"/>
              </a:rPr>
              <a:t> :</a:t>
            </a:r>
            <a:r>
              <a:rPr lang="fr-FR" sz="1800" b="0" i="0" dirty="0">
                <a:solidFill>
                  <a:srgbClr val="333333"/>
                </a:solidFill>
                <a:effectLst/>
                <a:latin typeface="Roboto" panose="02000000000000000000" pitchFamily="2" charset="0"/>
              </a:rPr>
              <a:t>qui est en charge de la fabrication proprement dite des produits finis de l’</a:t>
            </a:r>
            <a:r>
              <a:rPr lang="fr-FR" dirty="0">
                <a:solidFill>
                  <a:srgbClr val="00587C"/>
                </a:solidFill>
                <a:latin typeface="Roboto" panose="02000000000000000000" pitchFamily="2" charset="0"/>
              </a:rPr>
              <a:t>entreprise</a:t>
            </a:r>
            <a:r>
              <a:rPr lang="fr-FR" sz="1800" b="0" i="0" dirty="0">
                <a:solidFill>
                  <a:srgbClr val="333333"/>
                </a:solidFill>
                <a:effectLst/>
                <a:latin typeface="Roboto" panose="02000000000000000000" pitchFamily="2" charset="0"/>
              </a:rPr>
              <a:t> ce qui implique la gestion des quantités produites, de la qualité de la </a:t>
            </a:r>
            <a:r>
              <a:rPr lang="fr-FR" dirty="0">
                <a:solidFill>
                  <a:srgbClr val="00587C"/>
                </a:solidFill>
                <a:latin typeface="Roboto" panose="02000000000000000000" pitchFamily="2" charset="0"/>
              </a:rPr>
              <a:t>production </a:t>
            </a:r>
            <a:r>
              <a:rPr lang="fr-FR" sz="1800" b="0" i="0" dirty="0">
                <a:solidFill>
                  <a:srgbClr val="333333"/>
                </a:solidFill>
                <a:effectLst/>
                <a:latin typeface="Roboto" panose="02000000000000000000" pitchFamily="2" charset="0"/>
              </a:rPr>
              <a:t> et du respect des délais de fabrication prévus.</a:t>
            </a:r>
            <a:endParaRPr lang="fr-FR" b="0" i="0" dirty="0">
              <a:solidFill>
                <a:srgbClr val="333333"/>
              </a:solidFill>
              <a:effectLst/>
              <a:latin typeface="Roboto" panose="02000000000000000000" pitchFamily="2" charset="0"/>
            </a:endParaRPr>
          </a:p>
          <a:p>
            <a:pPr algn="l">
              <a:buFont typeface="Arial" panose="020B0604020202020204" pitchFamily="34" charset="0"/>
              <a:buChar char="•"/>
            </a:pPr>
            <a:r>
              <a:rPr lang="fr-FR" sz="1800" b="1" i="0" dirty="0">
                <a:solidFill>
                  <a:schemeClr val="accent2">
                    <a:lumMod val="75000"/>
                  </a:schemeClr>
                </a:solidFill>
                <a:effectLst/>
                <a:latin typeface="Roboto" panose="02000000000000000000" pitchFamily="2" charset="0"/>
              </a:rPr>
              <a:t>Le </a:t>
            </a:r>
            <a:r>
              <a:rPr lang="fr-FR" b="1" dirty="0">
                <a:solidFill>
                  <a:schemeClr val="accent2">
                    <a:lumMod val="75000"/>
                  </a:schemeClr>
                </a:solidFill>
                <a:latin typeface="Roboto" panose="02000000000000000000" pitchFamily="2" charset="0"/>
              </a:rPr>
              <a:t>service </a:t>
            </a:r>
            <a:r>
              <a:rPr lang="fr-FR" sz="1800" b="1" i="0" dirty="0">
                <a:solidFill>
                  <a:schemeClr val="accent2">
                    <a:lumMod val="75000"/>
                  </a:schemeClr>
                </a:solidFill>
                <a:effectLst/>
                <a:latin typeface="Roboto" panose="02000000000000000000" pitchFamily="2" charset="0"/>
              </a:rPr>
              <a:t>expédition</a:t>
            </a:r>
            <a:r>
              <a:rPr lang="fr-FR" sz="1800" b="0" i="0" dirty="0">
                <a:solidFill>
                  <a:schemeClr val="accent2">
                    <a:lumMod val="75000"/>
                  </a:schemeClr>
                </a:solidFill>
                <a:effectLst/>
                <a:latin typeface="Roboto" panose="02000000000000000000" pitchFamily="2" charset="0"/>
              </a:rPr>
              <a:t> :</a:t>
            </a:r>
            <a:r>
              <a:rPr lang="fr-FR" sz="1800" b="0" i="0" dirty="0">
                <a:solidFill>
                  <a:srgbClr val="333333"/>
                </a:solidFill>
                <a:effectLst/>
                <a:latin typeface="Roboto" panose="02000000000000000000" pitchFamily="2" charset="0"/>
              </a:rPr>
              <a:t>qui a en charge la préparation des commandes et leur livraison au </a:t>
            </a:r>
            <a:r>
              <a:rPr lang="fr-FR" dirty="0">
                <a:solidFill>
                  <a:srgbClr val="00587C"/>
                </a:solidFill>
                <a:latin typeface="Roboto" panose="02000000000000000000" pitchFamily="2" charset="0"/>
              </a:rPr>
              <a:t>service</a:t>
            </a:r>
            <a:r>
              <a:rPr lang="fr-FR" dirty="0">
                <a:solidFill>
                  <a:srgbClr val="333333"/>
                </a:solidFill>
                <a:latin typeface="Roboto" panose="02000000000000000000" pitchFamily="2" charset="0"/>
              </a:rPr>
              <a:t> </a:t>
            </a:r>
            <a:r>
              <a:rPr lang="fr-FR" sz="1800" b="0" i="0" dirty="0">
                <a:solidFill>
                  <a:srgbClr val="333333"/>
                </a:solidFill>
                <a:effectLst/>
                <a:latin typeface="Roboto" panose="02000000000000000000" pitchFamily="2" charset="0"/>
              </a:rPr>
              <a:t>de transport chargé de les livrer aux clients de l’</a:t>
            </a:r>
            <a:r>
              <a:rPr lang="fr-FR" dirty="0">
                <a:solidFill>
                  <a:srgbClr val="00587C"/>
                </a:solidFill>
                <a:latin typeface="Roboto" panose="02000000000000000000" pitchFamily="2" charset="0"/>
              </a:rPr>
              <a:t>entreprise</a:t>
            </a:r>
            <a:r>
              <a:rPr lang="fr-FR" dirty="0">
                <a:solidFill>
                  <a:srgbClr val="333333"/>
                </a:solidFill>
                <a:latin typeface="Roboto" panose="02000000000000000000" pitchFamily="2" charset="0"/>
              </a:rPr>
              <a:t> </a:t>
            </a:r>
            <a:r>
              <a:rPr lang="fr-FR" sz="1800" b="0" i="0" dirty="0">
                <a:solidFill>
                  <a:srgbClr val="333333"/>
                </a:solidFill>
                <a:effectLst/>
                <a:latin typeface="Roboto" panose="02000000000000000000" pitchFamily="2" charset="0"/>
              </a:rPr>
              <a:t> Ce </a:t>
            </a:r>
            <a:r>
              <a:rPr lang="fr-FR" dirty="0">
                <a:solidFill>
                  <a:srgbClr val="00587C"/>
                </a:solidFill>
                <a:latin typeface="Roboto" panose="02000000000000000000" pitchFamily="2" charset="0"/>
              </a:rPr>
              <a:t>service </a:t>
            </a:r>
            <a:r>
              <a:rPr lang="fr-FR" sz="1800" b="0" i="0" dirty="0">
                <a:solidFill>
                  <a:srgbClr val="333333"/>
                </a:solidFill>
                <a:effectLst/>
                <a:latin typeface="Roboto" panose="02000000000000000000" pitchFamily="2" charset="0"/>
              </a:rPr>
              <a:t> assure donc entre autres, la </a:t>
            </a:r>
            <a:r>
              <a:rPr lang="fr-FR" dirty="0">
                <a:solidFill>
                  <a:srgbClr val="00587C"/>
                </a:solidFill>
                <a:latin typeface="Roboto" panose="02000000000000000000" pitchFamily="2" charset="0"/>
              </a:rPr>
              <a:t>gestion des stocks </a:t>
            </a:r>
            <a:r>
              <a:rPr lang="fr-FR" sz="1800" b="0" i="0" dirty="0">
                <a:solidFill>
                  <a:srgbClr val="333333"/>
                </a:solidFill>
                <a:effectLst/>
                <a:latin typeface="Roboto" panose="02000000000000000000" pitchFamily="2" charset="0"/>
              </a:rPr>
              <a:t> de produits finis de l’</a:t>
            </a:r>
            <a:r>
              <a:rPr lang="fr-FR" dirty="0">
                <a:solidFill>
                  <a:srgbClr val="00587C"/>
                </a:solidFill>
                <a:latin typeface="Roboto" panose="02000000000000000000" pitchFamily="2" charset="0"/>
              </a:rPr>
              <a:t>entreprise</a:t>
            </a:r>
            <a:r>
              <a:rPr lang="fr-FR" sz="1800" b="0" i="0" dirty="0">
                <a:solidFill>
                  <a:srgbClr val="333333"/>
                </a:solidFill>
                <a:effectLst/>
                <a:latin typeface="Roboto" panose="02000000000000000000" pitchFamily="2" charset="0"/>
              </a:rPr>
              <a:t>.</a:t>
            </a:r>
            <a:endParaRPr lang="fr-FR" b="0" i="0" dirty="0">
              <a:solidFill>
                <a:srgbClr val="333333"/>
              </a:solidFill>
              <a:effectLst/>
              <a:latin typeface="Roboto" panose="02000000000000000000" pitchFamily="2" charset="0"/>
            </a:endParaRPr>
          </a:p>
          <a:p>
            <a:pPr algn="l">
              <a:buFont typeface="Arial" panose="020B0604020202020204" pitchFamily="34" charset="0"/>
              <a:buChar char="•"/>
            </a:pPr>
            <a:r>
              <a:rPr lang="fr-FR" sz="1800" b="1" i="0" dirty="0">
                <a:solidFill>
                  <a:schemeClr val="accent2">
                    <a:lumMod val="75000"/>
                  </a:schemeClr>
                </a:solidFill>
                <a:effectLst/>
                <a:latin typeface="Roboto" panose="02000000000000000000" pitchFamily="2" charset="0"/>
              </a:rPr>
              <a:t>Le </a:t>
            </a:r>
            <a:r>
              <a:rPr lang="fr-FR" b="1" dirty="0">
                <a:solidFill>
                  <a:schemeClr val="accent2">
                    <a:lumMod val="75000"/>
                  </a:schemeClr>
                </a:solidFill>
                <a:latin typeface="Roboto" panose="02000000000000000000" pitchFamily="2" charset="0"/>
              </a:rPr>
              <a:t>service </a:t>
            </a:r>
            <a:r>
              <a:rPr lang="fr-FR" sz="1800" b="1" i="0" dirty="0">
                <a:solidFill>
                  <a:schemeClr val="accent2">
                    <a:lumMod val="75000"/>
                  </a:schemeClr>
                </a:solidFill>
                <a:effectLst/>
                <a:latin typeface="Roboto" panose="02000000000000000000" pitchFamily="2" charset="0"/>
              </a:rPr>
              <a:t> manutention</a:t>
            </a:r>
            <a:r>
              <a:rPr lang="fr-FR" sz="1800" b="0" i="0" dirty="0">
                <a:solidFill>
                  <a:schemeClr val="accent2">
                    <a:lumMod val="75000"/>
                  </a:schemeClr>
                </a:solidFill>
                <a:effectLst/>
                <a:latin typeface="Roboto" panose="02000000000000000000" pitchFamily="2" charset="0"/>
              </a:rPr>
              <a:t> :</a:t>
            </a:r>
            <a:r>
              <a:rPr lang="fr-FR" sz="1800" b="0" i="0" dirty="0">
                <a:solidFill>
                  <a:srgbClr val="333333"/>
                </a:solidFill>
                <a:effectLst/>
                <a:latin typeface="Roboto" panose="02000000000000000000" pitchFamily="2" charset="0"/>
              </a:rPr>
              <a:t>qui prend en charge l’organisation de la circulation des flux physiques au sein de l’</a:t>
            </a:r>
            <a:r>
              <a:rPr lang="fr-FR" dirty="0">
                <a:solidFill>
                  <a:srgbClr val="00587C"/>
                </a:solidFill>
                <a:latin typeface="Roboto" panose="02000000000000000000" pitchFamily="2" charset="0"/>
              </a:rPr>
              <a:t>entreprise </a:t>
            </a:r>
            <a:r>
              <a:rPr lang="fr-FR" sz="1800" b="0" i="0" dirty="0">
                <a:solidFill>
                  <a:srgbClr val="333333"/>
                </a:solidFill>
                <a:effectLst/>
                <a:latin typeface="Roboto" panose="02000000000000000000" pitchFamily="2" charset="0"/>
              </a:rPr>
              <a:t> entre les différents </a:t>
            </a:r>
            <a:r>
              <a:rPr lang="fr-FR" dirty="0">
                <a:solidFill>
                  <a:srgbClr val="00587C"/>
                </a:solidFill>
                <a:latin typeface="Roboto" panose="02000000000000000000" pitchFamily="2" charset="0"/>
              </a:rPr>
              <a:t>services</a:t>
            </a:r>
            <a:r>
              <a:rPr lang="fr-FR" dirty="0">
                <a:solidFill>
                  <a:srgbClr val="333333"/>
                </a:solidFill>
                <a:latin typeface="Roboto" panose="02000000000000000000" pitchFamily="2" charset="0"/>
              </a:rPr>
              <a:t> </a:t>
            </a:r>
            <a:r>
              <a:rPr lang="fr-FR" sz="1800" b="0" i="0" dirty="0">
                <a:solidFill>
                  <a:srgbClr val="333333"/>
                </a:solidFill>
                <a:effectLst/>
                <a:latin typeface="Roboto" panose="02000000000000000000" pitchFamily="2" charset="0"/>
              </a:rPr>
              <a:t>ou ateliers entrant dans le processus de </a:t>
            </a:r>
            <a:r>
              <a:rPr lang="fr-FR" dirty="0">
                <a:solidFill>
                  <a:srgbClr val="00587C"/>
                </a:solidFill>
                <a:latin typeface="Roboto" panose="02000000000000000000" pitchFamily="2" charset="0"/>
              </a:rPr>
              <a:t>production</a:t>
            </a:r>
            <a:r>
              <a:rPr lang="fr-FR" dirty="0">
                <a:solidFill>
                  <a:srgbClr val="333333"/>
                </a:solidFill>
                <a:latin typeface="Roboto" panose="02000000000000000000" pitchFamily="2" charset="0"/>
              </a:rPr>
              <a:t>.</a:t>
            </a:r>
            <a:endParaRPr lang="fr-FR" b="0" i="0" dirty="0">
              <a:solidFill>
                <a:srgbClr val="333333"/>
              </a:solidFill>
              <a:effectLst/>
              <a:latin typeface="Roboto" panose="02000000000000000000" pitchFamily="2" charset="0"/>
            </a:endParaRPr>
          </a:p>
          <a:p>
            <a:pPr algn="l">
              <a:buFont typeface="Arial" panose="020B0604020202020204" pitchFamily="34" charset="0"/>
              <a:buChar char="•"/>
            </a:pPr>
            <a:r>
              <a:rPr lang="fr-FR" sz="1800" b="1" i="0" dirty="0">
                <a:solidFill>
                  <a:schemeClr val="accent2">
                    <a:lumMod val="75000"/>
                  </a:schemeClr>
                </a:solidFill>
                <a:effectLst/>
                <a:latin typeface="Roboto" panose="02000000000000000000" pitchFamily="2" charset="0"/>
              </a:rPr>
              <a:t>Le </a:t>
            </a:r>
            <a:r>
              <a:rPr lang="fr-FR" b="1" dirty="0">
                <a:solidFill>
                  <a:schemeClr val="accent2">
                    <a:lumMod val="75000"/>
                  </a:schemeClr>
                </a:solidFill>
                <a:latin typeface="Roboto" panose="02000000000000000000" pitchFamily="2" charset="0"/>
              </a:rPr>
              <a:t>service </a:t>
            </a:r>
            <a:r>
              <a:rPr lang="fr-FR" sz="1800" b="1" i="0" dirty="0">
                <a:solidFill>
                  <a:schemeClr val="accent2">
                    <a:lumMod val="75000"/>
                  </a:schemeClr>
                </a:solidFill>
                <a:effectLst/>
                <a:latin typeface="Roboto" panose="02000000000000000000" pitchFamily="2" charset="0"/>
              </a:rPr>
              <a:t> outillage</a:t>
            </a:r>
            <a:r>
              <a:rPr lang="fr-FR" sz="1800" b="0" i="0" dirty="0">
                <a:solidFill>
                  <a:schemeClr val="accent2">
                    <a:lumMod val="75000"/>
                  </a:schemeClr>
                </a:solidFill>
                <a:effectLst/>
                <a:latin typeface="Roboto" panose="02000000000000000000" pitchFamily="2" charset="0"/>
              </a:rPr>
              <a:t> :</a:t>
            </a:r>
            <a:r>
              <a:rPr lang="fr-FR" sz="1800" b="0" i="0" dirty="0">
                <a:solidFill>
                  <a:srgbClr val="333333"/>
                </a:solidFill>
                <a:effectLst/>
                <a:latin typeface="Roboto" panose="02000000000000000000" pitchFamily="2" charset="0"/>
              </a:rPr>
              <a:t>qui est chargé de gérer les </a:t>
            </a:r>
            <a:r>
              <a:rPr lang="fr-FR" dirty="0">
                <a:solidFill>
                  <a:srgbClr val="00587C"/>
                </a:solidFill>
                <a:latin typeface="Roboto" panose="02000000000000000000" pitchFamily="2" charset="0"/>
              </a:rPr>
              <a:t>stocks </a:t>
            </a:r>
            <a:r>
              <a:rPr lang="fr-FR" sz="1800" b="0" i="0" dirty="0">
                <a:solidFill>
                  <a:srgbClr val="333333"/>
                </a:solidFill>
                <a:effectLst/>
                <a:latin typeface="Roboto" panose="02000000000000000000" pitchFamily="2" charset="0"/>
              </a:rPr>
              <a:t> d’outils indispensables à la réalisation de la </a:t>
            </a:r>
            <a:r>
              <a:rPr lang="fr-FR" dirty="0">
                <a:solidFill>
                  <a:srgbClr val="00587C"/>
                </a:solidFill>
                <a:latin typeface="Roboto" panose="02000000000000000000" pitchFamily="2" charset="0"/>
              </a:rPr>
              <a:t>production</a:t>
            </a:r>
            <a:r>
              <a:rPr lang="fr-FR" sz="1800" b="0" i="0" dirty="0">
                <a:solidFill>
                  <a:srgbClr val="333333"/>
                </a:solidFill>
                <a:effectLst/>
                <a:latin typeface="Roboto" panose="02000000000000000000" pitchFamily="2" charset="0"/>
              </a:rPr>
              <a:t> </a:t>
            </a:r>
          </a:p>
          <a:p>
            <a:pPr algn="l">
              <a:buFont typeface="Arial" panose="020B0604020202020204" pitchFamily="34" charset="0"/>
              <a:buChar char="•"/>
            </a:pPr>
            <a:r>
              <a:rPr lang="fr-FR" sz="1800" b="1" i="0" dirty="0">
                <a:solidFill>
                  <a:schemeClr val="accent2">
                    <a:lumMod val="75000"/>
                  </a:schemeClr>
                </a:solidFill>
                <a:effectLst/>
                <a:latin typeface="Roboto" panose="02000000000000000000" pitchFamily="2" charset="0"/>
              </a:rPr>
              <a:t>Le </a:t>
            </a:r>
            <a:r>
              <a:rPr lang="fr-FR" b="1" dirty="0">
                <a:solidFill>
                  <a:schemeClr val="accent2">
                    <a:lumMod val="75000"/>
                  </a:schemeClr>
                </a:solidFill>
                <a:latin typeface="Roboto" panose="02000000000000000000" pitchFamily="2" charset="0"/>
              </a:rPr>
              <a:t>service </a:t>
            </a:r>
            <a:r>
              <a:rPr lang="fr-FR" sz="1800" b="1" i="0" dirty="0">
                <a:solidFill>
                  <a:schemeClr val="accent2">
                    <a:lumMod val="75000"/>
                  </a:schemeClr>
                </a:solidFill>
                <a:effectLst/>
                <a:latin typeface="Roboto" panose="02000000000000000000" pitchFamily="2" charset="0"/>
              </a:rPr>
              <a:t> entretien</a:t>
            </a:r>
            <a:r>
              <a:rPr lang="fr-FR" sz="1800" b="0" i="0" dirty="0">
                <a:solidFill>
                  <a:schemeClr val="accent2">
                    <a:lumMod val="75000"/>
                  </a:schemeClr>
                </a:solidFill>
                <a:effectLst/>
                <a:latin typeface="Roboto" panose="02000000000000000000" pitchFamily="2" charset="0"/>
              </a:rPr>
              <a:t> :</a:t>
            </a:r>
            <a:r>
              <a:rPr lang="fr-FR" sz="1800" b="0" i="0" dirty="0">
                <a:solidFill>
                  <a:srgbClr val="333333"/>
                </a:solidFill>
                <a:effectLst/>
                <a:latin typeface="Roboto" panose="02000000000000000000" pitchFamily="2" charset="0"/>
              </a:rPr>
              <a:t>qui a pour mission de maintenir le bon fonctionnement de la chaîne de </a:t>
            </a:r>
            <a:r>
              <a:rPr lang="fr-FR" dirty="0">
                <a:solidFill>
                  <a:srgbClr val="00587C"/>
                </a:solidFill>
                <a:latin typeface="Roboto" panose="02000000000000000000" pitchFamily="2" charset="0"/>
              </a:rPr>
              <a:t>production</a:t>
            </a:r>
            <a:r>
              <a:rPr lang="fr-FR" sz="1800" b="0" i="0" dirty="0">
                <a:solidFill>
                  <a:srgbClr val="333333"/>
                </a:solidFill>
                <a:effectLst/>
                <a:latin typeface="Roboto" panose="02000000000000000000" pitchFamily="2" charset="0"/>
              </a:rPr>
              <a:t> </a:t>
            </a:r>
          </a:p>
          <a:p>
            <a:pPr algn="l">
              <a:buFont typeface="Arial" panose="020B0604020202020204" pitchFamily="34" charset="0"/>
              <a:buChar char="•"/>
            </a:pPr>
            <a:endParaRPr lang="fr-FR" b="0" i="0" dirty="0">
              <a:solidFill>
                <a:srgbClr val="333333"/>
              </a:solidFill>
              <a:effectLst/>
              <a:latin typeface="Roboto" panose="02000000000000000000" pitchFamily="2" charset="0"/>
            </a:endParaRPr>
          </a:p>
          <a:p>
            <a:pPr marL="0" indent="0" algn="l">
              <a:buNone/>
            </a:pPr>
            <a:r>
              <a:rPr lang="fr-FR" sz="1800" b="0" i="0" dirty="0">
                <a:solidFill>
                  <a:srgbClr val="333333"/>
                </a:solidFill>
                <a:effectLst/>
                <a:latin typeface="Roboto" panose="02000000000000000000" pitchFamily="2" charset="0"/>
              </a:rPr>
              <a:t> </a:t>
            </a:r>
            <a:endParaRPr lang="fr-FR" b="0" i="0" dirty="0">
              <a:solidFill>
                <a:srgbClr val="333333"/>
              </a:solidFill>
              <a:effectLst/>
              <a:latin typeface="Roboto" panose="02000000000000000000" pitchFamily="2" charset="0"/>
            </a:endParaRPr>
          </a:p>
          <a:p>
            <a:endParaRPr lang="fr-FR" dirty="0"/>
          </a:p>
        </p:txBody>
      </p:sp>
      <p:sp>
        <p:nvSpPr>
          <p:cNvPr id="4" name="Espace réservé de la date 3">
            <a:extLst>
              <a:ext uri="{FF2B5EF4-FFF2-40B4-BE49-F238E27FC236}">
                <a16:creationId xmlns:a16="http://schemas.microsoft.com/office/drawing/2014/main" id="{6040821E-1545-4B9E-B66C-B17AD55413C3}"/>
              </a:ext>
            </a:extLst>
          </p:cNvPr>
          <p:cNvSpPr>
            <a:spLocks noGrp="1"/>
          </p:cNvSpPr>
          <p:nvPr>
            <p:ph type="dt" sz="half" idx="10"/>
          </p:nvPr>
        </p:nvSpPr>
        <p:spPr/>
        <p:txBody>
          <a:bodyPr/>
          <a:lstStyle/>
          <a:p>
            <a:pPr rtl="0"/>
            <a:fld id="{75162FBC-E467-46B8-ABE1-98D95CFF2BA6}" type="datetime1">
              <a:rPr lang="fr-FR" smtClean="0"/>
              <a:t>10/03/2022</a:t>
            </a:fld>
            <a:endParaRPr lang="en-US" dirty="0"/>
          </a:p>
        </p:txBody>
      </p:sp>
    </p:spTree>
    <p:extLst>
      <p:ext uri="{BB962C8B-B14F-4D97-AF65-F5344CB8AC3E}">
        <p14:creationId xmlns:p14="http://schemas.microsoft.com/office/powerpoint/2010/main" val="2563244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AA13261-A5C6-49AF-B5B4-5BE4F756198A}"/>
              </a:ext>
            </a:extLst>
          </p:cNvPr>
          <p:cNvSpPr>
            <a:spLocks noGrp="1"/>
          </p:cNvSpPr>
          <p:nvPr>
            <p:ph idx="1"/>
          </p:nvPr>
        </p:nvSpPr>
        <p:spPr/>
        <p:txBody>
          <a:bodyPr>
            <a:normAutofit fontScale="77500" lnSpcReduction="20000"/>
          </a:bodyPr>
          <a:lstStyle/>
          <a:p>
            <a:pPr marL="0" indent="0" algn="ctr">
              <a:buNone/>
            </a:pPr>
            <a:r>
              <a:rPr lang="fr-FR" b="1" i="0" dirty="0">
                <a:solidFill>
                  <a:srgbClr val="00587C"/>
                </a:solidFill>
                <a:effectLst/>
                <a:latin typeface="Roboto Slab"/>
              </a:rPr>
              <a:t> </a:t>
            </a:r>
            <a:r>
              <a:rPr lang="fr-FR" sz="1800" b="0" i="0" dirty="0">
                <a:solidFill>
                  <a:schemeClr val="tx1"/>
                </a:solidFill>
                <a:effectLst/>
                <a:latin typeface="Roboto" panose="02000000000000000000" pitchFamily="2" charset="0"/>
              </a:rPr>
              <a:t>Ces </a:t>
            </a:r>
            <a:r>
              <a:rPr lang="fr-FR" sz="1800" b="0" i="0" u="none" strike="noStrike" dirty="0">
                <a:solidFill>
                  <a:schemeClr val="tx1"/>
                </a:solidFill>
                <a:effectLst/>
                <a:latin typeface="Roboto" panose="02000000000000000000" pitchFamily="2" charset="0"/>
                <a:hlinkClick r:id="rId2" tooltip="Glossaire - Économie de l'entreprise : Services">
                  <a:extLst>
                    <a:ext uri="{A12FA001-AC4F-418D-AE19-62706E023703}">
                      <ahyp:hlinkClr xmlns:ahyp="http://schemas.microsoft.com/office/drawing/2018/hyperlinkcolor" val="tx"/>
                    </a:ext>
                  </a:extLst>
                </a:hlinkClick>
              </a:rPr>
              <a:t>services</a:t>
            </a:r>
            <a:r>
              <a:rPr lang="fr-FR" sz="1800" b="0" i="0" dirty="0">
                <a:solidFill>
                  <a:schemeClr val="tx1"/>
                </a:solidFill>
                <a:effectLst/>
                <a:latin typeface="Roboto" panose="02000000000000000000" pitchFamily="2" charset="0"/>
              </a:rPr>
              <a:t> prennent en charge la préparation du travail (c’est-à-dire l’organisation du mode de </a:t>
            </a:r>
            <a:r>
              <a:rPr lang="fr-FR" sz="1800" b="0" i="0" u="none" strike="noStrike" dirty="0">
                <a:solidFill>
                  <a:schemeClr val="tx1"/>
                </a:solidFill>
                <a:effectLst/>
                <a:latin typeface="Roboto" panose="02000000000000000000" pitchFamily="2" charset="0"/>
                <a:hlinkClick r:id="rId3" tooltip="Glossaire - Économie de l'entreprise : Production">
                  <a:extLst>
                    <a:ext uri="{A12FA001-AC4F-418D-AE19-62706E023703}">
                      <ahyp:hlinkClr xmlns:ahyp="http://schemas.microsoft.com/office/drawing/2018/hyperlinkcolor" val="tx"/>
                    </a:ext>
                  </a:extLst>
                </a:hlinkClick>
              </a:rPr>
              <a:t>production</a:t>
            </a:r>
            <a:r>
              <a:rPr lang="fr-FR" sz="1800" b="0" i="0" dirty="0">
                <a:solidFill>
                  <a:schemeClr val="tx1"/>
                </a:solidFill>
                <a:effectLst/>
                <a:latin typeface="Roboto" panose="02000000000000000000" pitchFamily="2" charset="0"/>
              </a:rPr>
              <a:t>) et le contrôle du bon fonctionnement de la chaîne de </a:t>
            </a:r>
            <a:r>
              <a:rPr lang="fr-FR" sz="1800" b="0" i="0" u="none" strike="noStrike" dirty="0">
                <a:solidFill>
                  <a:schemeClr val="tx1"/>
                </a:solidFill>
                <a:effectLst/>
                <a:latin typeface="Roboto" panose="02000000000000000000" pitchFamily="2" charset="0"/>
                <a:hlinkClick r:id="rId3" tooltip="Glossaire - Économie de l'entreprise : Production">
                  <a:extLst>
                    <a:ext uri="{A12FA001-AC4F-418D-AE19-62706E023703}">
                      <ahyp:hlinkClr xmlns:ahyp="http://schemas.microsoft.com/office/drawing/2018/hyperlinkcolor" val="tx"/>
                    </a:ext>
                  </a:extLst>
                </a:hlinkClick>
              </a:rPr>
              <a:t>production</a:t>
            </a:r>
            <a:r>
              <a:rPr lang="fr-FR" sz="1800" b="0" i="0" dirty="0">
                <a:solidFill>
                  <a:schemeClr val="tx1"/>
                </a:solidFill>
                <a:effectLst/>
                <a:latin typeface="Roboto" panose="02000000000000000000" pitchFamily="2" charset="0"/>
              </a:rPr>
              <a:t>.</a:t>
            </a:r>
            <a:endParaRPr lang="fr-FR" b="0" i="0" dirty="0">
              <a:solidFill>
                <a:schemeClr val="tx1"/>
              </a:solidFill>
              <a:effectLst/>
              <a:latin typeface="Roboto" panose="02000000000000000000" pitchFamily="2" charset="0"/>
            </a:endParaRPr>
          </a:p>
          <a:p>
            <a:pPr algn="l">
              <a:buFont typeface="Arial" panose="020B0604020202020204" pitchFamily="34" charset="0"/>
              <a:buChar char="•"/>
            </a:pPr>
            <a:r>
              <a:rPr lang="fr-FR" sz="1800" b="1" i="0" dirty="0">
                <a:solidFill>
                  <a:schemeClr val="accent2">
                    <a:lumMod val="75000"/>
                  </a:schemeClr>
                </a:solidFill>
                <a:effectLst/>
                <a:latin typeface="Roboto" panose="02000000000000000000" pitchFamily="2" charset="0"/>
              </a:rPr>
              <a:t>Le bureau d’études</a:t>
            </a:r>
            <a:r>
              <a:rPr lang="fr-FR" sz="1800" b="0" i="0" dirty="0">
                <a:solidFill>
                  <a:schemeClr val="accent2">
                    <a:lumMod val="75000"/>
                  </a:schemeClr>
                </a:solidFill>
                <a:effectLst/>
                <a:latin typeface="Roboto" panose="02000000000000000000" pitchFamily="2" charset="0"/>
              </a:rPr>
              <a:t> </a:t>
            </a:r>
            <a:r>
              <a:rPr lang="fr-FR" sz="1800" b="0" i="0" dirty="0">
                <a:solidFill>
                  <a:schemeClr val="tx1"/>
                </a:solidFill>
                <a:effectLst/>
                <a:latin typeface="Roboto" panose="02000000000000000000" pitchFamily="2" charset="0"/>
              </a:rPr>
              <a:t>: qui conçoit les prototypes des produits réalisés par l’</a:t>
            </a:r>
            <a:r>
              <a:rPr lang="fr-FR" sz="1800" b="0" i="0" u="none" strike="noStrike" dirty="0">
                <a:solidFill>
                  <a:schemeClr val="tx1"/>
                </a:solidFill>
                <a:effectLst/>
                <a:latin typeface="Roboto" panose="02000000000000000000" pitchFamily="2" charset="0"/>
                <a:hlinkClick r:id="rId4" tooltip="Glossaire - Économie de l'entreprise : Entreprise">
                  <a:extLst>
                    <a:ext uri="{A12FA001-AC4F-418D-AE19-62706E023703}">
                      <ahyp:hlinkClr xmlns:ahyp="http://schemas.microsoft.com/office/drawing/2018/hyperlinkcolor" val="tx"/>
                    </a:ext>
                  </a:extLst>
                </a:hlinkClick>
              </a:rPr>
              <a:t>entreprise</a:t>
            </a:r>
            <a:r>
              <a:rPr lang="fr-FR" sz="1800" b="0" i="0" dirty="0">
                <a:solidFill>
                  <a:schemeClr val="tx1"/>
                </a:solidFill>
                <a:effectLst/>
                <a:latin typeface="Roboto" panose="02000000000000000000" pitchFamily="2" charset="0"/>
              </a:rPr>
              <a:t> et en donne une définition complète qui </a:t>
            </a:r>
            <a:r>
              <a:rPr lang="fr-FR" sz="1800" i="0" dirty="0">
                <a:solidFill>
                  <a:schemeClr val="tx1"/>
                </a:solidFill>
                <a:effectLst/>
                <a:latin typeface="Roboto" panose="02000000000000000000" pitchFamily="2" charset="0"/>
                <a:ea typeface="Roboto" panose="02000000000000000000" pitchFamily="2" charset="0"/>
              </a:rPr>
              <a:t>permettra</a:t>
            </a:r>
            <a:r>
              <a:rPr lang="fr-FR" sz="1800" b="0" i="0" dirty="0">
                <a:solidFill>
                  <a:schemeClr val="tx1"/>
                </a:solidFill>
                <a:effectLst/>
                <a:latin typeface="Roboto" panose="02000000000000000000" pitchFamily="2" charset="0"/>
              </a:rPr>
              <a:t> de mettre en place un processus de </a:t>
            </a:r>
            <a:r>
              <a:rPr lang="fr-FR" sz="1800" b="0" i="0" u="none" strike="noStrike" dirty="0">
                <a:solidFill>
                  <a:schemeClr val="tx1"/>
                </a:solidFill>
                <a:effectLst/>
                <a:latin typeface="Roboto" panose="02000000000000000000" pitchFamily="2" charset="0"/>
                <a:hlinkClick r:id="rId3" tooltip="Glossaire - Économie de l'entreprise : Production">
                  <a:extLst>
                    <a:ext uri="{A12FA001-AC4F-418D-AE19-62706E023703}">
                      <ahyp:hlinkClr xmlns:ahyp="http://schemas.microsoft.com/office/drawing/2018/hyperlinkcolor" val="tx"/>
                    </a:ext>
                  </a:extLst>
                </a:hlinkClick>
              </a:rPr>
              <a:t>production</a:t>
            </a:r>
            <a:r>
              <a:rPr lang="fr-FR" sz="1800" b="0" i="0" dirty="0">
                <a:solidFill>
                  <a:schemeClr val="tx1"/>
                </a:solidFill>
                <a:effectLst/>
                <a:latin typeface="Roboto" panose="02000000000000000000" pitchFamily="2" charset="0"/>
              </a:rPr>
              <a:t> standardisé notamment au niveau des pièces et des composants utilisés.</a:t>
            </a:r>
            <a:endParaRPr lang="fr-FR" b="0" i="0" dirty="0">
              <a:solidFill>
                <a:schemeClr val="tx1"/>
              </a:solidFill>
              <a:effectLst/>
              <a:latin typeface="Roboto" panose="02000000000000000000" pitchFamily="2" charset="0"/>
            </a:endParaRPr>
          </a:p>
          <a:p>
            <a:pPr algn="l">
              <a:buFont typeface="Arial" panose="020B0604020202020204" pitchFamily="34" charset="0"/>
              <a:buChar char="•"/>
            </a:pPr>
            <a:r>
              <a:rPr lang="fr-FR" sz="1800" b="1" i="0" dirty="0">
                <a:solidFill>
                  <a:schemeClr val="accent2">
                    <a:lumMod val="75000"/>
                  </a:schemeClr>
                </a:solidFill>
                <a:effectLst/>
                <a:latin typeface="Roboto" panose="02000000000000000000" pitchFamily="2" charset="0"/>
              </a:rPr>
              <a:t>Le bureau des méthodes </a:t>
            </a:r>
            <a:r>
              <a:rPr lang="fr-FR" sz="1800" b="0" i="0" dirty="0">
                <a:solidFill>
                  <a:schemeClr val="tx1"/>
                </a:solidFill>
                <a:effectLst/>
                <a:latin typeface="Roboto" panose="02000000000000000000" pitchFamily="2" charset="0"/>
              </a:rPr>
              <a:t>: qui</a:t>
            </a:r>
            <a:r>
              <a:rPr lang="fr-FR" sz="1800" b="1" i="0" dirty="0">
                <a:solidFill>
                  <a:schemeClr val="tx1"/>
                </a:solidFill>
                <a:effectLst/>
                <a:latin typeface="Roboto" panose="02000000000000000000" pitchFamily="2" charset="0"/>
              </a:rPr>
              <a:t> </a:t>
            </a:r>
            <a:r>
              <a:rPr lang="fr-FR" sz="1800" b="0" i="0" dirty="0">
                <a:solidFill>
                  <a:schemeClr val="tx1"/>
                </a:solidFill>
                <a:effectLst/>
                <a:latin typeface="Roboto" panose="02000000000000000000" pitchFamily="2" charset="0"/>
              </a:rPr>
              <a:t>définit les méthodes de production qui vont être utilisées pour réaliser le produit proposé par les bureaux d’études dans le souci de permettre une </a:t>
            </a:r>
            <a:r>
              <a:rPr lang="fr-FR" sz="1800" b="0" i="0" u="none" strike="noStrike" dirty="0">
                <a:solidFill>
                  <a:schemeClr val="tx1"/>
                </a:solidFill>
                <a:effectLst/>
                <a:latin typeface="Roboto" panose="02000000000000000000" pitchFamily="2" charset="0"/>
                <a:hlinkClick r:id="rId3" tooltip="Glossaire - Économie de l'entreprise : Production">
                  <a:extLst>
                    <a:ext uri="{A12FA001-AC4F-418D-AE19-62706E023703}">
                      <ahyp:hlinkClr xmlns:ahyp="http://schemas.microsoft.com/office/drawing/2018/hyperlinkcolor" val="tx"/>
                    </a:ext>
                  </a:extLst>
                </a:hlinkClick>
              </a:rPr>
              <a:t>production</a:t>
            </a:r>
            <a:r>
              <a:rPr lang="fr-FR" sz="1800" b="0" i="0" dirty="0">
                <a:solidFill>
                  <a:schemeClr val="tx1"/>
                </a:solidFill>
                <a:effectLst/>
                <a:latin typeface="Roboto" panose="02000000000000000000" pitchFamily="2" charset="0"/>
              </a:rPr>
              <a:t> au moindre coût..  Ce </a:t>
            </a:r>
            <a:r>
              <a:rPr lang="fr-FR" sz="1800" b="0" i="0" u="none" strike="noStrike" dirty="0">
                <a:solidFill>
                  <a:schemeClr val="tx1"/>
                </a:solidFill>
                <a:effectLst/>
                <a:latin typeface="Roboto" panose="02000000000000000000" pitchFamily="2" charset="0"/>
                <a:hlinkClick r:id="rId2" tooltip="Glossaire - Économie de l'entreprise : Service">
                  <a:extLst>
                    <a:ext uri="{A12FA001-AC4F-418D-AE19-62706E023703}">
                      <ahyp:hlinkClr xmlns:ahyp="http://schemas.microsoft.com/office/drawing/2018/hyperlinkcolor" val="tx"/>
                    </a:ext>
                  </a:extLst>
                </a:hlinkClick>
              </a:rPr>
              <a:t>service</a:t>
            </a:r>
            <a:r>
              <a:rPr lang="fr-FR" sz="1800" b="0" i="0" dirty="0">
                <a:solidFill>
                  <a:schemeClr val="tx1"/>
                </a:solidFill>
                <a:effectLst/>
                <a:latin typeface="Roboto" panose="02000000000000000000" pitchFamily="2" charset="0"/>
              </a:rPr>
              <a:t> décrit donc, entre autre, la succession des opérations à réaliser  pour produite un bien, l’organisation de ces différentes phases de </a:t>
            </a:r>
            <a:r>
              <a:rPr lang="fr-FR" sz="1800" b="0" i="0" u="none" strike="noStrike" dirty="0">
                <a:solidFill>
                  <a:schemeClr val="tx1"/>
                </a:solidFill>
                <a:effectLst/>
                <a:latin typeface="Roboto" panose="02000000000000000000" pitchFamily="2" charset="0"/>
                <a:hlinkClick r:id="rId3" tooltip="Glossaire - Économie de l'entreprise : Production">
                  <a:extLst>
                    <a:ext uri="{A12FA001-AC4F-418D-AE19-62706E023703}">
                      <ahyp:hlinkClr xmlns:ahyp="http://schemas.microsoft.com/office/drawing/2018/hyperlinkcolor" val="tx"/>
                    </a:ext>
                  </a:extLst>
                </a:hlinkClick>
              </a:rPr>
              <a:t>production</a:t>
            </a:r>
            <a:r>
              <a:rPr lang="fr-FR" sz="1800" b="0" i="0" dirty="0">
                <a:solidFill>
                  <a:schemeClr val="tx1"/>
                </a:solidFill>
                <a:effectLst/>
                <a:latin typeface="Roboto" panose="02000000000000000000" pitchFamily="2" charset="0"/>
              </a:rPr>
              <a:t> dans le temps et dans l’espace,….</a:t>
            </a:r>
            <a:endParaRPr lang="fr-FR" b="0" i="0" dirty="0">
              <a:solidFill>
                <a:schemeClr val="tx1"/>
              </a:solidFill>
              <a:effectLst/>
              <a:latin typeface="Roboto" panose="02000000000000000000" pitchFamily="2" charset="0"/>
            </a:endParaRPr>
          </a:p>
          <a:p>
            <a:pPr algn="l">
              <a:buFont typeface="Arial" panose="020B0604020202020204" pitchFamily="34" charset="0"/>
              <a:buChar char="•"/>
            </a:pPr>
            <a:r>
              <a:rPr lang="fr-FR" sz="1800" b="1" i="0" dirty="0">
                <a:solidFill>
                  <a:schemeClr val="accent2">
                    <a:lumMod val="75000"/>
                  </a:schemeClr>
                </a:solidFill>
                <a:effectLst/>
                <a:latin typeface="Roboto" panose="02000000000000000000" pitchFamily="2" charset="0"/>
              </a:rPr>
              <a:t>Le bureau d’ordonnance </a:t>
            </a:r>
            <a:r>
              <a:rPr lang="fr-FR" sz="1800" b="0" i="0" dirty="0">
                <a:solidFill>
                  <a:schemeClr val="tx1"/>
                </a:solidFill>
                <a:effectLst/>
                <a:latin typeface="Roboto" panose="02000000000000000000" pitchFamily="2" charset="0"/>
              </a:rPr>
              <a:t>: qui assure le lancement proprement dit de la phase de </a:t>
            </a:r>
            <a:r>
              <a:rPr lang="fr-FR" sz="1800" b="0" i="0" u="none" strike="noStrike" dirty="0">
                <a:solidFill>
                  <a:schemeClr val="tx1"/>
                </a:solidFill>
                <a:effectLst/>
                <a:latin typeface="Roboto" panose="02000000000000000000" pitchFamily="2" charset="0"/>
                <a:hlinkClick r:id="rId3" tooltip="Glossaire - Économie de l'entreprise : Production">
                  <a:extLst>
                    <a:ext uri="{A12FA001-AC4F-418D-AE19-62706E023703}">
                      <ahyp:hlinkClr xmlns:ahyp="http://schemas.microsoft.com/office/drawing/2018/hyperlinkcolor" val="tx"/>
                    </a:ext>
                  </a:extLst>
                </a:hlinkClick>
              </a:rPr>
              <a:t>production</a:t>
            </a:r>
            <a:r>
              <a:rPr lang="fr-FR" sz="1800" b="0" i="0" dirty="0">
                <a:solidFill>
                  <a:schemeClr val="tx1"/>
                </a:solidFill>
                <a:effectLst/>
                <a:latin typeface="Roboto" panose="02000000000000000000" pitchFamily="2" charset="0"/>
              </a:rPr>
              <a:t> en cherchant à minimiser le délai global de </a:t>
            </a:r>
            <a:r>
              <a:rPr lang="fr-FR" sz="1800" b="0" i="0" u="none" strike="noStrike" dirty="0">
                <a:solidFill>
                  <a:schemeClr val="tx1"/>
                </a:solidFill>
                <a:effectLst/>
                <a:latin typeface="Roboto" panose="02000000000000000000" pitchFamily="2" charset="0"/>
                <a:hlinkClick r:id="rId3" tooltip="Glossaire - Économie de l'entreprise : Production">
                  <a:extLst>
                    <a:ext uri="{A12FA001-AC4F-418D-AE19-62706E023703}">
                      <ahyp:hlinkClr xmlns:ahyp="http://schemas.microsoft.com/office/drawing/2018/hyperlinkcolor" val="tx"/>
                    </a:ext>
                  </a:extLst>
                </a:hlinkClick>
              </a:rPr>
              <a:t>production</a:t>
            </a:r>
            <a:r>
              <a:rPr lang="fr-FR" sz="1800" b="0" i="0" dirty="0">
                <a:solidFill>
                  <a:schemeClr val="tx1"/>
                </a:solidFill>
                <a:effectLst/>
                <a:latin typeface="Roboto" panose="02000000000000000000" pitchFamily="2" charset="0"/>
              </a:rPr>
              <a:t> et ce, pour un coût global qu’il ne faut pas dépasser.</a:t>
            </a:r>
            <a:endParaRPr lang="fr-FR" b="0" i="0" dirty="0">
              <a:solidFill>
                <a:schemeClr val="tx1"/>
              </a:solidFill>
              <a:effectLst/>
              <a:latin typeface="Roboto" panose="02000000000000000000" pitchFamily="2" charset="0"/>
            </a:endParaRPr>
          </a:p>
          <a:p>
            <a:pPr algn="l">
              <a:buFont typeface="Arial" panose="020B0604020202020204" pitchFamily="34" charset="0"/>
              <a:buChar char="•"/>
            </a:pPr>
            <a:r>
              <a:rPr lang="fr-FR" sz="1800" b="1" i="0" dirty="0">
                <a:solidFill>
                  <a:schemeClr val="accent2">
                    <a:lumMod val="75000"/>
                  </a:schemeClr>
                </a:solidFill>
                <a:effectLst/>
                <a:latin typeface="Roboto" panose="02000000000000000000" pitchFamily="2" charset="0"/>
              </a:rPr>
              <a:t>Le </a:t>
            </a:r>
            <a:r>
              <a:rPr lang="fr-FR" sz="1800" b="1" i="0" u="none" strike="noStrike" dirty="0">
                <a:solidFill>
                  <a:schemeClr val="accent2">
                    <a:lumMod val="75000"/>
                  </a:schemeClr>
                </a:solidFill>
                <a:effectLst/>
                <a:latin typeface="Roboto" panose="02000000000000000000" pitchFamily="2" charset="0"/>
                <a:hlinkClick r:id="rId2" tooltip="Glossaire - Économie de l'entreprise : Service">
                  <a:extLst>
                    <a:ext uri="{A12FA001-AC4F-418D-AE19-62706E023703}">
                      <ahyp:hlinkClr xmlns:ahyp="http://schemas.microsoft.com/office/drawing/2018/hyperlinkcolor" val="tx"/>
                    </a:ext>
                  </a:extLst>
                </a:hlinkClick>
              </a:rPr>
              <a:t>service</a:t>
            </a:r>
            <a:r>
              <a:rPr lang="fr-FR" sz="1800" b="1" i="0" dirty="0">
                <a:solidFill>
                  <a:schemeClr val="accent2">
                    <a:lumMod val="75000"/>
                  </a:schemeClr>
                </a:solidFill>
                <a:effectLst/>
                <a:latin typeface="Roboto" panose="02000000000000000000" pitchFamily="2" charset="0"/>
              </a:rPr>
              <a:t> de contrôle de la </a:t>
            </a:r>
            <a:r>
              <a:rPr lang="fr-FR" sz="1800" b="1" i="0" u="none" strike="noStrike" dirty="0">
                <a:solidFill>
                  <a:schemeClr val="accent2">
                    <a:lumMod val="75000"/>
                  </a:schemeClr>
                </a:solidFill>
                <a:effectLst/>
                <a:latin typeface="Roboto" panose="02000000000000000000" pitchFamily="2" charset="0"/>
                <a:hlinkClick r:id="rId3" tooltip="Glossaire - Économie de l'entreprise : Production">
                  <a:extLst>
                    <a:ext uri="{A12FA001-AC4F-418D-AE19-62706E023703}">
                      <ahyp:hlinkClr xmlns:ahyp="http://schemas.microsoft.com/office/drawing/2018/hyperlinkcolor" val="tx"/>
                    </a:ext>
                  </a:extLst>
                </a:hlinkClick>
              </a:rPr>
              <a:t>production</a:t>
            </a:r>
            <a:r>
              <a:rPr lang="fr-FR" sz="1800" b="0" i="0" dirty="0">
                <a:solidFill>
                  <a:schemeClr val="accent2">
                    <a:lumMod val="75000"/>
                  </a:schemeClr>
                </a:solidFill>
                <a:effectLst/>
                <a:latin typeface="Roboto" panose="02000000000000000000" pitchFamily="2" charset="0"/>
              </a:rPr>
              <a:t> </a:t>
            </a:r>
            <a:r>
              <a:rPr lang="fr-FR" sz="1800" b="0" i="0" dirty="0">
                <a:solidFill>
                  <a:schemeClr val="tx1"/>
                </a:solidFill>
                <a:effectLst/>
                <a:latin typeface="Roboto" panose="02000000000000000000" pitchFamily="2" charset="0"/>
              </a:rPr>
              <a:t>: qui se charge de vérifier que les </a:t>
            </a:r>
            <a:r>
              <a:rPr lang="fr-FR" sz="1800" b="0" i="0" u="none" strike="noStrike" dirty="0">
                <a:solidFill>
                  <a:schemeClr val="tx1"/>
                </a:solidFill>
                <a:effectLst/>
                <a:latin typeface="Roboto" panose="02000000000000000000" pitchFamily="2" charset="0"/>
                <a:hlinkClick r:id="rId2" tooltip="Glossaire - Économie de l'entreprise : Services">
                  <a:extLst>
                    <a:ext uri="{A12FA001-AC4F-418D-AE19-62706E023703}">
                      <ahyp:hlinkClr xmlns:ahyp="http://schemas.microsoft.com/office/drawing/2018/hyperlinkcolor" val="tx"/>
                    </a:ext>
                  </a:extLst>
                </a:hlinkClick>
              </a:rPr>
              <a:t>services</a:t>
            </a:r>
            <a:r>
              <a:rPr lang="fr-FR" sz="1800" b="0" i="0" dirty="0">
                <a:solidFill>
                  <a:schemeClr val="tx1"/>
                </a:solidFill>
                <a:effectLst/>
                <a:latin typeface="Roboto" panose="02000000000000000000" pitchFamily="2" charset="0"/>
              </a:rPr>
              <a:t> opérationnels remplissent bien leur mission dans les conditions définies par le bureau des méthodes que ce soit en terme de délai, de qualité, de rendement ou de </a:t>
            </a:r>
            <a:r>
              <a:rPr lang="fr-FR" sz="1800" b="0" i="0" u="none" strike="noStrike" dirty="0">
                <a:solidFill>
                  <a:schemeClr val="tx1"/>
                </a:solidFill>
                <a:effectLst/>
                <a:latin typeface="Roboto" panose="02000000000000000000" pitchFamily="2" charset="0"/>
                <a:hlinkClick r:id="rId5" tooltip="Glossaire - Économie de l'entreprise : Coût de production">
                  <a:extLst>
                    <a:ext uri="{A12FA001-AC4F-418D-AE19-62706E023703}">
                      <ahyp:hlinkClr xmlns:ahyp="http://schemas.microsoft.com/office/drawing/2018/hyperlinkcolor" val="tx"/>
                    </a:ext>
                  </a:extLst>
                </a:hlinkClick>
              </a:rPr>
              <a:t>coût de production</a:t>
            </a:r>
            <a:r>
              <a:rPr lang="fr-FR" sz="1800" b="0" i="0" dirty="0">
                <a:solidFill>
                  <a:schemeClr val="tx1"/>
                </a:solidFill>
                <a:effectLst/>
                <a:latin typeface="Roboto" panose="02000000000000000000" pitchFamily="2" charset="0"/>
              </a:rPr>
              <a:t>.</a:t>
            </a:r>
            <a:endParaRPr lang="fr-FR" b="0" i="0" dirty="0">
              <a:solidFill>
                <a:schemeClr val="tx1"/>
              </a:solidFill>
              <a:effectLst/>
              <a:latin typeface="Roboto" panose="02000000000000000000" pitchFamily="2" charset="0"/>
            </a:endParaRPr>
          </a:p>
          <a:p>
            <a:endParaRPr lang="fr-FR" dirty="0"/>
          </a:p>
        </p:txBody>
      </p:sp>
      <p:sp>
        <p:nvSpPr>
          <p:cNvPr id="4" name="Espace réservé de la date 3">
            <a:extLst>
              <a:ext uri="{FF2B5EF4-FFF2-40B4-BE49-F238E27FC236}">
                <a16:creationId xmlns:a16="http://schemas.microsoft.com/office/drawing/2014/main" id="{D6E7F685-8079-40AE-BDC7-1521AFBD6A36}"/>
              </a:ext>
            </a:extLst>
          </p:cNvPr>
          <p:cNvSpPr>
            <a:spLocks noGrp="1"/>
          </p:cNvSpPr>
          <p:nvPr>
            <p:ph type="dt" sz="half" idx="10"/>
          </p:nvPr>
        </p:nvSpPr>
        <p:spPr/>
        <p:txBody>
          <a:bodyPr/>
          <a:lstStyle/>
          <a:p>
            <a:pPr rtl="0"/>
            <a:fld id="{75162FBC-E467-46B8-ABE1-98D95CFF2BA6}" type="datetime1">
              <a:rPr lang="fr-FR" smtClean="0"/>
              <a:t>10/03/2022</a:t>
            </a:fld>
            <a:endParaRPr lang="en-US" dirty="0"/>
          </a:p>
        </p:txBody>
      </p:sp>
      <p:sp>
        <p:nvSpPr>
          <p:cNvPr id="6" name="ZoneTexte 5">
            <a:extLst>
              <a:ext uri="{FF2B5EF4-FFF2-40B4-BE49-F238E27FC236}">
                <a16:creationId xmlns:a16="http://schemas.microsoft.com/office/drawing/2014/main" id="{C607292A-C59D-439D-91D2-5E5BBF16BFEC}"/>
              </a:ext>
            </a:extLst>
          </p:cNvPr>
          <p:cNvSpPr txBox="1"/>
          <p:nvPr/>
        </p:nvSpPr>
        <p:spPr>
          <a:xfrm>
            <a:off x="2711264" y="931439"/>
            <a:ext cx="6094878" cy="461665"/>
          </a:xfrm>
          <a:prstGeom prst="rect">
            <a:avLst/>
          </a:prstGeom>
          <a:noFill/>
        </p:spPr>
        <p:txBody>
          <a:bodyPr wrap="square">
            <a:spAutoFit/>
          </a:bodyPr>
          <a:lstStyle/>
          <a:p>
            <a:r>
              <a:rPr lang="en-ZA" sz="2400" b="1" dirty="0">
                <a:solidFill>
                  <a:schemeClr val="bg1"/>
                </a:solidFill>
                <a:latin typeface="Perpetua Titling MT" panose="02020502060505020804" pitchFamily="18" charset="0"/>
              </a:rPr>
              <a:t>L</a:t>
            </a:r>
            <a:r>
              <a:rPr lang="fr-FR" sz="2400" b="1" dirty="0">
                <a:solidFill>
                  <a:schemeClr val="bg1"/>
                </a:solidFill>
                <a:latin typeface="Perpetua Titling MT" panose="02020502060505020804" pitchFamily="18" charset="0"/>
              </a:rPr>
              <a:t>es services fonctionnels </a:t>
            </a:r>
            <a:endParaRPr lang="fr-FR" sz="2400" dirty="0">
              <a:solidFill>
                <a:schemeClr val="bg1"/>
              </a:solidFill>
              <a:latin typeface="Perpetua Titling MT" panose="02020502060505020804" pitchFamily="18" charset="0"/>
            </a:endParaRPr>
          </a:p>
        </p:txBody>
      </p:sp>
    </p:spTree>
    <p:extLst>
      <p:ext uri="{BB962C8B-B14F-4D97-AF65-F5344CB8AC3E}">
        <p14:creationId xmlns:p14="http://schemas.microsoft.com/office/powerpoint/2010/main" val="3459878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E12B-56E2-4B07-A80E-B63EBD157670}"/>
              </a:ext>
            </a:extLst>
          </p:cNvPr>
          <p:cNvSpPr>
            <a:spLocks noGrp="1"/>
          </p:cNvSpPr>
          <p:nvPr>
            <p:ph type="title"/>
          </p:nvPr>
        </p:nvSpPr>
        <p:spPr>
          <a:xfrm>
            <a:off x="1219200" y="751726"/>
            <a:ext cx="8761413" cy="1050441"/>
          </a:xfrm>
        </p:spPr>
        <p:txBody>
          <a:bodyPr/>
          <a:lstStyle/>
          <a:p>
            <a:r>
              <a:rPr lang="fr-FR" sz="3200" b="1" dirty="0">
                <a:latin typeface="Perpetua" panose="02020502060401020303" pitchFamily="18" charset="0"/>
              </a:rPr>
              <a:t>L’importance de la fonction de production </a:t>
            </a:r>
            <a:endParaRPr lang="en-US" sz="3200" b="1" dirty="0">
              <a:latin typeface="Perpetua" panose="02020502060401020303" pitchFamily="18" charset="0"/>
            </a:endParaRPr>
          </a:p>
        </p:txBody>
      </p:sp>
      <p:sp>
        <p:nvSpPr>
          <p:cNvPr id="3" name="Content Placeholder 2">
            <a:extLst>
              <a:ext uri="{FF2B5EF4-FFF2-40B4-BE49-F238E27FC236}">
                <a16:creationId xmlns:a16="http://schemas.microsoft.com/office/drawing/2014/main" id="{3CB18838-CEE9-483A-A12D-89EDFFD10D6E}"/>
              </a:ext>
            </a:extLst>
          </p:cNvPr>
          <p:cNvSpPr>
            <a:spLocks noGrp="1"/>
          </p:cNvSpPr>
          <p:nvPr>
            <p:ph idx="1"/>
          </p:nvPr>
        </p:nvSpPr>
        <p:spPr>
          <a:xfrm>
            <a:off x="1154954" y="2603499"/>
            <a:ext cx="8825659" cy="3442193"/>
          </a:xfrm>
        </p:spPr>
        <p:txBody>
          <a:bodyPr>
            <a:normAutofit/>
          </a:bodyPr>
          <a:lstStyle/>
          <a:p>
            <a:r>
              <a:rPr lang="fr-FR" sz="1400" dirty="0">
                <a:latin typeface="Roboto" panose="02000000000000000000" pitchFamily="2" charset="0"/>
                <a:ea typeface="Roboto" panose="02000000000000000000" pitchFamily="2" charset="0"/>
              </a:rPr>
              <a:t>La fonction de production occupe une place très importante dans l’entreprise </a:t>
            </a:r>
            <a:r>
              <a:rPr lang="en-US" sz="1400" dirty="0">
                <a:latin typeface="Roboto" panose="02000000000000000000" pitchFamily="2" charset="0"/>
                <a:ea typeface="Roboto" panose="02000000000000000000" pitchFamily="2" charset="0"/>
              </a:rPr>
              <a:t> car </a:t>
            </a:r>
            <a:r>
              <a:rPr lang="fr-FR" sz="1400" dirty="0">
                <a:latin typeface="Roboto" panose="02000000000000000000" pitchFamily="2" charset="0"/>
                <a:ea typeface="Roboto" panose="02000000000000000000" pitchFamily="2" charset="0"/>
              </a:rPr>
              <a:t>sans le produit, les autres fonctions n’ont pas de justification. </a:t>
            </a:r>
          </a:p>
          <a:p>
            <a:r>
              <a:rPr lang="fr-FR" sz="1400" dirty="0">
                <a:latin typeface="Roboto" panose="02000000000000000000" pitchFamily="2" charset="0"/>
                <a:ea typeface="Roboto" panose="02000000000000000000" pitchFamily="2" charset="0"/>
              </a:rPr>
              <a:t>De plus  la défaillance ou la performance insuffisante de la production peuvent en très peu de temps anéantir les efforts des autres fonctions.</a:t>
            </a:r>
          </a:p>
          <a:p>
            <a:pPr marL="0" indent="0">
              <a:buNone/>
            </a:pPr>
            <a:r>
              <a:rPr lang="fr-FR" sz="1400" dirty="0">
                <a:latin typeface="Roboto" panose="02000000000000000000" pitchFamily="2" charset="0"/>
                <a:ea typeface="Roboto" panose="02000000000000000000" pitchFamily="2" charset="0"/>
              </a:rPr>
              <a:t>L’importance de la fonction Production peut s’appréhender à plusieurs niveaux :</a:t>
            </a:r>
          </a:p>
          <a:p>
            <a:pPr>
              <a:buFont typeface="Arial" panose="020B0604020202020204" pitchFamily="34" charset="0"/>
              <a:buChar char="•"/>
            </a:pPr>
            <a:r>
              <a:rPr lang="fr-FR" sz="1400" dirty="0">
                <a:latin typeface="Roboto" panose="02000000000000000000" pitchFamily="2" charset="0"/>
                <a:ea typeface="Roboto" panose="02000000000000000000" pitchFamily="2" charset="0"/>
              </a:rPr>
              <a:t>  Sur le plan financier: la mise en place d’un système de production adapté permet de réduire considérablement les coûts de production tout en assurant des marges élevées.</a:t>
            </a:r>
            <a:endParaRPr lang="fr-FR" sz="1400" dirty="0"/>
          </a:p>
          <a:p>
            <a:pPr>
              <a:buFont typeface="Arial" panose="020B0604020202020204" pitchFamily="34" charset="0"/>
              <a:buChar char="•"/>
            </a:pPr>
            <a:r>
              <a:rPr lang="fr-FR" sz="1400" dirty="0">
                <a:latin typeface="Roboto" panose="02000000000000000000" pitchFamily="2" charset="0"/>
                <a:ea typeface="Roboto" panose="02000000000000000000" pitchFamily="2" charset="0"/>
              </a:rPr>
              <a:t>Sur le plan commercial, une fonction de production flexible permettra de s’adapter plus rapidement aux goûts et attentes des consommateurs.</a:t>
            </a:r>
          </a:p>
          <a:p>
            <a:pPr>
              <a:buFont typeface="Arial" panose="020B0604020202020204" pitchFamily="34" charset="0"/>
              <a:buChar char="•"/>
            </a:pPr>
            <a:endParaRPr lang="fr-FR" sz="1400" dirty="0">
              <a:latin typeface="Roboto" panose="02000000000000000000" pitchFamily="2" charset="0"/>
              <a:ea typeface="Roboto" panose="02000000000000000000" pitchFamily="2" charset="0"/>
            </a:endParaRPr>
          </a:p>
        </p:txBody>
      </p:sp>
      <p:sp>
        <p:nvSpPr>
          <p:cNvPr id="4" name="Date Placeholder 3">
            <a:extLst>
              <a:ext uri="{FF2B5EF4-FFF2-40B4-BE49-F238E27FC236}">
                <a16:creationId xmlns:a16="http://schemas.microsoft.com/office/drawing/2014/main" id="{36A9C597-DFB2-4FA5-A15A-65D4DF20F02E}"/>
              </a:ext>
            </a:extLst>
          </p:cNvPr>
          <p:cNvSpPr>
            <a:spLocks noGrp="1"/>
          </p:cNvSpPr>
          <p:nvPr>
            <p:ph type="dt" sz="half" idx="10"/>
          </p:nvPr>
        </p:nvSpPr>
        <p:spPr/>
        <p:txBody>
          <a:bodyPr/>
          <a:lstStyle/>
          <a:p>
            <a:pPr rtl="0"/>
            <a:fld id="{33CD2423-DC0C-47A2-8916-10643EB35EC9}" type="datetime1">
              <a:rPr lang="fr-FR" smtClean="0"/>
              <a:t>10/03/2022</a:t>
            </a:fld>
            <a:endParaRPr lang="en-US" dirty="0"/>
          </a:p>
        </p:txBody>
      </p:sp>
    </p:spTree>
    <p:extLst>
      <p:ext uri="{BB962C8B-B14F-4D97-AF65-F5344CB8AC3E}">
        <p14:creationId xmlns:p14="http://schemas.microsoft.com/office/powerpoint/2010/main" val="3442427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EDE1-7C43-45FC-BDC3-36A57BCA3F4C}"/>
              </a:ext>
            </a:extLst>
          </p:cNvPr>
          <p:cNvSpPr>
            <a:spLocks noGrp="1"/>
          </p:cNvSpPr>
          <p:nvPr>
            <p:ph type="title"/>
          </p:nvPr>
        </p:nvSpPr>
        <p:spPr>
          <a:xfrm>
            <a:off x="1154954" y="612559"/>
            <a:ext cx="8761413" cy="1068073"/>
          </a:xfrm>
        </p:spPr>
        <p:txBody>
          <a:bodyPr/>
          <a:lstStyle/>
          <a:p>
            <a:r>
              <a:rPr lang="fr-FR" dirty="0"/>
              <a:t> </a:t>
            </a:r>
            <a:r>
              <a:rPr lang="fr-FR" sz="2400" b="1" dirty="0">
                <a:latin typeface="Perpetua" panose="02020502060401020303" pitchFamily="18" charset="0"/>
              </a:rPr>
              <a:t>Relations entre la fonction de production et  les autres fonctions</a:t>
            </a:r>
            <a:endParaRPr lang="en-US" sz="2400" b="1" dirty="0">
              <a:latin typeface="Perpetua" panose="02020502060401020303" pitchFamily="18" charset="0"/>
            </a:endParaRPr>
          </a:p>
        </p:txBody>
      </p:sp>
      <p:sp>
        <p:nvSpPr>
          <p:cNvPr id="3" name="Content Placeholder 2">
            <a:extLst>
              <a:ext uri="{FF2B5EF4-FFF2-40B4-BE49-F238E27FC236}">
                <a16:creationId xmlns:a16="http://schemas.microsoft.com/office/drawing/2014/main" id="{0AA3B039-8372-4257-9C1B-3607FF09562A}"/>
              </a:ext>
            </a:extLst>
          </p:cNvPr>
          <p:cNvSpPr>
            <a:spLocks noGrp="1"/>
          </p:cNvSpPr>
          <p:nvPr>
            <p:ph idx="1"/>
          </p:nvPr>
        </p:nvSpPr>
        <p:spPr/>
        <p:txBody>
          <a:bodyPr>
            <a:normAutofit/>
          </a:bodyPr>
          <a:lstStyle/>
          <a:p>
            <a:pPr marL="0" indent="0">
              <a:buNone/>
            </a:pPr>
            <a:endParaRPr lang="fr-FR" sz="1400" dirty="0">
              <a:latin typeface="Roboto" panose="02000000000000000000" pitchFamily="2" charset="0"/>
              <a:ea typeface="Roboto" panose="02000000000000000000" pitchFamily="2" charset="0"/>
            </a:endParaRPr>
          </a:p>
          <a:p>
            <a:pPr marL="0" indent="0">
              <a:buNone/>
            </a:pPr>
            <a:r>
              <a:rPr lang="fr-FR" sz="1400" dirty="0">
                <a:latin typeface="Roboto" panose="02000000000000000000" pitchFamily="2" charset="0"/>
                <a:ea typeface="Roboto" panose="02000000000000000000" pitchFamily="2" charset="0"/>
              </a:rPr>
              <a:t>Pour que l’entreprise puisse attendre ses objectifs , la fonction de production doit être en accord avec les autres fonctions .</a:t>
            </a:r>
          </a:p>
          <a:p>
            <a:pPr marL="0" indent="0">
              <a:buNone/>
            </a:pPr>
            <a:r>
              <a:rPr lang="fr-FR" sz="1400" dirty="0">
                <a:latin typeface="Roboto" panose="02000000000000000000" pitchFamily="2" charset="0"/>
                <a:ea typeface="Roboto" panose="02000000000000000000" pitchFamily="2" charset="0"/>
              </a:rPr>
              <a:t>Il peut donc s’agir de :</a:t>
            </a:r>
          </a:p>
          <a:p>
            <a:pPr>
              <a:buFont typeface="Wingdings" panose="05000000000000000000" pitchFamily="2" charset="2"/>
              <a:buChar char="Ø"/>
            </a:pPr>
            <a:r>
              <a:rPr lang="fr-FR" sz="1400" dirty="0">
                <a:latin typeface="Roboto" panose="02000000000000000000" pitchFamily="2" charset="0"/>
                <a:ea typeface="Roboto" panose="02000000000000000000" pitchFamily="2" charset="0"/>
              </a:rPr>
              <a:t>de la direction financière avec des informations concernant les ressources à utiliser ou les besoins d’investissement.</a:t>
            </a:r>
          </a:p>
          <a:p>
            <a:pPr marL="0" indent="0">
              <a:buNone/>
            </a:pPr>
            <a:r>
              <a:rPr lang="fr-FR" sz="1400" dirty="0">
                <a:latin typeface="Roboto" panose="02000000000000000000" pitchFamily="2" charset="0"/>
                <a:ea typeface="Roboto" panose="02000000000000000000" pitchFamily="2" charset="0"/>
              </a:rPr>
              <a:t>la fonction financière se charge de faire le bilan de l'entreprise afin de prendre les bonnes décisions financières pour l’entreprise et faire des prévisions concernant l’avenir de celle-ci.</a:t>
            </a:r>
          </a:p>
          <a:p>
            <a:pPr marL="0" indent="0">
              <a:buNone/>
            </a:pPr>
            <a:r>
              <a:rPr lang="fr-FR" sz="1400" dirty="0">
                <a:latin typeface="Roboto" panose="02000000000000000000" pitchFamily="2" charset="0"/>
                <a:ea typeface="Roboto" panose="02000000000000000000" pitchFamily="2" charset="0"/>
              </a:rPr>
              <a:t>le rapport du bilan détermine la quantité ainsi que la diversité des produits à envisager.</a:t>
            </a:r>
          </a:p>
          <a:p>
            <a:pPr marL="0" indent="0">
              <a:buNone/>
            </a:pPr>
            <a:endParaRPr lang="en-US" dirty="0"/>
          </a:p>
        </p:txBody>
      </p:sp>
      <p:sp>
        <p:nvSpPr>
          <p:cNvPr id="4" name="Date Placeholder 3">
            <a:extLst>
              <a:ext uri="{FF2B5EF4-FFF2-40B4-BE49-F238E27FC236}">
                <a16:creationId xmlns:a16="http://schemas.microsoft.com/office/drawing/2014/main" id="{C4D3D8E4-0465-4981-B409-8790FB71D40D}"/>
              </a:ext>
            </a:extLst>
          </p:cNvPr>
          <p:cNvSpPr>
            <a:spLocks noGrp="1"/>
          </p:cNvSpPr>
          <p:nvPr>
            <p:ph type="dt" sz="half" idx="10"/>
          </p:nvPr>
        </p:nvSpPr>
        <p:spPr/>
        <p:txBody>
          <a:bodyPr/>
          <a:lstStyle/>
          <a:p>
            <a:pPr rtl="0"/>
            <a:fld id="{33CD2423-DC0C-47A2-8916-10643EB35EC9}" type="datetime1">
              <a:rPr lang="fr-FR" smtClean="0"/>
              <a:t>10/03/2022</a:t>
            </a:fld>
            <a:endParaRPr lang="en-US" dirty="0"/>
          </a:p>
        </p:txBody>
      </p:sp>
    </p:spTree>
    <p:extLst>
      <p:ext uri="{BB962C8B-B14F-4D97-AF65-F5344CB8AC3E}">
        <p14:creationId xmlns:p14="http://schemas.microsoft.com/office/powerpoint/2010/main" val="3003123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CA03E5-35C5-44D6-9E5E-86054040255F}"/>
              </a:ext>
            </a:extLst>
          </p:cNvPr>
          <p:cNvSpPr>
            <a:spLocks noGrp="1"/>
          </p:cNvSpPr>
          <p:nvPr>
            <p:ph type="dt" sz="half" idx="10"/>
          </p:nvPr>
        </p:nvSpPr>
        <p:spPr/>
        <p:txBody>
          <a:bodyPr/>
          <a:lstStyle/>
          <a:p>
            <a:pPr rtl="0"/>
            <a:fld id="{8C7E81F3-FFCD-4236-B158-26C78CAC6E11}" type="datetime1">
              <a:rPr lang="fr-FR" smtClean="0"/>
              <a:t>10/03/2022</a:t>
            </a:fld>
            <a:endParaRPr lang="en-US" dirty="0"/>
          </a:p>
        </p:txBody>
      </p:sp>
      <p:sp>
        <p:nvSpPr>
          <p:cNvPr id="4" name="TextBox 3">
            <a:extLst>
              <a:ext uri="{FF2B5EF4-FFF2-40B4-BE49-F238E27FC236}">
                <a16:creationId xmlns:a16="http://schemas.microsoft.com/office/drawing/2014/main" id="{F9BE60B2-A05A-477D-A544-90DED742EDAD}"/>
              </a:ext>
            </a:extLst>
          </p:cNvPr>
          <p:cNvSpPr txBox="1"/>
          <p:nvPr/>
        </p:nvSpPr>
        <p:spPr>
          <a:xfrm>
            <a:off x="893685" y="328474"/>
            <a:ext cx="10404629" cy="5232202"/>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endParaRPr lang="fr-FR" dirty="0"/>
          </a:p>
          <a:p>
            <a:pPr>
              <a:buClr>
                <a:schemeClr val="accent1"/>
              </a:buClr>
            </a:pPr>
            <a:endParaRPr lang="fr-FR" dirty="0"/>
          </a:p>
          <a:p>
            <a:pPr>
              <a:buClr>
                <a:schemeClr val="accent1"/>
              </a:buClr>
            </a:pPr>
            <a:endParaRPr lang="fr-FR" dirty="0"/>
          </a:p>
          <a:p>
            <a:pPr marL="285750" indent="-285750">
              <a:buClr>
                <a:schemeClr val="accent1"/>
              </a:buClr>
              <a:buFont typeface="Wingdings" panose="05000000000000000000" pitchFamily="2" charset="2"/>
              <a:buChar char="Ø"/>
            </a:pPr>
            <a:r>
              <a:rPr lang="fr-FR" sz="1400" dirty="0">
                <a:latin typeface="Roboto" panose="02000000000000000000" pitchFamily="2" charset="0"/>
                <a:ea typeface="Roboto" panose="02000000000000000000" pitchFamily="2" charset="0"/>
              </a:rPr>
              <a:t> de la fonction commerciale :</a:t>
            </a:r>
          </a:p>
          <a:p>
            <a:pPr>
              <a:buClr>
                <a:schemeClr val="accent1"/>
              </a:buClr>
            </a:pPr>
            <a:r>
              <a:rPr lang="fr-FR" sz="1400" dirty="0">
                <a:latin typeface="Roboto" panose="02000000000000000000" pitchFamily="2" charset="0"/>
                <a:ea typeface="Roboto" panose="02000000000000000000" pitchFamily="2" charset="0"/>
              </a:rPr>
              <a:t>       - Elle  fourni  les données sur les besoins des consommateurs, données sur  l’état du marché et la demande</a:t>
            </a:r>
          </a:p>
          <a:p>
            <a:pPr>
              <a:buClr>
                <a:schemeClr val="accent1"/>
              </a:buClr>
            </a:pPr>
            <a:r>
              <a:rPr lang="fr-FR" sz="1400" dirty="0">
                <a:latin typeface="Roboto" panose="02000000000000000000" pitchFamily="2" charset="0"/>
                <a:ea typeface="Roboto" panose="02000000000000000000" pitchFamily="2" charset="0"/>
              </a:rPr>
              <a:t>   - Elle  s’assurer que les biens ou services que l’entreprise produira trouveront effectivement des débouchés.</a:t>
            </a:r>
          </a:p>
          <a:p>
            <a:pPr>
              <a:buClr>
                <a:schemeClr val="accent1"/>
              </a:buClr>
            </a:pPr>
            <a:r>
              <a:rPr lang="fr-FR" sz="1400" dirty="0">
                <a:latin typeface="Roboto" panose="02000000000000000000" pitchFamily="2" charset="0"/>
                <a:ea typeface="Roboto" panose="02000000000000000000" pitchFamily="2" charset="0"/>
              </a:rPr>
              <a:t>   - la fonction commerciale , après la production se charge également d’écouler les produits sur le marché.</a:t>
            </a:r>
          </a:p>
          <a:p>
            <a:pPr>
              <a:buClr>
                <a:schemeClr val="accent1"/>
              </a:buClr>
            </a:pPr>
            <a:endParaRPr lang="fr-FR" sz="1400" dirty="0">
              <a:latin typeface="Roboto" panose="02000000000000000000" pitchFamily="2" charset="0"/>
              <a:ea typeface="Roboto" panose="02000000000000000000" pitchFamily="2" charset="0"/>
            </a:endParaRPr>
          </a:p>
          <a:p>
            <a:pPr>
              <a:buClr>
                <a:schemeClr val="accent1"/>
              </a:buClr>
            </a:pPr>
            <a:endParaRPr lang="fr-FR" sz="1400" dirty="0">
              <a:latin typeface="Roboto" panose="02000000000000000000" pitchFamily="2" charset="0"/>
              <a:ea typeface="Roboto" panose="02000000000000000000" pitchFamily="2" charset="0"/>
            </a:endParaRPr>
          </a:p>
          <a:p>
            <a:pPr>
              <a:buClr>
                <a:schemeClr val="accent1"/>
              </a:buClr>
            </a:pPr>
            <a:endParaRPr lang="fr-FR" sz="1400" dirty="0">
              <a:latin typeface="Roboto" panose="02000000000000000000" pitchFamily="2" charset="0"/>
              <a:ea typeface="Roboto" panose="02000000000000000000" pitchFamily="2" charset="0"/>
            </a:endParaRPr>
          </a:p>
          <a:p>
            <a:pPr marL="285750" indent="-285750">
              <a:buClr>
                <a:schemeClr val="accent1"/>
              </a:buClr>
              <a:buFont typeface="Wingdings" panose="05000000000000000000" pitchFamily="2" charset="2"/>
              <a:buChar char="Ø"/>
            </a:pPr>
            <a:r>
              <a:rPr lang="fr-FR" sz="1400" dirty="0">
                <a:latin typeface="Roboto" panose="02000000000000000000" pitchFamily="2" charset="0"/>
                <a:ea typeface="Roboto" panose="02000000000000000000" pitchFamily="2" charset="0"/>
              </a:rPr>
              <a:t>de la direction générale avec les différents objectifs à atteindre.</a:t>
            </a:r>
          </a:p>
          <a:p>
            <a:pPr>
              <a:buClr>
                <a:schemeClr val="accent1"/>
              </a:buClr>
            </a:pPr>
            <a:r>
              <a:rPr lang="fr-FR" sz="1400" dirty="0">
                <a:latin typeface="Roboto" panose="02000000000000000000" pitchFamily="2" charset="0"/>
                <a:ea typeface="Roboto" panose="02000000000000000000" pitchFamily="2" charset="0"/>
              </a:rPr>
              <a:t>la fonction de production doit pouvoir atteindre les objectifs fixes par la fonction administrative tout en respectant les décisions prise par celle-ci .</a:t>
            </a:r>
          </a:p>
          <a:p>
            <a:pPr>
              <a:buClr>
                <a:schemeClr val="accent1"/>
              </a:buClr>
            </a:pPr>
            <a:r>
              <a:rPr lang="fr-FR" sz="1400" dirty="0">
                <a:latin typeface="Roboto" panose="02000000000000000000" pitchFamily="2" charset="0"/>
                <a:ea typeface="Roboto" panose="02000000000000000000" pitchFamily="2" charset="0"/>
              </a:rPr>
              <a:t>   la qualité de la production ainsi la quantité dépendent  du travail fourni par la fonction administrative concernant la coordinations des efforts et l'harmonisation des actes.</a:t>
            </a:r>
          </a:p>
          <a:p>
            <a:pPr>
              <a:buClr>
                <a:schemeClr val="accent1"/>
              </a:buClr>
            </a:pPr>
            <a:endParaRPr lang="fr-FR" sz="1400" dirty="0">
              <a:latin typeface="Roboto" panose="02000000000000000000" pitchFamily="2" charset="0"/>
              <a:ea typeface="Roboto" panose="02000000000000000000" pitchFamily="2" charset="0"/>
            </a:endParaRPr>
          </a:p>
          <a:p>
            <a:pPr>
              <a:buClr>
                <a:schemeClr val="accent1"/>
              </a:buClr>
            </a:pPr>
            <a:endParaRPr lang="fr-FR" sz="1400" dirty="0">
              <a:latin typeface="Roboto" panose="02000000000000000000" pitchFamily="2" charset="0"/>
              <a:ea typeface="Roboto" panose="02000000000000000000" pitchFamily="2" charset="0"/>
            </a:endParaRPr>
          </a:p>
          <a:p>
            <a:pPr>
              <a:buClr>
                <a:schemeClr val="accent1"/>
              </a:buClr>
            </a:pPr>
            <a:r>
              <a:rPr lang="fr-FR" sz="1400" dirty="0">
                <a:latin typeface="Roboto" panose="02000000000000000000" pitchFamily="2" charset="0"/>
                <a:ea typeface="Roboto" panose="02000000000000000000" pitchFamily="2" charset="0"/>
              </a:rPr>
              <a:t>La fonction de production se base donc en grande partie sur les informations que lui fournissent les autres fonctions de l’entreprise ainsi que sur les décisions prise. </a:t>
            </a:r>
          </a:p>
          <a:p>
            <a:pPr>
              <a:buClr>
                <a:schemeClr val="accent1"/>
              </a:buClr>
            </a:pPr>
            <a:r>
              <a:rPr lang="fr-FR" sz="1400" dirty="0">
                <a:latin typeface="Roboto" panose="02000000000000000000" pitchFamily="2" charset="0"/>
                <a:ea typeface="Roboto" panose="02000000000000000000" pitchFamily="2" charset="0"/>
              </a:rPr>
              <a:t>Elle s’efforce alors de répondre aux exigences.</a:t>
            </a:r>
          </a:p>
          <a:p>
            <a:pPr>
              <a:buClr>
                <a:schemeClr val="accent1"/>
              </a:buClr>
            </a:pPr>
            <a:endParaRPr lang="fr-FR" sz="1400" dirty="0">
              <a:latin typeface="Roboto" panose="02000000000000000000" pitchFamily="2" charset="0"/>
              <a:ea typeface="Roboto" panose="02000000000000000000" pitchFamily="2" charset="0"/>
            </a:endParaRPr>
          </a:p>
          <a:p>
            <a:pPr>
              <a:buClr>
                <a:schemeClr val="accent1"/>
              </a:buClr>
            </a:pPr>
            <a:endParaRPr lang="fr-FR" sz="1400" dirty="0">
              <a:latin typeface="Roboto" panose="02000000000000000000" pitchFamily="2" charset="0"/>
              <a:ea typeface="Roboto" panose="02000000000000000000" pitchFamily="2" charset="0"/>
            </a:endParaRPr>
          </a:p>
          <a:p>
            <a:pPr>
              <a:buClr>
                <a:schemeClr val="accent1"/>
              </a:buClr>
            </a:pPr>
            <a:endParaRPr lang="en-US" sz="1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877815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0C5C7C-B3D3-41FF-869A-03FE96A9A4EB}"/>
              </a:ext>
            </a:extLst>
          </p:cNvPr>
          <p:cNvSpPr>
            <a:spLocks noGrp="1"/>
          </p:cNvSpPr>
          <p:nvPr>
            <p:ph type="title"/>
          </p:nvPr>
        </p:nvSpPr>
        <p:spPr>
          <a:xfrm>
            <a:off x="1097280" y="286603"/>
            <a:ext cx="10058400" cy="1468717"/>
          </a:xfrm>
        </p:spPr>
        <p:txBody>
          <a:bodyPr>
            <a:normAutofit/>
          </a:bodyPr>
          <a:lstStyle/>
          <a:p>
            <a:pPr algn="ctr"/>
            <a:r>
              <a:rPr lang="fr-FR" b="1" i="1" dirty="0">
                <a:latin typeface="Times New Roman" panose="02020603050405020304" pitchFamily="18" charset="0"/>
                <a:cs typeface="Times New Roman" panose="02020603050405020304" pitchFamily="18" charset="0"/>
              </a:rPr>
              <a:t>Objectifs et moyens de la fonction production</a:t>
            </a:r>
          </a:p>
        </p:txBody>
      </p:sp>
      <p:sp>
        <p:nvSpPr>
          <p:cNvPr id="3" name="Espace réservé du contenu 2">
            <a:extLst>
              <a:ext uri="{FF2B5EF4-FFF2-40B4-BE49-F238E27FC236}">
                <a16:creationId xmlns:a16="http://schemas.microsoft.com/office/drawing/2014/main" id="{5AE7185B-49C2-4A12-BC9A-D686AC68D80B}"/>
              </a:ext>
            </a:extLst>
          </p:cNvPr>
          <p:cNvSpPr>
            <a:spLocks noGrp="1"/>
          </p:cNvSpPr>
          <p:nvPr>
            <p:ph idx="1"/>
          </p:nvPr>
        </p:nvSpPr>
        <p:spPr/>
        <p:txBody>
          <a:bodyPr/>
          <a:lstStyle/>
          <a:p>
            <a:endParaRPr lang="fr-FR" dirty="0"/>
          </a:p>
        </p:txBody>
      </p:sp>
      <p:sp>
        <p:nvSpPr>
          <p:cNvPr id="4" name="Espace réservé de la date 3">
            <a:extLst>
              <a:ext uri="{FF2B5EF4-FFF2-40B4-BE49-F238E27FC236}">
                <a16:creationId xmlns:a16="http://schemas.microsoft.com/office/drawing/2014/main" id="{5E2BA17A-7B64-4457-B2EB-CF46523B3E1D}"/>
              </a:ext>
            </a:extLst>
          </p:cNvPr>
          <p:cNvSpPr>
            <a:spLocks noGrp="1"/>
          </p:cNvSpPr>
          <p:nvPr>
            <p:ph type="dt" sz="half" idx="10"/>
          </p:nvPr>
        </p:nvSpPr>
        <p:spPr/>
        <p:txBody>
          <a:bodyPr/>
          <a:lstStyle/>
          <a:p>
            <a:pPr rtl="0"/>
            <a:fld id="{75162FBC-E467-46B8-ABE1-98D95CFF2BA6}" type="datetime1">
              <a:rPr lang="fr-FR" smtClean="0"/>
              <a:t>10/03/2022</a:t>
            </a:fld>
            <a:endParaRPr lang="en-US" dirty="0"/>
          </a:p>
        </p:txBody>
      </p:sp>
    </p:spTree>
    <p:extLst>
      <p:ext uri="{BB962C8B-B14F-4D97-AF65-F5344CB8AC3E}">
        <p14:creationId xmlns:p14="http://schemas.microsoft.com/office/powerpoint/2010/main" val="277383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C775D8-1551-4185-B754-C6AD7AA25844}"/>
              </a:ext>
            </a:extLst>
          </p:cNvPr>
          <p:cNvSpPr>
            <a:spLocks noGrp="1"/>
          </p:cNvSpPr>
          <p:nvPr>
            <p:ph type="title"/>
          </p:nvPr>
        </p:nvSpPr>
        <p:spPr>
          <a:xfrm>
            <a:off x="461916" y="1981483"/>
            <a:ext cx="3517567" cy="2093975"/>
          </a:xfrm>
        </p:spPr>
        <p:txBody>
          <a:bodyPr/>
          <a:lstStyle/>
          <a:p>
            <a:pPr algn="ctr"/>
            <a:r>
              <a:rPr lang="fr-FR" dirty="0">
                <a:latin typeface="Times New Roman" panose="02020603050405020304" pitchFamily="18" charset="0"/>
                <a:cs typeface="Times New Roman" panose="02020603050405020304" pitchFamily="18" charset="0"/>
              </a:rPr>
              <a:t>Les Objectifs de la fonction production</a:t>
            </a:r>
          </a:p>
        </p:txBody>
      </p:sp>
      <p:sp>
        <p:nvSpPr>
          <p:cNvPr id="7" name="ZoneTexte 6">
            <a:extLst>
              <a:ext uri="{FF2B5EF4-FFF2-40B4-BE49-F238E27FC236}">
                <a16:creationId xmlns:a16="http://schemas.microsoft.com/office/drawing/2014/main" id="{A0856E40-A130-40BE-9AC2-C2D98023EC7D}"/>
              </a:ext>
            </a:extLst>
          </p:cNvPr>
          <p:cNvSpPr txBox="1"/>
          <p:nvPr/>
        </p:nvSpPr>
        <p:spPr>
          <a:xfrm>
            <a:off x="5043340" y="693984"/>
            <a:ext cx="6956982" cy="369332"/>
          </a:xfrm>
          <a:prstGeom prst="rect">
            <a:avLst/>
          </a:prstGeom>
          <a:noFill/>
        </p:spPr>
        <p:txBody>
          <a:bodyPr wrap="square" rtlCol="0">
            <a:spAutoFit/>
          </a:bodyPr>
          <a:lstStyle/>
          <a:p>
            <a:pPr marL="342900" indent="-342900">
              <a:buAutoNum type="arabicPeriod"/>
            </a:pPr>
            <a:r>
              <a:rPr lang="fr-FR" b="1" dirty="0">
                <a:latin typeface="Times New Roman" panose="02020603050405020304" pitchFamily="18" charset="0"/>
                <a:cs typeface="Times New Roman" panose="02020603050405020304" pitchFamily="18" charset="0"/>
              </a:rPr>
              <a:t>Objectif en terme de quantités produites :</a:t>
            </a:r>
          </a:p>
        </p:txBody>
      </p:sp>
      <p:sp>
        <p:nvSpPr>
          <p:cNvPr id="8" name="ZoneTexte 7">
            <a:extLst>
              <a:ext uri="{FF2B5EF4-FFF2-40B4-BE49-F238E27FC236}">
                <a16:creationId xmlns:a16="http://schemas.microsoft.com/office/drawing/2014/main" id="{3C743C67-8C96-4B42-8265-6589BA469EED}"/>
              </a:ext>
            </a:extLst>
          </p:cNvPr>
          <p:cNvSpPr txBox="1"/>
          <p:nvPr/>
        </p:nvSpPr>
        <p:spPr>
          <a:xfrm>
            <a:off x="5043340" y="3059668"/>
            <a:ext cx="6956982" cy="369332"/>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2. Objectif en terme de qualité :</a:t>
            </a:r>
          </a:p>
        </p:txBody>
      </p:sp>
      <p:sp>
        <p:nvSpPr>
          <p:cNvPr id="16" name="ZoneTexte 15">
            <a:extLst>
              <a:ext uri="{FF2B5EF4-FFF2-40B4-BE49-F238E27FC236}">
                <a16:creationId xmlns:a16="http://schemas.microsoft.com/office/drawing/2014/main" id="{55E1482A-D763-47B1-817A-B71E80D231EC}"/>
              </a:ext>
            </a:extLst>
          </p:cNvPr>
          <p:cNvSpPr txBox="1"/>
          <p:nvPr/>
        </p:nvSpPr>
        <p:spPr>
          <a:xfrm>
            <a:off x="5519394" y="1080108"/>
            <a:ext cx="6004874" cy="1754326"/>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la fonction de production doit permettre à l’entreprise de satisfaire la demande qui lui est adressée ce qui suppose que l’entreprise adapte sa capacité de production au volume des ventes. Ceci passe par des actions visant à maintenir en l’état les capacités productives ou par la mise au point de plans d’investissements en capacité.</a:t>
            </a:r>
            <a:endParaRPr lang="fr-FR" dirty="0"/>
          </a:p>
        </p:txBody>
      </p:sp>
      <p:sp>
        <p:nvSpPr>
          <p:cNvPr id="17" name="ZoneTexte 16">
            <a:extLst>
              <a:ext uri="{FF2B5EF4-FFF2-40B4-BE49-F238E27FC236}">
                <a16:creationId xmlns:a16="http://schemas.microsoft.com/office/drawing/2014/main" id="{3F04CA5E-7960-494F-9DFF-8D3AE0CAE705}"/>
              </a:ext>
            </a:extLst>
          </p:cNvPr>
          <p:cNvSpPr txBox="1"/>
          <p:nvPr/>
        </p:nvSpPr>
        <p:spPr>
          <a:xfrm>
            <a:off x="5519394" y="3654234"/>
            <a:ext cx="6023728" cy="203132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les biens économiques produits doivent être de bonne qualité, c’est-à-dire doivent permettre de satisfaire les besoins de la clientèle. Mais la production doit aussi être de qualité en termes d’utilisation de ressources afin de respecter le critère d’efficience attaché au système productif. Le système productif doit donc être économe en ressources et constant en terme de qualité.</a:t>
            </a:r>
          </a:p>
        </p:txBody>
      </p:sp>
    </p:spTree>
    <p:extLst>
      <p:ext uri="{BB962C8B-B14F-4D97-AF65-F5344CB8AC3E}">
        <p14:creationId xmlns:p14="http://schemas.microsoft.com/office/powerpoint/2010/main" val="2728642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C775D8-1551-4185-B754-C6AD7AA25844}"/>
              </a:ext>
            </a:extLst>
          </p:cNvPr>
          <p:cNvSpPr>
            <a:spLocks noGrp="1"/>
          </p:cNvSpPr>
          <p:nvPr>
            <p:ph type="title"/>
          </p:nvPr>
        </p:nvSpPr>
        <p:spPr>
          <a:xfrm>
            <a:off x="461916" y="1981483"/>
            <a:ext cx="3517567" cy="2093975"/>
          </a:xfrm>
        </p:spPr>
        <p:txBody>
          <a:bodyPr/>
          <a:lstStyle/>
          <a:p>
            <a:pPr algn="ctr"/>
            <a:r>
              <a:rPr lang="fr-FR" dirty="0">
                <a:latin typeface="Times New Roman" panose="02020603050405020304" pitchFamily="18" charset="0"/>
                <a:cs typeface="Times New Roman" panose="02020603050405020304" pitchFamily="18" charset="0"/>
              </a:rPr>
              <a:t>Les Objectifs de la fonction production</a:t>
            </a:r>
          </a:p>
        </p:txBody>
      </p:sp>
      <p:sp>
        <p:nvSpPr>
          <p:cNvPr id="10" name="ZoneTexte 9">
            <a:extLst>
              <a:ext uri="{FF2B5EF4-FFF2-40B4-BE49-F238E27FC236}">
                <a16:creationId xmlns:a16="http://schemas.microsoft.com/office/drawing/2014/main" id="{FDA9A72E-F749-4BBE-9A7E-66168D48099B}"/>
              </a:ext>
            </a:extLst>
          </p:cNvPr>
          <p:cNvSpPr txBox="1"/>
          <p:nvPr/>
        </p:nvSpPr>
        <p:spPr>
          <a:xfrm>
            <a:off x="4906261" y="226814"/>
            <a:ext cx="6098720" cy="369332"/>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3. Objectif de coût :</a:t>
            </a:r>
          </a:p>
        </p:txBody>
      </p:sp>
      <p:sp>
        <p:nvSpPr>
          <p:cNvPr id="12" name="ZoneTexte 11">
            <a:extLst>
              <a:ext uri="{FF2B5EF4-FFF2-40B4-BE49-F238E27FC236}">
                <a16:creationId xmlns:a16="http://schemas.microsoft.com/office/drawing/2014/main" id="{C13AF64E-CCA4-4139-818A-82AF9C6CC155}"/>
              </a:ext>
            </a:extLst>
          </p:cNvPr>
          <p:cNvSpPr txBox="1"/>
          <p:nvPr/>
        </p:nvSpPr>
        <p:spPr>
          <a:xfrm>
            <a:off x="4906261" y="2927979"/>
            <a:ext cx="6098720" cy="369332"/>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4. Objectif de délai :</a:t>
            </a:r>
          </a:p>
        </p:txBody>
      </p:sp>
      <p:sp>
        <p:nvSpPr>
          <p:cNvPr id="18" name="ZoneTexte 17">
            <a:extLst>
              <a:ext uri="{FF2B5EF4-FFF2-40B4-BE49-F238E27FC236}">
                <a16:creationId xmlns:a16="http://schemas.microsoft.com/office/drawing/2014/main" id="{D3D8F98D-2A56-4ABD-B335-C4742B059E9A}"/>
              </a:ext>
            </a:extLst>
          </p:cNvPr>
          <p:cNvSpPr txBox="1"/>
          <p:nvPr/>
        </p:nvSpPr>
        <p:spPr>
          <a:xfrm>
            <a:off x="5311303" y="758757"/>
            <a:ext cx="6608970" cy="203132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 système productif adopté par l’entreprise doit proposer les plus faibles coûts de production possibles de manière à garantir la compétitivité de l’entreprise. De plus, les coûts de production calculés doivent aussi être mis en relation avec les coûts de production prévus par le centre opérationnel. Sur la longue période, cet objectif de coût se traduit par la recherche permanente de gains de productivité afin de détenir ou de conserver un avantage compétitif coût pour l’entreprise.</a:t>
            </a:r>
          </a:p>
        </p:txBody>
      </p:sp>
      <p:sp>
        <p:nvSpPr>
          <p:cNvPr id="19" name="ZoneTexte 18">
            <a:extLst>
              <a:ext uri="{FF2B5EF4-FFF2-40B4-BE49-F238E27FC236}">
                <a16:creationId xmlns:a16="http://schemas.microsoft.com/office/drawing/2014/main" id="{11F0C275-6352-42C5-BF4D-C66C59E578A2}"/>
              </a:ext>
            </a:extLst>
          </p:cNvPr>
          <p:cNvSpPr txBox="1"/>
          <p:nvPr/>
        </p:nvSpPr>
        <p:spPr>
          <a:xfrm>
            <a:off x="5408579" y="3511685"/>
            <a:ext cx="6511694" cy="203132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 système de production doit certes produire, mais dans des délais raisonnables, c’est-à-dire en conformité avec le niveau de la demande à laquelle doit faire face l’entreprise. Ceci suppose la mise en place d’un mode de production réactif qui permettra soit d’éviter des stocks de biens finaux, soit de ne pas connaître de goulets d’étranglement. En terme de productivité, l’objectif de délai signifie aussi réduire les délais de fabrication.</a:t>
            </a:r>
          </a:p>
        </p:txBody>
      </p:sp>
    </p:spTree>
    <p:extLst>
      <p:ext uri="{BB962C8B-B14F-4D97-AF65-F5344CB8AC3E}">
        <p14:creationId xmlns:p14="http://schemas.microsoft.com/office/powerpoint/2010/main" val="1469555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C775D8-1551-4185-B754-C6AD7AA25844}"/>
              </a:ext>
            </a:extLst>
          </p:cNvPr>
          <p:cNvSpPr>
            <a:spLocks noGrp="1"/>
          </p:cNvSpPr>
          <p:nvPr>
            <p:ph type="title"/>
          </p:nvPr>
        </p:nvSpPr>
        <p:spPr>
          <a:xfrm>
            <a:off x="461916" y="1981483"/>
            <a:ext cx="3517567" cy="2093975"/>
          </a:xfrm>
        </p:spPr>
        <p:txBody>
          <a:bodyPr/>
          <a:lstStyle/>
          <a:p>
            <a:pPr algn="ctr"/>
            <a:r>
              <a:rPr lang="fr-FR" dirty="0">
                <a:latin typeface="Times New Roman" panose="02020603050405020304" pitchFamily="18" charset="0"/>
                <a:cs typeface="Times New Roman" panose="02020603050405020304" pitchFamily="18" charset="0"/>
              </a:rPr>
              <a:t>Les Objectifs de la fonction production</a:t>
            </a:r>
          </a:p>
        </p:txBody>
      </p:sp>
      <p:sp>
        <p:nvSpPr>
          <p:cNvPr id="14" name="ZoneTexte 13">
            <a:extLst>
              <a:ext uri="{FF2B5EF4-FFF2-40B4-BE49-F238E27FC236}">
                <a16:creationId xmlns:a16="http://schemas.microsoft.com/office/drawing/2014/main" id="{B921CC25-D02F-4339-B3A0-EF54070738AA}"/>
              </a:ext>
            </a:extLst>
          </p:cNvPr>
          <p:cNvSpPr txBox="1"/>
          <p:nvPr/>
        </p:nvSpPr>
        <p:spPr>
          <a:xfrm>
            <a:off x="4984773" y="1612151"/>
            <a:ext cx="6098720" cy="369332"/>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5. Objectif de flexibilité :</a:t>
            </a:r>
          </a:p>
        </p:txBody>
      </p:sp>
      <p:sp>
        <p:nvSpPr>
          <p:cNvPr id="3" name="ZoneTexte 2">
            <a:extLst>
              <a:ext uri="{FF2B5EF4-FFF2-40B4-BE49-F238E27FC236}">
                <a16:creationId xmlns:a16="http://schemas.microsoft.com/office/drawing/2014/main" id="{FD33D21D-436B-405A-9E8E-FD92E4810B04}"/>
              </a:ext>
            </a:extLst>
          </p:cNvPr>
          <p:cNvSpPr txBox="1"/>
          <p:nvPr/>
        </p:nvSpPr>
        <p:spPr>
          <a:xfrm>
            <a:off x="5307291" y="2289806"/>
            <a:ext cx="6422793" cy="147732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 système productif doit être flexible soit pour pouvoir s’adapter aux variations de la demande, soit pour tenir compte des évolutions de l’environnement productif de l’entreprise (innovations technologiques…), soit pour permettre une production simultanée de plusieurs types de produits différents en même temps.</a:t>
            </a:r>
          </a:p>
        </p:txBody>
      </p:sp>
    </p:spTree>
    <p:extLst>
      <p:ext uri="{BB962C8B-B14F-4D97-AF65-F5344CB8AC3E}">
        <p14:creationId xmlns:p14="http://schemas.microsoft.com/office/powerpoint/2010/main" val="217271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C775D8-1551-4185-B754-C6AD7AA25844}"/>
              </a:ext>
            </a:extLst>
          </p:cNvPr>
          <p:cNvSpPr>
            <a:spLocks noGrp="1"/>
          </p:cNvSpPr>
          <p:nvPr>
            <p:ph type="title"/>
          </p:nvPr>
        </p:nvSpPr>
        <p:spPr>
          <a:xfrm>
            <a:off x="461916" y="1981483"/>
            <a:ext cx="3517567" cy="2093975"/>
          </a:xfrm>
        </p:spPr>
        <p:txBody>
          <a:bodyPr/>
          <a:lstStyle/>
          <a:p>
            <a:pPr algn="ctr"/>
            <a:r>
              <a:rPr lang="fr-FR" dirty="0">
                <a:latin typeface="Times New Roman" panose="02020603050405020304" pitchFamily="18" charset="0"/>
                <a:cs typeface="Times New Roman" panose="02020603050405020304" pitchFamily="18" charset="0"/>
              </a:rPr>
              <a:t>Les </a:t>
            </a:r>
            <a:r>
              <a:rPr lang="fr-FR" dirty="0"/>
              <a:t>Moyens de la fonction production </a:t>
            </a:r>
            <a:endParaRPr lang="fr-FR"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A0856E40-A130-40BE-9AC2-C2D98023EC7D}"/>
              </a:ext>
            </a:extLst>
          </p:cNvPr>
          <p:cNvSpPr txBox="1"/>
          <p:nvPr/>
        </p:nvSpPr>
        <p:spPr>
          <a:xfrm>
            <a:off x="6096000" y="1637929"/>
            <a:ext cx="6956982" cy="369332"/>
          </a:xfrm>
          <a:prstGeom prst="rect">
            <a:avLst/>
          </a:prstGeom>
          <a:noFill/>
        </p:spPr>
        <p:txBody>
          <a:bodyPr wrap="square" rtlCol="0">
            <a:spAutoFit/>
          </a:bodyPr>
          <a:lstStyle/>
          <a:p>
            <a:pPr marL="285750" indent="-285750">
              <a:buFont typeface="Wingdings" panose="05000000000000000000" pitchFamily="2" charset="2"/>
              <a:buChar char="ü"/>
            </a:pPr>
            <a:r>
              <a:rPr lang="fr-FR" b="1" dirty="0">
                <a:latin typeface="Times New Roman" panose="02020603050405020304" pitchFamily="18" charset="0"/>
                <a:cs typeface="Times New Roman" panose="02020603050405020304" pitchFamily="18" charset="0"/>
              </a:rPr>
              <a:t>Le capital humain </a:t>
            </a:r>
          </a:p>
        </p:txBody>
      </p:sp>
      <p:sp>
        <p:nvSpPr>
          <p:cNvPr id="8" name="ZoneTexte 7">
            <a:extLst>
              <a:ext uri="{FF2B5EF4-FFF2-40B4-BE49-F238E27FC236}">
                <a16:creationId xmlns:a16="http://schemas.microsoft.com/office/drawing/2014/main" id="{3C743C67-8C96-4B42-8265-6589BA469EED}"/>
              </a:ext>
            </a:extLst>
          </p:cNvPr>
          <p:cNvSpPr txBox="1"/>
          <p:nvPr/>
        </p:nvSpPr>
        <p:spPr>
          <a:xfrm>
            <a:off x="6096000" y="2640305"/>
            <a:ext cx="6956982" cy="369332"/>
          </a:xfrm>
          <a:prstGeom prst="rect">
            <a:avLst/>
          </a:prstGeom>
          <a:noFill/>
        </p:spPr>
        <p:txBody>
          <a:bodyPr wrap="square" rtlCol="0">
            <a:spAutoFit/>
          </a:bodyPr>
          <a:lstStyle/>
          <a:p>
            <a:pPr marL="285750" indent="-285750">
              <a:buFont typeface="Wingdings" panose="05000000000000000000" pitchFamily="2" charset="2"/>
              <a:buChar char="ü"/>
            </a:pPr>
            <a:r>
              <a:rPr lang="fr-FR" b="1" dirty="0">
                <a:latin typeface="Times New Roman" panose="02020603050405020304" pitchFamily="18" charset="0"/>
                <a:cs typeface="Times New Roman" panose="02020603050405020304" pitchFamily="18" charset="0"/>
              </a:rPr>
              <a:t>Le capital Financier</a:t>
            </a:r>
          </a:p>
        </p:txBody>
      </p:sp>
      <p:sp>
        <p:nvSpPr>
          <p:cNvPr id="9" name="ZoneTexte 8">
            <a:extLst>
              <a:ext uri="{FF2B5EF4-FFF2-40B4-BE49-F238E27FC236}">
                <a16:creationId xmlns:a16="http://schemas.microsoft.com/office/drawing/2014/main" id="{E5062709-604A-44F6-AF56-87C9B9D001B1}"/>
              </a:ext>
            </a:extLst>
          </p:cNvPr>
          <p:cNvSpPr txBox="1"/>
          <p:nvPr/>
        </p:nvSpPr>
        <p:spPr>
          <a:xfrm>
            <a:off x="6096000" y="3642681"/>
            <a:ext cx="6956982" cy="369332"/>
          </a:xfrm>
          <a:prstGeom prst="rect">
            <a:avLst/>
          </a:prstGeom>
          <a:noFill/>
        </p:spPr>
        <p:txBody>
          <a:bodyPr wrap="square" rtlCol="0">
            <a:spAutoFit/>
          </a:bodyPr>
          <a:lstStyle/>
          <a:p>
            <a:pPr marL="285750" indent="-285750">
              <a:buFont typeface="Wingdings" panose="05000000000000000000" pitchFamily="2" charset="2"/>
              <a:buChar char="ü"/>
            </a:pPr>
            <a:r>
              <a:rPr lang="fr-FR" b="1" dirty="0">
                <a:latin typeface="Times New Roman" panose="02020603050405020304" pitchFamily="18" charset="0"/>
                <a:cs typeface="Times New Roman" panose="02020603050405020304" pitchFamily="18" charset="0"/>
              </a:rPr>
              <a:t>Le capital technique</a:t>
            </a:r>
          </a:p>
        </p:txBody>
      </p:sp>
      <p:sp>
        <p:nvSpPr>
          <p:cNvPr id="10" name="ZoneTexte 9">
            <a:extLst>
              <a:ext uri="{FF2B5EF4-FFF2-40B4-BE49-F238E27FC236}">
                <a16:creationId xmlns:a16="http://schemas.microsoft.com/office/drawing/2014/main" id="{8329A371-7768-47E9-81E6-0F87BD2AE2A7}"/>
              </a:ext>
            </a:extLst>
          </p:cNvPr>
          <p:cNvSpPr txBox="1"/>
          <p:nvPr/>
        </p:nvSpPr>
        <p:spPr>
          <a:xfrm>
            <a:off x="6096000" y="4645057"/>
            <a:ext cx="6956982" cy="369332"/>
          </a:xfrm>
          <a:prstGeom prst="rect">
            <a:avLst/>
          </a:prstGeom>
          <a:noFill/>
        </p:spPr>
        <p:txBody>
          <a:bodyPr wrap="square" rtlCol="0">
            <a:spAutoFit/>
          </a:bodyPr>
          <a:lstStyle/>
          <a:p>
            <a:pPr marL="285750" indent="-285750">
              <a:buFont typeface="Wingdings" panose="05000000000000000000" pitchFamily="2" charset="2"/>
              <a:buChar char="ü"/>
            </a:pPr>
            <a:r>
              <a:rPr lang="fr-FR" b="1" dirty="0">
                <a:latin typeface="Times New Roman" panose="02020603050405020304" pitchFamily="18" charset="0"/>
                <a:cs typeface="Times New Roman" panose="02020603050405020304" pitchFamily="18" charset="0"/>
              </a:rPr>
              <a:t>Les marchés</a:t>
            </a:r>
          </a:p>
        </p:txBody>
      </p:sp>
    </p:spTree>
    <p:extLst>
      <p:ext uri="{BB962C8B-B14F-4D97-AF65-F5344CB8AC3E}">
        <p14:creationId xmlns:p14="http://schemas.microsoft.com/office/powerpoint/2010/main" val="229444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0C1425-030F-46C2-B830-A971A9E71FA0}"/>
              </a:ext>
            </a:extLst>
          </p:cNvPr>
          <p:cNvSpPr>
            <a:spLocks noGrp="1"/>
          </p:cNvSpPr>
          <p:nvPr>
            <p:ph type="title"/>
          </p:nvPr>
        </p:nvSpPr>
        <p:spPr>
          <a:xfrm>
            <a:off x="1154955" y="1086679"/>
            <a:ext cx="2793158" cy="3246782"/>
          </a:xfrm>
        </p:spPr>
        <p:txBody>
          <a:bodyPr/>
          <a:lstStyle/>
          <a:p>
            <a:r>
              <a:rPr lang="fr-FR" dirty="0"/>
              <a:t>«  Les modes de production au sein de l’entreprise   »</a:t>
            </a:r>
          </a:p>
        </p:txBody>
      </p:sp>
      <p:sp>
        <p:nvSpPr>
          <p:cNvPr id="3" name="Espace réservé du contenu 2">
            <a:extLst>
              <a:ext uri="{FF2B5EF4-FFF2-40B4-BE49-F238E27FC236}">
                <a16:creationId xmlns:a16="http://schemas.microsoft.com/office/drawing/2014/main" id="{E0599263-C7B7-4ACC-B28F-30984F4BC560}"/>
              </a:ext>
            </a:extLst>
          </p:cNvPr>
          <p:cNvSpPr>
            <a:spLocks noGrp="1"/>
          </p:cNvSpPr>
          <p:nvPr>
            <p:ph idx="1"/>
          </p:nvPr>
        </p:nvSpPr>
        <p:spPr>
          <a:xfrm>
            <a:off x="5781146" y="331303"/>
            <a:ext cx="5190066" cy="6365333"/>
          </a:xfrm>
        </p:spPr>
        <p:txBody>
          <a:bodyPr/>
          <a:lstStyle/>
          <a:p>
            <a:r>
              <a:rPr lang="fr-FR" dirty="0"/>
              <a:t>•mode en série unitaire </a:t>
            </a:r>
          </a:p>
          <a:p>
            <a:r>
              <a:rPr lang="fr-FR" dirty="0"/>
              <a:t> •mode en ateliers spécialisés </a:t>
            </a:r>
          </a:p>
          <a:p>
            <a:r>
              <a:rPr lang="fr-FR" dirty="0"/>
              <a:t>•mode en ligne de production</a:t>
            </a:r>
          </a:p>
          <a:p>
            <a:r>
              <a:rPr lang="fr-FR" dirty="0"/>
              <a:t> •mode en industries de process</a:t>
            </a:r>
          </a:p>
        </p:txBody>
      </p:sp>
      <p:sp>
        <p:nvSpPr>
          <p:cNvPr id="5" name="Espace réservé de la date 4">
            <a:extLst>
              <a:ext uri="{FF2B5EF4-FFF2-40B4-BE49-F238E27FC236}">
                <a16:creationId xmlns:a16="http://schemas.microsoft.com/office/drawing/2014/main" id="{863BFEBD-A393-43A1-85F1-1099B9079D2B}"/>
              </a:ext>
            </a:extLst>
          </p:cNvPr>
          <p:cNvSpPr>
            <a:spLocks noGrp="1"/>
          </p:cNvSpPr>
          <p:nvPr>
            <p:ph type="dt" sz="half" idx="10"/>
          </p:nvPr>
        </p:nvSpPr>
        <p:spPr/>
        <p:txBody>
          <a:bodyPr/>
          <a:lstStyle/>
          <a:p>
            <a:pPr rtl="0"/>
            <a:fld id="{33CD2423-DC0C-47A2-8916-10643EB35EC9}" type="datetime1">
              <a:rPr lang="fr-FR" smtClean="0"/>
              <a:t>10/03/2022</a:t>
            </a:fld>
            <a:endParaRPr lang="en-US" dirty="0"/>
          </a:p>
        </p:txBody>
      </p:sp>
    </p:spTree>
    <p:extLst>
      <p:ext uri="{BB962C8B-B14F-4D97-AF65-F5344CB8AC3E}">
        <p14:creationId xmlns:p14="http://schemas.microsoft.com/office/powerpoint/2010/main" val="937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417849-CB6E-4247-B1B2-B85303B94BF8}"/>
              </a:ext>
            </a:extLst>
          </p:cNvPr>
          <p:cNvSpPr>
            <a:spLocks noGrp="1"/>
          </p:cNvSpPr>
          <p:nvPr>
            <p:ph type="title"/>
          </p:nvPr>
        </p:nvSpPr>
        <p:spPr/>
        <p:txBody>
          <a:bodyPr/>
          <a:lstStyle/>
          <a:p>
            <a:r>
              <a:rPr lang="fr-FR" dirty="0"/>
              <a:t>              •   mode en série unitaire: </a:t>
            </a:r>
            <a:br>
              <a:rPr lang="fr-FR" dirty="0"/>
            </a:br>
            <a:r>
              <a:rPr lang="fr-FR" dirty="0"/>
              <a:t>                          «  avantages »</a:t>
            </a:r>
            <a:br>
              <a:rPr lang="fr-FR" dirty="0"/>
            </a:br>
            <a:endParaRPr lang="fr-FR" dirty="0"/>
          </a:p>
        </p:txBody>
      </p:sp>
      <p:sp>
        <p:nvSpPr>
          <p:cNvPr id="3" name="Espace réservé du texte 2">
            <a:extLst>
              <a:ext uri="{FF2B5EF4-FFF2-40B4-BE49-F238E27FC236}">
                <a16:creationId xmlns:a16="http://schemas.microsoft.com/office/drawing/2014/main" id="{8A3E62AD-94E7-45C2-83A9-BA26418BA73D}"/>
              </a:ext>
            </a:extLst>
          </p:cNvPr>
          <p:cNvSpPr>
            <a:spLocks noGrp="1"/>
          </p:cNvSpPr>
          <p:nvPr>
            <p:ph type="body" idx="1"/>
          </p:nvPr>
        </p:nvSpPr>
        <p:spPr>
          <a:xfrm>
            <a:off x="916414" y="2445027"/>
            <a:ext cx="3050438" cy="1099930"/>
          </a:xfrm>
        </p:spPr>
        <p:txBody>
          <a:bodyPr/>
          <a:lstStyle/>
          <a:p>
            <a:pPr marL="342900" indent="-342900">
              <a:buFont typeface="Wingdings" panose="05000000000000000000" pitchFamily="2" charset="2"/>
              <a:buChar char="ü"/>
            </a:pPr>
            <a:r>
              <a:rPr lang="fr-FR" dirty="0"/>
              <a:t>Absence de coût de stockage </a:t>
            </a:r>
          </a:p>
        </p:txBody>
      </p:sp>
      <p:sp>
        <p:nvSpPr>
          <p:cNvPr id="6" name="Espace réservé du texte 5">
            <a:extLst>
              <a:ext uri="{FF2B5EF4-FFF2-40B4-BE49-F238E27FC236}">
                <a16:creationId xmlns:a16="http://schemas.microsoft.com/office/drawing/2014/main" id="{C02535CA-2EF6-41AA-B662-E84223ED543B}"/>
              </a:ext>
            </a:extLst>
          </p:cNvPr>
          <p:cNvSpPr>
            <a:spLocks noGrp="1"/>
          </p:cNvSpPr>
          <p:nvPr>
            <p:ph type="body" sz="quarter" idx="3"/>
          </p:nvPr>
        </p:nvSpPr>
        <p:spPr>
          <a:xfrm>
            <a:off x="4568865" y="3273288"/>
            <a:ext cx="3050438" cy="1099930"/>
          </a:xfrm>
        </p:spPr>
        <p:txBody>
          <a:bodyPr/>
          <a:lstStyle/>
          <a:p>
            <a:pPr marL="342900" indent="-342900">
              <a:buFont typeface="Wingdings" panose="05000000000000000000" pitchFamily="2" charset="2"/>
              <a:buChar char="ü"/>
            </a:pPr>
            <a:r>
              <a:rPr lang="fr-FR" dirty="0"/>
              <a:t>Satisfaction parfaite du client</a:t>
            </a:r>
          </a:p>
        </p:txBody>
      </p:sp>
      <p:sp>
        <p:nvSpPr>
          <p:cNvPr id="9" name="Espace réservé du texte 8">
            <a:extLst>
              <a:ext uri="{FF2B5EF4-FFF2-40B4-BE49-F238E27FC236}">
                <a16:creationId xmlns:a16="http://schemas.microsoft.com/office/drawing/2014/main" id="{1C39872D-8987-4845-8B06-8F774EBC29C9}"/>
              </a:ext>
            </a:extLst>
          </p:cNvPr>
          <p:cNvSpPr>
            <a:spLocks noGrp="1"/>
          </p:cNvSpPr>
          <p:nvPr>
            <p:ph type="body" sz="quarter" idx="13"/>
          </p:nvPr>
        </p:nvSpPr>
        <p:spPr/>
        <p:txBody>
          <a:bodyPr/>
          <a:lstStyle/>
          <a:p>
            <a:pPr marL="342900" indent="-342900">
              <a:buFont typeface="Wingdings" panose="05000000000000000000" pitchFamily="2" charset="2"/>
              <a:buChar char="ü"/>
            </a:pPr>
            <a:r>
              <a:rPr lang="fr-FR" dirty="0"/>
              <a:t>Certitude de vente</a:t>
            </a:r>
          </a:p>
        </p:txBody>
      </p:sp>
      <p:sp>
        <p:nvSpPr>
          <p:cNvPr id="12" name="Espace réservé de la date 11">
            <a:extLst>
              <a:ext uri="{FF2B5EF4-FFF2-40B4-BE49-F238E27FC236}">
                <a16:creationId xmlns:a16="http://schemas.microsoft.com/office/drawing/2014/main" id="{89659055-E93C-4355-8AEF-ED91BA0A3B7A}"/>
              </a:ext>
            </a:extLst>
          </p:cNvPr>
          <p:cNvSpPr>
            <a:spLocks noGrp="1"/>
          </p:cNvSpPr>
          <p:nvPr>
            <p:ph type="dt" sz="half" idx="10"/>
          </p:nvPr>
        </p:nvSpPr>
        <p:spPr/>
        <p:txBody>
          <a:bodyPr/>
          <a:lstStyle/>
          <a:p>
            <a:pPr rtl="0"/>
            <a:fld id="{33CD2423-DC0C-47A2-8916-10643EB35EC9}" type="datetime1">
              <a:rPr lang="fr-FR" smtClean="0"/>
              <a:t>10/03/2022</a:t>
            </a:fld>
            <a:endParaRPr lang="en-US" dirty="0"/>
          </a:p>
        </p:txBody>
      </p:sp>
    </p:spTree>
    <p:extLst>
      <p:ext uri="{BB962C8B-B14F-4D97-AF65-F5344CB8AC3E}">
        <p14:creationId xmlns:p14="http://schemas.microsoft.com/office/powerpoint/2010/main" val="1841757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TM02900722[[fn=Salle Ion]]</Template>
  <TotalTime>161</TotalTime>
  <Words>1906</Words>
  <Application>Microsoft Office PowerPoint</Application>
  <PresentationFormat>Widescreen</PresentationFormat>
  <Paragraphs>140</Paragraphs>
  <Slides>25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Arial Black</vt:lpstr>
      <vt:lpstr>Calibri</vt:lpstr>
      <vt:lpstr>Century Gothic</vt:lpstr>
      <vt:lpstr>Perpetua</vt:lpstr>
      <vt:lpstr>Perpetua Titling MT</vt:lpstr>
      <vt:lpstr>Roboto</vt:lpstr>
      <vt:lpstr>Roboto Slab</vt:lpstr>
      <vt:lpstr>Times New Roman</vt:lpstr>
      <vt:lpstr>Wingdings</vt:lpstr>
      <vt:lpstr>Wingdings 3</vt:lpstr>
      <vt:lpstr>Salle d’ions</vt:lpstr>
      <vt:lpstr>Title Lorem Ipsum</vt:lpstr>
      <vt:lpstr>Votre meilleur devis reflétant votre approche... « Il s’agit d’un petit pas pour l’homme, un bond de géant pour l’humanité ».</vt:lpstr>
      <vt:lpstr>Objectifs et moyens de la fonction production</vt:lpstr>
      <vt:lpstr>Les Objectifs de la fonction production</vt:lpstr>
      <vt:lpstr>Les Objectifs de la fonction production</vt:lpstr>
      <vt:lpstr>Les Objectifs de la fonction production</vt:lpstr>
      <vt:lpstr>Les Moyens de la fonction production </vt:lpstr>
      <vt:lpstr>«  Les modes de production au sein de l’entreprise   »</vt:lpstr>
      <vt:lpstr>              •   mode en série unitaire:                            «  avantages » </vt:lpstr>
      <vt:lpstr>              •   mode en série unitaire:                            «  limites » </vt:lpstr>
      <vt:lpstr>          •mode en ateliers spécialisés  </vt:lpstr>
      <vt:lpstr>     •mode en ligne de production             «  Caractéristiques »  </vt:lpstr>
      <vt:lpstr>        •mode en industries de process                        « avantages » </vt:lpstr>
      <vt:lpstr>        •mode en industries de process                        « limites » </vt:lpstr>
      <vt:lpstr>         Les quatres critères de sélection d'un mode de production  </vt:lpstr>
      <vt:lpstr>PowerPoint Presentation</vt:lpstr>
      <vt:lpstr>PowerPoint Presentation</vt:lpstr>
      <vt:lpstr>PowerPoint Presentation</vt:lpstr>
      <vt:lpstr>Les services de la fonction Production  </vt:lpstr>
      <vt:lpstr>PowerPoint Presentation</vt:lpstr>
      <vt:lpstr>Les cinq principaux services opérationnels </vt:lpstr>
      <vt:lpstr>PowerPoint Presentation</vt:lpstr>
      <vt:lpstr>L’importance de la fonction de production </vt:lpstr>
      <vt:lpstr> Relations entre la fonction de production et  les autres fonctions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khali</dc:creator>
  <cp:lastModifiedBy>ROUKEYA ASSOUMA</cp:lastModifiedBy>
  <cp:revision>16</cp:revision>
  <dcterms:created xsi:type="dcterms:W3CDTF">2022-03-09T19:40:48Z</dcterms:created>
  <dcterms:modified xsi:type="dcterms:W3CDTF">2022-03-10T01:24:41Z</dcterms:modified>
</cp:coreProperties>
</file>