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9" r:id="rId8"/>
    <p:sldId id="263" r:id="rId9"/>
    <p:sldId id="278" r:id="rId10"/>
    <p:sldId id="265" r:id="rId11"/>
    <p:sldId id="279" r:id="rId12"/>
    <p:sldId id="280" r:id="rId13"/>
    <p:sldId id="281" r:id="rId14"/>
    <p:sldId id="267" r:id="rId15"/>
    <p:sldId id="282" r:id="rId16"/>
    <p:sldId id="270" r:id="rId17"/>
    <p:sldId id="283" r:id="rId18"/>
    <p:sldId id="268" r:id="rId19"/>
    <p:sldId id="285" r:id="rId20"/>
    <p:sldId id="286" r:id="rId21"/>
    <p:sldId id="264" r:id="rId22"/>
    <p:sldId id="271" r:id="rId23"/>
    <p:sldId id="274" r:id="rId24"/>
    <p:sldId id="287" r:id="rId25"/>
    <p:sldId id="275" r:id="rId26"/>
    <p:sldId id="276" r:id="rId27"/>
    <p:sldId id="272" r:id="rId28"/>
    <p:sldId id="273" r:id="rId29"/>
    <p:sldId id="284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A6082E-6815-44E7-AF76-85D3544856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0C999AF-2799-4DBB-846F-6661438090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BACB4C3-9D57-412B-8AC5-C2F057AD0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91DF2-D8B8-4FAA-8179-4E88BB7075B9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FA0CB09-3568-4FF6-B30C-65B822840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1397930-1CCF-44F3-ADDF-240F3E2FA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AF499-C652-4FFF-8127-35FD1C8CB0C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552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FA3CBE-57CC-440B-AD9F-9C205F033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14970F4-280D-4D72-B40D-C423EA4C1E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D1FE526-F991-4926-A72A-399621D7B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91DF2-D8B8-4FAA-8179-4E88BB7075B9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7AC2925-F6C1-439D-B4E9-112FAE5A7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7253330-FEAF-41F2-8E1D-6D700D685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AF499-C652-4FFF-8127-35FD1C8CB0C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312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8A8B692-919F-44D3-9C33-23FC205373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E82BA5A-C505-47D8-BBA2-3C9A792E37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3C44F5C-C010-4735-8A97-56CF60D46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91DF2-D8B8-4FAA-8179-4E88BB7075B9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8643F2F-7AC0-4C03-ABC4-A508B355C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59A85DE-BBA7-41CE-A3C7-48F323628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AF499-C652-4FFF-8127-35FD1C8CB0C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363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B85C8C-D64D-4DAC-951F-AE8E1C97B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54DD13A-B2CC-49F8-9A07-AD1101763E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A0E8155-8D7F-4117-95D6-B0A5DBA82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91DF2-D8B8-4FAA-8179-4E88BB7075B9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948B8A0-7E90-40F4-A1CB-9554B1EA7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6F2C2D3-790D-4F4F-B74D-C17DBB18B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AF499-C652-4FFF-8127-35FD1C8CB0C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02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DB7A5F-939D-4CFB-9E06-809F92138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8D0CC77-D51E-43DB-B9E1-352B315709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46050E2-D227-4A4D-A415-9D5C981BE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91DF2-D8B8-4FAA-8179-4E88BB7075B9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CFCD632-4CED-45C3-B629-D2CF2D722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8226818-B133-4821-ADFE-7D50CE8BE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AF499-C652-4FFF-8127-35FD1C8CB0C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314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BE45FB-3FE6-4068-86CB-40BF38458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DF32791-036A-45D7-A313-CFFB6DBE19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C32423E-BC55-4BDC-A6A5-BF7FCC1782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5D51B4F-2457-4BC2-90AF-8382EFC07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91DF2-D8B8-4FAA-8179-4E88BB7075B9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80C1D9B-7B2D-46AF-9CA8-C5041F7B3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7FCB4FC-6A6B-4528-BD78-5271CF74F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AF499-C652-4FFF-8127-35FD1C8CB0C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375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AB0C10-E140-4AFB-BDC3-3311E4201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502C829-2600-408B-941E-0B56E1E6FB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5C045DD-F997-4212-9F17-1C0F908E3C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17B2606-5AF6-4DDD-8751-ED535E9C5C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335FB5F-AB7C-46BD-B7AC-9CC91A59DC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D545A49-B168-4073-9DC8-A96B72E69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91DF2-D8B8-4FAA-8179-4E88BB7075B9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87E0817-89F8-4E15-9DF1-7EA78C3E3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CEC4C40-E0BD-4F8C-968B-EBB959FA7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AF499-C652-4FFF-8127-35FD1C8CB0C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130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9ECB62-D246-4D1F-BC2E-3C5257627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0084D76-D568-4CDF-97BC-BF30DD43B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91DF2-D8B8-4FAA-8179-4E88BB7075B9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CB18762-DE3F-4009-A9BC-17B220049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93D36DC-08A6-41EC-B0AD-87BBBE204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AF499-C652-4FFF-8127-35FD1C8CB0C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184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8086618-4524-42D3-9D38-7773B4498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91DF2-D8B8-4FAA-8179-4E88BB7075B9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51D0176-EF90-446B-893C-DB96AC0E9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E9E62C7-5DEC-4EE1-AF94-E76F300BD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AF499-C652-4FFF-8127-35FD1C8CB0C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650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F08896-A31A-4C4A-8D3D-3E41DB100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87ABE10-12FB-4F68-85A7-18B7EB3FAE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46D7AD9-9C57-4231-95BC-EBCE952744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292ED49-8022-4C34-9F4D-0952EE6B0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91DF2-D8B8-4FAA-8179-4E88BB7075B9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9FF3530-9A68-4747-A1DB-BE7E56A28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EB06FA7-FB7B-4E52-963C-F749D1743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AF499-C652-4FFF-8127-35FD1C8CB0C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417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EAD6CC-F412-45A8-AA73-8C2348288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BA0D5E9-7894-48DF-B50A-F7C99C87C1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050DDA1-90A4-4756-9571-E0517A8C9D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D5A71F4-A984-4A0A-954D-EAF391EB6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91DF2-D8B8-4FAA-8179-4E88BB7075B9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2783EC1-4891-4328-BB84-ADE239E4D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CF8CB23-B38D-4C16-8864-E1DED1796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AF499-C652-4FFF-8127-35FD1C8CB0C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121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94971A5-731D-45EA-8A17-11F651C18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3443736-A7EF-4C0E-AAD3-CDB0E696E1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D2D8073-7A21-4916-9B9D-D1F06ABAA9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091DF2-D8B8-4FAA-8179-4E88BB7075B9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39544CA-4FA5-4FD2-97C2-B6388750C3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7F5D150-D41D-4E79-A443-6200A45B8C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9AF499-C652-4FFF-8127-35FD1C8CB0C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74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ynonyms.com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hesaurus.com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343CFF-447E-4ADC-98F5-8A06C95541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Results Antonym generation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24AE6EB-6E30-41B3-B7E0-30C5D80869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3291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343CFF-447E-4ADC-98F5-8A06C95541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Results Visualization and Evaluation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24AE6EB-6E30-41B3-B7E0-30C5D80869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2205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940DBB-BC66-468B-98CC-34D92F4F9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475" y="203200"/>
            <a:ext cx="5848350" cy="606425"/>
          </a:xfrm>
        </p:spPr>
        <p:txBody>
          <a:bodyPr>
            <a:normAutofit/>
          </a:bodyPr>
          <a:lstStyle/>
          <a:p>
            <a:r>
              <a:rPr lang="en-US" altLang="zh-CN" sz="3600" b="1" dirty="0"/>
              <a:t>Root antonyms(e.g. country)</a:t>
            </a:r>
            <a:endParaRPr lang="zh-CN" altLang="en-US" sz="3600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6311EF-190E-49C9-986E-38C8D28E85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323974"/>
            <a:ext cx="10420350" cy="5110163"/>
          </a:xfrm>
        </p:spPr>
        <p:txBody>
          <a:bodyPr>
            <a:normAutofit fontScale="92500" lnSpcReduction="20000"/>
          </a:bodyPr>
          <a:lstStyle/>
          <a:p>
            <a:r>
              <a:rPr lang="de-DE" altLang="zh-CN" dirty="0">
                <a:latin typeface="Perpetua" panose="02020502060401020303" pitchFamily="18" charset="0"/>
                <a:ea typeface="Microsoft Yi Baiti" panose="03000500000000000000" pitchFamily="66" charset="0"/>
              </a:rPr>
              <a:t>[(</a:t>
            </a:r>
            <a:r>
              <a:rPr lang="de-DE" altLang="zh-CN" dirty="0">
                <a:solidFill>
                  <a:srgbClr val="FF0000"/>
                </a:solidFill>
                <a:latin typeface="Perpetua" panose="02020502060401020303" pitchFamily="18" charset="0"/>
                <a:ea typeface="Microsoft Yi Baiti" panose="03000500000000000000" pitchFamily="66" charset="0"/>
              </a:rPr>
              <a:t>'country', 'metropolitan</a:t>
            </a:r>
            <a:r>
              <a:rPr lang="de-DE" altLang="zh-CN" dirty="0">
                <a:latin typeface="Perpetua" panose="02020502060401020303" pitchFamily="18" charset="0"/>
                <a:ea typeface="Microsoft Yi Baiti" panose="03000500000000000000" pitchFamily="66" charset="0"/>
              </a:rPr>
              <a:t>'), (</a:t>
            </a:r>
            <a:r>
              <a:rPr lang="de-DE" altLang="zh-CN" dirty="0">
                <a:solidFill>
                  <a:srgbClr val="7030A0"/>
                </a:solidFill>
                <a:latin typeface="Perpetua" panose="02020502060401020303" pitchFamily="18" charset="0"/>
                <a:ea typeface="Microsoft Yi Baiti" panose="03000500000000000000" pitchFamily="66" charset="0"/>
              </a:rPr>
              <a:t>'continent', 'sea</a:t>
            </a:r>
            <a:r>
              <a:rPr lang="de-DE" altLang="zh-CN" dirty="0">
                <a:latin typeface="Perpetua" panose="02020502060401020303" pitchFamily="18" charset="0"/>
                <a:ea typeface="Microsoft Yi Baiti" panose="03000500000000000000" pitchFamily="66" charset="0"/>
              </a:rPr>
              <a:t>'), (</a:t>
            </a:r>
            <a:r>
              <a:rPr lang="de-DE" altLang="zh-CN" dirty="0">
                <a:solidFill>
                  <a:srgbClr val="0070C0"/>
                </a:solidFill>
                <a:latin typeface="Perpetua" panose="02020502060401020303" pitchFamily="18" charset="0"/>
                <a:ea typeface="Microsoft Yi Baiti" panose="03000500000000000000" pitchFamily="66" charset="0"/>
              </a:rPr>
              <a:t>'export', 'import</a:t>
            </a:r>
            <a:r>
              <a:rPr lang="de-DE" altLang="zh-CN" dirty="0">
                <a:latin typeface="Perpetua" panose="02020502060401020303" pitchFamily="18" charset="0"/>
                <a:ea typeface="Microsoft Yi Baiti" panose="03000500000000000000" pitchFamily="66" charset="0"/>
              </a:rPr>
              <a:t>'), (</a:t>
            </a:r>
            <a:r>
              <a:rPr lang="de-DE" altLang="zh-CN" dirty="0">
                <a:solidFill>
                  <a:srgbClr val="0070C0"/>
                </a:solidFill>
                <a:latin typeface="Perpetua" panose="02020502060401020303" pitchFamily="18" charset="0"/>
                <a:ea typeface="Microsoft Yi Baiti" panose="03000500000000000000" pitchFamily="66" charset="0"/>
              </a:rPr>
              <a:t>'cooperation', 'rivalry'</a:t>
            </a:r>
            <a:r>
              <a:rPr lang="de-DE" altLang="zh-CN" dirty="0">
                <a:latin typeface="Perpetua" panose="02020502060401020303" pitchFamily="18" charset="0"/>
                <a:ea typeface="Microsoft Yi Baiti" panose="03000500000000000000" pitchFamily="66" charset="0"/>
              </a:rPr>
              <a:t>), </a:t>
            </a:r>
            <a:r>
              <a:rPr lang="de-DE" altLang="zh-CN" dirty="0">
                <a:solidFill>
                  <a:srgbClr val="FF0000"/>
                </a:solidFill>
                <a:latin typeface="Perpetua" panose="02020502060401020303" pitchFamily="18" charset="0"/>
                <a:ea typeface="Microsoft Yi Baiti" panose="03000500000000000000" pitchFamily="66" charset="0"/>
              </a:rPr>
              <a:t>('industry', 'nature</a:t>
            </a:r>
            <a:r>
              <a:rPr lang="de-DE" altLang="zh-CN" dirty="0">
                <a:latin typeface="Perpetua" panose="02020502060401020303" pitchFamily="18" charset="0"/>
                <a:ea typeface="Microsoft Yi Baiti" panose="03000500000000000000" pitchFamily="66" charset="0"/>
              </a:rPr>
              <a:t>'), ('party', 'work'), (</a:t>
            </a:r>
            <a:r>
              <a:rPr lang="de-DE" altLang="zh-CN" dirty="0">
                <a:solidFill>
                  <a:srgbClr val="0070C0"/>
                </a:solidFill>
                <a:latin typeface="Perpetua" panose="02020502060401020303" pitchFamily="18" charset="0"/>
                <a:ea typeface="Microsoft Yi Baiti" panose="03000500000000000000" pitchFamily="66" charset="0"/>
              </a:rPr>
              <a:t>'defund', 'promotional</a:t>
            </a:r>
            <a:r>
              <a:rPr lang="de-DE" altLang="zh-CN" dirty="0">
                <a:latin typeface="Perpetua" panose="02020502060401020303" pitchFamily="18" charset="0"/>
                <a:ea typeface="Microsoft Yi Baiti" panose="03000500000000000000" pitchFamily="66" charset="0"/>
              </a:rPr>
              <a:t>'), ('</a:t>
            </a:r>
            <a:r>
              <a:rPr lang="de-DE" altLang="zh-CN" dirty="0">
                <a:solidFill>
                  <a:srgbClr val="0070C0"/>
                </a:solidFill>
                <a:latin typeface="Perpetua" panose="02020502060401020303" pitchFamily="18" charset="0"/>
                <a:ea typeface="Microsoft Yi Baiti" panose="03000500000000000000" pitchFamily="66" charset="0"/>
              </a:rPr>
              <a:t>business', 'recreation</a:t>
            </a:r>
            <a:r>
              <a:rPr lang="de-DE" altLang="zh-CN" dirty="0">
                <a:latin typeface="Perpetua" panose="02020502060401020303" pitchFamily="18" charset="0"/>
                <a:ea typeface="Microsoft Yi Baiti" panose="03000500000000000000" pitchFamily="66" charset="0"/>
              </a:rPr>
              <a:t>'), (</a:t>
            </a:r>
            <a:r>
              <a:rPr lang="de-DE" altLang="zh-CN" dirty="0">
                <a:solidFill>
                  <a:schemeClr val="accent2">
                    <a:lumMod val="75000"/>
                  </a:schemeClr>
                </a:solidFill>
                <a:latin typeface="Perpetua" panose="02020502060401020303" pitchFamily="18" charset="0"/>
                <a:ea typeface="Microsoft Yi Baiti" panose="03000500000000000000" pitchFamily="66" charset="0"/>
              </a:rPr>
              <a:t>'citizen', 'emperor</a:t>
            </a:r>
            <a:r>
              <a:rPr lang="de-DE" altLang="zh-CN" dirty="0">
                <a:latin typeface="Perpetua" panose="02020502060401020303" pitchFamily="18" charset="0"/>
                <a:ea typeface="Microsoft Yi Baiti" panose="03000500000000000000" pitchFamily="66" charset="0"/>
              </a:rPr>
              <a:t>'), ('decentralize', 'streamline'), (</a:t>
            </a:r>
            <a:r>
              <a:rPr lang="de-DE" altLang="zh-CN" dirty="0">
                <a:solidFill>
                  <a:srgbClr val="7030A0"/>
                </a:solidFill>
                <a:latin typeface="Perpetua" panose="02020502060401020303" pitchFamily="18" charset="0"/>
                <a:ea typeface="Microsoft Yi Baiti" panose="03000500000000000000" pitchFamily="66" charset="0"/>
              </a:rPr>
              <a:t>'hot', 'cold</a:t>
            </a:r>
            <a:r>
              <a:rPr lang="de-DE" altLang="zh-CN" dirty="0">
                <a:latin typeface="Perpetua" panose="02020502060401020303" pitchFamily="18" charset="0"/>
                <a:ea typeface="Microsoft Yi Baiti" panose="03000500000000000000" pitchFamily="66" charset="0"/>
              </a:rPr>
              <a:t>'), (</a:t>
            </a:r>
            <a:r>
              <a:rPr lang="de-DE" altLang="zh-CN" dirty="0">
                <a:solidFill>
                  <a:srgbClr val="FF0000"/>
                </a:solidFill>
                <a:latin typeface="Perpetua" panose="02020502060401020303" pitchFamily="18" charset="0"/>
                <a:ea typeface="Microsoft Yi Baiti" panose="03000500000000000000" pitchFamily="66" charset="0"/>
              </a:rPr>
              <a:t>'city', 'nature</a:t>
            </a:r>
            <a:r>
              <a:rPr lang="de-DE" altLang="zh-CN" dirty="0">
                <a:latin typeface="Perpetua" panose="02020502060401020303" pitchFamily="18" charset="0"/>
                <a:ea typeface="Microsoft Yi Baiti" panose="03000500000000000000" pitchFamily="66" charset="0"/>
              </a:rPr>
              <a:t>'), (</a:t>
            </a:r>
            <a:r>
              <a:rPr lang="de-DE" altLang="zh-CN" dirty="0">
                <a:solidFill>
                  <a:srgbClr val="7030A0"/>
                </a:solidFill>
                <a:latin typeface="Perpetua" panose="02020502060401020303" pitchFamily="18" charset="0"/>
                <a:ea typeface="Microsoft Yi Baiti" panose="03000500000000000000" pitchFamily="66" charset="0"/>
              </a:rPr>
              <a:t>'mountainous', 'oceanic</a:t>
            </a:r>
            <a:r>
              <a:rPr lang="de-DE" altLang="zh-CN" dirty="0">
                <a:latin typeface="Perpetua" panose="02020502060401020303" pitchFamily="18" charset="0"/>
                <a:ea typeface="Microsoft Yi Baiti" panose="03000500000000000000" pitchFamily="66" charset="0"/>
              </a:rPr>
              <a:t>'), ('disadvantageous', 'good'), ('peaceful', 'sandstorm'), (</a:t>
            </a:r>
            <a:r>
              <a:rPr lang="de-DE" altLang="zh-CN" dirty="0">
                <a:solidFill>
                  <a:srgbClr val="7030A0"/>
                </a:solidFill>
                <a:latin typeface="Perpetua" panose="02020502060401020303" pitchFamily="18" charset="0"/>
                <a:ea typeface="Microsoft Yi Baiti" panose="03000500000000000000" pitchFamily="66" charset="0"/>
              </a:rPr>
              <a:t>'north', 'west</a:t>
            </a:r>
            <a:r>
              <a:rPr lang="de-DE" altLang="zh-CN" dirty="0">
                <a:latin typeface="Perpetua" panose="02020502060401020303" pitchFamily="18" charset="0"/>
                <a:ea typeface="Microsoft Yi Baiti" panose="03000500000000000000" pitchFamily="66" charset="0"/>
              </a:rPr>
              <a:t>'), ('kind', 'nasty'), (</a:t>
            </a:r>
            <a:r>
              <a:rPr lang="de-DE" altLang="zh-CN" dirty="0">
                <a:solidFill>
                  <a:srgbClr val="7030A0"/>
                </a:solidFill>
                <a:latin typeface="Perpetua" panose="02020502060401020303" pitchFamily="18" charset="0"/>
                <a:ea typeface="Microsoft Yi Baiti" panose="03000500000000000000" pitchFamily="66" charset="0"/>
              </a:rPr>
              <a:t>'even', 'uneven</a:t>
            </a:r>
            <a:r>
              <a:rPr lang="de-DE" altLang="zh-CN" dirty="0">
                <a:latin typeface="Perpetua" panose="02020502060401020303" pitchFamily="18" charset="0"/>
                <a:ea typeface="Microsoft Yi Baiti" panose="03000500000000000000" pitchFamily="66" charset="0"/>
              </a:rPr>
              <a:t>'), (</a:t>
            </a:r>
            <a:r>
              <a:rPr lang="de-DE" altLang="zh-CN" dirty="0">
                <a:solidFill>
                  <a:srgbClr val="7030A0"/>
                </a:solidFill>
                <a:latin typeface="Perpetua" panose="02020502060401020303" pitchFamily="18" charset="0"/>
                <a:ea typeface="Microsoft Yi Baiti" panose="03000500000000000000" pitchFamily="66" charset="0"/>
              </a:rPr>
              <a:t>'rock', 'wood</a:t>
            </a:r>
            <a:r>
              <a:rPr lang="de-DE" altLang="zh-CN" dirty="0">
                <a:latin typeface="Perpetua" panose="02020502060401020303" pitchFamily="18" charset="0"/>
                <a:ea typeface="Microsoft Yi Baiti" panose="03000500000000000000" pitchFamily="66" charset="0"/>
              </a:rPr>
              <a:t>'), (</a:t>
            </a:r>
            <a:r>
              <a:rPr lang="de-DE" altLang="zh-CN" dirty="0">
                <a:solidFill>
                  <a:srgbClr val="7030A0"/>
                </a:solidFill>
                <a:latin typeface="Perpetua" panose="02020502060401020303" pitchFamily="18" charset="0"/>
                <a:ea typeface="Microsoft Yi Baiti" panose="03000500000000000000" pitchFamily="66" charset="0"/>
              </a:rPr>
              <a:t>'east', 'west</a:t>
            </a:r>
            <a:r>
              <a:rPr lang="de-DE" altLang="zh-CN" dirty="0">
                <a:latin typeface="Perpetua" panose="02020502060401020303" pitchFamily="18" charset="0"/>
                <a:ea typeface="Microsoft Yi Baiti" panose="03000500000000000000" pitchFamily="66" charset="0"/>
              </a:rPr>
              <a:t>'), ('aridity', 'saturation'), (</a:t>
            </a:r>
            <a:r>
              <a:rPr lang="de-DE" altLang="zh-CN" dirty="0">
                <a:solidFill>
                  <a:srgbClr val="FF0000"/>
                </a:solidFill>
                <a:latin typeface="Perpetua" panose="02020502060401020303" pitchFamily="18" charset="0"/>
                <a:ea typeface="Microsoft Yi Baiti" panose="03000500000000000000" pitchFamily="66" charset="0"/>
              </a:rPr>
              <a:t>'customer', 'worker</a:t>
            </a:r>
            <a:r>
              <a:rPr lang="de-DE" altLang="zh-CN" dirty="0">
                <a:latin typeface="Perpetua" panose="02020502060401020303" pitchFamily="18" charset="0"/>
                <a:ea typeface="Microsoft Yi Baiti" panose="03000500000000000000" pitchFamily="66" charset="0"/>
              </a:rPr>
              <a:t>'), (</a:t>
            </a:r>
            <a:r>
              <a:rPr lang="de-DE" altLang="zh-CN" dirty="0">
                <a:solidFill>
                  <a:srgbClr val="0070C0"/>
                </a:solidFill>
                <a:latin typeface="Perpetua" panose="02020502060401020303" pitchFamily="18" charset="0"/>
                <a:ea typeface="Microsoft Yi Baiti" panose="03000500000000000000" pitchFamily="66" charset="0"/>
              </a:rPr>
              <a:t>'conflict', 'peace</a:t>
            </a:r>
            <a:r>
              <a:rPr lang="de-DE" altLang="zh-CN" dirty="0">
                <a:latin typeface="Perpetua" panose="02020502060401020303" pitchFamily="18" charset="0"/>
                <a:ea typeface="Microsoft Yi Baiti" panose="03000500000000000000" pitchFamily="66" charset="0"/>
              </a:rPr>
              <a:t>'), (</a:t>
            </a:r>
            <a:r>
              <a:rPr lang="de-DE" altLang="zh-CN" dirty="0">
                <a:solidFill>
                  <a:schemeClr val="accent2">
                    <a:lumMod val="75000"/>
                  </a:schemeClr>
                </a:solidFill>
                <a:latin typeface="Perpetua" panose="02020502060401020303" pitchFamily="18" charset="0"/>
                <a:ea typeface="Microsoft Yi Baiti" panose="03000500000000000000" pitchFamily="66" charset="0"/>
              </a:rPr>
              <a:t>'nationality', 'solitude</a:t>
            </a:r>
            <a:r>
              <a:rPr lang="de-DE" altLang="zh-CN" dirty="0">
                <a:latin typeface="Perpetua" panose="02020502060401020303" pitchFamily="18" charset="0"/>
                <a:ea typeface="Microsoft Yi Baiti" panose="03000500000000000000" pitchFamily="66" charset="0"/>
              </a:rPr>
              <a:t>'), (</a:t>
            </a:r>
            <a:r>
              <a:rPr lang="de-DE" altLang="zh-CN" dirty="0">
                <a:solidFill>
                  <a:srgbClr val="0070C0"/>
                </a:solidFill>
                <a:latin typeface="Perpetua" panose="02020502060401020303" pitchFamily="18" charset="0"/>
                <a:ea typeface="Microsoft Yi Baiti" panose="03000500000000000000" pitchFamily="66" charset="0"/>
              </a:rPr>
              <a:t>'funded', 'impoverished</a:t>
            </a:r>
            <a:r>
              <a:rPr lang="de-DE" altLang="zh-CN" dirty="0">
                <a:latin typeface="Perpetua" panose="02020502060401020303" pitchFamily="18" charset="0"/>
                <a:ea typeface="Microsoft Yi Baiti" panose="03000500000000000000" pitchFamily="66" charset="0"/>
              </a:rPr>
              <a:t>'), (</a:t>
            </a:r>
            <a:r>
              <a:rPr lang="de-DE" altLang="zh-CN" dirty="0">
                <a:solidFill>
                  <a:schemeClr val="accent2">
                    <a:lumMod val="75000"/>
                  </a:schemeClr>
                </a:solidFill>
                <a:latin typeface="Perpetua" panose="02020502060401020303" pitchFamily="18" charset="0"/>
                <a:ea typeface="Microsoft Yi Baiti" panose="03000500000000000000" pitchFamily="66" charset="0"/>
              </a:rPr>
              <a:t>'committee', 'individual</a:t>
            </a:r>
            <a:r>
              <a:rPr lang="de-DE" altLang="zh-CN" dirty="0">
                <a:latin typeface="Perpetua" panose="02020502060401020303" pitchFamily="18" charset="0"/>
                <a:ea typeface="Microsoft Yi Baiti" panose="03000500000000000000" pitchFamily="66" charset="0"/>
              </a:rPr>
              <a:t>'), (</a:t>
            </a:r>
            <a:r>
              <a:rPr lang="de-DE" altLang="zh-CN" dirty="0">
                <a:solidFill>
                  <a:srgbClr val="0070C0"/>
                </a:solidFill>
                <a:latin typeface="Perpetua" panose="02020502060401020303" pitchFamily="18" charset="0"/>
                <a:ea typeface="Microsoft Yi Baiti" panose="03000500000000000000" pitchFamily="66" charset="0"/>
              </a:rPr>
              <a:t>'openness', 'stockade</a:t>
            </a:r>
            <a:r>
              <a:rPr lang="de-DE" altLang="zh-CN" dirty="0">
                <a:latin typeface="Perpetua" panose="02020502060401020303" pitchFamily="18" charset="0"/>
                <a:ea typeface="Microsoft Yi Baiti" panose="03000500000000000000" pitchFamily="66" charset="0"/>
              </a:rPr>
              <a:t>'), ('history', 'news'), ('expand', 'reduce'), (</a:t>
            </a:r>
            <a:r>
              <a:rPr lang="de-DE" altLang="zh-CN" dirty="0">
                <a:solidFill>
                  <a:schemeClr val="accent2">
                    <a:lumMod val="75000"/>
                  </a:schemeClr>
                </a:solidFill>
                <a:latin typeface="Perpetua" panose="02020502060401020303" pitchFamily="18" charset="0"/>
                <a:ea typeface="Microsoft Yi Baiti" panose="03000500000000000000" pitchFamily="66" charset="0"/>
              </a:rPr>
              <a:t>'common', 'royal</a:t>
            </a:r>
            <a:r>
              <a:rPr lang="de-DE" altLang="zh-CN" dirty="0">
                <a:latin typeface="Perpetua" panose="02020502060401020303" pitchFamily="18" charset="0"/>
                <a:ea typeface="Microsoft Yi Baiti" panose="03000500000000000000" pitchFamily="66" charset="0"/>
              </a:rPr>
              <a:t>'), (</a:t>
            </a:r>
            <a:r>
              <a:rPr lang="de-DE" altLang="zh-CN" dirty="0">
                <a:solidFill>
                  <a:srgbClr val="FF0000"/>
                </a:solidFill>
                <a:latin typeface="Perpetua" panose="02020502060401020303" pitchFamily="18" charset="0"/>
                <a:ea typeface="Microsoft Yi Baiti" panose="03000500000000000000" pitchFamily="66" charset="0"/>
              </a:rPr>
              <a:t>'modern', 'past</a:t>
            </a:r>
            <a:r>
              <a:rPr lang="de-DE" altLang="zh-CN" dirty="0">
                <a:latin typeface="Perpetua" panose="02020502060401020303" pitchFamily="18" charset="0"/>
                <a:ea typeface="Microsoft Yi Baiti" panose="03000500000000000000" pitchFamily="66" charset="0"/>
              </a:rPr>
              <a:t>'), (</a:t>
            </a:r>
            <a:r>
              <a:rPr lang="de-DE" altLang="zh-CN" dirty="0">
                <a:solidFill>
                  <a:schemeClr val="accent2">
                    <a:lumMod val="75000"/>
                  </a:schemeClr>
                </a:solidFill>
                <a:latin typeface="Perpetua" panose="02020502060401020303" pitchFamily="18" charset="0"/>
                <a:ea typeface="Microsoft Yi Baiti" panose="03000500000000000000" pitchFamily="66" charset="0"/>
              </a:rPr>
              <a:t>'communism', 'freedom</a:t>
            </a:r>
            <a:r>
              <a:rPr lang="de-DE" altLang="zh-CN" dirty="0">
                <a:latin typeface="Perpetua" panose="02020502060401020303" pitchFamily="18" charset="0"/>
                <a:ea typeface="Microsoft Yi Baiti" panose="03000500000000000000" pitchFamily="66" charset="0"/>
              </a:rPr>
              <a:t>'), (</a:t>
            </a:r>
            <a:r>
              <a:rPr lang="de-DE" altLang="zh-CN" dirty="0">
                <a:solidFill>
                  <a:schemeClr val="accent2">
                    <a:lumMod val="75000"/>
                  </a:schemeClr>
                </a:solidFill>
                <a:latin typeface="Perpetua" panose="02020502060401020303" pitchFamily="18" charset="0"/>
                <a:ea typeface="Microsoft Yi Baiti" panose="03000500000000000000" pitchFamily="66" charset="0"/>
              </a:rPr>
              <a:t>'deconstruct', 'structure</a:t>
            </a:r>
            <a:r>
              <a:rPr lang="de-DE" altLang="zh-CN" dirty="0">
                <a:latin typeface="Perpetua" panose="02020502060401020303" pitchFamily="18" charset="0"/>
                <a:ea typeface="Microsoft Yi Baiti" panose="03000500000000000000" pitchFamily="66" charset="0"/>
              </a:rPr>
              <a:t>'), (</a:t>
            </a:r>
            <a:r>
              <a:rPr lang="de-DE" altLang="zh-CN" dirty="0">
                <a:solidFill>
                  <a:schemeClr val="accent2">
                    <a:lumMod val="75000"/>
                  </a:schemeClr>
                </a:solidFill>
                <a:latin typeface="Perpetua" panose="02020502060401020303" pitchFamily="18" charset="0"/>
                <a:ea typeface="Microsoft Yi Baiti" panose="03000500000000000000" pitchFamily="66" charset="0"/>
              </a:rPr>
              <a:t>'freedom', 'stockade'</a:t>
            </a:r>
            <a:r>
              <a:rPr lang="de-DE" altLang="zh-CN" dirty="0">
                <a:latin typeface="Perpetua" panose="02020502060401020303" pitchFamily="18" charset="0"/>
                <a:ea typeface="Microsoft Yi Baiti" panose="03000500000000000000" pitchFamily="66" charset="0"/>
              </a:rPr>
              <a:t>), (</a:t>
            </a:r>
            <a:r>
              <a:rPr lang="de-DE" altLang="zh-CN" dirty="0">
                <a:solidFill>
                  <a:srgbClr val="0070C0"/>
                </a:solidFill>
                <a:latin typeface="Perpetua" panose="02020502060401020303" pitchFamily="18" charset="0"/>
                <a:ea typeface="Microsoft Yi Baiti" panose="03000500000000000000" pitchFamily="66" charset="0"/>
              </a:rPr>
              <a:t>'power', 'weak</a:t>
            </a:r>
            <a:r>
              <a:rPr lang="de-DE" altLang="zh-CN" dirty="0">
                <a:latin typeface="Perpetua" panose="02020502060401020303" pitchFamily="18" charset="0"/>
                <a:ea typeface="Microsoft Yi Baiti" panose="03000500000000000000" pitchFamily="66" charset="0"/>
              </a:rPr>
              <a:t>'), ('endemic', 'foreign'), (</a:t>
            </a:r>
            <a:r>
              <a:rPr lang="de-DE" altLang="zh-CN" dirty="0">
                <a:solidFill>
                  <a:srgbClr val="0070C0"/>
                </a:solidFill>
                <a:latin typeface="Perpetua" panose="02020502060401020303" pitchFamily="18" charset="0"/>
                <a:ea typeface="Microsoft Yi Baiti" panose="03000500000000000000" pitchFamily="66" charset="0"/>
              </a:rPr>
              <a:t>'downfall', 'prime</a:t>
            </a:r>
            <a:r>
              <a:rPr lang="de-DE" altLang="zh-CN" dirty="0">
                <a:latin typeface="Perpetua" panose="02020502060401020303" pitchFamily="18" charset="0"/>
                <a:ea typeface="Microsoft Yi Baiti" panose="03000500000000000000" pitchFamily="66" charset="0"/>
              </a:rPr>
              <a:t>'), ('accountable', 'despotic'), ('fortune', 'trouble'), (</a:t>
            </a:r>
            <a:r>
              <a:rPr lang="de-DE" altLang="zh-CN" dirty="0">
                <a:solidFill>
                  <a:srgbClr val="0070C0"/>
                </a:solidFill>
                <a:latin typeface="Perpetua" panose="02020502060401020303" pitchFamily="18" charset="0"/>
                <a:ea typeface="Microsoft Yi Baiti" panose="03000500000000000000" pitchFamily="66" charset="0"/>
              </a:rPr>
              <a:t>'love', 'war</a:t>
            </a:r>
            <a:r>
              <a:rPr lang="de-DE" altLang="zh-CN" dirty="0">
                <a:latin typeface="Perpetua" panose="02020502060401020303" pitchFamily="18" charset="0"/>
                <a:ea typeface="Microsoft Yi Baiti" panose="03000500000000000000" pitchFamily="66" charset="0"/>
              </a:rPr>
              <a:t>'), (</a:t>
            </a:r>
            <a:r>
              <a:rPr lang="de-DE" altLang="zh-CN" dirty="0">
                <a:solidFill>
                  <a:srgbClr val="0070C0"/>
                </a:solidFill>
                <a:latin typeface="Perpetua" panose="02020502060401020303" pitchFamily="18" charset="0"/>
                <a:ea typeface="Microsoft Yi Baiti" panose="03000500000000000000" pitchFamily="66" charset="0"/>
              </a:rPr>
              <a:t>'friendly', 'mean</a:t>
            </a:r>
            <a:r>
              <a:rPr lang="de-DE" altLang="zh-CN" dirty="0">
                <a:latin typeface="Perpetua" panose="02020502060401020303" pitchFamily="18" charset="0"/>
                <a:ea typeface="Microsoft Yi Baiti" panose="03000500000000000000" pitchFamily="66" charset="0"/>
              </a:rPr>
              <a:t>'), ('expensive', 'thrifty'), ('growth', 'reduce'), ('fear', 'safe'), (</a:t>
            </a:r>
            <a:r>
              <a:rPr lang="de-DE" altLang="zh-CN" dirty="0">
                <a:solidFill>
                  <a:srgbClr val="7030A0"/>
                </a:solidFill>
                <a:latin typeface="Perpetua" panose="02020502060401020303" pitchFamily="18" charset="0"/>
                <a:ea typeface="Microsoft Yi Baiti" panose="03000500000000000000" pitchFamily="66" charset="0"/>
              </a:rPr>
              <a:t>'river', 'sea</a:t>
            </a:r>
            <a:r>
              <a:rPr lang="de-DE" altLang="zh-CN" dirty="0">
                <a:latin typeface="Perpetua" panose="02020502060401020303" pitchFamily="18" charset="0"/>
                <a:ea typeface="Microsoft Yi Baiti" panose="03000500000000000000" pitchFamily="66" charset="0"/>
              </a:rPr>
              <a:t>'), ('friendship', 'rivalry'), (</a:t>
            </a:r>
            <a:r>
              <a:rPr lang="de-DE" altLang="zh-CN" dirty="0">
                <a:solidFill>
                  <a:srgbClr val="0070C0"/>
                </a:solidFill>
                <a:latin typeface="Perpetua" panose="02020502060401020303" pitchFamily="18" charset="0"/>
                <a:ea typeface="Microsoft Yi Baiti" panose="03000500000000000000" pitchFamily="66" charset="0"/>
              </a:rPr>
              <a:t>'peace', 'violent</a:t>
            </a:r>
            <a:r>
              <a:rPr lang="de-DE" altLang="zh-CN" dirty="0">
                <a:latin typeface="Perpetua" panose="02020502060401020303" pitchFamily="18" charset="0"/>
                <a:ea typeface="Microsoft Yi Baiti" panose="03000500000000000000" pitchFamily="66" charset="0"/>
              </a:rPr>
              <a:t>'), ('structured', 'unstructured'), ('cheap', 'value'), ('invade', 'placate'), ('provident', 'wasteful'), ('lavish', 'thrifty'), (</a:t>
            </a:r>
            <a:r>
              <a:rPr lang="de-DE" altLang="zh-CN" dirty="0">
                <a:solidFill>
                  <a:srgbClr val="0070C0"/>
                </a:solidFill>
                <a:latin typeface="Perpetua" panose="02020502060401020303" pitchFamily="18" charset="0"/>
                <a:ea typeface="Microsoft Yi Baiti" panose="03000500000000000000" pitchFamily="66" charset="0"/>
              </a:rPr>
              <a:t>'benefit', 'injure</a:t>
            </a:r>
            <a:r>
              <a:rPr lang="de-DE" altLang="zh-CN" dirty="0">
                <a:latin typeface="Perpetua" panose="02020502060401020303" pitchFamily="18" charset="0"/>
                <a:ea typeface="Microsoft Yi Baiti" panose="03000500000000000000" pitchFamily="66" charset="0"/>
              </a:rPr>
              <a:t>'), (</a:t>
            </a:r>
            <a:r>
              <a:rPr lang="de-DE" altLang="zh-CN" dirty="0">
                <a:solidFill>
                  <a:srgbClr val="FF0000"/>
                </a:solidFill>
                <a:latin typeface="Perpetua" panose="02020502060401020303" pitchFamily="18" charset="0"/>
                <a:ea typeface="Microsoft Yi Baiti" panose="03000500000000000000" pitchFamily="66" charset="0"/>
              </a:rPr>
              <a:t>'army', 'marine'), </a:t>
            </a:r>
            <a:r>
              <a:rPr lang="de-DE" altLang="zh-CN" dirty="0">
                <a:latin typeface="Perpetua" panose="02020502060401020303" pitchFamily="18" charset="0"/>
                <a:ea typeface="Microsoft Yi Baiti" panose="03000500000000000000" pitchFamily="66" charset="0"/>
              </a:rPr>
              <a:t>(</a:t>
            </a:r>
            <a:r>
              <a:rPr lang="de-DE" altLang="zh-CN" dirty="0">
                <a:solidFill>
                  <a:schemeClr val="accent2">
                    <a:lumMod val="75000"/>
                  </a:schemeClr>
                </a:solidFill>
                <a:latin typeface="Perpetua" panose="02020502060401020303" pitchFamily="18" charset="0"/>
                <a:ea typeface="Microsoft Yi Baiti" panose="03000500000000000000" pitchFamily="66" charset="0"/>
              </a:rPr>
              <a:t>'democratic', 'despotic</a:t>
            </a:r>
            <a:r>
              <a:rPr lang="de-DE" altLang="zh-CN" dirty="0">
                <a:latin typeface="Perpetua" panose="02020502060401020303" pitchFamily="18" charset="0"/>
                <a:ea typeface="Microsoft Yi Baiti" panose="03000500000000000000" pitchFamily="66" charset="0"/>
              </a:rPr>
              <a:t>'), ('unemployment', 'workforce'), (</a:t>
            </a:r>
            <a:r>
              <a:rPr lang="de-DE" altLang="zh-CN" dirty="0">
                <a:solidFill>
                  <a:schemeClr val="accent2">
                    <a:lumMod val="75000"/>
                  </a:schemeClr>
                </a:solidFill>
                <a:latin typeface="Perpetua" panose="02020502060401020303" pitchFamily="18" charset="0"/>
                <a:ea typeface="Microsoft Yi Baiti" panose="03000500000000000000" pitchFamily="66" charset="0"/>
              </a:rPr>
              <a:t>'religion', 'science'</a:t>
            </a:r>
            <a:r>
              <a:rPr lang="de-DE" altLang="zh-CN" dirty="0">
                <a:latin typeface="Perpetua" panose="02020502060401020303" pitchFamily="18" charset="0"/>
                <a:ea typeface="Microsoft Yi Baiti" panose="03000500000000000000" pitchFamily="66" charset="0"/>
              </a:rPr>
              <a:t>), ('cleanse', 'corrupt'), ('low', 'top'), (</a:t>
            </a:r>
            <a:r>
              <a:rPr lang="de-DE" altLang="zh-CN" dirty="0">
                <a:solidFill>
                  <a:srgbClr val="FF0000"/>
                </a:solidFill>
                <a:latin typeface="Perpetua" panose="02020502060401020303" pitchFamily="18" charset="0"/>
                <a:ea typeface="Microsoft Yi Baiti" panose="03000500000000000000" pitchFamily="66" charset="0"/>
              </a:rPr>
              <a:t>'home', 'work')]</a:t>
            </a:r>
            <a:endParaRPr lang="zh-CN" altLang="en-US" dirty="0">
              <a:solidFill>
                <a:srgbClr val="FF0000"/>
              </a:solidFill>
              <a:latin typeface="Perpetua" panose="02020502060401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52050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F8CCB7-EEF4-49EA-B3CD-B6F2CFDB5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505575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600" b="1" dirty="0"/>
              <a:t>Overview of generated antonym pairs</a:t>
            </a:r>
          </a:p>
        </p:txBody>
      </p:sp>
      <p:sp>
        <p:nvSpPr>
          <p:cNvPr id="36" name="Content Placeholder 30">
            <a:extLst>
              <a:ext uri="{FF2B5EF4-FFF2-40B4-BE49-F238E27FC236}">
                <a16:creationId xmlns:a16="http://schemas.microsoft.com/office/drawing/2014/main" id="{C0E7D2D9-172A-4520-9E73-CBD41F12EA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141537"/>
            <a:ext cx="6505575" cy="4351338"/>
          </a:xfrm>
        </p:spPr>
        <p:txBody>
          <a:bodyPr>
            <a:normAutofit/>
          </a:bodyPr>
          <a:lstStyle/>
          <a:p>
            <a:r>
              <a:rPr lang="en-US" sz="2400" dirty="0"/>
              <a:t>Randomly select 30 antonym pairs from final antonym pairs</a:t>
            </a:r>
          </a:p>
        </p:txBody>
      </p:sp>
      <p:pic>
        <p:nvPicPr>
          <p:cNvPr id="11" name="内容占位符 10" descr="一些文字和图片&#10;&#10;描述已自动生成">
            <a:extLst>
              <a:ext uri="{FF2B5EF4-FFF2-40B4-BE49-F238E27FC236}">
                <a16:creationId xmlns:a16="http://schemas.microsoft.com/office/drawing/2014/main" id="{1A2AE004-95A5-403E-B56E-58D6FF64442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47"/>
          <a:stretch/>
        </p:blipFill>
        <p:spPr>
          <a:xfrm>
            <a:off x="7737635" y="-1"/>
            <a:ext cx="3555205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6971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09FBA9-B31A-448A-8961-FBFC5AA97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10047"/>
            <a:ext cx="3300984" cy="1645920"/>
          </a:xfrm>
        </p:spPr>
        <p:txBody>
          <a:bodyPr>
            <a:normAutofit/>
          </a:bodyPr>
          <a:lstStyle/>
          <a:p>
            <a:r>
              <a:rPr lang="en-US" sz="2800" b="1"/>
              <a:t>Result of most similar words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701968E-8E01-4CB7-9BAA-A12F2649C5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1144" y="510047"/>
            <a:ext cx="6858000" cy="164592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 altLang="en-US" sz="1800">
              <a:latin typeface="Arial" panose="020B0604020202020204" pitchFamily="34" charset="0"/>
            </a:endParaRPr>
          </a:p>
          <a:p>
            <a:endParaRPr lang="en-US" altLang="en-US" sz="1800">
              <a:latin typeface="Arial" panose="020B0604020202020204" pitchFamily="34" charset="0"/>
            </a:endParaRPr>
          </a:p>
          <a:p>
            <a:endParaRPr lang="en-US" altLang="en-US" sz="1800">
              <a:latin typeface="Arial" panose="020B0604020202020204" pitchFamily="34" charset="0"/>
            </a:endParaRPr>
          </a:p>
          <a:p>
            <a:endParaRPr lang="en-US" altLang="en-US" sz="1800">
              <a:latin typeface="Arial" panose="020B0604020202020204" pitchFamily="34" charset="0"/>
            </a:endParaRPr>
          </a:p>
          <a:p>
            <a:endParaRPr lang="en-US" altLang="en-US" sz="1800">
              <a:latin typeface="Arial" panose="020B0604020202020204" pitchFamily="34" charset="0"/>
            </a:endParaRPr>
          </a:p>
          <a:p>
            <a:endParaRPr lang="en-US" altLang="en-US" sz="1800">
              <a:latin typeface="Arial Unicode MS"/>
            </a:endParaRPr>
          </a:p>
          <a:p>
            <a:endParaRPr lang="en-US" altLang="en-US" sz="1800"/>
          </a:p>
          <a:p>
            <a:endParaRPr lang="en-US" altLang="en-US" sz="1800">
              <a:latin typeface="Arial" panose="020B0604020202020204" pitchFamily="34" charset="0"/>
            </a:endParaRPr>
          </a:p>
          <a:p>
            <a:endParaRPr lang="en-US" sz="1800"/>
          </a:p>
        </p:txBody>
      </p:sp>
      <p:pic>
        <p:nvPicPr>
          <p:cNvPr id="18" name="图片 17" descr="一些文字和图片&#10;&#10;描述已自动生成">
            <a:extLst>
              <a:ext uri="{FF2B5EF4-FFF2-40B4-BE49-F238E27FC236}">
                <a16:creationId xmlns:a16="http://schemas.microsoft.com/office/drawing/2014/main" id="{56C67CD1-F5DF-4F56-AB7A-16E3C022FF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710" y="3070282"/>
            <a:ext cx="3846522" cy="2538704"/>
          </a:xfrm>
          <a:prstGeom prst="rect">
            <a:avLst/>
          </a:prstGeom>
        </p:spPr>
      </p:pic>
      <p:pic>
        <p:nvPicPr>
          <p:cNvPr id="39" name="图片 38" descr="手机屏幕的截图&#10;&#10;描述已自动生成">
            <a:extLst>
              <a:ext uri="{FF2B5EF4-FFF2-40B4-BE49-F238E27FC236}">
                <a16:creationId xmlns:a16="http://schemas.microsoft.com/office/drawing/2014/main" id="{18CB69F3-1921-4782-9E4E-282B7B0C77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3249" y="3070282"/>
            <a:ext cx="3846521" cy="2538703"/>
          </a:xfrm>
          <a:prstGeom prst="rect">
            <a:avLst/>
          </a:prstGeom>
        </p:spPr>
      </p:pic>
      <p:pic>
        <p:nvPicPr>
          <p:cNvPr id="20" name="图片 19" descr="图片包含 文字, 游戏机&#10;&#10;描述已自动生成">
            <a:extLst>
              <a:ext uri="{FF2B5EF4-FFF2-40B4-BE49-F238E27FC236}">
                <a16:creationId xmlns:a16="http://schemas.microsoft.com/office/drawing/2014/main" id="{C0180C1F-BD79-4B5D-B27F-FA56088A92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0787" y="3070282"/>
            <a:ext cx="3870134" cy="2525261"/>
          </a:xfrm>
          <a:prstGeom prst="rect">
            <a:avLst/>
          </a:prstGeom>
        </p:spPr>
      </p:pic>
      <p:sp>
        <p:nvSpPr>
          <p:cNvPr id="8" name="Rectangle 5">
            <a:extLst>
              <a:ext uri="{FF2B5EF4-FFF2-40B4-BE49-F238E27FC236}">
                <a16:creationId xmlns:a16="http://schemas.microsoft.com/office/drawing/2014/main" id="{D9D53B81-E0AC-475D-A37F-DF58ADC923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2425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F8680045-7709-48DC-AAF5-9FC15E116C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3949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7">
            <a:extLst>
              <a:ext uri="{FF2B5EF4-FFF2-40B4-BE49-F238E27FC236}">
                <a16:creationId xmlns:a16="http://schemas.microsoft.com/office/drawing/2014/main" id="{96F12505-EB4D-4DB4-8C4D-408000BA61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5473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BAAF8366-4613-4F08-99E3-F5F5CAFC4A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6997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90C28AEA-9679-4311-ABBA-93A9105B4D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606D6E67-6903-4874-BDEA-84DB0A1B9A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9">
            <a:extLst>
              <a:ext uri="{FF2B5EF4-FFF2-40B4-BE49-F238E27FC236}">
                <a16:creationId xmlns:a16="http://schemas.microsoft.com/office/drawing/2014/main" id="{0D595499-015E-4FF1-A110-F65A8F75F4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6711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地图的截图&#10;&#10;描述已自动生成">
            <a:extLst>
              <a:ext uri="{FF2B5EF4-FFF2-40B4-BE49-F238E27FC236}">
                <a16:creationId xmlns:a16="http://schemas.microsoft.com/office/drawing/2014/main" id="{F4BE29C8-4015-4F5A-8AD0-C0A12F4CE4B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287" b="9441"/>
          <a:stretch/>
        </p:blipFill>
        <p:spPr>
          <a:xfrm>
            <a:off x="-1" y="-1"/>
            <a:ext cx="12192001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27343CFF-447E-4ADC-98F5-8A06C95541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5091" y="5052378"/>
            <a:ext cx="3212386" cy="1185353"/>
          </a:xfrm>
        </p:spPr>
        <p:txBody>
          <a:bodyPr anchor="ctr">
            <a:normAutofit/>
          </a:bodyPr>
          <a:lstStyle/>
          <a:p>
            <a:pPr algn="l"/>
            <a:r>
              <a:rPr lang="en-US" sz="2600" b="1" dirty="0"/>
              <a:t>All country visualization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24AE6EB-6E30-41B3-B7E0-30C5D80869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5091" y="5672646"/>
            <a:ext cx="2228641" cy="1185353"/>
          </a:xfrm>
        </p:spPr>
        <p:txBody>
          <a:bodyPr anchor="ctr">
            <a:normAutofit/>
          </a:bodyPr>
          <a:lstStyle/>
          <a:p>
            <a:pPr algn="l"/>
            <a:r>
              <a:rPr lang="en-US" sz="1700" dirty="0"/>
              <a:t>Before polar transformation</a:t>
            </a: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AF3678DF-7462-446F-9DB5-6CF5EDE458D2}"/>
              </a:ext>
            </a:extLst>
          </p:cNvPr>
          <p:cNvSpPr/>
          <p:nvPr/>
        </p:nvSpPr>
        <p:spPr>
          <a:xfrm>
            <a:off x="7541703" y="2759976"/>
            <a:ext cx="4900569" cy="443777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1C56E0C3-A67D-4020-9084-BB72C731D235}"/>
              </a:ext>
            </a:extLst>
          </p:cNvPr>
          <p:cNvSpPr/>
          <p:nvPr/>
        </p:nvSpPr>
        <p:spPr>
          <a:xfrm>
            <a:off x="7199152" y="-149603"/>
            <a:ext cx="5243120" cy="275997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E5F85556-FC6A-4F07-BC2B-FB69320C21EF}"/>
              </a:ext>
            </a:extLst>
          </p:cNvPr>
          <p:cNvSpPr/>
          <p:nvPr/>
        </p:nvSpPr>
        <p:spPr>
          <a:xfrm>
            <a:off x="671118" y="310393"/>
            <a:ext cx="6761528" cy="395209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C042D283-6E17-4198-9A79-1287255FCF28}"/>
              </a:ext>
            </a:extLst>
          </p:cNvPr>
          <p:cNvSpPr/>
          <p:nvPr/>
        </p:nvSpPr>
        <p:spPr>
          <a:xfrm>
            <a:off x="2450983" y="4036503"/>
            <a:ext cx="4900569" cy="36422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3888029E-1665-4F61-A30D-5F36941EA0A2}"/>
              </a:ext>
            </a:extLst>
          </p:cNvPr>
          <p:cNvSpPr txBox="1"/>
          <p:nvPr/>
        </p:nvSpPr>
        <p:spPr>
          <a:xfrm rot="19432270">
            <a:off x="864066" y="375335"/>
            <a:ext cx="1493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Asia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D2643B0A-8D38-4C99-B1D4-13FD348B9584}"/>
              </a:ext>
            </a:extLst>
          </p:cNvPr>
          <p:cNvSpPr txBox="1"/>
          <p:nvPr/>
        </p:nvSpPr>
        <p:spPr>
          <a:xfrm rot="19432270">
            <a:off x="2124028" y="4388216"/>
            <a:ext cx="1493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Africa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98669B4E-96FB-4701-AD98-B516450C01F5}"/>
              </a:ext>
            </a:extLst>
          </p:cNvPr>
          <p:cNvSpPr txBox="1"/>
          <p:nvPr/>
        </p:nvSpPr>
        <p:spPr>
          <a:xfrm rot="19200354">
            <a:off x="7083115" y="3113266"/>
            <a:ext cx="14932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South America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3AF7F1D3-9C41-495E-BED2-898D07DF719B}"/>
              </a:ext>
            </a:extLst>
          </p:cNvPr>
          <p:cNvSpPr txBox="1"/>
          <p:nvPr/>
        </p:nvSpPr>
        <p:spPr>
          <a:xfrm>
            <a:off x="9336457" y="2235556"/>
            <a:ext cx="1493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Europe</a:t>
            </a:r>
          </a:p>
        </p:txBody>
      </p:sp>
    </p:spTree>
    <p:extLst>
      <p:ext uri="{BB962C8B-B14F-4D97-AF65-F5344CB8AC3E}">
        <p14:creationId xmlns:p14="http://schemas.microsoft.com/office/powerpoint/2010/main" val="20568543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地图的截图&#10;&#10;描述已自动生成">
            <a:extLst>
              <a:ext uri="{FF2B5EF4-FFF2-40B4-BE49-F238E27FC236}">
                <a16:creationId xmlns:a16="http://schemas.microsoft.com/office/drawing/2014/main" id="{5FC001B4-4CCF-4F69-A71D-C0652F5FF29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208"/>
          <a:stretch/>
        </p:blipFill>
        <p:spPr>
          <a:xfrm>
            <a:off x="117445" y="0"/>
            <a:ext cx="12192001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27343CFF-447E-4ADC-98F5-8A06C95541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4628" y="5141255"/>
            <a:ext cx="3212386" cy="1185353"/>
          </a:xfrm>
        </p:spPr>
        <p:txBody>
          <a:bodyPr anchor="ctr">
            <a:normAutofit/>
          </a:bodyPr>
          <a:lstStyle/>
          <a:p>
            <a:pPr algn="l"/>
            <a:r>
              <a:rPr lang="en-US" sz="2600" b="1" dirty="0"/>
              <a:t>All country visualization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24AE6EB-6E30-41B3-B7E0-30C5D80869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4628" y="5881942"/>
            <a:ext cx="2228641" cy="1185353"/>
          </a:xfrm>
        </p:spPr>
        <p:txBody>
          <a:bodyPr anchor="ctr">
            <a:normAutofit/>
          </a:bodyPr>
          <a:lstStyle/>
          <a:p>
            <a:pPr algn="l"/>
            <a:r>
              <a:rPr lang="en-US" sz="1700" dirty="0"/>
              <a:t>After polar transformation</a:t>
            </a: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DDE9883A-A806-4C1A-857C-27BE751CF567}"/>
              </a:ext>
            </a:extLst>
          </p:cNvPr>
          <p:cNvSpPr/>
          <p:nvPr/>
        </p:nvSpPr>
        <p:spPr>
          <a:xfrm>
            <a:off x="7608814" y="-103505"/>
            <a:ext cx="1333849" cy="83334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0197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内容占位符 23" descr="手机截图图社交软件的地图&#10;&#10;描述已自动生成">
            <a:extLst>
              <a:ext uri="{FF2B5EF4-FFF2-40B4-BE49-F238E27FC236}">
                <a16:creationId xmlns:a16="http://schemas.microsoft.com/office/drawing/2014/main" id="{5EBE29F8-099D-4707-A66A-A9D222CD79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440" y="-220817"/>
            <a:ext cx="10566400" cy="7175409"/>
          </a:xfrm>
        </p:spPr>
      </p:pic>
      <p:sp>
        <p:nvSpPr>
          <p:cNvPr id="25" name="文本框 24">
            <a:extLst>
              <a:ext uri="{FF2B5EF4-FFF2-40B4-BE49-F238E27FC236}">
                <a16:creationId xmlns:a16="http://schemas.microsoft.com/office/drawing/2014/main" id="{FDDBA654-9D6F-4D9A-8C2A-0B2CD57FE404}"/>
              </a:ext>
            </a:extLst>
          </p:cNvPr>
          <p:cNvSpPr txBox="1"/>
          <p:nvPr/>
        </p:nvSpPr>
        <p:spPr>
          <a:xfrm>
            <a:off x="1495425" y="609600"/>
            <a:ext cx="31527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Country visualization after polar (using original antonyms)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399218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09098E-0E56-4F15-BF0C-7F8548110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912" y="859536"/>
            <a:ext cx="2273808" cy="51816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3400" dirty="0"/>
              <a:t>England</a:t>
            </a:r>
          </a:p>
        </p:txBody>
      </p:sp>
      <p:sp>
        <p:nvSpPr>
          <p:cNvPr id="11" name="内容占位符 10">
            <a:extLst>
              <a:ext uri="{FF2B5EF4-FFF2-40B4-BE49-F238E27FC236}">
                <a16:creationId xmlns:a16="http://schemas.microsoft.com/office/drawing/2014/main" id="{4B22A2CE-5DFC-46FF-8C28-7F2A633932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912" y="2514600"/>
            <a:ext cx="4837176" cy="3666744"/>
          </a:xfrm>
        </p:spPr>
        <p:txBody>
          <a:bodyPr>
            <a:normAutofit/>
          </a:bodyPr>
          <a:lstStyle/>
          <a:p>
            <a:endParaRPr lang="zh-CN" altLang="en-US" sz="1800"/>
          </a:p>
        </p:txBody>
      </p:sp>
      <p:pic>
        <p:nvPicPr>
          <p:cNvPr id="7" name="图片 6" descr="图片包含 室内, 桌子, 游戏机&#10;&#10;描述已自动生成">
            <a:extLst>
              <a:ext uri="{FF2B5EF4-FFF2-40B4-BE49-F238E27FC236}">
                <a16:creationId xmlns:a16="http://schemas.microsoft.com/office/drawing/2014/main" id="{50105582-4FD7-4F3C-9CFE-244DB14165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655" y="2514600"/>
            <a:ext cx="5108060" cy="3818274"/>
          </a:xfrm>
          <a:prstGeom prst="rect">
            <a:avLst/>
          </a:prstGeom>
        </p:spPr>
      </p:pic>
      <p:pic>
        <p:nvPicPr>
          <p:cNvPr id="4" name="图片 3" descr="图片包含 书, 游戏机, 桌子&#10;&#10;描述已自动生成">
            <a:extLst>
              <a:ext uri="{FF2B5EF4-FFF2-40B4-BE49-F238E27FC236}">
                <a16:creationId xmlns:a16="http://schemas.microsoft.com/office/drawing/2014/main" id="{CF83FCD6-0D90-4442-B3A8-8435BC1A22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6219" y="232774"/>
            <a:ext cx="4326980" cy="3191146"/>
          </a:xfrm>
          <a:prstGeom prst="rect">
            <a:avLst/>
          </a:prstGeom>
        </p:spPr>
      </p:pic>
      <p:pic>
        <p:nvPicPr>
          <p:cNvPr id="9" name="图片 8" descr="图片包含 游戏机, 不同&#10;&#10;描述已自动生成">
            <a:extLst>
              <a:ext uri="{FF2B5EF4-FFF2-40B4-BE49-F238E27FC236}">
                <a16:creationId xmlns:a16="http://schemas.microsoft.com/office/drawing/2014/main" id="{CA0D12F2-E303-4747-85A8-2377655812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6219" y="3434081"/>
            <a:ext cx="4326980" cy="2747632"/>
          </a:xfrm>
          <a:prstGeom prst="rect">
            <a:avLst/>
          </a:prstGeom>
        </p:spPr>
      </p:pic>
      <p:sp>
        <p:nvSpPr>
          <p:cNvPr id="3" name="Pfeil: nach rechts 2">
            <a:extLst>
              <a:ext uri="{FF2B5EF4-FFF2-40B4-BE49-F238E27FC236}">
                <a16:creationId xmlns:a16="http://schemas.microsoft.com/office/drawing/2014/main" id="{8B9C85B7-EFD3-4789-9F77-5D799ED6637D}"/>
              </a:ext>
            </a:extLst>
          </p:cNvPr>
          <p:cNvSpPr/>
          <p:nvPr/>
        </p:nvSpPr>
        <p:spPr>
          <a:xfrm rot="10800000">
            <a:off x="5661672" y="3021248"/>
            <a:ext cx="527839" cy="5524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feil: nach rechts 9">
            <a:extLst>
              <a:ext uri="{FF2B5EF4-FFF2-40B4-BE49-F238E27FC236}">
                <a16:creationId xmlns:a16="http://schemas.microsoft.com/office/drawing/2014/main" id="{580F6209-6995-4BA7-AFC8-1954C09DF0DD}"/>
              </a:ext>
            </a:extLst>
          </p:cNvPr>
          <p:cNvSpPr/>
          <p:nvPr/>
        </p:nvSpPr>
        <p:spPr>
          <a:xfrm rot="10800000">
            <a:off x="5677218" y="4147506"/>
            <a:ext cx="527839" cy="5524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feil: nach rechts 11">
            <a:extLst>
              <a:ext uri="{FF2B5EF4-FFF2-40B4-BE49-F238E27FC236}">
                <a16:creationId xmlns:a16="http://schemas.microsoft.com/office/drawing/2014/main" id="{E70CB3E2-F789-4699-AF04-507EB6E0B6A5}"/>
              </a:ext>
            </a:extLst>
          </p:cNvPr>
          <p:cNvSpPr/>
          <p:nvPr/>
        </p:nvSpPr>
        <p:spPr>
          <a:xfrm rot="10800000">
            <a:off x="10694864" y="219855"/>
            <a:ext cx="527839" cy="5524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feil: nach rechts 12">
            <a:extLst>
              <a:ext uri="{FF2B5EF4-FFF2-40B4-BE49-F238E27FC236}">
                <a16:creationId xmlns:a16="http://schemas.microsoft.com/office/drawing/2014/main" id="{063DEDFB-4C25-476E-8452-67840993E50D}"/>
              </a:ext>
            </a:extLst>
          </p:cNvPr>
          <p:cNvSpPr/>
          <p:nvPr/>
        </p:nvSpPr>
        <p:spPr>
          <a:xfrm rot="10800000">
            <a:off x="10694864" y="1552116"/>
            <a:ext cx="527839" cy="5524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Pfeil: nach rechts 13">
            <a:extLst>
              <a:ext uri="{FF2B5EF4-FFF2-40B4-BE49-F238E27FC236}">
                <a16:creationId xmlns:a16="http://schemas.microsoft.com/office/drawing/2014/main" id="{DCB6EC6D-E368-45D8-A68C-4B412942C209}"/>
              </a:ext>
            </a:extLst>
          </p:cNvPr>
          <p:cNvSpPr/>
          <p:nvPr/>
        </p:nvSpPr>
        <p:spPr>
          <a:xfrm rot="10800000">
            <a:off x="10694863" y="3787121"/>
            <a:ext cx="571551" cy="5751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Pfeil: nach rechts 14">
            <a:extLst>
              <a:ext uri="{FF2B5EF4-FFF2-40B4-BE49-F238E27FC236}">
                <a16:creationId xmlns:a16="http://schemas.microsoft.com/office/drawing/2014/main" id="{7532A875-7E71-4662-8B10-E6FFCD037A93}"/>
              </a:ext>
            </a:extLst>
          </p:cNvPr>
          <p:cNvSpPr/>
          <p:nvPr/>
        </p:nvSpPr>
        <p:spPr>
          <a:xfrm rot="10800000">
            <a:off x="10694864" y="4753423"/>
            <a:ext cx="527839" cy="5524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Pfeil: nach rechts 15">
            <a:extLst>
              <a:ext uri="{FF2B5EF4-FFF2-40B4-BE49-F238E27FC236}">
                <a16:creationId xmlns:a16="http://schemas.microsoft.com/office/drawing/2014/main" id="{2AE965AF-85D0-47E3-8B47-78C4D86B738D}"/>
              </a:ext>
            </a:extLst>
          </p:cNvPr>
          <p:cNvSpPr/>
          <p:nvPr/>
        </p:nvSpPr>
        <p:spPr>
          <a:xfrm rot="10800000">
            <a:off x="10694864" y="4274467"/>
            <a:ext cx="527839" cy="5524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4417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1B1633-5DA3-499D-A62C-F64D63E7D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2727960" cy="606298"/>
          </a:xfrm>
        </p:spPr>
        <p:txBody>
          <a:bodyPr>
            <a:normAutofit fontScale="90000"/>
          </a:bodyPr>
          <a:lstStyle/>
          <a:p>
            <a:r>
              <a:rPr lang="en-US" dirty="0"/>
              <a:t>Germany</a:t>
            </a:r>
          </a:p>
        </p:txBody>
      </p:sp>
      <p:pic>
        <p:nvPicPr>
          <p:cNvPr id="7" name="内容占位符 6" descr="图片包含 不同, 游戏机, 束, 满&#10;&#10;描述已自动生成">
            <a:extLst>
              <a:ext uri="{FF2B5EF4-FFF2-40B4-BE49-F238E27FC236}">
                <a16:creationId xmlns:a16="http://schemas.microsoft.com/office/drawing/2014/main" id="{265DED1D-1B51-4674-8F4D-9BFBCA6A3B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67" y="2539265"/>
            <a:ext cx="6016664" cy="3890813"/>
          </a:xfrm>
        </p:spPr>
      </p:pic>
      <p:pic>
        <p:nvPicPr>
          <p:cNvPr id="9" name="图片 8" descr="图片包含 游戏机&#10;&#10;描述已自动生成">
            <a:extLst>
              <a:ext uri="{FF2B5EF4-FFF2-40B4-BE49-F238E27FC236}">
                <a16:creationId xmlns:a16="http://schemas.microsoft.com/office/drawing/2014/main" id="{EF85BD52-9460-4E78-AC55-CB4FDCC687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2034" y="3175886"/>
            <a:ext cx="4612460" cy="3254192"/>
          </a:xfrm>
          <a:prstGeom prst="rect">
            <a:avLst/>
          </a:prstGeom>
        </p:spPr>
      </p:pic>
      <p:pic>
        <p:nvPicPr>
          <p:cNvPr id="11" name="图片 10" descr="图片包含 游戏机&#10;&#10;描述已自动生成">
            <a:extLst>
              <a:ext uri="{FF2B5EF4-FFF2-40B4-BE49-F238E27FC236}">
                <a16:creationId xmlns:a16="http://schemas.microsoft.com/office/drawing/2014/main" id="{38662005-F594-498E-BCAD-A1C2516575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2034" y="176168"/>
            <a:ext cx="4612460" cy="2999717"/>
          </a:xfrm>
          <a:prstGeom prst="rect">
            <a:avLst/>
          </a:prstGeom>
        </p:spPr>
      </p:pic>
      <p:sp>
        <p:nvSpPr>
          <p:cNvPr id="6" name="Pfeil: nach rechts 5">
            <a:extLst>
              <a:ext uri="{FF2B5EF4-FFF2-40B4-BE49-F238E27FC236}">
                <a16:creationId xmlns:a16="http://schemas.microsoft.com/office/drawing/2014/main" id="{5C3C1AE4-720A-4184-9403-0B4396BE22A0}"/>
              </a:ext>
            </a:extLst>
          </p:cNvPr>
          <p:cNvSpPr/>
          <p:nvPr/>
        </p:nvSpPr>
        <p:spPr>
          <a:xfrm>
            <a:off x="129667" y="2539265"/>
            <a:ext cx="527839" cy="5524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feil: nach rechts 7">
            <a:extLst>
              <a:ext uri="{FF2B5EF4-FFF2-40B4-BE49-F238E27FC236}">
                <a16:creationId xmlns:a16="http://schemas.microsoft.com/office/drawing/2014/main" id="{767B33CF-2F14-45ED-9463-E024167039BE}"/>
              </a:ext>
            </a:extLst>
          </p:cNvPr>
          <p:cNvSpPr/>
          <p:nvPr/>
        </p:nvSpPr>
        <p:spPr>
          <a:xfrm>
            <a:off x="129667" y="3864190"/>
            <a:ext cx="527839" cy="5524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feil: nach rechts 9">
            <a:extLst>
              <a:ext uri="{FF2B5EF4-FFF2-40B4-BE49-F238E27FC236}">
                <a16:creationId xmlns:a16="http://schemas.microsoft.com/office/drawing/2014/main" id="{018B252A-9118-4114-8695-94EF8D626BED}"/>
              </a:ext>
            </a:extLst>
          </p:cNvPr>
          <p:cNvSpPr/>
          <p:nvPr/>
        </p:nvSpPr>
        <p:spPr>
          <a:xfrm>
            <a:off x="129667" y="4526751"/>
            <a:ext cx="527839" cy="5524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feil: nach rechts 11">
            <a:extLst>
              <a:ext uri="{FF2B5EF4-FFF2-40B4-BE49-F238E27FC236}">
                <a16:creationId xmlns:a16="http://schemas.microsoft.com/office/drawing/2014/main" id="{63D9B7CB-FCC1-48CD-AAB9-AB641C4E76EC}"/>
              </a:ext>
            </a:extLst>
          </p:cNvPr>
          <p:cNvSpPr/>
          <p:nvPr/>
        </p:nvSpPr>
        <p:spPr>
          <a:xfrm rot="10800000">
            <a:off x="11614897" y="5971225"/>
            <a:ext cx="527839" cy="5524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4201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1B1633-5DA3-499D-A62C-F64D63E7D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7DA4822-22B0-4A9A-97B8-B92881891D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I have also done some experiment for topic “food” and “music”.</a:t>
            </a:r>
          </a:p>
          <a:p>
            <a:pPr marL="0" indent="0">
              <a:buNone/>
            </a:pPr>
            <a:r>
              <a:rPr lang="en-US" altLang="zh-CN" dirty="0"/>
              <a:t>And I	compared the results between using </a:t>
            </a:r>
            <a:r>
              <a:rPr lang="en-US" altLang="zh-CN" dirty="0">
                <a:solidFill>
                  <a:srgbClr val="FF0000"/>
                </a:solidFill>
              </a:rPr>
              <a:t>generated antonyms </a:t>
            </a:r>
            <a:r>
              <a:rPr lang="en-US" altLang="zh-CN" dirty="0"/>
              <a:t>and using </a:t>
            </a:r>
            <a:r>
              <a:rPr lang="en-US" altLang="zh-CN" dirty="0">
                <a:solidFill>
                  <a:srgbClr val="FF0000"/>
                </a:solidFill>
              </a:rPr>
              <a:t>original antonyms</a:t>
            </a:r>
            <a:r>
              <a:rPr lang="en-US" altLang="zh-CN" dirty="0"/>
              <a:t>. </a:t>
            </a:r>
          </a:p>
          <a:p>
            <a:pPr marL="0" indent="0">
              <a:buNone/>
            </a:pPr>
            <a:r>
              <a:rPr lang="en-US" altLang="zh-CN" dirty="0"/>
              <a:t>I also compared the result </a:t>
            </a:r>
            <a:r>
              <a:rPr lang="en-US" altLang="zh-CN" dirty="0">
                <a:solidFill>
                  <a:srgbClr val="FF0000"/>
                </a:solidFill>
              </a:rPr>
              <a:t>before polar transformation </a:t>
            </a:r>
            <a:r>
              <a:rPr lang="en-US" altLang="zh-CN" dirty="0"/>
              <a:t>and </a:t>
            </a:r>
            <a:r>
              <a:rPr lang="en-US" altLang="zh-CN" dirty="0">
                <a:solidFill>
                  <a:srgbClr val="FF0000"/>
                </a:solidFill>
              </a:rPr>
              <a:t>after polar transformation</a:t>
            </a:r>
            <a:r>
              <a:rPr lang="en-US" altLang="zh-CN" dirty="0"/>
              <a:t>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2805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F8CCB7-EEF4-49EA-B3CD-B6F2CFDB5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Generate Antonyms from scratch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BC6AC6F-471C-4D8D-BB74-EC7480F079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Approach: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User selects a category (e.g. Countries)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Search Wikipedia for entries from this category (e.g. Germany)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Retrieve Wikipedia articles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Look up antonyms for each word used in the article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Add word- antonym pair to set of pairs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Select Top n (e.g. 300) pairs with “Orthogonality maximization” (from POLAR)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Transfer model into Polar space (from POLAR)</a:t>
            </a:r>
          </a:p>
        </p:txBody>
      </p:sp>
    </p:spTree>
    <p:extLst>
      <p:ext uri="{BB962C8B-B14F-4D97-AF65-F5344CB8AC3E}">
        <p14:creationId xmlns:p14="http://schemas.microsoft.com/office/powerpoint/2010/main" val="7950458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1B1633-5DA3-499D-A62C-F64D63E7D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conclusions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7DA4822-22B0-4A9A-97B8-B92881891D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The quality of results is depending on the quality of antonym pairs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The root antonym is very important, it limited the final generated antonyms and influenced the final results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Sometimes the generated antonyms are “bad”, it contains some general antonym pairs like (big, small) (bad, good)…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For most similar word task, the original antonyms produce more intuitive results</a:t>
            </a:r>
          </a:p>
        </p:txBody>
      </p:sp>
    </p:spTree>
    <p:extLst>
      <p:ext uri="{BB962C8B-B14F-4D97-AF65-F5344CB8AC3E}">
        <p14:creationId xmlns:p14="http://schemas.microsoft.com/office/powerpoint/2010/main" val="6019760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CFAA34-4E5E-487B-99CF-8DB1198E8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Third Approach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50ABEB7-3A79-4239-9AAC-4C1CB3C4D4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4028"/>
            <a:ext cx="10515600" cy="1481101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Start with hardcoded 50 antonyms</a:t>
            </a:r>
          </a:p>
          <a:p>
            <a:r>
              <a:rPr lang="en-US" dirty="0"/>
              <a:t>Instead of using synonyms, use similar words and look up their antonyms from </a:t>
            </a:r>
            <a:r>
              <a:rPr lang="en-US" dirty="0">
                <a:hlinkClick r:id="rId2"/>
              </a:rPr>
              <a:t>www.synonyms.com</a:t>
            </a:r>
            <a:endParaRPr lang="en-US" dirty="0"/>
          </a:p>
          <a:p>
            <a:r>
              <a:rPr lang="en-US" dirty="0"/>
              <a:t>word2vec.wv.most_similar('</a:t>
            </a:r>
            <a:r>
              <a:rPr lang="en-US" dirty="0" err="1"/>
              <a:t>america</a:t>
            </a:r>
            <a:r>
              <a:rPr lang="en-US" dirty="0"/>
              <a:t>')</a:t>
            </a:r>
          </a:p>
          <a:p>
            <a:r>
              <a:rPr lang="en-US" dirty="0"/>
              <a:t>Example: ("salty", "sweet")</a:t>
            </a:r>
          </a:p>
          <a:p>
            <a:endParaRPr lang="en-US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9C34AA00-2259-48EB-9681-96DDFEF16696}"/>
              </a:ext>
            </a:extLst>
          </p:cNvPr>
          <p:cNvSpPr txBox="1"/>
          <p:nvPr/>
        </p:nvSpPr>
        <p:spPr>
          <a:xfrm>
            <a:off x="838200" y="3199666"/>
            <a:ext cx="5257800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latin typeface="Arial Unicode MS"/>
                <a:ea typeface="Courier New" panose="02070309020205020404" pitchFamily="49" charset="0"/>
              </a:rPr>
              <a:t>Using word2vec.wv.most_similar()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latin typeface="Arial Unicode MS"/>
                <a:ea typeface="Courier New" panose="02070309020205020404" pitchFamily="49" charset="0"/>
              </a:rPr>
              <a:t>[('salty', 'sweet'), ('tangy', 'sweet'), </a:t>
            </a:r>
            <a:r>
              <a:rPr lang="en-US" altLang="en-US" dirty="0">
                <a:solidFill>
                  <a:srgbClr val="FF0000"/>
                </a:solidFill>
                <a:latin typeface="Arial Unicode MS"/>
                <a:ea typeface="Courier New" panose="02070309020205020404" pitchFamily="49" charset="0"/>
              </a:rPr>
              <a:t>('</a:t>
            </a:r>
            <a:r>
              <a:rPr lang="en-US" altLang="en-US" dirty="0" err="1">
                <a:solidFill>
                  <a:srgbClr val="FF0000"/>
                </a:solidFill>
                <a:latin typeface="Arial Unicode MS"/>
                <a:ea typeface="Courier New" panose="02070309020205020404" pitchFamily="49" charset="0"/>
              </a:rPr>
              <a:t>savoury</a:t>
            </a:r>
            <a:r>
              <a:rPr lang="en-US" altLang="en-US" dirty="0">
                <a:solidFill>
                  <a:srgbClr val="FF0000"/>
                </a:solidFill>
                <a:latin typeface="Arial Unicode MS"/>
                <a:ea typeface="Courier New" panose="02070309020205020404" pitchFamily="49" charset="0"/>
              </a:rPr>
              <a:t>', 'tasteless')</a:t>
            </a:r>
            <a:r>
              <a:rPr lang="en-US" altLang="en-US" dirty="0">
                <a:solidFill>
                  <a:srgbClr val="000000"/>
                </a:solidFill>
                <a:latin typeface="Arial Unicode MS"/>
                <a:ea typeface="Courier New" panose="02070309020205020404" pitchFamily="49" charset="0"/>
              </a:rPr>
              <a:t>, </a:t>
            </a:r>
            <a:r>
              <a:rPr lang="en-US" altLang="en-US" dirty="0">
                <a:solidFill>
                  <a:srgbClr val="FF0000"/>
                </a:solidFill>
                <a:latin typeface="Arial Unicode MS"/>
                <a:ea typeface="Courier New" panose="02070309020205020404" pitchFamily="49" charset="0"/>
              </a:rPr>
              <a:t>('pungent', 'tasteless’)</a:t>
            </a:r>
            <a:r>
              <a:rPr lang="en-US" altLang="en-US" dirty="0">
                <a:solidFill>
                  <a:srgbClr val="000000"/>
                </a:solidFill>
                <a:latin typeface="Arial Unicode MS"/>
                <a:ea typeface="Courier New" panose="02070309020205020404" pitchFamily="49" charset="0"/>
              </a:rPr>
              <a:t> ('fruity', 'sane'), </a:t>
            </a:r>
            <a:r>
              <a:rPr lang="en-US" altLang="en-US" dirty="0">
                <a:solidFill>
                  <a:srgbClr val="FF0000"/>
                </a:solidFill>
                <a:latin typeface="Arial Unicode MS"/>
                <a:ea typeface="Courier New" panose="02070309020205020404" pitchFamily="49" charset="0"/>
              </a:rPr>
              <a:t>('fruity', 'tasteless')</a:t>
            </a:r>
            <a:r>
              <a:rPr lang="en-US" altLang="en-US" dirty="0">
                <a:solidFill>
                  <a:srgbClr val="000000"/>
                </a:solidFill>
                <a:latin typeface="Arial Unicode MS"/>
                <a:ea typeface="Courier New" panose="02070309020205020404" pitchFamily="49" charset="0"/>
              </a:rPr>
              <a:t>, ('sour', 'tasteless'), ('sour', 'fragrant'), </a:t>
            </a:r>
            <a:r>
              <a:rPr lang="en-US" altLang="en-US" dirty="0">
                <a:solidFill>
                  <a:srgbClr val="FF0000"/>
                </a:solidFill>
                <a:latin typeface="Arial Unicode MS"/>
                <a:ea typeface="Courier New" panose="02070309020205020404" pitchFamily="49" charset="0"/>
              </a:rPr>
              <a:t>('sour', 'sweet')</a:t>
            </a:r>
            <a:r>
              <a:rPr lang="en-US" altLang="en-US" dirty="0">
                <a:solidFill>
                  <a:srgbClr val="000000"/>
                </a:solidFill>
                <a:latin typeface="Arial Unicode MS"/>
                <a:ea typeface="Courier New" panose="02070309020205020404" pitchFamily="49" charset="0"/>
              </a:rPr>
              <a:t>, ('sour', 'cloying'), ('sour', 'harmonious'), ('sour', 'syrupy'), ('sour', 'sweeten'), ('sour', 'honeyed'), ('sour', 'luscious'), ('sour', 'wholesome'), ('sour', 'untainted'), </a:t>
            </a:r>
            <a:r>
              <a:rPr lang="en-US" altLang="en-US" dirty="0">
                <a:solidFill>
                  <a:srgbClr val="FF0000"/>
                </a:solidFill>
                <a:latin typeface="Arial Unicode MS"/>
                <a:ea typeface="Courier New" panose="02070309020205020404" pitchFamily="49" charset="0"/>
              </a:rPr>
              <a:t>('spicy', 'tasteless')</a:t>
            </a:r>
            <a:r>
              <a:rPr lang="en-US" altLang="en-US" dirty="0">
                <a:solidFill>
                  <a:srgbClr val="000000"/>
                </a:solidFill>
                <a:latin typeface="Arial Unicode MS"/>
                <a:ea typeface="Courier New" panose="02070309020205020404" pitchFamily="49" charset="0"/>
              </a:rPr>
              <a:t>, ('spicy', 'cold'), ('spicy', 'dull’)]</a:t>
            </a:r>
            <a:r>
              <a:rPr lang="en-US" altLang="en-US" sz="1400" dirty="0"/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dirty="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latin typeface="Arial" panose="020B0604020202020204" pitchFamily="34" charset="0"/>
              </a:rPr>
              <a:t>Pungent: having a sharply strong taste or smell.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tangy flavor: or smell is one that is sharp, especially a flavor like that of lemon juice</a:t>
            </a:r>
            <a:endParaRPr lang="en-US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F44F6714-9F31-4706-974D-127CD7C9BB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9E2F259-52A6-42CF-B485-76336FA4AE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1"/>
            <a:ext cx="4625163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848FA59A-E965-49B1-8759-A8EFC51F6348}"/>
              </a:ext>
            </a:extLst>
          </p:cNvPr>
          <p:cNvSpPr txBox="1"/>
          <p:nvPr/>
        </p:nvSpPr>
        <p:spPr>
          <a:xfrm>
            <a:off x="5821324" y="3314550"/>
            <a:ext cx="61190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dirty="0">
                <a:solidFill>
                  <a:srgbClr val="000000"/>
                </a:solidFill>
                <a:latin typeface="Arial Unicode MS"/>
                <a:ea typeface="Courier New" panose="02070309020205020404" pitchFamily="49" charset="0"/>
              </a:rPr>
              <a:t>Using synonyms:</a:t>
            </a:r>
          </a:p>
          <a:p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[('sweetness',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saltiness </a:t>
            </a: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')]</a:t>
            </a:r>
            <a:endParaRPr lang="en-US" alt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512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D1DC45C2-EFCA-46A5-AA5B-A8A4B945D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187" y="-273899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USA</a:t>
            </a:r>
          </a:p>
        </p:txBody>
      </p:sp>
      <p:pic>
        <p:nvPicPr>
          <p:cNvPr id="8" name="Inhaltsplatzhalter 7" descr="Ein Bild, das groß, Personen, rot enthält.&#10;&#10;Automatisch generierte Beschreibung">
            <a:extLst>
              <a:ext uri="{FF2B5EF4-FFF2-40B4-BE49-F238E27FC236}">
                <a16:creationId xmlns:a16="http://schemas.microsoft.com/office/drawing/2014/main" id="{F911E9C6-38B9-4BA8-9120-4C1F9A2C656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636" y="1191237"/>
            <a:ext cx="3620739" cy="4985726"/>
          </a:xfrm>
        </p:spPr>
      </p:pic>
      <p:pic>
        <p:nvPicPr>
          <p:cNvPr id="10" name="Inhaltsplatzhalter 9" descr="Ein Bild, das weiß enthält.&#10;&#10;Automatisch generierte Beschreibung">
            <a:extLst>
              <a:ext uri="{FF2B5EF4-FFF2-40B4-BE49-F238E27FC236}">
                <a16:creationId xmlns:a16="http://schemas.microsoft.com/office/drawing/2014/main" id="{29B246A0-0AB2-4015-AF25-CE62AFE6576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9328" y="1283680"/>
            <a:ext cx="3687189" cy="5086229"/>
          </a:xfr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489AAF12-9229-4473-89C4-42DEC6D18D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0760" y="1200813"/>
            <a:ext cx="3687189" cy="5017419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72D96892-E49C-42B5-BB86-8689AD897AB2}"/>
              </a:ext>
            </a:extLst>
          </p:cNvPr>
          <p:cNvSpPr txBox="1"/>
          <p:nvPr/>
        </p:nvSpPr>
        <p:spPr>
          <a:xfrm>
            <a:off x="788565" y="571911"/>
            <a:ext cx="100248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Polar:				50 Hardcoded		Extended</a:t>
            </a:r>
          </a:p>
        </p:txBody>
      </p:sp>
      <p:sp>
        <p:nvSpPr>
          <p:cNvPr id="7" name="Pfeil: nach rechts 6">
            <a:extLst>
              <a:ext uri="{FF2B5EF4-FFF2-40B4-BE49-F238E27FC236}">
                <a16:creationId xmlns:a16="http://schemas.microsoft.com/office/drawing/2014/main" id="{998DF0FF-B674-4DA1-97FA-96E8745CCA1D}"/>
              </a:ext>
            </a:extLst>
          </p:cNvPr>
          <p:cNvSpPr/>
          <p:nvPr/>
        </p:nvSpPr>
        <p:spPr>
          <a:xfrm>
            <a:off x="-126949" y="1725044"/>
            <a:ext cx="424395" cy="3731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feil: nach rechts 8">
            <a:extLst>
              <a:ext uri="{FF2B5EF4-FFF2-40B4-BE49-F238E27FC236}">
                <a16:creationId xmlns:a16="http://schemas.microsoft.com/office/drawing/2014/main" id="{1989CF0C-CF84-4D91-B0A3-EDF57F34AF17}"/>
              </a:ext>
            </a:extLst>
          </p:cNvPr>
          <p:cNvSpPr/>
          <p:nvPr/>
        </p:nvSpPr>
        <p:spPr>
          <a:xfrm>
            <a:off x="-132501" y="4259917"/>
            <a:ext cx="424395" cy="3731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feil: nach rechts 10">
            <a:extLst>
              <a:ext uri="{FF2B5EF4-FFF2-40B4-BE49-F238E27FC236}">
                <a16:creationId xmlns:a16="http://schemas.microsoft.com/office/drawing/2014/main" id="{0F7768AE-CDE2-4A3A-8328-EDDFE02437DB}"/>
              </a:ext>
            </a:extLst>
          </p:cNvPr>
          <p:cNvSpPr/>
          <p:nvPr/>
        </p:nvSpPr>
        <p:spPr>
          <a:xfrm>
            <a:off x="3722887" y="1351887"/>
            <a:ext cx="424395" cy="3731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feil: nach rechts 12">
            <a:extLst>
              <a:ext uri="{FF2B5EF4-FFF2-40B4-BE49-F238E27FC236}">
                <a16:creationId xmlns:a16="http://schemas.microsoft.com/office/drawing/2014/main" id="{09065CF5-4C1E-427A-8388-7078E9F23C56}"/>
              </a:ext>
            </a:extLst>
          </p:cNvPr>
          <p:cNvSpPr/>
          <p:nvPr/>
        </p:nvSpPr>
        <p:spPr>
          <a:xfrm>
            <a:off x="3750131" y="1864617"/>
            <a:ext cx="424395" cy="3731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Pfeil: nach rechts 13">
            <a:extLst>
              <a:ext uri="{FF2B5EF4-FFF2-40B4-BE49-F238E27FC236}">
                <a16:creationId xmlns:a16="http://schemas.microsoft.com/office/drawing/2014/main" id="{C78D4D78-FE26-480A-97B2-1E96D9F466FC}"/>
              </a:ext>
            </a:extLst>
          </p:cNvPr>
          <p:cNvSpPr/>
          <p:nvPr/>
        </p:nvSpPr>
        <p:spPr>
          <a:xfrm>
            <a:off x="3705785" y="2904466"/>
            <a:ext cx="424395" cy="3731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Pfeil: nach rechts 14">
            <a:extLst>
              <a:ext uri="{FF2B5EF4-FFF2-40B4-BE49-F238E27FC236}">
                <a16:creationId xmlns:a16="http://schemas.microsoft.com/office/drawing/2014/main" id="{C11F36D5-7619-4937-813D-8E6F51C02ED3}"/>
              </a:ext>
            </a:extLst>
          </p:cNvPr>
          <p:cNvSpPr/>
          <p:nvPr/>
        </p:nvSpPr>
        <p:spPr>
          <a:xfrm>
            <a:off x="3716827" y="3891293"/>
            <a:ext cx="424395" cy="3731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Pfeil: nach rechts 15">
            <a:extLst>
              <a:ext uri="{FF2B5EF4-FFF2-40B4-BE49-F238E27FC236}">
                <a16:creationId xmlns:a16="http://schemas.microsoft.com/office/drawing/2014/main" id="{1BC07A42-D4FA-47EC-A9E2-7479B62597BD}"/>
              </a:ext>
            </a:extLst>
          </p:cNvPr>
          <p:cNvSpPr/>
          <p:nvPr/>
        </p:nvSpPr>
        <p:spPr>
          <a:xfrm>
            <a:off x="3725359" y="5899912"/>
            <a:ext cx="424395" cy="3731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Pfeil: nach rechts 16">
            <a:extLst>
              <a:ext uri="{FF2B5EF4-FFF2-40B4-BE49-F238E27FC236}">
                <a16:creationId xmlns:a16="http://schemas.microsoft.com/office/drawing/2014/main" id="{CCAD0AE2-CACF-4788-8F63-4F49BD4BA15B}"/>
              </a:ext>
            </a:extLst>
          </p:cNvPr>
          <p:cNvSpPr/>
          <p:nvPr/>
        </p:nvSpPr>
        <p:spPr>
          <a:xfrm>
            <a:off x="7751331" y="1754362"/>
            <a:ext cx="424395" cy="3731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feil: nach rechts 17">
            <a:extLst>
              <a:ext uri="{FF2B5EF4-FFF2-40B4-BE49-F238E27FC236}">
                <a16:creationId xmlns:a16="http://schemas.microsoft.com/office/drawing/2014/main" id="{FFC3DFE1-79BF-4CBD-B1FD-09873A704863}"/>
              </a:ext>
            </a:extLst>
          </p:cNvPr>
          <p:cNvSpPr/>
          <p:nvPr/>
        </p:nvSpPr>
        <p:spPr>
          <a:xfrm>
            <a:off x="7751330" y="2280949"/>
            <a:ext cx="424395" cy="3731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Pfeil: nach rechts 18">
            <a:extLst>
              <a:ext uri="{FF2B5EF4-FFF2-40B4-BE49-F238E27FC236}">
                <a16:creationId xmlns:a16="http://schemas.microsoft.com/office/drawing/2014/main" id="{D0D6B648-7C0C-498A-A0D2-617A7FA8A45D}"/>
              </a:ext>
            </a:extLst>
          </p:cNvPr>
          <p:cNvSpPr/>
          <p:nvPr/>
        </p:nvSpPr>
        <p:spPr>
          <a:xfrm flipH="1">
            <a:off x="11651684" y="2908360"/>
            <a:ext cx="424395" cy="3731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Pfeil: nach rechts 20">
            <a:extLst>
              <a:ext uri="{FF2B5EF4-FFF2-40B4-BE49-F238E27FC236}">
                <a16:creationId xmlns:a16="http://schemas.microsoft.com/office/drawing/2014/main" id="{DC7BFECA-A13A-438E-8C01-AF8D84EDCA21}"/>
              </a:ext>
            </a:extLst>
          </p:cNvPr>
          <p:cNvSpPr/>
          <p:nvPr/>
        </p:nvSpPr>
        <p:spPr>
          <a:xfrm>
            <a:off x="7751329" y="4809352"/>
            <a:ext cx="424395" cy="3731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Pfeil: nach rechts 21">
            <a:extLst>
              <a:ext uri="{FF2B5EF4-FFF2-40B4-BE49-F238E27FC236}">
                <a16:creationId xmlns:a16="http://schemas.microsoft.com/office/drawing/2014/main" id="{5B337CD3-3C6F-4F80-87B5-BC155F5D9DB6}"/>
              </a:ext>
            </a:extLst>
          </p:cNvPr>
          <p:cNvSpPr/>
          <p:nvPr/>
        </p:nvSpPr>
        <p:spPr>
          <a:xfrm>
            <a:off x="7744670" y="5280034"/>
            <a:ext cx="424395" cy="3731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5747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15F162-6725-400E-BC0D-53EA1B658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8565" y="6439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Steak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54B7B3E7-E1EF-4E63-B51B-2679B60E25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815" y="1690688"/>
            <a:ext cx="4200327" cy="4351338"/>
          </a:xfr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3F6B7B0D-A9FE-4992-9228-1271C872D8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3602" y="1690688"/>
            <a:ext cx="3140587" cy="4440140"/>
          </a:xfrm>
          <a:prstGeom prst="rect">
            <a:avLst/>
          </a:prstGeom>
        </p:spPr>
      </p:pic>
      <p:pic>
        <p:nvPicPr>
          <p:cNvPr id="9" name="Grafik 8" descr="Ein Bild, das weiß enthält.&#10;&#10;Automatisch generierte Beschreibung">
            <a:extLst>
              <a:ext uri="{FF2B5EF4-FFF2-40B4-BE49-F238E27FC236}">
                <a16:creationId xmlns:a16="http://schemas.microsoft.com/office/drawing/2014/main" id="{B7072B2F-A808-442B-A7CA-4BDF713EA2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2808" y="1690688"/>
            <a:ext cx="3616783" cy="4960343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206B699D-5BC7-4602-B667-1C5D2E58ACC6}"/>
              </a:ext>
            </a:extLst>
          </p:cNvPr>
          <p:cNvSpPr txBox="1"/>
          <p:nvPr/>
        </p:nvSpPr>
        <p:spPr>
          <a:xfrm>
            <a:off x="788565" y="1115736"/>
            <a:ext cx="100248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Polar:				50 Hardcoded		Extended</a:t>
            </a:r>
          </a:p>
        </p:txBody>
      </p:sp>
      <p:sp>
        <p:nvSpPr>
          <p:cNvPr id="8" name="Pfeil: nach rechts 7">
            <a:extLst>
              <a:ext uri="{FF2B5EF4-FFF2-40B4-BE49-F238E27FC236}">
                <a16:creationId xmlns:a16="http://schemas.microsoft.com/office/drawing/2014/main" id="{9E58577F-0B8E-4E0C-8490-21E88D98D134}"/>
              </a:ext>
            </a:extLst>
          </p:cNvPr>
          <p:cNvSpPr/>
          <p:nvPr/>
        </p:nvSpPr>
        <p:spPr>
          <a:xfrm>
            <a:off x="128110" y="1755760"/>
            <a:ext cx="424395" cy="3731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feil: nach rechts 9">
            <a:extLst>
              <a:ext uri="{FF2B5EF4-FFF2-40B4-BE49-F238E27FC236}">
                <a16:creationId xmlns:a16="http://schemas.microsoft.com/office/drawing/2014/main" id="{72880FE2-5DBC-4DE4-8A25-A31D8F5ED7A0}"/>
              </a:ext>
            </a:extLst>
          </p:cNvPr>
          <p:cNvSpPr/>
          <p:nvPr/>
        </p:nvSpPr>
        <p:spPr>
          <a:xfrm>
            <a:off x="43801" y="5255367"/>
            <a:ext cx="424395" cy="3731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feil: nach rechts 10">
            <a:extLst>
              <a:ext uri="{FF2B5EF4-FFF2-40B4-BE49-F238E27FC236}">
                <a16:creationId xmlns:a16="http://schemas.microsoft.com/office/drawing/2014/main" id="{CDBC8A0D-A80D-4B24-A05D-AD128C3CB446}"/>
              </a:ext>
            </a:extLst>
          </p:cNvPr>
          <p:cNvSpPr/>
          <p:nvPr/>
        </p:nvSpPr>
        <p:spPr>
          <a:xfrm>
            <a:off x="4199207" y="1698588"/>
            <a:ext cx="424395" cy="3731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feil: nach rechts 11">
            <a:extLst>
              <a:ext uri="{FF2B5EF4-FFF2-40B4-BE49-F238E27FC236}">
                <a16:creationId xmlns:a16="http://schemas.microsoft.com/office/drawing/2014/main" id="{7BB71BCF-4F1E-40C9-B081-0D4184DF7A7A}"/>
              </a:ext>
            </a:extLst>
          </p:cNvPr>
          <p:cNvSpPr/>
          <p:nvPr/>
        </p:nvSpPr>
        <p:spPr>
          <a:xfrm>
            <a:off x="4199206" y="2638074"/>
            <a:ext cx="424395" cy="3731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feil: nach rechts 12">
            <a:extLst>
              <a:ext uri="{FF2B5EF4-FFF2-40B4-BE49-F238E27FC236}">
                <a16:creationId xmlns:a16="http://schemas.microsoft.com/office/drawing/2014/main" id="{20091812-C41C-49E9-9BBA-762C43A2F02C}"/>
              </a:ext>
            </a:extLst>
          </p:cNvPr>
          <p:cNvSpPr/>
          <p:nvPr/>
        </p:nvSpPr>
        <p:spPr>
          <a:xfrm>
            <a:off x="4199205" y="3073865"/>
            <a:ext cx="424395" cy="3731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Pfeil: nach rechts 13">
            <a:extLst>
              <a:ext uri="{FF2B5EF4-FFF2-40B4-BE49-F238E27FC236}">
                <a16:creationId xmlns:a16="http://schemas.microsoft.com/office/drawing/2014/main" id="{4626EA82-BAE4-4A0F-A42B-A92385AB2C8A}"/>
              </a:ext>
            </a:extLst>
          </p:cNvPr>
          <p:cNvSpPr/>
          <p:nvPr/>
        </p:nvSpPr>
        <p:spPr>
          <a:xfrm>
            <a:off x="4199207" y="3910758"/>
            <a:ext cx="424395" cy="3731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Pfeil: nach rechts 14">
            <a:extLst>
              <a:ext uri="{FF2B5EF4-FFF2-40B4-BE49-F238E27FC236}">
                <a16:creationId xmlns:a16="http://schemas.microsoft.com/office/drawing/2014/main" id="{2BDBA704-DA7A-4F38-B64D-27EFF20DD0BB}"/>
              </a:ext>
            </a:extLst>
          </p:cNvPr>
          <p:cNvSpPr/>
          <p:nvPr/>
        </p:nvSpPr>
        <p:spPr>
          <a:xfrm>
            <a:off x="4199204" y="4410697"/>
            <a:ext cx="424395" cy="3731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Pfeil: nach rechts 15">
            <a:extLst>
              <a:ext uri="{FF2B5EF4-FFF2-40B4-BE49-F238E27FC236}">
                <a16:creationId xmlns:a16="http://schemas.microsoft.com/office/drawing/2014/main" id="{B9E9B225-09DE-4E2B-A5CA-E8288EED11DC}"/>
              </a:ext>
            </a:extLst>
          </p:cNvPr>
          <p:cNvSpPr/>
          <p:nvPr/>
        </p:nvSpPr>
        <p:spPr>
          <a:xfrm rot="10800000">
            <a:off x="11506012" y="1839313"/>
            <a:ext cx="424395" cy="3731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Pfeil: nach rechts 16">
            <a:extLst>
              <a:ext uri="{FF2B5EF4-FFF2-40B4-BE49-F238E27FC236}">
                <a16:creationId xmlns:a16="http://schemas.microsoft.com/office/drawing/2014/main" id="{B16822A0-E84C-4CEE-A097-567B2EFF71B3}"/>
              </a:ext>
            </a:extLst>
          </p:cNvPr>
          <p:cNvSpPr/>
          <p:nvPr/>
        </p:nvSpPr>
        <p:spPr>
          <a:xfrm rot="10800000">
            <a:off x="11506012" y="2326626"/>
            <a:ext cx="424395" cy="3731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feil: nach rechts 17">
            <a:extLst>
              <a:ext uri="{FF2B5EF4-FFF2-40B4-BE49-F238E27FC236}">
                <a16:creationId xmlns:a16="http://schemas.microsoft.com/office/drawing/2014/main" id="{953E4B8F-13B7-4716-A7EB-C3802234EAE3}"/>
              </a:ext>
            </a:extLst>
          </p:cNvPr>
          <p:cNvSpPr/>
          <p:nvPr/>
        </p:nvSpPr>
        <p:spPr>
          <a:xfrm rot="10800000">
            <a:off x="11506011" y="3814936"/>
            <a:ext cx="424395" cy="3731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Pfeil: nach rechts 18">
            <a:extLst>
              <a:ext uri="{FF2B5EF4-FFF2-40B4-BE49-F238E27FC236}">
                <a16:creationId xmlns:a16="http://schemas.microsoft.com/office/drawing/2014/main" id="{D67B7CA4-98C9-4E25-AEED-E076A8D6DB5E}"/>
              </a:ext>
            </a:extLst>
          </p:cNvPr>
          <p:cNvSpPr/>
          <p:nvPr/>
        </p:nvSpPr>
        <p:spPr>
          <a:xfrm rot="10800000">
            <a:off x="11506010" y="4808212"/>
            <a:ext cx="424395" cy="3731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Pfeil: nach rechts 19">
            <a:extLst>
              <a:ext uri="{FF2B5EF4-FFF2-40B4-BE49-F238E27FC236}">
                <a16:creationId xmlns:a16="http://schemas.microsoft.com/office/drawing/2014/main" id="{2EA260D3-E1F3-40A5-B593-5BF00249D25D}"/>
              </a:ext>
            </a:extLst>
          </p:cNvPr>
          <p:cNvSpPr/>
          <p:nvPr/>
        </p:nvSpPr>
        <p:spPr>
          <a:xfrm rot="10800000">
            <a:off x="11506010" y="5356464"/>
            <a:ext cx="424395" cy="3731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2321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4B5433-CC77-43EF-A0B2-07552830F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Conclusion: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6CDA11E-C47C-407A-9840-0EA31C7D1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This lets us add more category specific antonym pairs to the dimensions and help us to explain the semantic associations behind concepts on Wikipedia ;) </a:t>
            </a:r>
          </a:p>
        </p:txBody>
      </p:sp>
    </p:spTree>
    <p:extLst>
      <p:ext uri="{BB962C8B-B14F-4D97-AF65-F5344CB8AC3E}">
        <p14:creationId xmlns:p14="http://schemas.microsoft.com/office/powerpoint/2010/main" val="41095284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E92B10-1BB1-4CF8-8642-E5605291F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1783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Banana</a:t>
            </a:r>
          </a:p>
        </p:txBody>
      </p:sp>
      <p:pic>
        <p:nvPicPr>
          <p:cNvPr id="5" name="Inhaltsplatzhalter 4" descr="Ein Bild, das Auto, groß, Personen, weiß enthält.&#10;&#10;Automatisch generierte Beschreibung">
            <a:extLst>
              <a:ext uri="{FF2B5EF4-FFF2-40B4-BE49-F238E27FC236}">
                <a16:creationId xmlns:a16="http://schemas.microsoft.com/office/drawing/2014/main" id="{3DD3A901-0027-4172-9C37-9AE5540E2C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56254"/>
            <a:ext cx="3218411" cy="4351338"/>
          </a:xfrm>
        </p:spPr>
      </p:pic>
      <p:pic>
        <p:nvPicPr>
          <p:cNvPr id="7" name="Grafik 6" descr="Ein Bild, das Personen, Computer, weiß enthält.&#10;&#10;Automatisch generierte Beschreibung">
            <a:extLst>
              <a:ext uri="{FF2B5EF4-FFF2-40B4-BE49-F238E27FC236}">
                <a16:creationId xmlns:a16="http://schemas.microsoft.com/office/drawing/2014/main" id="{E8EABCDD-A946-4511-A318-4E8F08D259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8772" y="1829945"/>
            <a:ext cx="3510582" cy="4916087"/>
          </a:xfrm>
          <a:prstGeom prst="rect">
            <a:avLst/>
          </a:prstGeom>
        </p:spPr>
      </p:pic>
      <p:pic>
        <p:nvPicPr>
          <p:cNvPr id="9" name="Grafik 8" descr="Ein Bild, das Personen enthält.&#10;&#10;Automatisch generierte Beschreibung">
            <a:extLst>
              <a:ext uri="{FF2B5EF4-FFF2-40B4-BE49-F238E27FC236}">
                <a16:creationId xmlns:a16="http://schemas.microsoft.com/office/drawing/2014/main" id="{F48964C5-25A6-4FD1-8752-B6F29BDDAB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6388" y="1702268"/>
            <a:ext cx="3688926" cy="4903804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6F873325-E113-435B-9700-B6B98B9CF034}"/>
              </a:ext>
            </a:extLst>
          </p:cNvPr>
          <p:cNvSpPr txBox="1"/>
          <p:nvPr/>
        </p:nvSpPr>
        <p:spPr>
          <a:xfrm>
            <a:off x="788565" y="1115736"/>
            <a:ext cx="100248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Polar:				50 Hardcoded		Extended</a:t>
            </a:r>
          </a:p>
        </p:txBody>
      </p:sp>
    </p:spTree>
    <p:extLst>
      <p:ext uri="{BB962C8B-B14F-4D97-AF65-F5344CB8AC3E}">
        <p14:creationId xmlns:p14="http://schemas.microsoft.com/office/powerpoint/2010/main" val="36941571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D14D0E-1795-40BE-91B9-CBD758E95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820" y="7464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Cake</a:t>
            </a:r>
          </a:p>
        </p:txBody>
      </p:sp>
      <p:pic>
        <p:nvPicPr>
          <p:cNvPr id="5" name="Inhaltsplatzhalter 4" descr="Ein Bild, das draußen, Auto, groß, Personen enthält.&#10;&#10;Automatisch generierte Beschreibung">
            <a:extLst>
              <a:ext uri="{FF2B5EF4-FFF2-40B4-BE49-F238E27FC236}">
                <a16:creationId xmlns:a16="http://schemas.microsoft.com/office/drawing/2014/main" id="{31273AEC-2BB6-4019-BFA1-6947A6258A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92" y="1946923"/>
            <a:ext cx="3045936" cy="4351338"/>
          </a:xfr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0205DEC2-74BC-4A9A-8F4C-4C0F83B1F7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1358" y="1988911"/>
            <a:ext cx="3241083" cy="4695027"/>
          </a:xfrm>
          <a:prstGeom prst="rect">
            <a:avLst/>
          </a:prstGeom>
        </p:spPr>
      </p:pic>
      <p:pic>
        <p:nvPicPr>
          <p:cNvPr id="9" name="Grafik 8" descr="Ein Bild, das Auto, Personen, groß, weiß enthält.&#10;&#10;Automatisch generierte Beschreibung">
            <a:extLst>
              <a:ext uri="{FF2B5EF4-FFF2-40B4-BE49-F238E27FC236}">
                <a16:creationId xmlns:a16="http://schemas.microsoft.com/office/drawing/2014/main" id="{AA4D75CE-ADA0-4CCB-BAF3-E33D54FCDD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3288" y="2174033"/>
            <a:ext cx="3318712" cy="4609322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1329D6CB-A371-41D2-B83C-3B4AEED439DC}"/>
              </a:ext>
            </a:extLst>
          </p:cNvPr>
          <p:cNvSpPr txBox="1"/>
          <p:nvPr/>
        </p:nvSpPr>
        <p:spPr>
          <a:xfrm>
            <a:off x="788565" y="1115736"/>
            <a:ext cx="100248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Polar:				50 Hardcoded		Extended</a:t>
            </a:r>
          </a:p>
        </p:txBody>
      </p:sp>
    </p:spTree>
    <p:extLst>
      <p:ext uri="{BB962C8B-B14F-4D97-AF65-F5344CB8AC3E}">
        <p14:creationId xmlns:p14="http://schemas.microsoft.com/office/powerpoint/2010/main" val="32318060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41CD96-CF86-4036-8A82-FA96FE6B4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407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GERMANY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9CCC4F24-52A4-48BF-926A-EA1E6363FD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772" y="1690688"/>
            <a:ext cx="3187998" cy="4351338"/>
          </a:xfr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645EC427-6FFE-496C-A8E0-78F3F3C043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1646" y="1782148"/>
            <a:ext cx="4168751" cy="4351338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1A1E6D2D-054A-4ADD-855C-734AADCF64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7525" y="1909503"/>
            <a:ext cx="3081492" cy="4351338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F440401C-05AB-4BFD-B4E0-80F1A4B6E8C0}"/>
              </a:ext>
            </a:extLst>
          </p:cNvPr>
          <p:cNvSpPr txBox="1"/>
          <p:nvPr/>
        </p:nvSpPr>
        <p:spPr>
          <a:xfrm>
            <a:off x="788565" y="1115736"/>
            <a:ext cx="100248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Polar:				50 Hardcoded		Extended</a:t>
            </a:r>
          </a:p>
        </p:txBody>
      </p:sp>
    </p:spTree>
    <p:extLst>
      <p:ext uri="{BB962C8B-B14F-4D97-AF65-F5344CB8AC3E}">
        <p14:creationId xmlns:p14="http://schemas.microsoft.com/office/powerpoint/2010/main" val="3638925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74EA61-4224-4009-B66B-33AD7ACF0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1294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China</a:t>
            </a:r>
          </a:p>
        </p:txBody>
      </p:sp>
      <p:pic>
        <p:nvPicPr>
          <p:cNvPr id="5" name="Inhaltsplatzhalter 4" descr="Ein Bild, das Computer, Laptop, groß, weiß enthält.&#10;&#10;Automatisch generierte Beschreibung">
            <a:extLst>
              <a:ext uri="{FF2B5EF4-FFF2-40B4-BE49-F238E27FC236}">
                <a16:creationId xmlns:a16="http://schemas.microsoft.com/office/drawing/2014/main" id="{B388E2A2-98BB-40B4-9B1E-9D0C73C374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397" y="1611021"/>
            <a:ext cx="3342006" cy="4351338"/>
          </a:xfrm>
        </p:spPr>
      </p:pic>
      <p:pic>
        <p:nvPicPr>
          <p:cNvPr id="7" name="Grafik 6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51302222-9B75-455F-BC8A-C7155736AA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6876" y="1474912"/>
            <a:ext cx="4338248" cy="4487447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96E3AF68-A3D1-4F64-9C58-2A680024D8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2512" y="1922204"/>
            <a:ext cx="2860699" cy="4040155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9618AC26-67F4-4CE6-B06F-38527A1719EA}"/>
              </a:ext>
            </a:extLst>
          </p:cNvPr>
          <p:cNvSpPr txBox="1"/>
          <p:nvPr/>
        </p:nvSpPr>
        <p:spPr>
          <a:xfrm>
            <a:off x="788565" y="1115736"/>
            <a:ext cx="100248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Polar:				50 Hardcoded		Extended</a:t>
            </a:r>
          </a:p>
        </p:txBody>
      </p:sp>
    </p:spTree>
    <p:extLst>
      <p:ext uri="{BB962C8B-B14F-4D97-AF65-F5344CB8AC3E}">
        <p14:creationId xmlns:p14="http://schemas.microsoft.com/office/powerpoint/2010/main" val="23126650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252C81-8514-46AC-8C9E-452FD6B9D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7680" y="4805679"/>
            <a:ext cx="3441324" cy="880951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6000" dirty="0"/>
              <a:t>China</a:t>
            </a:r>
          </a:p>
        </p:txBody>
      </p:sp>
      <p:pic>
        <p:nvPicPr>
          <p:cNvPr id="7" name="内容占位符 6" descr="图片包含 大, 白色, 游戏机&#10;&#10;描述已自动生成">
            <a:extLst>
              <a:ext uri="{FF2B5EF4-FFF2-40B4-BE49-F238E27FC236}">
                <a16:creationId xmlns:a16="http://schemas.microsoft.com/office/drawing/2014/main" id="{2E30437B-6AF8-44EE-9101-32BB919967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346" y="93061"/>
            <a:ext cx="4211974" cy="3116860"/>
          </a:xfrm>
          <a:prstGeom prst="rect">
            <a:avLst/>
          </a:prstGeom>
        </p:spPr>
      </p:pic>
      <p:pic>
        <p:nvPicPr>
          <p:cNvPr id="9" name="图片 8" descr="图片包含 室内, 游戏机, 书, 不同&#10;&#10;描述已自动生成">
            <a:extLst>
              <a:ext uri="{FF2B5EF4-FFF2-40B4-BE49-F238E27FC236}">
                <a16:creationId xmlns:a16="http://schemas.microsoft.com/office/drawing/2014/main" id="{2D71E216-AB9A-4EAF-A904-04C1991442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346" y="3236182"/>
            <a:ext cx="4583360" cy="3437519"/>
          </a:xfrm>
          <a:prstGeom prst="rect">
            <a:avLst/>
          </a:prstGeom>
        </p:spPr>
      </p:pic>
      <p:pic>
        <p:nvPicPr>
          <p:cNvPr id="11" name="图片 10" descr="图片包含 不同, 游戏机, 电脑, 束&#10;&#10;描述已自动生成">
            <a:extLst>
              <a:ext uri="{FF2B5EF4-FFF2-40B4-BE49-F238E27FC236}">
                <a16:creationId xmlns:a16="http://schemas.microsoft.com/office/drawing/2014/main" id="{B1BA8E2D-4CFA-420F-B7DF-BB232AFEFE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3866" y="93061"/>
            <a:ext cx="5603240" cy="3558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6480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09FBA9-B31A-448A-8961-FBFC5AA97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918"/>
            <a:ext cx="10515600" cy="1325563"/>
          </a:xfrm>
        </p:spPr>
        <p:txBody>
          <a:bodyPr/>
          <a:lstStyle/>
          <a:p>
            <a:r>
              <a:rPr lang="en-US" dirty="0"/>
              <a:t>Example Countries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701968E-8E01-4CB7-9BAA-A12F2649C5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1571"/>
            <a:ext cx="10515600" cy="4935392"/>
          </a:xfrm>
        </p:spPr>
        <p:txBody>
          <a:bodyPr>
            <a:normAutofit fontScale="85000" lnSpcReduction="10000"/>
          </a:bodyPr>
          <a:lstStyle/>
          <a:p>
            <a:r>
              <a:rPr lang="en-US" sz="2400" dirty="0"/>
              <a:t>Used Wikipedia pages of Countries with biggest GDP</a:t>
            </a:r>
          </a:p>
          <a:p>
            <a:r>
              <a:rPr lang="en-US" sz="2400" dirty="0"/>
              <a:t>United States, China, Japan, Germany, United Kingdom, France, India, Italy, Canada, Russia</a:t>
            </a:r>
          </a:p>
          <a:p>
            <a:r>
              <a:rPr lang="en-US" sz="2400" dirty="0"/>
              <a:t>Generated Antonym pairs:  1677 (adding more countries didn’t increase this Number too much)</a:t>
            </a:r>
          </a:p>
          <a:p>
            <a:r>
              <a:rPr lang="en-US" sz="2400" dirty="0"/>
              <a:t>Applied Polar with 300 Dimensions</a:t>
            </a:r>
          </a:p>
          <a:p>
            <a:endParaRPr lang="en-US" sz="2400" dirty="0"/>
          </a:p>
          <a:p>
            <a:r>
              <a:rPr lang="en-US" sz="2400" dirty="0"/>
              <a:t>First observation: </a:t>
            </a:r>
            <a:r>
              <a:rPr lang="en-US" sz="2400" b="1" dirty="0"/>
              <a:t>Most</a:t>
            </a:r>
            <a:r>
              <a:rPr lang="en-US" sz="2400" dirty="0"/>
              <a:t> generated antonyms are very general and non-expressive for the category, e.g.</a:t>
            </a:r>
          </a:p>
          <a:p>
            <a:pPr lvl="1"/>
            <a:r>
              <a:rPr lang="en-US" altLang="en-US" sz="2600" dirty="0">
                <a:solidFill>
                  <a:srgbClr val="000000"/>
                </a:solidFill>
                <a:latin typeface="Arial Unicode MS"/>
                <a:ea typeface="Courier New" panose="02070309020205020404" pitchFamily="49" charset="0"/>
              </a:rPr>
              <a:t>('known', 'unknown'), ('equal', 'differ'), ('central', 'peripheral'),('major', 'minor'), ('square', 'round'), ('straight', 'crooked'), ('most', 'fewest'), ('most', 'least'), (</a:t>
            </a:r>
            <a:r>
              <a:rPr lang="en-US" altLang="en-US" sz="2600" i="1" dirty="0">
                <a:solidFill>
                  <a:srgbClr val="000000"/>
                </a:solidFill>
                <a:latin typeface="Arial Unicode MS"/>
                <a:ea typeface="Courier New" panose="02070309020205020404" pitchFamily="49" charset="0"/>
              </a:rPr>
              <a:t>'uppercase</a:t>
            </a:r>
            <a:r>
              <a:rPr lang="en-US" altLang="en-US" sz="2600" dirty="0">
                <a:solidFill>
                  <a:srgbClr val="000000"/>
                </a:solidFill>
                <a:latin typeface="Arial Unicode MS"/>
                <a:ea typeface="Courier New" panose="02070309020205020404" pitchFamily="49" charset="0"/>
              </a:rPr>
              <a:t>', 'lowercase'), ('new', 'old'), ('new', 'worn'), ('least', 'most’) ('notice', 'ignore'), ('marked', 'unmarked'), ('worsen', 'better'), ('refuse', 'accept'), </a:t>
            </a:r>
          </a:p>
          <a:p>
            <a:r>
              <a:rPr lang="en-US" altLang="en-US" sz="2400" dirty="0">
                <a:latin typeface="Arial Unicode MS"/>
              </a:rPr>
              <a:t>However, </a:t>
            </a:r>
            <a:r>
              <a:rPr lang="en-US" altLang="en-US" sz="2400" i="1" dirty="0">
                <a:latin typeface="Arial Unicode MS"/>
              </a:rPr>
              <a:t>some</a:t>
            </a:r>
            <a:r>
              <a:rPr lang="en-US" altLang="en-US" sz="2400" dirty="0">
                <a:latin typeface="Arial Unicode MS"/>
              </a:rPr>
              <a:t> interesting ones:</a:t>
            </a:r>
          </a:p>
          <a:p>
            <a:pPr lvl="1"/>
            <a:r>
              <a:rPr lang="en-US" altLang="en-US" sz="2600" dirty="0"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('north', 'south’), ('urban', 'rural'),</a:t>
            </a:r>
            <a:r>
              <a:rPr lang="en-US" alt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600" dirty="0"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('military', 'civilian'),</a:t>
            </a:r>
            <a:r>
              <a:rPr lang="en-US" alt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600" dirty="0"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('nuclear', 'conventional'),</a:t>
            </a:r>
            <a:r>
              <a:rPr lang="en-US" alt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600" dirty="0"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('civil', 'uncivil'),</a:t>
            </a:r>
            <a:r>
              <a:rPr lang="en-US" alt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600" dirty="0"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('war', 'peace'),</a:t>
            </a:r>
            <a:r>
              <a:rPr lang="en-US" alt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600" dirty="0"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('export', 'import')</a:t>
            </a:r>
            <a:endParaRPr lang="en-US" alt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en-US" sz="4800" dirty="0">
              <a:latin typeface="Arial" panose="020B0604020202020204" pitchFamily="34" charset="0"/>
            </a:endParaRPr>
          </a:p>
          <a:p>
            <a:endParaRPr lang="en-US" altLang="en-US" sz="4800" dirty="0">
              <a:latin typeface="Arial" panose="020B0604020202020204" pitchFamily="34" charset="0"/>
            </a:endParaRPr>
          </a:p>
          <a:p>
            <a:endParaRPr lang="en-US" altLang="en-US" sz="4000" dirty="0">
              <a:latin typeface="Arial" panose="020B0604020202020204" pitchFamily="34" charset="0"/>
            </a:endParaRPr>
          </a:p>
          <a:p>
            <a:endParaRPr lang="en-US" altLang="en-US" sz="2400" dirty="0">
              <a:latin typeface="Arial" panose="020B0604020202020204" pitchFamily="34" charset="0"/>
            </a:endParaRPr>
          </a:p>
          <a:p>
            <a:endParaRPr lang="en-US" altLang="en-US" sz="1100" dirty="0">
              <a:solidFill>
                <a:srgbClr val="000000"/>
              </a:solidFill>
              <a:latin typeface="Arial Unicode MS"/>
            </a:endParaRPr>
          </a:p>
          <a:p>
            <a:endParaRPr lang="en-US" altLang="en-US" sz="1100" dirty="0"/>
          </a:p>
          <a:p>
            <a:endParaRPr lang="en-US" altLang="en-US" dirty="0">
              <a:latin typeface="Arial" panose="020B0604020202020204" pitchFamily="34" charset="0"/>
            </a:endParaRPr>
          </a:p>
          <a:p>
            <a:endParaRPr lang="en-US" sz="1400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90C28AEA-9679-4311-ABBA-93A9105B4D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606D6E67-6903-4874-BDEA-84DB0A1B9A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D9D53B81-E0AC-475D-A37F-DF58ADC923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2425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F8680045-7709-48DC-AAF5-9FC15E116C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3949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7">
            <a:extLst>
              <a:ext uri="{FF2B5EF4-FFF2-40B4-BE49-F238E27FC236}">
                <a16:creationId xmlns:a16="http://schemas.microsoft.com/office/drawing/2014/main" id="{96F12505-EB4D-4DB4-8C4D-408000BA61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5473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BAAF8366-4613-4F08-99E3-F5F5CAFC4A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6997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9">
            <a:extLst>
              <a:ext uri="{FF2B5EF4-FFF2-40B4-BE49-F238E27FC236}">
                <a16:creationId xmlns:a16="http://schemas.microsoft.com/office/drawing/2014/main" id="{0D595499-015E-4FF1-A110-F65A8F75F4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7008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09098E-0E56-4F15-BF0C-7F8548110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USA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0F489E1C-4384-41B9-9FA9-7AA8133187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0725" y="365125"/>
            <a:ext cx="4193766" cy="5924649"/>
          </a:xfrm>
        </p:spPr>
      </p:pic>
      <p:sp>
        <p:nvSpPr>
          <p:cNvPr id="3" name="Pfeil: nach rechts 2">
            <a:extLst>
              <a:ext uri="{FF2B5EF4-FFF2-40B4-BE49-F238E27FC236}">
                <a16:creationId xmlns:a16="http://schemas.microsoft.com/office/drawing/2014/main" id="{5A634A05-518B-4285-B913-F0BEB9E3F250}"/>
              </a:ext>
            </a:extLst>
          </p:cNvPr>
          <p:cNvSpPr/>
          <p:nvPr/>
        </p:nvSpPr>
        <p:spPr>
          <a:xfrm>
            <a:off x="3221372" y="1690688"/>
            <a:ext cx="645953" cy="3271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feil: nach rechts 5">
            <a:extLst>
              <a:ext uri="{FF2B5EF4-FFF2-40B4-BE49-F238E27FC236}">
                <a16:creationId xmlns:a16="http://schemas.microsoft.com/office/drawing/2014/main" id="{4064FE34-2504-4E51-BD1A-86A222748102}"/>
              </a:ext>
            </a:extLst>
          </p:cNvPr>
          <p:cNvSpPr/>
          <p:nvPr/>
        </p:nvSpPr>
        <p:spPr>
          <a:xfrm>
            <a:off x="3221371" y="3433501"/>
            <a:ext cx="645953" cy="3271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6193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252C81-8514-46AC-8C9E-452FD6B9D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China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A2CA055D-F191-4D34-8A89-8626B49394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2448" y="365125"/>
            <a:ext cx="4647104" cy="6256995"/>
          </a:xfrm>
        </p:spPr>
      </p:pic>
      <p:sp>
        <p:nvSpPr>
          <p:cNvPr id="4" name="Pfeil: nach rechts 3">
            <a:extLst>
              <a:ext uri="{FF2B5EF4-FFF2-40B4-BE49-F238E27FC236}">
                <a16:creationId xmlns:a16="http://schemas.microsoft.com/office/drawing/2014/main" id="{F0273F9D-28AA-4C24-841A-41FDB71EE65A}"/>
              </a:ext>
            </a:extLst>
          </p:cNvPr>
          <p:cNvSpPr/>
          <p:nvPr/>
        </p:nvSpPr>
        <p:spPr>
          <a:xfrm flipH="1">
            <a:off x="8682605" y="1027906"/>
            <a:ext cx="729843" cy="3271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feil: nach rechts 5">
            <a:extLst>
              <a:ext uri="{FF2B5EF4-FFF2-40B4-BE49-F238E27FC236}">
                <a16:creationId xmlns:a16="http://schemas.microsoft.com/office/drawing/2014/main" id="{D0C14A41-B22C-40BD-85F3-BB87335B74E5}"/>
              </a:ext>
            </a:extLst>
          </p:cNvPr>
          <p:cNvSpPr/>
          <p:nvPr/>
        </p:nvSpPr>
        <p:spPr>
          <a:xfrm>
            <a:off x="2863442" y="2904995"/>
            <a:ext cx="645953" cy="3271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feil: nach rechts 6">
            <a:extLst>
              <a:ext uri="{FF2B5EF4-FFF2-40B4-BE49-F238E27FC236}">
                <a16:creationId xmlns:a16="http://schemas.microsoft.com/office/drawing/2014/main" id="{F74F96C4-B8DF-4231-A10B-E2A0F84797C6}"/>
              </a:ext>
            </a:extLst>
          </p:cNvPr>
          <p:cNvSpPr/>
          <p:nvPr/>
        </p:nvSpPr>
        <p:spPr>
          <a:xfrm>
            <a:off x="2863441" y="5421692"/>
            <a:ext cx="645953" cy="3271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feil: nach rechts 7">
            <a:extLst>
              <a:ext uri="{FF2B5EF4-FFF2-40B4-BE49-F238E27FC236}">
                <a16:creationId xmlns:a16="http://schemas.microsoft.com/office/drawing/2014/main" id="{8C7BAC11-5DD2-4CF8-85FA-8BB27E662A6F}"/>
              </a:ext>
            </a:extLst>
          </p:cNvPr>
          <p:cNvSpPr/>
          <p:nvPr/>
        </p:nvSpPr>
        <p:spPr>
          <a:xfrm flipH="1">
            <a:off x="8682604" y="4250676"/>
            <a:ext cx="729843" cy="3271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980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63AC02-76A4-46AA-BF20-6AB8CE7EF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Same for music genres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663F41A-4C8A-4FB5-A6CA-0EFB6203536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96554" y="2308524"/>
            <a:ext cx="10630967" cy="338554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latin typeface="Arial Unicode MS"/>
                <a:ea typeface="Courier New" panose="02070309020205020404" pitchFamily="49" charset="0"/>
              </a:rPr>
              <a:t>We marked in </a:t>
            </a:r>
            <a:r>
              <a:rPr lang="en-US" altLang="en-US" sz="2000" dirty="0">
                <a:solidFill>
                  <a:srgbClr val="FF0000"/>
                </a:solidFill>
                <a:latin typeface="Arial Unicode MS"/>
                <a:ea typeface="Courier New" panose="02070309020205020404" pitchFamily="49" charset="0"/>
              </a:rPr>
              <a:t>red</a:t>
            </a:r>
            <a:r>
              <a:rPr lang="en-US" altLang="en-US" sz="2000" dirty="0">
                <a:latin typeface="Arial Unicode MS"/>
                <a:ea typeface="Courier New" panose="02070309020205020404" pitchFamily="49" charset="0"/>
              </a:rPr>
              <a:t> the pairs we think are interesting: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effectLst/>
              <a:latin typeface="Arial Unicode MS"/>
              <a:ea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Courier New" panose="02070309020205020404" pitchFamily="49" charset="0"/>
              </a:rPr>
              <a:t>('popular', 'unpopular'), ('like', 'dislike')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, ('like', 'unlike'),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Courier New" panose="02070309020205020404" pitchFamily="49" charset="0"/>
              </a:rPr>
              <a:t>('traditional', 'nontraditional'),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('equal', 'differ'), ('most', 'fewest'), ('most', 'least'), ('on', 'off’),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Courier New" panose="02070309020205020404" pitchFamily="49" charset="0"/>
              </a:rPr>
              <a:t>('western', 'eastern')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, ('many', 'few'), ('deviate', 'conform'), ('take', 'give'), ('accept', 'refuse'), ('necessitate', 'obviate'), ('consume', 'abstain'), ('claim', 'disclaim’),  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Courier New" panose="02070309020205020404" pitchFamily="49" charset="0"/>
              </a:rPr>
              <a:t>'sound', 'silence')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, ('have', 'lack'),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Courier New" panose="02070309020205020404" pitchFamily="49" charset="0"/>
              </a:rPr>
              <a:t>('new', 'old')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, ('new', 'worn'), ('adopted', 'native'), ('record', 'erase'), ('studio', 'location'), ('particular', 'general'), ('specific', 'general’),  ('specific', 'nonspecific'), ('used', 'misused'), ('general', 'particular'), ('general', 'specific'), ('general', 'local'), ('more', 'less'), ('more', 'fewer'), ('familiar', 'unfamiliar'), ('familiar', 'strange’), ('win', 'lose'), ('gain', 'reduce'), 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Courier New" panose="02070309020205020404" pitchFamily="49" charset="0"/>
              </a:rPr>
              <a:t>'popularity', 'unpopularity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'), ('powerful', 'powerless'), ('appearance', 'disappearance'), ('late', 'early'), ('begin', 'end'), ('start', 'stop'), ('cover', 'uncover’)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6333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45AA07-2C04-4A90-B333-2CE6F5D12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21437"/>
            <a:ext cx="10515600" cy="1325563"/>
          </a:xfrm>
        </p:spPr>
        <p:txBody>
          <a:bodyPr/>
          <a:lstStyle/>
          <a:p>
            <a:r>
              <a:rPr lang="en-US" dirty="0"/>
              <a:t>First Conclusion: We need some “Guidance”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30019AF-E97D-4664-B0E7-9FBB96A60E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69279"/>
            <a:ext cx="10515600" cy="95113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“Hard code“ 50 specialized pairs for each category</a:t>
            </a:r>
          </a:p>
          <a:p>
            <a:r>
              <a:rPr lang="en-US" dirty="0"/>
              <a:t>Example Country: Observation: Many don’t have “real” antonyms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7741D961-6975-4DAB-B1AC-204E6915C720}"/>
              </a:ext>
            </a:extLst>
          </p:cNvPr>
          <p:cNvSpPr txBox="1"/>
          <p:nvPr/>
        </p:nvSpPr>
        <p:spPr>
          <a:xfrm>
            <a:off x="730367" y="1661019"/>
            <a:ext cx="2776756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Geographic</a:t>
            </a:r>
          </a:p>
          <a:p>
            <a:r>
              <a:rPr lang="en-US" dirty="0"/>
              <a:t>east west</a:t>
            </a:r>
          </a:p>
          <a:p>
            <a:r>
              <a:rPr lang="en-US" dirty="0"/>
              <a:t>north south</a:t>
            </a:r>
          </a:p>
          <a:p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europa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asia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america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eurasien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africa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australia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scandinavian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baltic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america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russia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america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china</a:t>
            </a:r>
          </a:p>
          <a:p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russia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china</a:t>
            </a:r>
          </a:p>
          <a:p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atlantic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pacific</a:t>
            </a:r>
          </a:p>
          <a:p>
            <a:endParaRPr lang="en-US" dirty="0"/>
          </a:p>
          <a:p>
            <a:r>
              <a:rPr lang="en-US" b="1" dirty="0"/>
              <a:t>Language</a:t>
            </a:r>
            <a:r>
              <a:rPr lang="en-US" dirty="0"/>
              <a:t>:</a:t>
            </a:r>
          </a:p>
          <a:p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latino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hispanic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english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russian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english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chinese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english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spanish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spanish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portuguese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DB8A2132-AD93-4CD7-8029-74BB1093BBF4}"/>
              </a:ext>
            </a:extLst>
          </p:cNvPr>
          <p:cNvSpPr txBox="1"/>
          <p:nvPr/>
        </p:nvSpPr>
        <p:spPr>
          <a:xfrm>
            <a:off x="3704001" y="1661019"/>
            <a:ext cx="277675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Landscape</a:t>
            </a:r>
            <a:r>
              <a:rPr lang="en-US" dirty="0"/>
              <a:t>: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ocean land</a:t>
            </a:r>
          </a:p>
          <a:p>
            <a:r>
              <a:rPr lang="en-US" dirty="0"/>
              <a:t>large small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arctic</a:t>
            </a:r>
            <a:r>
              <a:rPr lang="en-US" dirty="0"/>
              <a:t> southern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island neighbor</a:t>
            </a:r>
          </a:p>
          <a:p>
            <a:r>
              <a:rPr lang="en-US" dirty="0"/>
              <a:t>flat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mountain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coast border</a:t>
            </a:r>
          </a:p>
          <a:p>
            <a:r>
              <a:rPr lang="en-US" dirty="0"/>
              <a:t>metropolitan rural</a:t>
            </a:r>
          </a:p>
          <a:p>
            <a:r>
              <a:rPr lang="en-US" dirty="0"/>
              <a:t>cityside countryside</a:t>
            </a:r>
          </a:p>
          <a:p>
            <a:r>
              <a:rPr lang="en-US" dirty="0"/>
              <a:t>big tiny</a:t>
            </a:r>
          </a:p>
          <a:p>
            <a:r>
              <a:rPr lang="en-US" dirty="0"/>
              <a:t>long wide</a:t>
            </a:r>
          </a:p>
          <a:p>
            <a:endParaRPr lang="en-US" dirty="0"/>
          </a:p>
          <a:p>
            <a:r>
              <a:rPr lang="en-US" b="1" dirty="0"/>
              <a:t>Colors:</a:t>
            </a:r>
          </a:p>
          <a:p>
            <a:r>
              <a:rPr lang="en-US" dirty="0"/>
              <a:t>black white</a:t>
            </a:r>
          </a:p>
          <a:p>
            <a:r>
              <a:rPr lang="en-US" dirty="0"/>
              <a:t>brown yellow</a:t>
            </a:r>
          </a:p>
          <a:p>
            <a:r>
              <a:rPr lang="en-US" dirty="0"/>
              <a:t>grey green</a:t>
            </a:r>
          </a:p>
          <a:p>
            <a:r>
              <a:rPr lang="en-US" dirty="0"/>
              <a:t>grey blue</a:t>
            </a:r>
          </a:p>
          <a:p>
            <a:endParaRPr lang="en-US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C5FC919A-A610-4688-8C88-A09689730808}"/>
              </a:ext>
            </a:extLst>
          </p:cNvPr>
          <p:cNvSpPr txBox="1"/>
          <p:nvPr/>
        </p:nvSpPr>
        <p:spPr>
          <a:xfrm>
            <a:off x="6319138" y="1661019"/>
            <a:ext cx="329687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Politics&amp; People:</a:t>
            </a:r>
          </a:p>
          <a:p>
            <a:r>
              <a:rPr lang="en-US" dirty="0"/>
              <a:t>civilized uncivilized</a:t>
            </a:r>
          </a:p>
          <a:p>
            <a:r>
              <a:rPr lang="en-US" dirty="0"/>
              <a:t>modern traditional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catholic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muslim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catholic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buddhism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hindi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muslim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dirty="0"/>
              <a:t>democratic monarchic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potato rice</a:t>
            </a:r>
          </a:p>
          <a:p>
            <a:r>
              <a:rPr lang="en-US" dirty="0"/>
              <a:t>calm busy</a:t>
            </a:r>
          </a:p>
          <a:p>
            <a:r>
              <a:rPr lang="en-US" dirty="0"/>
              <a:t>cosmopolitan provincial</a:t>
            </a:r>
          </a:p>
          <a:p>
            <a:r>
              <a:rPr lang="en-US" dirty="0"/>
              <a:t>touristy limited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6BC21772-013C-486E-A692-4798404D0CB9}"/>
              </a:ext>
            </a:extLst>
          </p:cNvPr>
          <p:cNvSpPr txBox="1"/>
          <p:nvPr/>
        </p:nvSpPr>
        <p:spPr>
          <a:xfrm>
            <a:off x="9370502" y="1669407"/>
            <a:ext cx="258660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Weather:</a:t>
            </a:r>
          </a:p>
          <a:p>
            <a:r>
              <a:rPr lang="en-US" dirty="0"/>
              <a:t>dry humid</a:t>
            </a:r>
          </a:p>
          <a:p>
            <a:r>
              <a:rPr lang="en-US" dirty="0"/>
              <a:t>hot cold</a:t>
            </a:r>
          </a:p>
          <a:p>
            <a:r>
              <a:rPr lang="en-US" dirty="0"/>
              <a:t>tropical </a:t>
            </a:r>
            <a:r>
              <a:rPr lang="en-US" dirty="0" err="1"/>
              <a:t>mediterranean</a:t>
            </a:r>
            <a:endParaRPr lang="en-US" dirty="0"/>
          </a:p>
          <a:p>
            <a:r>
              <a:rPr lang="en-US" dirty="0"/>
              <a:t>desert vegetation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Money making</a:t>
            </a:r>
            <a:r>
              <a:rPr lang="en-US" dirty="0"/>
              <a:t>:</a:t>
            </a:r>
          </a:p>
          <a:p>
            <a:r>
              <a:rPr lang="en-US" dirty="0"/>
              <a:t>export import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banking agriculture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port airport</a:t>
            </a:r>
          </a:p>
          <a:p>
            <a:r>
              <a:rPr lang="en-US" dirty="0"/>
              <a:t>developed undeveloped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first third</a:t>
            </a:r>
          </a:p>
          <a:p>
            <a:r>
              <a:rPr lang="en-US" dirty="0"/>
              <a:t>poor rich</a:t>
            </a:r>
          </a:p>
          <a:p>
            <a:r>
              <a:rPr lang="en-US" dirty="0"/>
              <a:t>farming development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7182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/>
      <p:bldP spid="7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F8CCB7-EEF4-49EA-B3CD-B6F2CFDB5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203201"/>
            <a:ext cx="10515599" cy="539750"/>
          </a:xfrm>
        </p:spPr>
        <p:txBody>
          <a:bodyPr>
            <a:normAutofit fontScale="90000"/>
          </a:bodyPr>
          <a:lstStyle/>
          <a:p>
            <a:r>
              <a:rPr lang="en-US" sz="4000" b="1" dirty="0"/>
              <a:t>Generate Antonyms  </a:t>
            </a:r>
            <a:r>
              <a:rPr lang="en-US" sz="4000" dirty="0"/>
              <a:t>(Three different approaches)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BC6AC6F-471C-4D8D-BB74-EC7480F079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2475" y="1082675"/>
            <a:ext cx="10515600" cy="5572124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Second Approach</a:t>
            </a:r>
            <a:r>
              <a:rPr lang="en-US" sz="2400" dirty="0"/>
              <a:t>:</a:t>
            </a:r>
          </a:p>
          <a:p>
            <a:pPr marL="0" indent="0">
              <a:buNone/>
            </a:pPr>
            <a:r>
              <a:rPr lang="en-US" sz="2400" dirty="0"/>
              <a:t>1. Create root antonyms for selected category (e.g. Countries)</a:t>
            </a:r>
          </a:p>
          <a:p>
            <a:pPr marL="0" indent="0">
              <a:buNone/>
            </a:pPr>
            <a:r>
              <a:rPr lang="en-US" sz="2400" dirty="0"/>
              <a:t>    </a:t>
            </a:r>
            <a:r>
              <a:rPr lang="en-US" sz="1800" dirty="0"/>
              <a:t>a. create 50 different antonym pairs by hand</a:t>
            </a:r>
          </a:p>
          <a:p>
            <a:pPr marL="0" indent="0">
              <a:buNone/>
            </a:pPr>
            <a:r>
              <a:rPr lang="en-US" sz="1800" dirty="0"/>
              <a:t>     b. select 50 antonym pairs from original antonyms which are most similar topic (country)</a:t>
            </a:r>
          </a:p>
          <a:p>
            <a:pPr marL="0" indent="0">
              <a:buNone/>
            </a:pPr>
            <a:r>
              <a:rPr lang="en-US" sz="2400" dirty="0"/>
              <a:t>2. Generate new antonym pairs from root antonym</a:t>
            </a:r>
          </a:p>
          <a:p>
            <a:pPr marL="0" indent="0">
              <a:buNone/>
            </a:pPr>
            <a:r>
              <a:rPr lang="en-US" altLang="zh-CN" sz="2400" dirty="0"/>
              <a:t>    </a:t>
            </a:r>
            <a:r>
              <a:rPr lang="en-US" altLang="zh-CN" sz="1800" dirty="0"/>
              <a:t>a. for every word in root antonyms find its synonym, hyponym set , then find antonyms for all these words        using wordnet. </a:t>
            </a:r>
            <a:r>
              <a:rPr lang="en-US" altLang="zh-CN" sz="1800" i="1" dirty="0"/>
              <a:t>(</a:t>
            </a:r>
            <a:r>
              <a:rPr lang="en-US" altLang="zh-CN" sz="1800" i="1" dirty="0">
                <a:solidFill>
                  <a:srgbClr val="FF0000"/>
                </a:solidFill>
              </a:rPr>
              <a:t>observation: </a:t>
            </a:r>
            <a:r>
              <a:rPr lang="en-US" altLang="zh-CN" sz="1800" i="1" dirty="0"/>
              <a:t>wordnet can only produce few antonym pairs) </a:t>
            </a:r>
          </a:p>
          <a:p>
            <a:pPr marL="0" indent="0">
              <a:buNone/>
            </a:pPr>
            <a:r>
              <a:rPr lang="en-US" altLang="zh-CN" sz="1800" i="1" dirty="0">
                <a:solidFill>
                  <a:srgbClr val="FF0000"/>
                </a:solidFill>
              </a:rPr>
              <a:t>     </a:t>
            </a:r>
            <a:r>
              <a:rPr lang="en-US" altLang="zh-CN" sz="1800" dirty="0"/>
              <a:t>b. for every word in root antonyms find its synonym and antonym from API: </a:t>
            </a:r>
            <a:r>
              <a:rPr lang="de-DE" altLang="zh-CN" sz="1600" i="1" dirty="0">
                <a:hlinkClick r:id="rId2"/>
              </a:rPr>
              <a:t>http://www.thesaurus.com</a:t>
            </a:r>
            <a:r>
              <a:rPr lang="de-DE" altLang="zh-CN" sz="1600" i="1" dirty="0"/>
              <a:t> </a:t>
            </a:r>
            <a:r>
              <a:rPr lang="de-DE" altLang="zh-CN" sz="1800" dirty="0"/>
              <a:t>using</a:t>
            </a:r>
            <a:r>
              <a:rPr lang="de-DE" altLang="zh-CN" sz="1600" i="1" dirty="0"/>
              <a:t>   </a:t>
            </a:r>
            <a:r>
              <a:rPr lang="de-DE" altLang="zh-CN" sz="1800" dirty="0"/>
              <a:t>Web Crawler</a:t>
            </a:r>
            <a:r>
              <a:rPr lang="en-US" altLang="zh-CN" sz="1800" dirty="0"/>
              <a:t>. </a:t>
            </a:r>
            <a:r>
              <a:rPr lang="en-US" altLang="zh-CN" sz="1800" i="1" dirty="0"/>
              <a:t>(</a:t>
            </a:r>
            <a:r>
              <a:rPr lang="en-US" altLang="zh-CN" sz="1800" i="1" dirty="0">
                <a:solidFill>
                  <a:srgbClr val="FF0000"/>
                </a:solidFill>
              </a:rPr>
              <a:t>observation: </a:t>
            </a:r>
            <a:r>
              <a:rPr lang="en-US" altLang="zh-CN" sz="1800" i="1" dirty="0"/>
              <a:t>this method produce plenty of antonym pairs) </a:t>
            </a:r>
          </a:p>
          <a:p>
            <a:pPr marL="0" indent="0">
              <a:buNone/>
            </a:pPr>
            <a:r>
              <a:rPr lang="en-US" altLang="zh-CN" sz="2400" dirty="0"/>
              <a:t>3. Combine all generated antonym pairs</a:t>
            </a:r>
          </a:p>
          <a:p>
            <a:pPr marL="0" indent="0">
              <a:buNone/>
            </a:pPr>
            <a:r>
              <a:rPr lang="en-US" altLang="zh-CN" sz="1800" dirty="0"/>
              <a:t>     a. do some processing to root antonym pairs, antonym pairs from wordnet, antonym pairs from API</a:t>
            </a:r>
          </a:p>
          <a:p>
            <a:pPr marL="0" indent="0">
              <a:buNone/>
            </a:pPr>
            <a:r>
              <a:rPr lang="en-US" altLang="zh-CN" sz="1800" dirty="0"/>
              <a:t>     b. collect all three antonym pairs set to generate </a:t>
            </a:r>
            <a:r>
              <a:rPr lang="en-US" altLang="zh-CN" sz="1800" b="1" dirty="0">
                <a:solidFill>
                  <a:srgbClr val="002060"/>
                </a:solidFill>
              </a:rPr>
              <a:t>final antonym </a:t>
            </a:r>
            <a:r>
              <a:rPr lang="en-US" altLang="zh-CN" sz="1800" dirty="0"/>
              <a:t>pairs</a:t>
            </a:r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28140328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F8CCB7-EEF4-49EA-B3CD-B6F2CFDB5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476" y="450850"/>
            <a:ext cx="10515599" cy="539750"/>
          </a:xfrm>
        </p:spPr>
        <p:txBody>
          <a:bodyPr>
            <a:normAutofit fontScale="90000"/>
          </a:bodyPr>
          <a:lstStyle/>
          <a:p>
            <a:r>
              <a:rPr lang="en-US" sz="4000" b="1" dirty="0"/>
              <a:t>Apply Polar Framework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BC6AC6F-471C-4D8D-BB74-EC7480F079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2475" y="1082675"/>
            <a:ext cx="10515600" cy="5572124"/>
          </a:xfrm>
        </p:spPr>
        <p:txBody>
          <a:bodyPr/>
          <a:lstStyle/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en-US" altLang="zh-CN" sz="18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0BD6EF8-0223-4DB3-B4B9-9F4BCB45E10D}"/>
              </a:ext>
            </a:extLst>
          </p:cNvPr>
          <p:cNvSpPr/>
          <p:nvPr/>
        </p:nvSpPr>
        <p:spPr>
          <a:xfrm>
            <a:off x="752475" y="1381125"/>
            <a:ext cx="10163175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CN" sz="2400" dirty="0"/>
              <a:t>Select Top n subset of Antonym pairs (e.g. 300 dimension)</a:t>
            </a:r>
          </a:p>
          <a:p>
            <a:r>
              <a:rPr lang="en-US" altLang="zh-CN" sz="2400" dirty="0"/>
              <a:t>      </a:t>
            </a:r>
            <a:r>
              <a:rPr lang="en-US" altLang="zh-CN" dirty="0"/>
              <a:t>a. select first antonym vector with maximal variance</a:t>
            </a:r>
          </a:p>
          <a:p>
            <a:r>
              <a:rPr lang="en-US" altLang="zh-CN" dirty="0"/>
              <a:t>        b. select other antonym vector with “Orthogonality maximization” (from POLAR)</a:t>
            </a:r>
          </a:p>
          <a:p>
            <a:endParaRPr lang="en-US" altLang="zh-CN" dirty="0"/>
          </a:p>
          <a:p>
            <a:pPr marL="457200" indent="-457200">
              <a:buAutoNum type="arabicPeriod" startAt="2"/>
            </a:pPr>
            <a:r>
              <a:rPr lang="en-US" altLang="zh-CN" sz="2400" dirty="0"/>
              <a:t>Transfer word vector into Polar space (from POLAR)</a:t>
            </a:r>
          </a:p>
          <a:p>
            <a:pPr marL="457200" indent="-457200">
              <a:buAutoNum type="arabicPeriod" startAt="2"/>
            </a:pPr>
            <a:endParaRPr lang="en-US" altLang="zh-CN" sz="2400" dirty="0"/>
          </a:p>
          <a:p>
            <a:pPr marL="457200" indent="-457200">
              <a:buAutoNum type="arabicPeriod" startAt="2"/>
            </a:pPr>
            <a:r>
              <a:rPr lang="en-US" altLang="zh-CN" sz="2400" dirty="0"/>
              <a:t>Word vector std normalization</a:t>
            </a:r>
          </a:p>
          <a:p>
            <a:endParaRPr lang="en-US" altLang="zh-CN" sz="2400" dirty="0"/>
          </a:p>
          <a:p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2371400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1654</Words>
  <Application>Microsoft Office PowerPoint</Application>
  <PresentationFormat>Breitbild</PresentationFormat>
  <Paragraphs>179</Paragraphs>
  <Slides>29</Slides>
  <Notes>0</Notes>
  <HiddenSlides>5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29</vt:i4>
      </vt:variant>
    </vt:vector>
  </HeadingPairs>
  <TitlesOfParts>
    <vt:vector size="35" baseType="lpstr">
      <vt:lpstr>Arial Unicode MS</vt:lpstr>
      <vt:lpstr>Arial</vt:lpstr>
      <vt:lpstr>Calibri</vt:lpstr>
      <vt:lpstr>Calibri Light</vt:lpstr>
      <vt:lpstr>Perpetua</vt:lpstr>
      <vt:lpstr>Office</vt:lpstr>
      <vt:lpstr>Results Antonym generation</vt:lpstr>
      <vt:lpstr>Generate Antonyms from scratch</vt:lpstr>
      <vt:lpstr>Example Countries</vt:lpstr>
      <vt:lpstr>USA</vt:lpstr>
      <vt:lpstr>China</vt:lpstr>
      <vt:lpstr>Same for music genres</vt:lpstr>
      <vt:lpstr>First Conclusion: We need some “Guidance”</vt:lpstr>
      <vt:lpstr>Generate Antonyms  (Three different approaches)</vt:lpstr>
      <vt:lpstr>Apply Polar Framework</vt:lpstr>
      <vt:lpstr>Results Visualization and Evaluation</vt:lpstr>
      <vt:lpstr>Root antonyms(e.g. country)</vt:lpstr>
      <vt:lpstr>Overview of generated antonym pairs</vt:lpstr>
      <vt:lpstr>Result of most similar words</vt:lpstr>
      <vt:lpstr>All country visualization</vt:lpstr>
      <vt:lpstr>All country visualization</vt:lpstr>
      <vt:lpstr>PowerPoint-Präsentation</vt:lpstr>
      <vt:lpstr>England</vt:lpstr>
      <vt:lpstr>Germany</vt:lpstr>
      <vt:lpstr>PowerPoint-Präsentation</vt:lpstr>
      <vt:lpstr>Some conclusions</vt:lpstr>
      <vt:lpstr>Third Approach</vt:lpstr>
      <vt:lpstr>USA</vt:lpstr>
      <vt:lpstr>Steak</vt:lpstr>
      <vt:lpstr>Conclusion:</vt:lpstr>
      <vt:lpstr>Banana</vt:lpstr>
      <vt:lpstr>Cake</vt:lpstr>
      <vt:lpstr>GERMANY</vt:lpstr>
      <vt:lpstr>China</vt:lpstr>
      <vt:lpstr>China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Results Antonym generation</dc:title>
  <dc:creator>Jan Engler</dc:creator>
  <cp:lastModifiedBy>Jan Engler</cp:lastModifiedBy>
  <cp:revision>32</cp:revision>
  <dcterms:created xsi:type="dcterms:W3CDTF">2020-06-20T12:52:20Z</dcterms:created>
  <dcterms:modified xsi:type="dcterms:W3CDTF">2020-06-25T07:41:22Z</dcterms:modified>
</cp:coreProperties>
</file>