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6" r:id="rId2"/>
    <p:sldId id="259" r:id="rId3"/>
    <p:sldId id="273" r:id="rId4"/>
    <p:sldId id="274" r:id="rId5"/>
    <p:sldId id="281" r:id="rId6"/>
    <p:sldId id="261" r:id="rId7"/>
    <p:sldId id="263" r:id="rId8"/>
    <p:sldId id="264" r:id="rId9"/>
    <p:sldId id="276" r:id="rId10"/>
    <p:sldId id="265" r:id="rId11"/>
    <p:sldId id="277" r:id="rId12"/>
    <p:sldId id="267" r:id="rId13"/>
    <p:sldId id="282" r:id="rId14"/>
    <p:sldId id="283" r:id="rId15"/>
    <p:sldId id="268" r:id="rId16"/>
    <p:sldId id="269" r:id="rId17"/>
    <p:sldId id="287" r:id="rId18"/>
    <p:sldId id="286" r:id="rId19"/>
    <p:sldId id="275" r:id="rId20"/>
    <p:sldId id="272" r:id="rId21"/>
    <p:sldId id="271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Engler" initials="JE" lastIdx="1" clrIdx="0">
    <p:extLst>
      <p:ext uri="{19B8F6BF-5375-455C-9EA6-DF929625EA0E}">
        <p15:presenceInfo xmlns:p15="http://schemas.microsoft.com/office/powerpoint/2012/main" userId="S::jan.engler@rwth-aachen.de::07285dd0-6d4c-479c-bc74-e92a2f7c510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40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93C5C-E2C1-418F-A568-91F08367CAE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E06E6-33D5-4EAB-A618-37AEC433F2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4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88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0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0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45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8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Jan Engler, Ruixiang Wang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0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13/07/2020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Jan Engler, Ruixiang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1FEA5C-5BA8-4E25-B891-C99A652E96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4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1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13/07/2020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Jan Engler, Ruixiang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1FEA5C-5BA8-4E25-B891-C99A652E96E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71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C3047-A60F-4FC3-8CFB-19F5D753A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11749" y="261256"/>
            <a:ext cx="8779794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6600" b="1" dirty="0">
                <a:solidFill>
                  <a:schemeClr val="bg2">
                    <a:lumMod val="25000"/>
                  </a:schemeClr>
                </a:solidFill>
              </a:rPr>
              <a:t>Semantic Differentials </a:t>
            </a:r>
            <a:br>
              <a:rPr lang="en-US" sz="66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6600" b="1" dirty="0">
                <a:solidFill>
                  <a:schemeClr val="bg2">
                    <a:lumMod val="25000"/>
                  </a:schemeClr>
                </a:solidFill>
              </a:rPr>
              <a:t>for Wikipedia using </a:t>
            </a:r>
            <a:br>
              <a:rPr lang="en-US" sz="66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6600" b="1" dirty="0">
                <a:solidFill>
                  <a:schemeClr val="bg2">
                    <a:lumMod val="25000"/>
                  </a:schemeClr>
                </a:solidFill>
              </a:rPr>
              <a:t>the POLAR Framework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8DE1D9-6A6E-444B-AA5A-6E10B9D13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3178" y="626050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By Jan Engler</a:t>
            </a:r>
          </a:p>
          <a:p>
            <a:r>
              <a:rPr lang="en-US" dirty="0"/>
              <a:t>Ruixiang Wang</a:t>
            </a:r>
          </a:p>
        </p:txBody>
      </p:sp>
    </p:spTree>
    <p:extLst>
      <p:ext uri="{BB962C8B-B14F-4D97-AF65-F5344CB8AC3E}">
        <p14:creationId xmlns:p14="http://schemas.microsoft.com/office/powerpoint/2010/main" val="160244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287C9C4-AFEB-41A4-AD94-532638B0C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0" y="1767791"/>
            <a:ext cx="4937760" cy="202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6AB8260-0312-4DD4-9D8F-70BEFF7D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Antonym generation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Approach: 2 of 3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417D3F3-F798-4D7B-A6F9-63D37FB3C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671" y="3906311"/>
            <a:ext cx="4937760" cy="736282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DFAE70-5AF5-4AC2-8EAC-BAA6B9C72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4495399"/>
            <a:ext cx="4937760" cy="146513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 quality antonyms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Very category specific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A8EF992-08F7-43E6-B38A-787E7AC93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1311" y="3906311"/>
            <a:ext cx="4937760" cy="736282"/>
          </a:xfrm>
        </p:spPr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6018323-BD85-4D42-834A-B362FB253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4495399"/>
            <a:ext cx="4937760" cy="146513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Very tedious &amp; time consuming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(Domain expert needed)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Too few!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E4AC4-FAC7-4E06-947E-FFDCBE4C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1BC7F-8C40-4435-A7CE-EF92FFFE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6AFC8-74BE-4295-A3FC-3623B366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10</a:t>
            </a:fld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D806AE-1CCD-47B2-80FE-AE4BE413ED38}"/>
              </a:ext>
            </a:extLst>
          </p:cNvPr>
          <p:cNvSpPr/>
          <p:nvPr/>
        </p:nvSpPr>
        <p:spPr>
          <a:xfrm>
            <a:off x="756076" y="1737360"/>
            <a:ext cx="56464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Need of Initial 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Antonyms by 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 pairs of antonyms for each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73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B8260-0312-4DD4-9D8F-70BEFF7D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Antonym generation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Approach: 3 of 3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417D3F3-F798-4D7B-A6F9-63D37FB3C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671" y="3906311"/>
            <a:ext cx="4937760" cy="736282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DFAE70-5AF5-4AC2-8EAC-BAA6B9C72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0692" y="4495399"/>
            <a:ext cx="4937760" cy="146513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High quality antonyms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Very category specific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More antonyms than just hand crafted (usually 300+)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A8EF992-08F7-43E6-B38A-787E7AC93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723" y="3906311"/>
            <a:ext cx="4937760" cy="736282"/>
          </a:xfrm>
        </p:spPr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6018323-BD85-4D42-834A-B362FB253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4495399"/>
            <a:ext cx="4937760" cy="146513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Initial set needed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Some general or overly specific antonyms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Rely on the </a:t>
            </a:r>
            <a:r>
              <a:rPr lang="en-US" i="1" dirty="0">
                <a:solidFill>
                  <a:schemeClr val="tx1"/>
                </a:solidFill>
              </a:rPr>
              <a:t>Antonyms </a:t>
            </a:r>
            <a:r>
              <a:rPr lang="en-US" dirty="0">
                <a:solidFill>
                  <a:schemeClr val="tx1"/>
                </a:solidFill>
              </a:rPr>
              <a:t>provided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E4AC4-FAC7-4E06-947E-FFDCBE4C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1BC7F-8C40-4435-A7CE-EF92FFFE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6AFC8-74BE-4295-A3FC-3623B366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11</a:t>
            </a:fld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D806AE-1CCD-47B2-80FE-AE4BE413ED38}"/>
              </a:ext>
            </a:extLst>
          </p:cNvPr>
          <p:cNvSpPr/>
          <p:nvPr/>
        </p:nvSpPr>
        <p:spPr>
          <a:xfrm>
            <a:off x="1219272" y="1823718"/>
            <a:ext cx="56464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Extend hand-crafted antonyms: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Extend Initial 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Find synonyms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Find similar words (Word2Vec)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Antonyms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Wordnet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Online Dictionary (Crawl)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2" name="Tabelle 12">
            <a:extLst>
              <a:ext uri="{FF2B5EF4-FFF2-40B4-BE49-F238E27FC236}">
                <a16:creationId xmlns:a16="http://schemas.microsoft.com/office/drawing/2014/main" id="{00ECD152-7F61-459B-A5B3-C3C0CA251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68159"/>
              </p:ext>
            </p:extLst>
          </p:nvPr>
        </p:nvGraphicFramePr>
        <p:xfrm>
          <a:off x="6123688" y="2166522"/>
          <a:ext cx="301249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358">
                  <a:extLst>
                    <a:ext uri="{9D8B030D-6E8A-4147-A177-3AD203B41FA5}">
                      <a16:colId xmlns:a16="http://schemas.microsoft.com/office/drawing/2014/main" val="224821256"/>
                    </a:ext>
                  </a:extLst>
                </a:gridCol>
                <a:gridCol w="1549133">
                  <a:extLst>
                    <a:ext uri="{9D8B030D-6E8A-4147-A177-3AD203B41FA5}">
                      <a16:colId xmlns:a16="http://schemas.microsoft.com/office/drawing/2014/main" val="289841295"/>
                    </a:ext>
                  </a:extLst>
                </a:gridCol>
              </a:tblGrid>
              <a:tr h="173151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Similar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Antonym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519351"/>
                  </a:ext>
                </a:extLst>
              </a:tr>
              <a:tr h="17315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savoury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latin typeface="+mn-lt"/>
                          <a:ea typeface="Courier New" panose="02070309020205020404" pitchFamily="49" charset="0"/>
                        </a:rPr>
                        <a:t>tasteless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7352"/>
                  </a:ext>
                </a:extLst>
              </a:tr>
              <a:tr h="173151">
                <a:tc>
                  <a:txBody>
                    <a:bodyPr/>
                    <a:lstStyle/>
                    <a:p>
                      <a:r>
                        <a:rPr lang="en-US" altLang="en-US" dirty="0">
                          <a:latin typeface="+mn-lt"/>
                          <a:ea typeface="Courier New" panose="02070309020205020404" pitchFamily="49" charset="0"/>
                        </a:rPr>
                        <a:t>sour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sweet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1953"/>
                  </a:ext>
                </a:extLst>
              </a:tr>
              <a:tr h="173151">
                <a:tc>
                  <a:txBody>
                    <a:bodyPr/>
                    <a:lstStyle/>
                    <a:p>
                      <a:r>
                        <a:rPr lang="en-US" altLang="en-US" dirty="0">
                          <a:latin typeface="+mn-lt"/>
                          <a:ea typeface="Courier New" panose="02070309020205020404" pitchFamily="49" charset="0"/>
                        </a:rPr>
                        <a:t>spicy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mild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499692"/>
                  </a:ext>
                </a:extLst>
              </a:tr>
              <a:tr h="173151">
                <a:tc>
                  <a:txBody>
                    <a:bodyPr/>
                    <a:lstStyle/>
                    <a:p>
                      <a:r>
                        <a:rPr lang="en-US" altLang="en-US" dirty="0">
                          <a:latin typeface="+mn-lt"/>
                          <a:ea typeface="Courier New" panose="02070309020205020404" pitchFamily="49" charset="0"/>
                        </a:rPr>
                        <a:t>fruity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sane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9546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F51C0D64-19FC-4FD6-87F0-81B5C6C547CC}"/>
              </a:ext>
            </a:extLst>
          </p:cNvPr>
          <p:cNvSpPr txBox="1"/>
          <p:nvPr/>
        </p:nvSpPr>
        <p:spPr>
          <a:xfrm>
            <a:off x="6123688" y="1737360"/>
            <a:ext cx="220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salty</a:t>
            </a:r>
          </a:p>
        </p:txBody>
      </p:sp>
    </p:spTree>
    <p:extLst>
      <p:ext uri="{BB962C8B-B14F-4D97-AF65-F5344CB8AC3E}">
        <p14:creationId xmlns:p14="http://schemas.microsoft.com/office/powerpoint/2010/main" val="307490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uiExpand="1" build="p"/>
      <p:bldP spid="8" grpId="0" build="p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B8260-0312-4DD4-9D8F-70BEFF7D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Survey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DFAE70-5AF5-4AC2-8EAC-BAA6B9C7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368379" cy="4013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chemeClr val="tx1"/>
                </a:solidFill>
              </a:rPr>
              <a:t>Question</a:t>
            </a:r>
            <a:r>
              <a:rPr lang="en-US" sz="1800" dirty="0">
                <a:solidFill>
                  <a:schemeClr val="tx1"/>
                </a:solidFill>
              </a:rPr>
              <a:t>: Rate semantics of words on a scale between antonyms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Categories: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Country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Food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Music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Words: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USA, Germany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Salad, Rice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Pop, Rammstein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Polar picks most descriptive dimensions:</a:t>
            </a:r>
          </a:p>
          <a:p>
            <a:pPr marL="201168" lvl="1" indent="0">
              <a:buNone/>
            </a:pPr>
            <a:r>
              <a:rPr lang="en-US" dirty="0">
                <a:solidFill>
                  <a:schemeClr val="tx1"/>
                </a:solidFill>
              </a:rPr>
              <a:t>5 from hand-crafted and 5 from extended set</a:t>
            </a: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 1800 Answers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E4AC4-FAC7-4E06-947E-FFDCBE4C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1BC7F-8C40-4435-A7CE-EF92FFFE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6AFC8-74BE-4295-A3FC-3623B366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12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0E7A691-75CA-4CA0-9472-B8070CD0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068" y="2133599"/>
            <a:ext cx="2066780" cy="1649027"/>
          </a:xfrm>
          <a:prstGeom prst="rect">
            <a:avLst/>
          </a:prstGeom>
        </p:spPr>
      </p:pic>
      <p:pic>
        <p:nvPicPr>
          <p:cNvPr id="11" name="Grafik 10" descr="Ein Bild, das Uhr enthält.&#10;&#10;Automatisch generierte Beschreibung">
            <a:extLst>
              <a:ext uri="{FF2B5EF4-FFF2-40B4-BE49-F238E27FC236}">
                <a16:creationId xmlns:a16="http://schemas.microsoft.com/office/drawing/2014/main" id="{0365D08E-9485-480F-8CE5-810ED077B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973" y="790577"/>
            <a:ext cx="1000970" cy="100097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A0AB4568-9623-40AF-98BF-A017256273DB}"/>
              </a:ext>
            </a:extLst>
          </p:cNvPr>
          <p:cNvSpPr/>
          <p:nvPr/>
        </p:nvSpPr>
        <p:spPr>
          <a:xfrm>
            <a:off x="8858389" y="3608809"/>
            <a:ext cx="1849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Average age: 23.5</a:t>
            </a:r>
          </a:p>
        </p:txBody>
      </p:sp>
    </p:spTree>
    <p:extLst>
      <p:ext uri="{BB962C8B-B14F-4D97-AF65-F5344CB8AC3E}">
        <p14:creationId xmlns:p14="http://schemas.microsoft.com/office/powerpoint/2010/main" val="177601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5546FC-3693-4AFC-8F48-7779DD67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A3C56A-D718-4B95-A8F1-1EF0D57C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Engler, Ruixiang Wang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7924AE-A4E7-4220-9E66-3DB9D3CF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13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F388B3-8CA7-4DCA-B5D9-D852814771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8303" y="175452"/>
            <a:ext cx="7515497" cy="8223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2B7D6-7D5B-4DC0-9CAD-38EFE9E99A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98303" y="6978755"/>
            <a:ext cx="10058400" cy="2228850"/>
          </a:xfrm>
        </p:spPr>
        <p:txBody>
          <a:bodyPr/>
          <a:lstStyle/>
          <a:p>
            <a:pPr marL="201168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Standard deviation ≈ 2 </a:t>
            </a:r>
          </a:p>
          <a:p>
            <a:pPr marL="201168" lvl="1" indent="0">
              <a:buNone/>
            </a:pP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Very big variance in results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65AD0CD-E8C7-4BEF-8811-168605C5B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51" y="1723987"/>
            <a:ext cx="10414097" cy="2745067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42CD31CC-E7DB-432A-A98F-5052A826B6F2}"/>
              </a:ext>
            </a:extLst>
          </p:cNvPr>
          <p:cNvSpPr/>
          <p:nvPr/>
        </p:nvSpPr>
        <p:spPr>
          <a:xfrm>
            <a:off x="5046617" y="3601307"/>
            <a:ext cx="335902" cy="3525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BF3DE6F8-3A02-42A9-81EE-E4141A2295EC}"/>
              </a:ext>
            </a:extLst>
          </p:cNvPr>
          <p:cNvSpPr/>
          <p:nvPr/>
        </p:nvSpPr>
        <p:spPr>
          <a:xfrm>
            <a:off x="5207726" y="4062238"/>
            <a:ext cx="1767840" cy="330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22ACCC94-171F-4D36-81CA-6FBB3FA6059F}"/>
              </a:ext>
            </a:extLst>
          </p:cNvPr>
          <p:cNvSpPr/>
          <p:nvPr/>
        </p:nvSpPr>
        <p:spPr>
          <a:xfrm rot="10800000">
            <a:off x="3439886" y="4062238"/>
            <a:ext cx="1767840" cy="330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CB0BF3-CB2F-4A00-A23B-72B01ECE3384}"/>
              </a:ext>
            </a:extLst>
          </p:cNvPr>
          <p:cNvSpPr txBox="1"/>
          <p:nvPr/>
        </p:nvSpPr>
        <p:spPr>
          <a:xfrm>
            <a:off x="4959889" y="4245985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94C9B2C-2270-4804-91F9-B41BE3E31D5C}"/>
              </a:ext>
            </a:extLst>
          </p:cNvPr>
          <p:cNvSpPr txBox="1"/>
          <p:nvPr/>
        </p:nvSpPr>
        <p:spPr>
          <a:xfrm>
            <a:off x="4839967" y="3231974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124533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A2E43-DCD1-465A-8F79-F5B92AFD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7BFD8A-74F0-46EB-BE58-35E241BD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Engler, Ruixiang Wang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F1E66-A852-4AAA-803F-7FE95346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14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D0EEC5-1983-464F-A945-9EBC91462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86" y="472044"/>
            <a:ext cx="6806569" cy="279833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C1EC341-4653-4A23-A7BB-76DBB1999E0C}"/>
              </a:ext>
            </a:extLst>
          </p:cNvPr>
          <p:cNvSpPr txBox="1"/>
          <p:nvPr/>
        </p:nvSpPr>
        <p:spPr>
          <a:xfrm>
            <a:off x="8815008" y="560550"/>
            <a:ext cx="3750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good: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Expressive antonyms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Participants agree on vote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2BA9D07-B86F-432D-928F-D203DEBE25AD}"/>
              </a:ext>
            </a:extLst>
          </p:cNvPr>
          <p:cNvSpPr/>
          <p:nvPr/>
        </p:nvSpPr>
        <p:spPr>
          <a:xfrm>
            <a:off x="1097280" y="2703721"/>
            <a:ext cx="666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plant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054A4B7-1736-49AB-BF5B-5B07DBFB2002}"/>
              </a:ext>
            </a:extLst>
          </p:cNvPr>
          <p:cNvSpPr/>
          <p:nvPr/>
        </p:nvSpPr>
        <p:spPr>
          <a:xfrm>
            <a:off x="7997155" y="270372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animal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2064507-7475-4762-8F0E-5FF1A30C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86" y="3245153"/>
            <a:ext cx="7359721" cy="294266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D0FD791-6415-4E3D-932D-357600911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194355"/>
            <a:ext cx="5412075" cy="992214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268BB22-85C9-4B05-9528-FA292C87E781}"/>
              </a:ext>
            </a:extLst>
          </p:cNvPr>
          <p:cNvSpPr/>
          <p:nvPr/>
        </p:nvSpPr>
        <p:spPr>
          <a:xfrm>
            <a:off x="8520004" y="5703381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northern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8EF66CC-2094-4562-8F95-4F8F6F9ABE82}"/>
              </a:ext>
            </a:extLst>
          </p:cNvPr>
          <p:cNvSpPr/>
          <p:nvPr/>
        </p:nvSpPr>
        <p:spPr>
          <a:xfrm>
            <a:off x="1047074" y="5703381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south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E8FBA36-5C1C-4EC6-B996-8B0BA2F02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586" y="67706"/>
            <a:ext cx="5026885" cy="103427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ADBDD18-DFF7-42E3-9073-12770F9A2503}"/>
              </a:ext>
            </a:extLst>
          </p:cNvPr>
          <p:cNvSpPr txBox="1"/>
          <p:nvPr/>
        </p:nvSpPr>
        <p:spPr>
          <a:xfrm>
            <a:off x="5408023" y="37330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Results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00431C4-7674-4CCC-9735-1F04410F7CBF}"/>
              </a:ext>
            </a:extLst>
          </p:cNvPr>
          <p:cNvSpPr txBox="1"/>
          <p:nvPr/>
        </p:nvSpPr>
        <p:spPr>
          <a:xfrm>
            <a:off x="8815008" y="3723316"/>
            <a:ext cx="3750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bad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 expressive antonyms</a:t>
            </a:r>
          </a:p>
        </p:txBody>
      </p:sp>
    </p:spTree>
    <p:extLst>
      <p:ext uri="{BB962C8B-B14F-4D97-AF65-F5344CB8AC3E}">
        <p14:creationId xmlns:p14="http://schemas.microsoft.com/office/powerpoint/2010/main" val="107671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B8260-0312-4DD4-9D8F-70BEFF7D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of interpretability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DFAE70-5AF5-4AC2-8EAC-BAA6B9C7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94206" cy="402336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Interpretability: </a:t>
            </a:r>
            <a:r>
              <a:rPr lang="en-US" dirty="0">
                <a:solidFill>
                  <a:schemeClr val="tx1"/>
                </a:solidFill>
              </a:rPr>
              <a:t>Distance from rating 5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Good interpretability overall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Depending on category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E4AC4-FAC7-4E06-947E-FFDCBE4C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1BC7F-8C40-4435-A7CE-EF92FFFE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6AFC8-74BE-4295-A3FC-3623B366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15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3BA6820-D21A-4969-A64E-3F15FB10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86" y="1792535"/>
            <a:ext cx="4089828" cy="3769567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61696C84-E86A-4596-A344-53A5C5F8E564}"/>
              </a:ext>
            </a:extLst>
          </p:cNvPr>
          <p:cNvSpPr/>
          <p:nvPr/>
        </p:nvSpPr>
        <p:spPr>
          <a:xfrm>
            <a:off x="7184572" y="3704253"/>
            <a:ext cx="4292082" cy="6531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E1253B7-9D08-492B-AB07-0FBB274DFBBE}"/>
              </a:ext>
            </a:extLst>
          </p:cNvPr>
          <p:cNvSpPr/>
          <p:nvPr/>
        </p:nvSpPr>
        <p:spPr>
          <a:xfrm>
            <a:off x="7271657" y="4841969"/>
            <a:ext cx="4408454" cy="75857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C84E877-B491-450D-8184-EF691E7DF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02264"/>
            <a:ext cx="5746816" cy="1282098"/>
          </a:xfrm>
          <a:prstGeom prst="rect">
            <a:avLst/>
          </a:prstGeom>
        </p:spPr>
      </p:pic>
      <p:sp>
        <p:nvSpPr>
          <p:cNvPr id="12" name="Pfeil: nach links und rechts 11">
            <a:extLst>
              <a:ext uri="{FF2B5EF4-FFF2-40B4-BE49-F238E27FC236}">
                <a16:creationId xmlns:a16="http://schemas.microsoft.com/office/drawing/2014/main" id="{05946987-F6FF-4E5D-A6B9-BA69CCFEFCA5}"/>
              </a:ext>
            </a:extLst>
          </p:cNvPr>
          <p:cNvSpPr/>
          <p:nvPr/>
        </p:nvSpPr>
        <p:spPr>
          <a:xfrm>
            <a:off x="4040777" y="3344091"/>
            <a:ext cx="870857" cy="2486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A78B7DD-B8A6-47DF-8555-6FFFB346FCA7}"/>
              </a:ext>
            </a:extLst>
          </p:cNvPr>
          <p:cNvSpPr/>
          <p:nvPr/>
        </p:nvSpPr>
        <p:spPr>
          <a:xfrm>
            <a:off x="3813491" y="3592736"/>
            <a:ext cx="132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Distance = 2</a:t>
            </a:r>
          </a:p>
        </p:txBody>
      </p:sp>
    </p:spTree>
    <p:extLst>
      <p:ext uri="{BB962C8B-B14F-4D97-AF65-F5344CB8AC3E}">
        <p14:creationId xmlns:p14="http://schemas.microsoft.com/office/powerpoint/2010/main" val="230456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B8260-0312-4DD4-9D8F-70BEFF7D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of Agreement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DFAE70-5AF5-4AC2-8EAC-BAA6B9C7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0798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Very high for hand-crafted antonyms</a:t>
            </a:r>
          </a:p>
          <a:p>
            <a:r>
              <a:rPr lang="en-US" dirty="0">
                <a:solidFill>
                  <a:schemeClr val="tx1"/>
                </a:solidFill>
              </a:rPr>
              <a:t>Significantly lower for generated antonyms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Gain valuable information from different opinions: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How does Word2Vec on Wikipedia “think”?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E4AC4-FAC7-4E06-947E-FFDCBE4C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1BC7F-8C40-4435-A7CE-EF92FFFE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6AFC8-74BE-4295-A3FC-3623B366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9E32120-F6EE-440B-A30E-19518FAFE673}"/>
              </a:ext>
            </a:extLst>
          </p:cNvPr>
          <p:cNvGrpSpPr/>
          <p:nvPr/>
        </p:nvGrpSpPr>
        <p:grpSpPr>
          <a:xfrm>
            <a:off x="7541292" y="2973720"/>
            <a:ext cx="5173228" cy="3190720"/>
            <a:chOff x="8011554" y="1610300"/>
            <a:chExt cx="5173228" cy="3190720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5C74CE12-79FF-4539-9158-2A6D1E487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1554" y="1616062"/>
              <a:ext cx="4976664" cy="3149501"/>
            </a:xfrm>
            <a:prstGeom prst="rect">
              <a:avLst/>
            </a:prstGeom>
          </p:spPr>
        </p:pic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1ED6BF8-A0C8-4FEE-B714-3DEE6019E8B7}"/>
                </a:ext>
              </a:extLst>
            </p:cNvPr>
            <p:cNvSpPr/>
            <p:nvPr/>
          </p:nvSpPr>
          <p:spPr>
            <a:xfrm>
              <a:off x="11530154" y="1985554"/>
              <a:ext cx="1654628" cy="2815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8E69BF0-A18A-4C21-92EB-A1AF6D0FDB1A}"/>
                </a:ext>
              </a:extLst>
            </p:cNvPr>
            <p:cNvSpPr/>
            <p:nvPr/>
          </p:nvSpPr>
          <p:spPr>
            <a:xfrm>
              <a:off x="8709288" y="1610300"/>
              <a:ext cx="4101022" cy="3810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EC2B85AD-810D-4C84-9E60-7F9EF2AC5D80}"/>
              </a:ext>
            </a:extLst>
          </p:cNvPr>
          <p:cNvSpPr txBox="1"/>
          <p:nvPr/>
        </p:nvSpPr>
        <p:spPr>
          <a:xfrm>
            <a:off x="3064652" y="3150596"/>
            <a:ext cx="1410108" cy="42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Polar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AAA619-4FED-47DC-BA4E-7E3C9B18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35" y="2374945"/>
            <a:ext cx="5105256" cy="88352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D6F7F88-64A2-4B26-84EF-02451E2217A0}"/>
              </a:ext>
            </a:extLst>
          </p:cNvPr>
          <p:cNvSpPr txBox="1"/>
          <p:nvPr/>
        </p:nvSpPr>
        <p:spPr>
          <a:xfrm>
            <a:off x="5384109" y="3135455"/>
            <a:ext cx="1410108" cy="42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Survey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7602B55-6B93-4190-B84D-DD489A621110}"/>
              </a:ext>
            </a:extLst>
          </p:cNvPr>
          <p:cNvSpPr/>
          <p:nvPr/>
        </p:nvSpPr>
        <p:spPr>
          <a:xfrm>
            <a:off x="3296599" y="2877026"/>
            <a:ext cx="201012" cy="165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25F1E18-2B1B-41C0-B222-40080651779E}"/>
              </a:ext>
            </a:extLst>
          </p:cNvPr>
          <p:cNvSpPr txBox="1"/>
          <p:nvPr/>
        </p:nvSpPr>
        <p:spPr>
          <a:xfrm>
            <a:off x="6965354" y="2413445"/>
            <a:ext cx="1178002" cy="32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Antonym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1132C10-2322-4E56-A6A0-6AFD9BC24329}"/>
              </a:ext>
            </a:extLst>
          </p:cNvPr>
          <p:cNvSpPr txBox="1"/>
          <p:nvPr/>
        </p:nvSpPr>
        <p:spPr>
          <a:xfrm>
            <a:off x="955688" y="2413445"/>
            <a:ext cx="1178002" cy="32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Antonym 1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BD9AD020-86C6-403B-B2B8-5A41FC87EB7B}"/>
              </a:ext>
            </a:extLst>
          </p:cNvPr>
          <p:cNvSpPr/>
          <p:nvPr/>
        </p:nvSpPr>
        <p:spPr>
          <a:xfrm rot="10800000">
            <a:off x="1860097" y="2186644"/>
            <a:ext cx="2399318" cy="22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3BD5CD6E-AC28-40F9-98A3-56A7E0F35C68}"/>
              </a:ext>
            </a:extLst>
          </p:cNvPr>
          <p:cNvSpPr/>
          <p:nvPr/>
        </p:nvSpPr>
        <p:spPr>
          <a:xfrm>
            <a:off x="4474760" y="2181294"/>
            <a:ext cx="2346394" cy="22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92D53CC-18A4-41DB-93C1-CFB625220F0B}"/>
              </a:ext>
            </a:extLst>
          </p:cNvPr>
          <p:cNvSpPr txBox="1"/>
          <p:nvPr/>
        </p:nvSpPr>
        <p:spPr>
          <a:xfrm>
            <a:off x="5426921" y="1859093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91723C7-B1E5-4537-954E-0BC095A4699C}"/>
              </a:ext>
            </a:extLst>
          </p:cNvPr>
          <p:cNvSpPr txBox="1"/>
          <p:nvPr/>
        </p:nvSpPr>
        <p:spPr>
          <a:xfrm>
            <a:off x="2907211" y="1833029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473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B8260-0312-4DD4-9D8F-70BEFF7D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DFAE70-5AF5-4AC2-8EAC-BAA6B9C7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If initial set provided: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chemeClr val="tx1"/>
                </a:solidFill>
              </a:rPr>
              <a:t> Highly descriptive antonyms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chemeClr val="tx1"/>
                </a:solidFill>
              </a:rPr>
              <a:t> Usually high agreement on antonym</a:t>
            </a:r>
          </a:p>
          <a:p>
            <a:pPr marL="384048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Depending on Category</a:t>
            </a:r>
          </a:p>
          <a:p>
            <a:pPr marL="384048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Worst for concepts that are highly subjective (e.g. USA/ Countries)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Resources: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[1]:</a:t>
            </a:r>
            <a:r>
              <a:rPr lang="en-US" sz="1600" dirty="0" err="1">
                <a:solidFill>
                  <a:schemeClr val="tx1"/>
                </a:solidFill>
              </a:rPr>
              <a:t>Binny</a:t>
            </a:r>
            <a:r>
              <a:rPr lang="en-US" sz="1600" dirty="0">
                <a:solidFill>
                  <a:schemeClr val="tx1"/>
                </a:solidFill>
              </a:rPr>
              <a:t> Mathew, Sandipan </a:t>
            </a:r>
            <a:r>
              <a:rPr lang="en-US" sz="1600" dirty="0" err="1">
                <a:solidFill>
                  <a:schemeClr val="tx1"/>
                </a:solidFill>
              </a:rPr>
              <a:t>Sikdar</a:t>
            </a:r>
            <a:r>
              <a:rPr lang="en-US" sz="1600" dirty="0">
                <a:solidFill>
                  <a:schemeClr val="tx1"/>
                </a:solidFill>
              </a:rPr>
              <a:t>, Florian </a:t>
            </a:r>
            <a:r>
              <a:rPr lang="en-US" sz="1600" dirty="0" err="1">
                <a:solidFill>
                  <a:schemeClr val="tx1"/>
                </a:solidFill>
              </a:rPr>
              <a:t>Lemmerich</a:t>
            </a:r>
            <a:r>
              <a:rPr lang="en-US" sz="1600" dirty="0">
                <a:solidFill>
                  <a:schemeClr val="tx1"/>
                </a:solidFill>
              </a:rPr>
              <a:t>, and Markus </a:t>
            </a:r>
            <a:r>
              <a:rPr lang="en-US" sz="1600" dirty="0" err="1">
                <a:solidFill>
                  <a:schemeClr val="tx1"/>
                </a:solidFill>
              </a:rPr>
              <a:t>Strohmaier</a:t>
            </a:r>
            <a:r>
              <a:rPr lang="en-US" sz="1600" dirty="0">
                <a:solidFill>
                  <a:schemeClr val="tx1"/>
                </a:solidFill>
              </a:rPr>
              <a:t>. 2020. The POLAR Framework: Polar Opposites Enable Interpretability of Pre-Trained Word Embeddings. In Proceedings of The Web Conference 2020. 1548–1558.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E4AC4-FAC7-4E06-947E-FFDCBE4C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1BC7F-8C40-4435-A7CE-EF92FFFE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6AFC8-74BE-4295-A3FC-3623B366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7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41A104-AB69-4AF2-A510-117D83B6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Questions + Discussion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628E18C-371A-4537-BBA6-59E2DBF6A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14177-2C1F-4E4C-80B2-2390EF43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49FA25-54FE-4465-BD33-8882C44A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Engler, Ruixiang Wang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3DC94D-4305-4177-92B2-81784483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42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3DD8C-BF58-43CF-81BB-AA85ABDE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DA9919-0E39-494F-B79B-6D2868CC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dirty="0" err="1"/>
              <a:t>Binny</a:t>
            </a:r>
            <a:r>
              <a:rPr lang="en-US" dirty="0"/>
              <a:t> Mathew, Sandipan </a:t>
            </a:r>
            <a:r>
              <a:rPr lang="en-US" dirty="0" err="1"/>
              <a:t>Sikdar</a:t>
            </a:r>
            <a:r>
              <a:rPr lang="en-US" dirty="0"/>
              <a:t>, Florian </a:t>
            </a:r>
            <a:r>
              <a:rPr lang="en-US" dirty="0" err="1"/>
              <a:t>Lemmerich</a:t>
            </a:r>
            <a:r>
              <a:rPr lang="en-US" dirty="0"/>
              <a:t>, and Markus </a:t>
            </a:r>
            <a:r>
              <a:rPr lang="en-US" dirty="0" err="1"/>
              <a:t>Strohmaier</a:t>
            </a:r>
            <a:r>
              <a:rPr lang="en-US" dirty="0"/>
              <a:t>. 2020. The </a:t>
            </a:r>
            <a:r>
              <a:rPr lang="en-US" b="1" dirty="0"/>
              <a:t>POLAR</a:t>
            </a:r>
            <a:r>
              <a:rPr lang="en-US" dirty="0"/>
              <a:t> Framework: Polar Opposites Enable Interpretability of Pre- Trained Word Embeddings. In Proceedings of The Web Conference 2020. 1548–1558.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619DA0-FF4A-4118-884A-50E5B1C9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5856E-5CDA-4597-9F8A-C713A595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EFB553-9BF9-4048-AF78-C5889E7C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4C64E-6E1F-4FDD-85DE-5FA4A3AB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53C806-53C8-4EA8-B501-EC9494E01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Introduce Wikipedia and Word embeddings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Polar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Our Approach &amp; Antonym Generation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Survey+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Conclusion and future directions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E18893-0005-48AF-99AD-1DE279C9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BD0144-D395-4A80-AF26-5A431934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9219C1-332C-49DF-AA9B-150B3DF1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B8260-0312-4DD4-9D8F-70BEFF7D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Future Direction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DFAE70-5AF5-4AC2-8EAC-BAA6B9C7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Improved filtering of antonyms</a:t>
            </a:r>
          </a:p>
          <a:p>
            <a:r>
              <a:rPr lang="en-US" dirty="0">
                <a:solidFill>
                  <a:schemeClr val="tx1"/>
                </a:solidFill>
              </a:rPr>
              <a:t>Too general, or too specific</a:t>
            </a:r>
          </a:p>
          <a:p>
            <a:r>
              <a:rPr lang="en-US" dirty="0">
                <a:solidFill>
                  <a:schemeClr val="tx1"/>
                </a:solidFill>
              </a:rPr>
              <a:t>Extend the survey with more participants, categories etc.</a:t>
            </a:r>
          </a:p>
          <a:p>
            <a:r>
              <a:rPr lang="en-US" dirty="0">
                <a:solidFill>
                  <a:schemeClr val="tx1"/>
                </a:solidFill>
              </a:rPr>
              <a:t>Evaluate results of downstream tasks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E4AC4-FAC7-4E06-947E-FFDCBE4C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1BC7F-8C40-4435-A7CE-EF92FFFE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6AFC8-74BE-4295-A3FC-3623B366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58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B8260-0312-4DD4-9D8F-70BEFF7D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 &amp; Conclusions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DFAE70-5AF5-4AC2-8EAC-BAA6B9C7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Trained a Word2Vec model on Wikipedia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Used POLAR framework [1] to add interpretability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Generated pairs of antonyms for different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Evaluated with a survey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chemeClr val="tx1"/>
                </a:solidFill>
              </a:rPr>
              <a:t>High interpretability if initial set provided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Resources: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[1]:</a:t>
            </a:r>
            <a:r>
              <a:rPr lang="en-US" sz="1600" dirty="0" err="1">
                <a:solidFill>
                  <a:schemeClr val="tx1"/>
                </a:solidFill>
              </a:rPr>
              <a:t>Binny</a:t>
            </a:r>
            <a:r>
              <a:rPr lang="en-US" sz="1600" dirty="0">
                <a:solidFill>
                  <a:schemeClr val="tx1"/>
                </a:solidFill>
              </a:rPr>
              <a:t> Mathew, Sandipan </a:t>
            </a:r>
            <a:r>
              <a:rPr lang="en-US" sz="1600" dirty="0" err="1">
                <a:solidFill>
                  <a:schemeClr val="tx1"/>
                </a:solidFill>
              </a:rPr>
              <a:t>Sikdar</a:t>
            </a:r>
            <a:r>
              <a:rPr lang="en-US" sz="1600" dirty="0">
                <a:solidFill>
                  <a:schemeClr val="tx1"/>
                </a:solidFill>
              </a:rPr>
              <a:t>, Florian </a:t>
            </a:r>
            <a:r>
              <a:rPr lang="en-US" sz="1600" dirty="0" err="1">
                <a:solidFill>
                  <a:schemeClr val="tx1"/>
                </a:solidFill>
              </a:rPr>
              <a:t>Lemmerich</a:t>
            </a:r>
            <a:r>
              <a:rPr lang="en-US" sz="1600" dirty="0">
                <a:solidFill>
                  <a:schemeClr val="tx1"/>
                </a:solidFill>
              </a:rPr>
              <a:t>, and Markus </a:t>
            </a:r>
            <a:r>
              <a:rPr lang="en-US" sz="1600" dirty="0" err="1">
                <a:solidFill>
                  <a:schemeClr val="tx1"/>
                </a:solidFill>
              </a:rPr>
              <a:t>Strohmaier</a:t>
            </a:r>
            <a:r>
              <a:rPr lang="en-US" sz="1600" dirty="0">
                <a:solidFill>
                  <a:schemeClr val="tx1"/>
                </a:solidFill>
              </a:rPr>
              <a:t>. 2020. The POLAR Framework: Polar Opposites Enable Interpretability of Pre-Trained Word Embeddings. In Proceedings of The Web Conference 2020. 1548–1558.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E4AC4-FAC7-4E06-947E-FFDCBE4C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1BC7F-8C40-4435-A7CE-EF92FFFE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6AFC8-74BE-4295-A3FC-3623B366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08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45E81-2E34-49FC-82DA-22840DD9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F6228-71C5-4139-BCED-A67D988D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Engler, Ruixiang Wang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43CD1-4496-4856-AA7A-2BF91A5F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22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273EAB0-6341-462B-8F9B-1673C5E76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603" y="3763803"/>
            <a:ext cx="6085196" cy="248387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2D650B50-EBA4-47C5-ABD7-9266D53B5C54}"/>
              </a:ext>
            </a:extLst>
          </p:cNvPr>
          <p:cNvSpPr/>
          <p:nvPr/>
        </p:nvSpPr>
        <p:spPr>
          <a:xfrm>
            <a:off x="1276663" y="5651632"/>
            <a:ext cx="1147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untruthful</a:t>
            </a:r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0744A71-5B27-4C05-89CE-2102241BD69C}"/>
              </a:ext>
            </a:extLst>
          </p:cNvPr>
          <p:cNvSpPr/>
          <p:nvPr/>
        </p:nvSpPr>
        <p:spPr>
          <a:xfrm>
            <a:off x="9190654" y="5651632"/>
            <a:ext cx="906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truthful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753FB72-524C-4C47-8C9D-CE842F998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478" y="642431"/>
            <a:ext cx="6429095" cy="2682551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72FB2F82-D601-4A8A-87EA-CA7808EB36E9}"/>
              </a:ext>
            </a:extLst>
          </p:cNvPr>
          <p:cNvSpPr/>
          <p:nvPr/>
        </p:nvSpPr>
        <p:spPr>
          <a:xfrm>
            <a:off x="1561281" y="2656505"/>
            <a:ext cx="772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gentle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ECBCFF3-DCC1-48BD-B6F3-96F046E72B8B}"/>
              </a:ext>
            </a:extLst>
          </p:cNvPr>
          <p:cNvSpPr/>
          <p:nvPr/>
        </p:nvSpPr>
        <p:spPr>
          <a:xfrm>
            <a:off x="9190654" y="2841171"/>
            <a:ext cx="106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energetic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3F27A7-A0EC-4B2A-8BD2-D1DEEB612B39}"/>
              </a:ext>
            </a:extLst>
          </p:cNvPr>
          <p:cNvSpPr/>
          <p:nvPr/>
        </p:nvSpPr>
        <p:spPr>
          <a:xfrm>
            <a:off x="10134085" y="1712755"/>
            <a:ext cx="1418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Hand-crafted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8B015A5-E072-4D2D-965B-13904AE6CAD3}"/>
              </a:ext>
            </a:extLst>
          </p:cNvPr>
          <p:cNvSpPr/>
          <p:nvPr/>
        </p:nvSpPr>
        <p:spPr>
          <a:xfrm>
            <a:off x="10253894" y="4384398"/>
            <a:ext cx="117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Generated</a:t>
            </a:r>
          </a:p>
        </p:txBody>
      </p:sp>
    </p:spTree>
    <p:extLst>
      <p:ext uri="{BB962C8B-B14F-4D97-AF65-F5344CB8AC3E}">
        <p14:creationId xmlns:p14="http://schemas.microsoft.com/office/powerpoint/2010/main" val="40195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2D3C92-ED9B-4A49-8EB5-6E6E5658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Wikipedia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9947E-D96E-4B69-8C06-D8C455509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English Wikipedia: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6 million articles with size over 12 GB compressed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 </a:t>
            </a:r>
            <a:r>
              <a:rPr lang="en-US" dirty="0">
                <a:solidFill>
                  <a:schemeClr val="tx1"/>
                </a:solidFill>
              </a:rPr>
              <a:t>very attractive as a corpus for machine learning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The vocabulary size is over 1.9 million: One-hot-bit encoding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Solution: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Word Embeddings (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e.g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Word2Vec)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Integrate the semantics of the words into a vector</a:t>
            </a:r>
            <a:endParaRPr lang="en-US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Fixed lower dimension (300 &lt;&lt; 1.9million)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10CBB2-1648-4021-965D-8348927F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CA4176-B5F8-4296-AC82-C5044718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4679B5-30F5-4E79-AB79-F5D936BE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3</a:t>
            </a:fld>
            <a:endParaRPr lang="en-US"/>
          </a:p>
        </p:txBody>
      </p:sp>
      <p:pic>
        <p:nvPicPr>
          <p:cNvPr id="8" name="Grafik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BB46486B-D352-4252-A951-9A047946E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036" y="653382"/>
            <a:ext cx="1080985" cy="98694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983831E-70A1-4883-A87C-8E7E931EB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255" y="3175854"/>
            <a:ext cx="3668406" cy="248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8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CFD58-DD12-4B36-85FB-934CAB53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Word Embeddings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EFEA502-3713-4EDD-8072-5AFAD21DA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Missing Interpretability </a:t>
                </a:r>
                <a:r>
                  <a:rPr lang="en-US" dirty="0">
                    <a:solidFill>
                      <a:schemeClr val="tx1"/>
                    </a:solidFill>
                  </a:rPr>
                  <a:t>of dimensions and results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𝐾𝑖𝑛𝑔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=(1.337,…,-42.24) 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What does this mean?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EFEA502-3713-4EDD-8072-5AFAD21DA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6BF7B2-0082-4C79-A2BF-5D1C50A8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6802DE-45C9-4B4A-A7CC-6B6179E1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BAA67-535D-44D3-B8DB-C76690F1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4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CB0E16A-3278-4DAF-A593-E3124488D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236" y="2328051"/>
            <a:ext cx="2611663" cy="336446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59D1A58-CD89-49C4-B06B-394F8640F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190" y="216587"/>
            <a:ext cx="1508252" cy="942657"/>
          </a:xfrm>
          <a:prstGeom prst="rect">
            <a:avLst/>
          </a:prstGeom>
        </p:spPr>
      </p:pic>
      <p:sp>
        <p:nvSpPr>
          <p:cNvPr id="11" name="Denkblase: wolkenförmig 10">
            <a:extLst>
              <a:ext uri="{FF2B5EF4-FFF2-40B4-BE49-F238E27FC236}">
                <a16:creationId xmlns:a16="http://schemas.microsoft.com/office/drawing/2014/main" id="{22C4C851-FA91-4B59-8299-5BDB3532F974}"/>
              </a:ext>
            </a:extLst>
          </p:cNvPr>
          <p:cNvSpPr/>
          <p:nvPr/>
        </p:nvSpPr>
        <p:spPr>
          <a:xfrm>
            <a:off x="9710057" y="45444"/>
            <a:ext cx="2342606" cy="1691916"/>
          </a:xfrm>
          <a:prstGeom prst="cloudCallout">
            <a:avLst>
              <a:gd name="adj1" fmla="val -29574"/>
              <a:gd name="adj2" fmla="val 915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rechblase: rechteckig mit abgerundeten Ecken 11">
            <a:extLst>
              <a:ext uri="{FF2B5EF4-FFF2-40B4-BE49-F238E27FC236}">
                <a16:creationId xmlns:a16="http://schemas.microsoft.com/office/drawing/2014/main" id="{CC3070B5-93B9-45CD-A0EF-4E3F55F768E4}"/>
              </a:ext>
            </a:extLst>
          </p:cNvPr>
          <p:cNvSpPr/>
          <p:nvPr/>
        </p:nvSpPr>
        <p:spPr>
          <a:xfrm>
            <a:off x="7463246" y="3059127"/>
            <a:ext cx="1637211" cy="739745"/>
          </a:xfrm>
          <a:prstGeom prst="wedgeRoundRectCallout">
            <a:avLst>
              <a:gd name="adj1" fmla="val 112626"/>
              <a:gd name="adj2" fmla="val 5874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Why?</a:t>
            </a:r>
          </a:p>
        </p:txBody>
      </p:sp>
      <p:sp>
        <p:nvSpPr>
          <p:cNvPr id="13" name="Sprechblase: rechteckig mit abgerundeten Ecken 12">
            <a:extLst>
              <a:ext uri="{FF2B5EF4-FFF2-40B4-BE49-F238E27FC236}">
                <a16:creationId xmlns:a16="http://schemas.microsoft.com/office/drawing/2014/main" id="{A7912FD5-A5C7-40F2-ABAB-16B288417B49}"/>
              </a:ext>
            </a:extLst>
          </p:cNvPr>
          <p:cNvSpPr/>
          <p:nvPr/>
        </p:nvSpPr>
        <p:spPr>
          <a:xfrm>
            <a:off x="8072846" y="1737360"/>
            <a:ext cx="1280160" cy="611031"/>
          </a:xfrm>
          <a:prstGeom prst="wedgeRoundRectCallout">
            <a:avLst>
              <a:gd name="adj1" fmla="val 98307"/>
              <a:gd name="adj2" fmla="val 10577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Guilty!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09931CF-AED8-4DCD-8F38-33470144F27A}"/>
              </a:ext>
            </a:extLst>
          </p:cNvPr>
          <p:cNvSpPr txBox="1"/>
          <p:nvPr/>
        </p:nvSpPr>
        <p:spPr>
          <a:xfrm>
            <a:off x="9997442" y="1126274"/>
            <a:ext cx="207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y=(3.14,1.33,-4.2)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D93B5D5-5DC5-459B-BAB3-0416258EF466}"/>
              </a:ext>
            </a:extLst>
          </p:cNvPr>
          <p:cNvGrpSpPr/>
          <p:nvPr/>
        </p:nvGrpSpPr>
        <p:grpSpPr>
          <a:xfrm>
            <a:off x="2988199" y="2987040"/>
            <a:ext cx="3726109" cy="3115810"/>
            <a:chOff x="2988200" y="3576262"/>
            <a:chExt cx="2819118" cy="2526588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2E815136-813A-45C1-988F-25C10463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88200" y="3957233"/>
              <a:ext cx="2819118" cy="1911861"/>
            </a:xfrm>
            <a:prstGeom prst="rect">
              <a:avLst/>
            </a:prstGeom>
          </p:spPr>
        </p:pic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23E50D2-2495-4747-B584-4A0D7737C0BE}"/>
                </a:ext>
              </a:extLst>
            </p:cNvPr>
            <p:cNvSpPr/>
            <p:nvPr/>
          </p:nvSpPr>
          <p:spPr>
            <a:xfrm>
              <a:off x="3861008" y="3576262"/>
              <a:ext cx="252634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</a:t>
              </a:r>
              <a:endPara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0EA9C91-7A97-4BA3-99FA-F54832931B4B}"/>
                </a:ext>
              </a:extLst>
            </p:cNvPr>
            <p:cNvSpPr/>
            <p:nvPr/>
          </p:nvSpPr>
          <p:spPr>
            <a:xfrm>
              <a:off x="5375032" y="5346926"/>
              <a:ext cx="252634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</a:t>
              </a:r>
              <a:endPara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2578B7AA-3607-4BE7-A0B4-9C096797AFB4}"/>
                </a:ext>
              </a:extLst>
            </p:cNvPr>
            <p:cNvSpPr/>
            <p:nvPr/>
          </p:nvSpPr>
          <p:spPr>
            <a:xfrm>
              <a:off x="2988200" y="5579630"/>
              <a:ext cx="252634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</a:t>
              </a:r>
              <a:endPara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17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CA22D-463D-410D-9D69-C7E042ED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Semantic differentials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B9DAA8-EE00-4671-8ADC-A55B34B2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AF9D94-CBCB-4997-87AC-CD24742A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Engler, Ruixiang Wang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FD5FD9-0D29-414D-A80F-4C7E7419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5</a:t>
            </a:fld>
            <a:endParaRPr lang="en-US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DC2652C-36D5-46D3-BD3C-0386370FC36B}"/>
              </a:ext>
            </a:extLst>
          </p:cNvPr>
          <p:cNvGrpSpPr/>
          <p:nvPr/>
        </p:nvGrpSpPr>
        <p:grpSpPr>
          <a:xfrm>
            <a:off x="1739284" y="1984887"/>
            <a:ext cx="7770779" cy="3839841"/>
            <a:chOff x="4543140" y="3429000"/>
            <a:chExt cx="3500770" cy="1449474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A0D32187-19C9-4C27-9D94-C21C4148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3140" y="3429000"/>
              <a:ext cx="2137310" cy="1449474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4EA2022F-B9F9-4B7F-9555-8580A9E0C5AD}"/>
                </a:ext>
              </a:extLst>
            </p:cNvPr>
            <p:cNvSpPr txBox="1"/>
            <p:nvPr/>
          </p:nvSpPr>
          <p:spPr>
            <a:xfrm rot="284465">
              <a:off x="5457464" y="4678907"/>
              <a:ext cx="2586446" cy="17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ym typeface="Wingdings" panose="05000000000000000000" pitchFamily="2" charset="2"/>
                </a:rPr>
                <a:t> </a:t>
              </a:r>
              <a:r>
                <a:rPr lang="en-US" sz="1600" dirty="0"/>
                <a:t>Male – Female </a:t>
              </a:r>
              <a:r>
                <a:rPr lang="en-US" sz="1600" dirty="0">
                  <a:sym typeface="Wingdings" panose="05000000000000000000" pitchFamily="2" charset="2"/>
                </a:rPr>
                <a:t></a:t>
              </a:r>
              <a:endParaRPr lang="en-US" sz="16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15F8558-CBE5-47CC-8DAB-FE8C3E2786ED}"/>
                </a:ext>
              </a:extLst>
            </p:cNvPr>
            <p:cNvSpPr txBox="1"/>
            <p:nvPr/>
          </p:nvSpPr>
          <p:spPr>
            <a:xfrm rot="19666603">
              <a:off x="4568791" y="4678907"/>
              <a:ext cx="1236642" cy="17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ym typeface="Wingdings" panose="05000000000000000000" pitchFamily="2" charset="2"/>
                </a:rPr>
                <a:t> </a:t>
              </a:r>
              <a:r>
                <a:rPr lang="en-US" sz="1600" dirty="0"/>
                <a:t>Noble – Common </a:t>
              </a:r>
              <a:r>
                <a:rPr lang="en-US" sz="1600" dirty="0">
                  <a:sym typeface="Wingdings" panose="05000000000000000000" pitchFamily="2" charset="2"/>
                </a:rPr>
                <a:t></a:t>
              </a:r>
              <a:endParaRPr lang="en-US" sz="1600" dirty="0"/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39F7537A-746A-4A84-9EA3-117A420B574A}"/>
              </a:ext>
            </a:extLst>
          </p:cNvPr>
          <p:cNvSpPr txBox="1"/>
          <p:nvPr/>
        </p:nvSpPr>
        <p:spPr>
          <a:xfrm>
            <a:off x="6483544" y="2321897"/>
            <a:ext cx="5340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 the semantics of words by:</a:t>
            </a:r>
          </a:p>
          <a:p>
            <a:r>
              <a:rPr lang="en-US" dirty="0"/>
              <a:t>Rating them on a scale between two polar opposites</a:t>
            </a:r>
          </a:p>
          <a:p>
            <a:r>
              <a:rPr lang="en-US" dirty="0"/>
              <a:t>Good vs Bad 			Beautiful vs Ugly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8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B8260-0312-4DD4-9D8F-70BEFF7D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POLAR Framework [1]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59A26C1-8193-42D1-B5FE-A860BA9AD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7237188" cy="369881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Transform pre-trained word embeddings into a “POLAR” space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Each dimension expresses a scale between two polar opposites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+ Get new word embeddings via POLAR transformation</a:t>
            </a:r>
          </a:p>
          <a:p>
            <a:r>
              <a:rPr lang="en-US" dirty="0">
                <a:solidFill>
                  <a:schemeClr val="tx1"/>
                </a:solidFill>
              </a:rPr>
              <a:t>+ Adds interpretability into pre-trained word embeddings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But: Retrieved antonyms from an Oracle</a:t>
            </a: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31E07E79-9CB5-41E3-B0C8-557E758434D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245529" y="1845735"/>
                <a:ext cx="4937760" cy="806866"/>
              </a:xfrm>
            </p:spPr>
            <p:txBody>
              <a:bodyPr>
                <a:normAutofit fontScale="92500" lnSpcReduction="10000"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𝐾𝑖𝑛𝑔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=(1.337,…,-42.24)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31E07E79-9CB5-41E3-B0C8-557E75843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245529" y="1845735"/>
                <a:ext cx="4937760" cy="806866"/>
              </a:xfrm>
              <a:blipFill>
                <a:blip r:embed="rId2"/>
                <a:stretch>
                  <a:fillRect t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E4AC4-FAC7-4E06-947E-FFDCBE4C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1BC7F-8C40-4435-A7CE-EF92FFFE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6AFC8-74BE-4295-A3FC-3623B366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6</a:t>
            </a:fld>
            <a:endParaRPr lang="en-US"/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D3E48CF9-418F-4DF6-A714-484F0566D499}"/>
              </a:ext>
            </a:extLst>
          </p:cNvPr>
          <p:cNvGrpSpPr/>
          <p:nvPr/>
        </p:nvGrpSpPr>
        <p:grpSpPr>
          <a:xfrm>
            <a:off x="7800968" y="3480698"/>
            <a:ext cx="3999144" cy="2388396"/>
            <a:chOff x="1319214" y="1029628"/>
            <a:chExt cx="3032459" cy="1750311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4A84C04E-74B1-4E9C-81A2-FDE0ECA711BB}"/>
                </a:ext>
              </a:extLst>
            </p:cNvPr>
            <p:cNvGrpSpPr/>
            <p:nvPr/>
          </p:nvGrpSpPr>
          <p:grpSpPr>
            <a:xfrm>
              <a:off x="1996751" y="1343833"/>
              <a:ext cx="1762449" cy="186387"/>
              <a:chOff x="1996751" y="1343833"/>
              <a:chExt cx="2950977" cy="186387"/>
            </a:xfrm>
          </p:grpSpPr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E2233996-1701-4EA9-BAC0-BB9A421FDE17}"/>
                  </a:ext>
                </a:extLst>
              </p:cNvPr>
              <p:cNvSpPr/>
              <p:nvPr/>
            </p:nvSpPr>
            <p:spPr>
              <a:xfrm>
                <a:off x="1996752" y="1447800"/>
                <a:ext cx="2950976" cy="82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1635C2E6-BDFE-4411-AD50-A4770A31598E}"/>
                  </a:ext>
                </a:extLst>
              </p:cNvPr>
              <p:cNvSpPr/>
              <p:nvPr/>
            </p:nvSpPr>
            <p:spPr>
              <a:xfrm>
                <a:off x="1996751" y="1346200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B6109ED0-1F4C-45EA-9A7A-F4523EB23F38}"/>
                  </a:ext>
                </a:extLst>
              </p:cNvPr>
              <p:cNvSpPr/>
              <p:nvPr/>
            </p:nvSpPr>
            <p:spPr>
              <a:xfrm>
                <a:off x="3913849" y="1345459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E9A58A35-4F02-4234-A9CF-E10BF9781774}"/>
                  </a:ext>
                </a:extLst>
              </p:cNvPr>
              <p:cNvSpPr/>
              <p:nvPr/>
            </p:nvSpPr>
            <p:spPr>
              <a:xfrm>
                <a:off x="2955300" y="1345459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hteck 127">
                <a:extLst>
                  <a:ext uri="{FF2B5EF4-FFF2-40B4-BE49-F238E27FC236}">
                    <a16:creationId xmlns:a16="http://schemas.microsoft.com/office/drawing/2014/main" id="{79097CF7-8F3D-4A01-96F2-B297BFA61E41}"/>
                  </a:ext>
                </a:extLst>
              </p:cNvPr>
              <p:cNvSpPr/>
              <p:nvPr/>
            </p:nvSpPr>
            <p:spPr>
              <a:xfrm>
                <a:off x="2476025" y="1346200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hteck 128">
                <a:extLst>
                  <a:ext uri="{FF2B5EF4-FFF2-40B4-BE49-F238E27FC236}">
                    <a16:creationId xmlns:a16="http://schemas.microsoft.com/office/drawing/2014/main" id="{DB65AF4A-813E-404B-8281-4512AA251ED9}"/>
                  </a:ext>
                </a:extLst>
              </p:cNvPr>
              <p:cNvSpPr/>
              <p:nvPr/>
            </p:nvSpPr>
            <p:spPr>
              <a:xfrm>
                <a:off x="3434574" y="1345459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28F5888F-A778-4208-9718-CF36A02CF5E2}"/>
                  </a:ext>
                </a:extLst>
              </p:cNvPr>
              <p:cNvSpPr/>
              <p:nvPr/>
            </p:nvSpPr>
            <p:spPr>
              <a:xfrm>
                <a:off x="4393123" y="1343833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53F76CE6-4076-411C-8DB6-601A1DFAE4D6}"/>
                  </a:ext>
                </a:extLst>
              </p:cNvPr>
              <p:cNvSpPr/>
              <p:nvPr/>
            </p:nvSpPr>
            <p:spPr>
              <a:xfrm>
                <a:off x="4897797" y="1346200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D582DD6-6221-471A-B7ED-E6FCED4185AB}"/>
                </a:ext>
              </a:extLst>
            </p:cNvPr>
            <p:cNvGrpSpPr/>
            <p:nvPr/>
          </p:nvGrpSpPr>
          <p:grpSpPr>
            <a:xfrm>
              <a:off x="1989165" y="1629453"/>
              <a:ext cx="1762449" cy="186387"/>
              <a:chOff x="1996751" y="1343833"/>
              <a:chExt cx="2950977" cy="186387"/>
            </a:xfrm>
          </p:grpSpPr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3AB19E85-9FBC-4984-A9EB-6BC97899AD20}"/>
                  </a:ext>
                </a:extLst>
              </p:cNvPr>
              <p:cNvSpPr/>
              <p:nvPr/>
            </p:nvSpPr>
            <p:spPr>
              <a:xfrm>
                <a:off x="1996752" y="1447800"/>
                <a:ext cx="2950976" cy="82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DE28A0F0-E5B5-43CC-9B40-F44728519193}"/>
                  </a:ext>
                </a:extLst>
              </p:cNvPr>
              <p:cNvSpPr/>
              <p:nvPr/>
            </p:nvSpPr>
            <p:spPr>
              <a:xfrm>
                <a:off x="1996751" y="1346200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3D2AE288-F89C-40FE-9C92-F471D9099C01}"/>
                  </a:ext>
                </a:extLst>
              </p:cNvPr>
              <p:cNvSpPr/>
              <p:nvPr/>
            </p:nvSpPr>
            <p:spPr>
              <a:xfrm>
                <a:off x="3913849" y="1345459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9822CFD3-C365-4201-945D-057419E5CD57}"/>
                  </a:ext>
                </a:extLst>
              </p:cNvPr>
              <p:cNvSpPr/>
              <p:nvPr/>
            </p:nvSpPr>
            <p:spPr>
              <a:xfrm>
                <a:off x="2955300" y="1345459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943BD91C-9B6A-405C-9E77-AD3D575572A7}"/>
                  </a:ext>
                </a:extLst>
              </p:cNvPr>
              <p:cNvSpPr/>
              <p:nvPr/>
            </p:nvSpPr>
            <p:spPr>
              <a:xfrm>
                <a:off x="2476025" y="1346200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DAF51683-91B8-4F58-A110-1C6C40671ED8}"/>
                  </a:ext>
                </a:extLst>
              </p:cNvPr>
              <p:cNvSpPr/>
              <p:nvPr/>
            </p:nvSpPr>
            <p:spPr>
              <a:xfrm>
                <a:off x="3434574" y="1345459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B6269704-27A8-4CCE-AB16-755B6612A630}"/>
                  </a:ext>
                </a:extLst>
              </p:cNvPr>
              <p:cNvSpPr/>
              <p:nvPr/>
            </p:nvSpPr>
            <p:spPr>
              <a:xfrm>
                <a:off x="4393123" y="1343833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CDD10910-C25A-4C57-8C8A-BF0E27B38C0B}"/>
                  </a:ext>
                </a:extLst>
              </p:cNvPr>
              <p:cNvSpPr/>
              <p:nvPr/>
            </p:nvSpPr>
            <p:spPr>
              <a:xfrm>
                <a:off x="4897797" y="1346200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F80B2B57-D17F-4C43-8EC1-339707254C38}"/>
                </a:ext>
              </a:extLst>
            </p:cNvPr>
            <p:cNvGrpSpPr/>
            <p:nvPr/>
          </p:nvGrpSpPr>
          <p:grpSpPr>
            <a:xfrm>
              <a:off x="1996751" y="1923479"/>
              <a:ext cx="1762449" cy="186387"/>
              <a:chOff x="1996751" y="1343833"/>
              <a:chExt cx="2950977" cy="186387"/>
            </a:xfrm>
          </p:grpSpPr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336C864B-F124-4FF2-9707-6A6C5B04C8D8}"/>
                  </a:ext>
                </a:extLst>
              </p:cNvPr>
              <p:cNvSpPr/>
              <p:nvPr/>
            </p:nvSpPr>
            <p:spPr>
              <a:xfrm>
                <a:off x="1996752" y="1447800"/>
                <a:ext cx="2950976" cy="82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83C1FA6B-CAD2-436C-B6D0-EBFC6F375B91}"/>
                  </a:ext>
                </a:extLst>
              </p:cNvPr>
              <p:cNvSpPr/>
              <p:nvPr/>
            </p:nvSpPr>
            <p:spPr>
              <a:xfrm>
                <a:off x="1996751" y="1346200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505FE6EB-1856-4965-B76F-98024885680E}"/>
                  </a:ext>
                </a:extLst>
              </p:cNvPr>
              <p:cNvSpPr/>
              <p:nvPr/>
            </p:nvSpPr>
            <p:spPr>
              <a:xfrm>
                <a:off x="3913849" y="1345459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8B20D77A-5FA1-476B-9C44-77ACB1F71C49}"/>
                  </a:ext>
                </a:extLst>
              </p:cNvPr>
              <p:cNvSpPr/>
              <p:nvPr/>
            </p:nvSpPr>
            <p:spPr>
              <a:xfrm>
                <a:off x="2955300" y="1345459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B5CB2055-2F3F-40A1-837A-2CBE7DC37EC2}"/>
                  </a:ext>
                </a:extLst>
              </p:cNvPr>
              <p:cNvSpPr/>
              <p:nvPr/>
            </p:nvSpPr>
            <p:spPr>
              <a:xfrm>
                <a:off x="2476025" y="1346200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hteck 112">
                <a:extLst>
                  <a:ext uri="{FF2B5EF4-FFF2-40B4-BE49-F238E27FC236}">
                    <a16:creationId xmlns:a16="http://schemas.microsoft.com/office/drawing/2014/main" id="{4FDF2AEB-7E2B-47F5-9C24-24903A5DAC9F}"/>
                  </a:ext>
                </a:extLst>
              </p:cNvPr>
              <p:cNvSpPr/>
              <p:nvPr/>
            </p:nvSpPr>
            <p:spPr>
              <a:xfrm>
                <a:off x="3434574" y="1345459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35BA5C50-B3FF-486C-9D9B-70F91FC91963}"/>
                  </a:ext>
                </a:extLst>
              </p:cNvPr>
              <p:cNvSpPr/>
              <p:nvPr/>
            </p:nvSpPr>
            <p:spPr>
              <a:xfrm>
                <a:off x="4393123" y="1343833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C899E31F-1C4F-4913-BD20-B7390B82899B}"/>
                  </a:ext>
                </a:extLst>
              </p:cNvPr>
              <p:cNvSpPr/>
              <p:nvPr/>
            </p:nvSpPr>
            <p:spPr>
              <a:xfrm>
                <a:off x="4897797" y="1346200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633D2026-DFB4-4724-90F0-E705DBFCE180}"/>
                </a:ext>
              </a:extLst>
            </p:cNvPr>
            <p:cNvGrpSpPr/>
            <p:nvPr/>
          </p:nvGrpSpPr>
          <p:grpSpPr>
            <a:xfrm>
              <a:off x="2004337" y="2216764"/>
              <a:ext cx="1762449" cy="186387"/>
              <a:chOff x="1996751" y="1343833"/>
              <a:chExt cx="2950977" cy="186387"/>
            </a:xfrm>
          </p:grpSpPr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58E82E5C-56CC-49E2-9D27-9713A84F21C8}"/>
                  </a:ext>
                </a:extLst>
              </p:cNvPr>
              <p:cNvSpPr/>
              <p:nvPr/>
            </p:nvSpPr>
            <p:spPr>
              <a:xfrm>
                <a:off x="1996752" y="1447800"/>
                <a:ext cx="2950976" cy="82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3C73A0BC-0992-4385-B513-C952B64B30CB}"/>
                  </a:ext>
                </a:extLst>
              </p:cNvPr>
              <p:cNvSpPr/>
              <p:nvPr/>
            </p:nvSpPr>
            <p:spPr>
              <a:xfrm>
                <a:off x="1996751" y="1346200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B54A065-3395-46CC-85F3-C017BD9F0703}"/>
                  </a:ext>
                </a:extLst>
              </p:cNvPr>
              <p:cNvSpPr/>
              <p:nvPr/>
            </p:nvSpPr>
            <p:spPr>
              <a:xfrm>
                <a:off x="3913849" y="1345459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F158158B-2610-4E88-A34E-7F85F177754F}"/>
                  </a:ext>
                </a:extLst>
              </p:cNvPr>
              <p:cNvSpPr/>
              <p:nvPr/>
            </p:nvSpPr>
            <p:spPr>
              <a:xfrm>
                <a:off x="2955300" y="1345459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0BD1B0FE-B29F-4495-AD59-9F5CBEA32253}"/>
                  </a:ext>
                </a:extLst>
              </p:cNvPr>
              <p:cNvSpPr/>
              <p:nvPr/>
            </p:nvSpPr>
            <p:spPr>
              <a:xfrm>
                <a:off x="2476025" y="1346200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BB5043AD-A35D-4D1B-BCF5-17AD358D0309}"/>
                  </a:ext>
                </a:extLst>
              </p:cNvPr>
              <p:cNvSpPr/>
              <p:nvPr/>
            </p:nvSpPr>
            <p:spPr>
              <a:xfrm>
                <a:off x="3434574" y="1345459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C1037A4E-844D-47AC-B7B6-E6F55D057033}"/>
                  </a:ext>
                </a:extLst>
              </p:cNvPr>
              <p:cNvSpPr/>
              <p:nvPr/>
            </p:nvSpPr>
            <p:spPr>
              <a:xfrm>
                <a:off x="4393123" y="1343833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E8CAE9A5-AAD9-4E07-BD12-6131E9C81B37}"/>
                  </a:ext>
                </a:extLst>
              </p:cNvPr>
              <p:cNvSpPr/>
              <p:nvPr/>
            </p:nvSpPr>
            <p:spPr>
              <a:xfrm>
                <a:off x="4897797" y="1346200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F8B75A4D-8F75-4883-9B7C-AA0B80CD7D96}"/>
                </a:ext>
              </a:extLst>
            </p:cNvPr>
            <p:cNvGrpSpPr/>
            <p:nvPr/>
          </p:nvGrpSpPr>
          <p:grpSpPr>
            <a:xfrm>
              <a:off x="1996751" y="2502384"/>
              <a:ext cx="1762449" cy="186387"/>
              <a:chOff x="1996751" y="1343833"/>
              <a:chExt cx="2950977" cy="186387"/>
            </a:xfrm>
          </p:grpSpPr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35C75F61-1583-45DB-8B22-4199EE4C4B18}"/>
                  </a:ext>
                </a:extLst>
              </p:cNvPr>
              <p:cNvSpPr/>
              <p:nvPr/>
            </p:nvSpPr>
            <p:spPr>
              <a:xfrm>
                <a:off x="1996752" y="1447800"/>
                <a:ext cx="2950976" cy="82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73B7BD92-AC41-4EF8-B16F-10A424630A2E}"/>
                  </a:ext>
                </a:extLst>
              </p:cNvPr>
              <p:cNvSpPr/>
              <p:nvPr/>
            </p:nvSpPr>
            <p:spPr>
              <a:xfrm>
                <a:off x="1996751" y="1346200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D0800C7D-4D3D-4A7B-A2AC-F52599C200EB}"/>
                  </a:ext>
                </a:extLst>
              </p:cNvPr>
              <p:cNvSpPr/>
              <p:nvPr/>
            </p:nvSpPr>
            <p:spPr>
              <a:xfrm>
                <a:off x="3913849" y="1345459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2F300B5E-4194-4C4E-A122-1B9C645C5F09}"/>
                  </a:ext>
                </a:extLst>
              </p:cNvPr>
              <p:cNvSpPr/>
              <p:nvPr/>
            </p:nvSpPr>
            <p:spPr>
              <a:xfrm>
                <a:off x="2955300" y="1345459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68732AEF-5B5C-4880-A8EC-C80E97C07FC9}"/>
                  </a:ext>
                </a:extLst>
              </p:cNvPr>
              <p:cNvSpPr/>
              <p:nvPr/>
            </p:nvSpPr>
            <p:spPr>
              <a:xfrm>
                <a:off x="2476025" y="1346200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161EDB9E-34DA-47E9-BC7C-F075AE7D96C7}"/>
                  </a:ext>
                </a:extLst>
              </p:cNvPr>
              <p:cNvSpPr/>
              <p:nvPr/>
            </p:nvSpPr>
            <p:spPr>
              <a:xfrm>
                <a:off x="3434574" y="1345459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875467B8-FA2B-45FA-B751-70704AFC180D}"/>
                  </a:ext>
                </a:extLst>
              </p:cNvPr>
              <p:cNvSpPr/>
              <p:nvPr/>
            </p:nvSpPr>
            <p:spPr>
              <a:xfrm>
                <a:off x="4393123" y="1343833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600C1F62-9E84-4967-AADB-0A91E5C07673}"/>
                  </a:ext>
                </a:extLst>
              </p:cNvPr>
              <p:cNvSpPr/>
              <p:nvPr/>
            </p:nvSpPr>
            <p:spPr>
              <a:xfrm>
                <a:off x="4897797" y="1346200"/>
                <a:ext cx="49931" cy="184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F01567AE-F2DB-402A-9797-5ABF27698650}"/>
                </a:ext>
              </a:extLst>
            </p:cNvPr>
            <p:cNvSpPr txBox="1"/>
            <p:nvPr/>
          </p:nvSpPr>
          <p:spPr>
            <a:xfrm>
              <a:off x="1425051" y="1347772"/>
              <a:ext cx="57169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/>
                <a:t>Weak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4B9AAE67-9F2C-421E-ABFC-AE9D43FB68D9}"/>
                </a:ext>
              </a:extLst>
            </p:cNvPr>
            <p:cNvSpPr txBox="1"/>
            <p:nvPr/>
          </p:nvSpPr>
          <p:spPr>
            <a:xfrm>
              <a:off x="1420898" y="1638934"/>
              <a:ext cx="57169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/>
                <a:t>Female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891CB74D-6717-445A-BF0C-F0C1AFF87D0B}"/>
                </a:ext>
              </a:extLst>
            </p:cNvPr>
            <p:cNvSpPr txBox="1"/>
            <p:nvPr/>
          </p:nvSpPr>
          <p:spPr>
            <a:xfrm>
              <a:off x="1432377" y="1906947"/>
              <a:ext cx="57169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/>
                <a:t>Money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BAA3BCD6-F9B1-4D92-B66B-97E3F4FDAC46}"/>
                </a:ext>
              </a:extLst>
            </p:cNvPr>
            <p:cNvSpPr txBox="1"/>
            <p:nvPr/>
          </p:nvSpPr>
          <p:spPr>
            <a:xfrm>
              <a:off x="1432377" y="2219131"/>
              <a:ext cx="57169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/>
                <a:t>Unpopular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52258E8-CC7E-49B0-8EC1-7928B34BE10F}"/>
                </a:ext>
              </a:extLst>
            </p:cNvPr>
            <p:cNvSpPr txBox="1"/>
            <p:nvPr/>
          </p:nvSpPr>
          <p:spPr>
            <a:xfrm>
              <a:off x="1319214" y="2486349"/>
              <a:ext cx="6668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/>
                <a:t>Stand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63F48B04-3AD6-4CC6-85E2-126A3BF92E49}"/>
                </a:ext>
              </a:extLst>
            </p:cNvPr>
            <p:cNvSpPr txBox="1"/>
            <p:nvPr/>
          </p:nvSpPr>
          <p:spPr>
            <a:xfrm>
              <a:off x="3779974" y="1343833"/>
              <a:ext cx="57169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Power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EDE77F51-546D-4CC8-A9D6-13EAE371BF8E}"/>
                </a:ext>
              </a:extLst>
            </p:cNvPr>
            <p:cNvSpPr txBox="1"/>
            <p:nvPr/>
          </p:nvSpPr>
          <p:spPr>
            <a:xfrm>
              <a:off x="3779974" y="1638934"/>
              <a:ext cx="57169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Male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4D902304-6A97-41C4-BDD6-D5238CDDA5A3}"/>
                </a:ext>
              </a:extLst>
            </p:cNvPr>
            <p:cNvSpPr txBox="1"/>
            <p:nvPr/>
          </p:nvSpPr>
          <p:spPr>
            <a:xfrm>
              <a:off x="3779974" y="1934035"/>
              <a:ext cx="57169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Poor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FFEDAC6-B220-42BC-9C40-3401F9FD3602}"/>
                </a:ext>
              </a:extLst>
            </p:cNvPr>
            <p:cNvSpPr txBox="1"/>
            <p:nvPr/>
          </p:nvSpPr>
          <p:spPr>
            <a:xfrm>
              <a:off x="3779974" y="2232509"/>
              <a:ext cx="57169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Popular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02CA963A-A5FE-46BF-B64D-84033943CB07}"/>
                </a:ext>
              </a:extLst>
            </p:cNvPr>
            <p:cNvSpPr txBox="1"/>
            <p:nvPr/>
          </p:nvSpPr>
          <p:spPr>
            <a:xfrm>
              <a:off x="3779974" y="2530983"/>
              <a:ext cx="57169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Sit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4605337F-A9D0-46D6-96EC-28CA37F55507}"/>
                    </a:ext>
                  </a:extLst>
                </p:cNvPr>
                <p:cNvSpPr txBox="1"/>
                <p:nvPr/>
              </p:nvSpPr>
              <p:spPr>
                <a:xfrm>
                  <a:off x="1873584" y="1029628"/>
                  <a:ext cx="2177601" cy="427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𝐾𝑖𝑛𝑔</m:t>
                          </m:r>
                        </m:e>
                      </m:acc>
                    </m:oMath>
                  </a14:m>
                  <a:r>
                    <a:rPr lang="en-US" sz="1600" dirty="0"/>
                    <a:t>=(2.5, 1.4, -1.2, -0.8, 1,…)</a:t>
                  </a:r>
                </a:p>
                <a:p>
                  <a:endParaRPr lang="en-US" sz="1400" b="1" dirty="0"/>
                </a:p>
              </p:txBody>
            </p:sp>
          </mc:Choice>
          <mc:Fallback xmlns=""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4605337F-A9D0-46D6-96EC-28CA37F55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584" y="1029628"/>
                  <a:ext cx="2177601" cy="4279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Raute 86">
              <a:extLst>
                <a:ext uri="{FF2B5EF4-FFF2-40B4-BE49-F238E27FC236}">
                  <a16:creationId xmlns:a16="http://schemas.microsoft.com/office/drawing/2014/main" id="{DC3C8714-D314-4BBE-9EDD-6C484EE1401B}"/>
                </a:ext>
              </a:extLst>
            </p:cNvPr>
            <p:cNvSpPr/>
            <p:nvPr/>
          </p:nvSpPr>
          <p:spPr>
            <a:xfrm>
              <a:off x="3208490" y="1629453"/>
              <a:ext cx="129330" cy="274612"/>
            </a:xfrm>
            <a:prstGeom prst="diamon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aute 87">
              <a:extLst>
                <a:ext uri="{FF2B5EF4-FFF2-40B4-BE49-F238E27FC236}">
                  <a16:creationId xmlns:a16="http://schemas.microsoft.com/office/drawing/2014/main" id="{F5306ED1-4A33-42F3-9553-A07F905FE0B9}"/>
                </a:ext>
              </a:extLst>
            </p:cNvPr>
            <p:cNvSpPr/>
            <p:nvPr/>
          </p:nvSpPr>
          <p:spPr>
            <a:xfrm>
              <a:off x="3541051" y="1352629"/>
              <a:ext cx="129330" cy="274612"/>
            </a:xfrm>
            <a:prstGeom prst="diamon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aute 88">
              <a:extLst>
                <a:ext uri="{FF2B5EF4-FFF2-40B4-BE49-F238E27FC236}">
                  <a16:creationId xmlns:a16="http://schemas.microsoft.com/office/drawing/2014/main" id="{7A86ACF2-57F3-4DC0-9EDF-D8E60616733C}"/>
                </a:ext>
              </a:extLst>
            </p:cNvPr>
            <p:cNvSpPr/>
            <p:nvPr/>
          </p:nvSpPr>
          <p:spPr>
            <a:xfrm>
              <a:off x="2619832" y="2213833"/>
              <a:ext cx="129330" cy="274612"/>
            </a:xfrm>
            <a:prstGeom prst="diamon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aute 89">
              <a:extLst>
                <a:ext uri="{FF2B5EF4-FFF2-40B4-BE49-F238E27FC236}">
                  <a16:creationId xmlns:a16="http://schemas.microsoft.com/office/drawing/2014/main" id="{682A9462-7178-4954-B8C3-7EC24F3C7EDD}"/>
                </a:ext>
              </a:extLst>
            </p:cNvPr>
            <p:cNvSpPr/>
            <p:nvPr/>
          </p:nvSpPr>
          <p:spPr>
            <a:xfrm>
              <a:off x="3124439" y="2505327"/>
              <a:ext cx="129330" cy="274612"/>
            </a:xfrm>
            <a:prstGeom prst="diamon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aute 90">
              <a:extLst>
                <a:ext uri="{FF2B5EF4-FFF2-40B4-BE49-F238E27FC236}">
                  <a16:creationId xmlns:a16="http://schemas.microsoft.com/office/drawing/2014/main" id="{A9EB4C32-116D-4A32-90F0-866E24D06ACE}"/>
                </a:ext>
              </a:extLst>
            </p:cNvPr>
            <p:cNvSpPr/>
            <p:nvPr/>
          </p:nvSpPr>
          <p:spPr>
            <a:xfrm>
              <a:off x="2445657" y="1931350"/>
              <a:ext cx="129330" cy="274612"/>
            </a:xfrm>
            <a:prstGeom prst="diamon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Rechteck: abgerundete Ecken 131">
            <a:extLst>
              <a:ext uri="{FF2B5EF4-FFF2-40B4-BE49-F238E27FC236}">
                <a16:creationId xmlns:a16="http://schemas.microsoft.com/office/drawing/2014/main" id="{0923B4DE-1DB4-4FBC-B02C-385DACD06D92}"/>
              </a:ext>
            </a:extLst>
          </p:cNvPr>
          <p:cNvSpPr/>
          <p:nvPr/>
        </p:nvSpPr>
        <p:spPr>
          <a:xfrm>
            <a:off x="9088004" y="2656319"/>
            <a:ext cx="1249694" cy="412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POLAR</a:t>
            </a:r>
          </a:p>
        </p:txBody>
      </p:sp>
      <p:sp>
        <p:nvSpPr>
          <p:cNvPr id="133" name="Pfeil: nach unten 132">
            <a:extLst>
              <a:ext uri="{FF2B5EF4-FFF2-40B4-BE49-F238E27FC236}">
                <a16:creationId xmlns:a16="http://schemas.microsoft.com/office/drawing/2014/main" id="{9C0EBD24-A381-42C7-BAEA-C7EF517E9821}"/>
              </a:ext>
            </a:extLst>
          </p:cNvPr>
          <p:cNvSpPr/>
          <p:nvPr/>
        </p:nvSpPr>
        <p:spPr>
          <a:xfrm>
            <a:off x="9536598" y="2179093"/>
            <a:ext cx="347628" cy="412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Pfeil: nach unten 133">
            <a:extLst>
              <a:ext uri="{FF2B5EF4-FFF2-40B4-BE49-F238E27FC236}">
                <a16:creationId xmlns:a16="http://schemas.microsoft.com/office/drawing/2014/main" id="{C9999AEC-641E-4A58-BBBA-36BC837F743A}"/>
              </a:ext>
            </a:extLst>
          </p:cNvPr>
          <p:cNvSpPr/>
          <p:nvPr/>
        </p:nvSpPr>
        <p:spPr>
          <a:xfrm>
            <a:off x="9536598" y="3148462"/>
            <a:ext cx="347628" cy="412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Grafik 134">
            <a:extLst>
              <a:ext uri="{FF2B5EF4-FFF2-40B4-BE49-F238E27FC236}">
                <a16:creationId xmlns:a16="http://schemas.microsoft.com/office/drawing/2014/main" id="{B9656FAE-FED9-41AB-B362-BC042CBA9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008" y="121328"/>
            <a:ext cx="2137310" cy="14494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7D6BE9E-5CB6-4805-964C-1A5773461489}"/>
              </a:ext>
            </a:extLst>
          </p:cNvPr>
          <p:cNvSpPr txBox="1"/>
          <p:nvPr/>
        </p:nvSpPr>
        <p:spPr>
          <a:xfrm rot="238897">
            <a:off x="9862457" y="1387533"/>
            <a:ext cx="2586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Male - Female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0BA23CDB-C6C3-4E95-AE0F-1699B90D0FF8}"/>
              </a:ext>
            </a:extLst>
          </p:cNvPr>
          <p:cNvSpPr txBox="1"/>
          <p:nvPr/>
        </p:nvSpPr>
        <p:spPr>
          <a:xfrm rot="19963585">
            <a:off x="8930094" y="1319829"/>
            <a:ext cx="1236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Power - Weak</a:t>
            </a:r>
          </a:p>
        </p:txBody>
      </p: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79D2FC4D-A8EB-4096-A8C5-E91BB3EF8183}"/>
              </a:ext>
            </a:extLst>
          </p:cNvPr>
          <p:cNvGrpSpPr/>
          <p:nvPr/>
        </p:nvGrpSpPr>
        <p:grpSpPr>
          <a:xfrm>
            <a:off x="3245900" y="3481706"/>
            <a:ext cx="1945700" cy="284078"/>
            <a:chOff x="1996751" y="1343833"/>
            <a:chExt cx="2950977" cy="186387"/>
          </a:xfrm>
        </p:grpSpPr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7457B530-0720-4EC0-8E7F-AA11B5A68360}"/>
                </a:ext>
              </a:extLst>
            </p:cNvPr>
            <p:cNvSpPr/>
            <p:nvPr/>
          </p:nvSpPr>
          <p:spPr>
            <a:xfrm>
              <a:off x="1996752" y="1447800"/>
              <a:ext cx="2950976" cy="82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E3883F2B-8F0F-4F6F-A838-5AE07836B267}"/>
                </a:ext>
              </a:extLst>
            </p:cNvPr>
            <p:cNvSpPr/>
            <p:nvPr/>
          </p:nvSpPr>
          <p:spPr>
            <a:xfrm>
              <a:off x="1996751" y="1346200"/>
              <a:ext cx="49931" cy="184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4276B86D-765D-452D-A907-EA322B986A13}"/>
                </a:ext>
              </a:extLst>
            </p:cNvPr>
            <p:cNvSpPr/>
            <p:nvPr/>
          </p:nvSpPr>
          <p:spPr>
            <a:xfrm>
              <a:off x="3913849" y="1345459"/>
              <a:ext cx="49931" cy="184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610C70D0-CA5A-4609-852F-942995B29EA5}"/>
                </a:ext>
              </a:extLst>
            </p:cNvPr>
            <p:cNvSpPr/>
            <p:nvPr/>
          </p:nvSpPr>
          <p:spPr>
            <a:xfrm>
              <a:off x="2955300" y="1345459"/>
              <a:ext cx="49931" cy="184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867F771C-54B7-413F-98EC-7ECF1B297723}"/>
                </a:ext>
              </a:extLst>
            </p:cNvPr>
            <p:cNvSpPr/>
            <p:nvPr/>
          </p:nvSpPr>
          <p:spPr>
            <a:xfrm>
              <a:off x="2476025" y="1346200"/>
              <a:ext cx="49931" cy="184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AF2B5706-66F6-458C-8B2C-E511C831633C}"/>
                </a:ext>
              </a:extLst>
            </p:cNvPr>
            <p:cNvSpPr/>
            <p:nvPr/>
          </p:nvSpPr>
          <p:spPr>
            <a:xfrm>
              <a:off x="3434574" y="1345459"/>
              <a:ext cx="49931" cy="184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A543E79F-7A3D-41EA-AAA8-C34E18072B95}"/>
                </a:ext>
              </a:extLst>
            </p:cNvPr>
            <p:cNvSpPr/>
            <p:nvPr/>
          </p:nvSpPr>
          <p:spPr>
            <a:xfrm>
              <a:off x="4393123" y="1343833"/>
              <a:ext cx="49931" cy="184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979374C2-083C-4150-B85D-01D2519F0B53}"/>
                </a:ext>
              </a:extLst>
            </p:cNvPr>
            <p:cNvSpPr/>
            <p:nvPr/>
          </p:nvSpPr>
          <p:spPr>
            <a:xfrm>
              <a:off x="4897797" y="1346200"/>
              <a:ext cx="49931" cy="184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feld 145">
            <a:extLst>
              <a:ext uri="{FF2B5EF4-FFF2-40B4-BE49-F238E27FC236}">
                <a16:creationId xmlns:a16="http://schemas.microsoft.com/office/drawing/2014/main" id="{F0A0493C-581D-4590-8556-4F1CFA1FDC83}"/>
              </a:ext>
            </a:extLst>
          </p:cNvPr>
          <p:cNvSpPr txBox="1"/>
          <p:nvPr/>
        </p:nvSpPr>
        <p:spPr>
          <a:xfrm>
            <a:off x="2583786" y="3541431"/>
            <a:ext cx="631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Good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CC597673-43A9-4BE7-9A6E-89387E1AFB8E}"/>
              </a:ext>
            </a:extLst>
          </p:cNvPr>
          <p:cNvSpPr txBox="1"/>
          <p:nvPr/>
        </p:nvSpPr>
        <p:spPr>
          <a:xfrm>
            <a:off x="5330287" y="3513040"/>
            <a:ext cx="631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Bad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FA5AA1A2-24A8-421C-98AA-F05CC8FE1856}"/>
              </a:ext>
            </a:extLst>
          </p:cNvPr>
          <p:cNvSpPr txBox="1"/>
          <p:nvPr/>
        </p:nvSpPr>
        <p:spPr>
          <a:xfrm>
            <a:off x="3735618" y="3190816"/>
            <a:ext cx="79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Superman</a:t>
            </a:r>
          </a:p>
        </p:txBody>
      </p:sp>
      <p:sp>
        <p:nvSpPr>
          <p:cNvPr id="149" name="Raute 148">
            <a:extLst>
              <a:ext uri="{FF2B5EF4-FFF2-40B4-BE49-F238E27FC236}">
                <a16:creationId xmlns:a16="http://schemas.microsoft.com/office/drawing/2014/main" id="{BC5BA18C-D827-4E30-8016-8EF0886FD37F}"/>
              </a:ext>
            </a:extLst>
          </p:cNvPr>
          <p:cNvSpPr/>
          <p:nvPr/>
        </p:nvSpPr>
        <p:spPr>
          <a:xfrm>
            <a:off x="3340439" y="3513040"/>
            <a:ext cx="129330" cy="274612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EB7A633-210F-4AFD-B0DB-ED94F317E8CE}"/>
              </a:ext>
            </a:extLst>
          </p:cNvPr>
          <p:cNvSpPr txBox="1"/>
          <p:nvPr/>
        </p:nvSpPr>
        <p:spPr>
          <a:xfrm>
            <a:off x="8647013" y="5747909"/>
            <a:ext cx="317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   -2    -1    0     1     2     3</a:t>
            </a:r>
          </a:p>
        </p:txBody>
      </p:sp>
    </p:spTree>
    <p:extLst>
      <p:ext uri="{BB962C8B-B14F-4D97-AF65-F5344CB8AC3E}">
        <p14:creationId xmlns:p14="http://schemas.microsoft.com/office/powerpoint/2010/main" val="295242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B8260-0312-4DD4-9D8F-70BEFF7D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Our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DFAE70-5AF5-4AC2-8EAC-BAA6B9C7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Train Word2Vec on Wikipedia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Choose categories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Generate context- specific antonyms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Apply Polar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Evaluate Interpretability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E4AC4-FAC7-4E06-947E-FFDCBE4C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1BC7F-8C40-4435-A7CE-EF92FFFE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6AFC8-74BE-4295-A3FC-3623B366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0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B8260-0312-4DD4-9D8F-70BEFF7D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Antonym generation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Approach: 1 of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4DFAE70-5AF5-4AC2-8EAC-BAA6B9C726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6653349" cy="402336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Wikipedia articles describe words and concepts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Idea: Retrieve pairs of antonyms from related Wikipedia pages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Pick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words/ concepts from a category                           (USA,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Iterate over their Wikipedia articles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Find Antonyms of words using Wordnet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Result: over 1500 pairs found for 11 articles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4DFAE70-5AF5-4AC2-8EAC-BAA6B9C72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653349" cy="4023360"/>
              </a:xfrm>
              <a:blipFill>
                <a:blip r:embed="rId2"/>
                <a:stretch>
                  <a:fillRect l="-2291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E4AC4-FAC7-4E06-947E-FFDCBE4C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1BC7F-8C40-4435-A7CE-EF92FFFE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6AFC8-74BE-4295-A3FC-3623B366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8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1B8359-A6CE-4662-9F87-15AA80C02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087" y="3051110"/>
            <a:ext cx="6083914" cy="311332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F2DA682-5C3B-4F09-AAAB-7A31906570E2}"/>
              </a:ext>
            </a:extLst>
          </p:cNvPr>
          <p:cNvSpPr/>
          <p:nvPr/>
        </p:nvSpPr>
        <p:spPr>
          <a:xfrm>
            <a:off x="10401766" y="3631475"/>
            <a:ext cx="232897" cy="10496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A0768EC-E6A3-4446-8E89-0F9828CCE162}"/>
              </a:ext>
            </a:extLst>
          </p:cNvPr>
          <p:cNvSpPr/>
          <p:nvPr/>
        </p:nvSpPr>
        <p:spPr>
          <a:xfrm>
            <a:off x="11013282" y="3631473"/>
            <a:ext cx="253744" cy="1049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6CF0543-1192-47B0-AC87-9EFDD6F100AC}"/>
              </a:ext>
            </a:extLst>
          </p:cNvPr>
          <p:cNvSpPr/>
          <p:nvPr/>
        </p:nvSpPr>
        <p:spPr>
          <a:xfrm>
            <a:off x="8125450" y="4261913"/>
            <a:ext cx="247025" cy="1049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199849-6EB3-43C6-8A70-851567095C15}"/>
              </a:ext>
            </a:extLst>
          </p:cNvPr>
          <p:cNvSpPr/>
          <p:nvPr/>
        </p:nvSpPr>
        <p:spPr>
          <a:xfrm>
            <a:off x="6816632" y="4384532"/>
            <a:ext cx="244463" cy="1258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EC817CF-2C28-44AF-9C5B-2812049522E9}"/>
              </a:ext>
            </a:extLst>
          </p:cNvPr>
          <p:cNvSpPr/>
          <p:nvPr/>
        </p:nvSpPr>
        <p:spPr>
          <a:xfrm>
            <a:off x="7165287" y="4395978"/>
            <a:ext cx="309777" cy="1258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BDAECFA-365B-4661-AD02-31AFB23DD572}"/>
              </a:ext>
            </a:extLst>
          </p:cNvPr>
          <p:cNvSpPr/>
          <p:nvPr/>
        </p:nvSpPr>
        <p:spPr>
          <a:xfrm>
            <a:off x="7959718" y="4416817"/>
            <a:ext cx="247024" cy="1049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43D7F30-7A50-495B-877F-9712956F4EA7}"/>
              </a:ext>
            </a:extLst>
          </p:cNvPr>
          <p:cNvSpPr/>
          <p:nvPr/>
        </p:nvSpPr>
        <p:spPr>
          <a:xfrm>
            <a:off x="8234363" y="4384532"/>
            <a:ext cx="138112" cy="1049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BEAD8A2-823E-4D93-BE78-514B671E5999}"/>
              </a:ext>
            </a:extLst>
          </p:cNvPr>
          <p:cNvSpPr/>
          <p:nvPr/>
        </p:nvSpPr>
        <p:spPr>
          <a:xfrm>
            <a:off x="7367819" y="4521786"/>
            <a:ext cx="309777" cy="1258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3A2D615-35EA-472F-B9EA-6C579DD44701}"/>
              </a:ext>
            </a:extLst>
          </p:cNvPr>
          <p:cNvSpPr/>
          <p:nvPr/>
        </p:nvSpPr>
        <p:spPr>
          <a:xfrm>
            <a:off x="9820068" y="4532206"/>
            <a:ext cx="330248" cy="115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ED33D73-017A-4CC6-A402-65D9971B0F82}"/>
              </a:ext>
            </a:extLst>
          </p:cNvPr>
          <p:cNvSpPr/>
          <p:nvPr/>
        </p:nvSpPr>
        <p:spPr>
          <a:xfrm>
            <a:off x="8658525" y="4689565"/>
            <a:ext cx="222691" cy="1049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D049D7D-3799-4344-A66C-9A10F85C53A4}"/>
              </a:ext>
            </a:extLst>
          </p:cNvPr>
          <p:cNvSpPr/>
          <p:nvPr/>
        </p:nvSpPr>
        <p:spPr>
          <a:xfrm>
            <a:off x="9254830" y="4794534"/>
            <a:ext cx="313033" cy="1562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A316A0F-2983-426E-9B5C-A53AD9492C0C}"/>
              </a:ext>
            </a:extLst>
          </p:cNvPr>
          <p:cNvSpPr/>
          <p:nvPr/>
        </p:nvSpPr>
        <p:spPr>
          <a:xfrm>
            <a:off x="7764935" y="4950823"/>
            <a:ext cx="524196" cy="1293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B735298-7B99-46E2-BADC-0118FAAAA741}"/>
              </a:ext>
            </a:extLst>
          </p:cNvPr>
          <p:cNvSpPr/>
          <p:nvPr/>
        </p:nvSpPr>
        <p:spPr>
          <a:xfrm>
            <a:off x="6615946" y="5115672"/>
            <a:ext cx="161091" cy="14233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BA572B7-936E-4745-9F91-EDFBC12B5874}"/>
              </a:ext>
            </a:extLst>
          </p:cNvPr>
          <p:cNvSpPr/>
          <p:nvPr/>
        </p:nvSpPr>
        <p:spPr>
          <a:xfrm>
            <a:off x="6871994" y="5115672"/>
            <a:ext cx="207462" cy="10496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18894EF-D375-4E1B-BCFA-FF9D86623C62}"/>
              </a:ext>
            </a:extLst>
          </p:cNvPr>
          <p:cNvSpPr/>
          <p:nvPr/>
        </p:nvSpPr>
        <p:spPr>
          <a:xfrm>
            <a:off x="6200503" y="5247381"/>
            <a:ext cx="5991497" cy="1038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4EC6E0F-E624-4452-A2A7-0153BD5AF36F}"/>
              </a:ext>
            </a:extLst>
          </p:cNvPr>
          <p:cNvSpPr/>
          <p:nvPr/>
        </p:nvSpPr>
        <p:spPr>
          <a:xfrm>
            <a:off x="9941478" y="4950823"/>
            <a:ext cx="233604" cy="1562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258F7EF-A04E-4E8B-AE4C-FDDEF39396D5}"/>
              </a:ext>
            </a:extLst>
          </p:cNvPr>
          <p:cNvSpPr/>
          <p:nvPr/>
        </p:nvSpPr>
        <p:spPr>
          <a:xfrm>
            <a:off x="10673228" y="3631473"/>
            <a:ext cx="301953" cy="10496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423A1D5-938F-48B4-9B55-D2FF1BBBC2F1}"/>
              </a:ext>
            </a:extLst>
          </p:cNvPr>
          <p:cNvSpPr/>
          <p:nvPr/>
        </p:nvSpPr>
        <p:spPr>
          <a:xfrm>
            <a:off x="11320463" y="3771967"/>
            <a:ext cx="278606" cy="1118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AA26E81-B120-46B5-ABAE-53B4B8D8F04C}"/>
              </a:ext>
            </a:extLst>
          </p:cNvPr>
          <p:cNvSpPr/>
          <p:nvPr/>
        </p:nvSpPr>
        <p:spPr>
          <a:xfrm>
            <a:off x="11616929" y="3774124"/>
            <a:ext cx="278606" cy="1118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F425A5B-00A7-402B-A638-3458D47AACA5}"/>
              </a:ext>
            </a:extLst>
          </p:cNvPr>
          <p:cNvSpPr/>
          <p:nvPr/>
        </p:nvSpPr>
        <p:spPr>
          <a:xfrm>
            <a:off x="7820365" y="4123689"/>
            <a:ext cx="413998" cy="1118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A724750-954B-47FF-8C4D-B2834BCDC472}"/>
              </a:ext>
            </a:extLst>
          </p:cNvPr>
          <p:cNvSpPr/>
          <p:nvPr/>
        </p:nvSpPr>
        <p:spPr>
          <a:xfrm>
            <a:off x="6417884" y="4097558"/>
            <a:ext cx="580609" cy="1118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D19DCB1-D80D-408F-8C3F-9F0D2E538AD2}"/>
              </a:ext>
            </a:extLst>
          </p:cNvPr>
          <p:cNvSpPr/>
          <p:nvPr/>
        </p:nvSpPr>
        <p:spPr>
          <a:xfrm>
            <a:off x="8248962" y="4119119"/>
            <a:ext cx="278606" cy="1118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1C44C95-AE17-4FDD-9D9A-AA6AA498CCCE}"/>
              </a:ext>
            </a:extLst>
          </p:cNvPr>
          <p:cNvSpPr/>
          <p:nvPr/>
        </p:nvSpPr>
        <p:spPr>
          <a:xfrm>
            <a:off x="6791494" y="4253184"/>
            <a:ext cx="318919" cy="1118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10D73F8-A50F-4457-9AB5-A1EB75E36F58}"/>
              </a:ext>
            </a:extLst>
          </p:cNvPr>
          <p:cNvSpPr/>
          <p:nvPr/>
        </p:nvSpPr>
        <p:spPr>
          <a:xfrm>
            <a:off x="7132581" y="4253184"/>
            <a:ext cx="270726" cy="1118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BA122E3-6492-4337-91C8-9A3FA5007CF0}"/>
              </a:ext>
            </a:extLst>
          </p:cNvPr>
          <p:cNvSpPr/>
          <p:nvPr/>
        </p:nvSpPr>
        <p:spPr>
          <a:xfrm>
            <a:off x="7820365" y="4253184"/>
            <a:ext cx="305085" cy="1118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E9E5CBA-E245-4D89-920D-13AFC559118F}"/>
              </a:ext>
            </a:extLst>
          </p:cNvPr>
          <p:cNvSpPr/>
          <p:nvPr/>
        </p:nvSpPr>
        <p:spPr>
          <a:xfrm>
            <a:off x="7284896" y="5107112"/>
            <a:ext cx="207462" cy="1135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9F365A86-A126-4541-92BB-44B2666EC4F9}"/>
              </a:ext>
            </a:extLst>
          </p:cNvPr>
          <p:cNvSpPr/>
          <p:nvPr/>
        </p:nvSpPr>
        <p:spPr>
          <a:xfrm>
            <a:off x="6202702" y="5115672"/>
            <a:ext cx="398938" cy="1135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115873B-560A-4698-A24C-CF3002B6738D}"/>
              </a:ext>
            </a:extLst>
          </p:cNvPr>
          <p:cNvSpPr/>
          <p:nvPr/>
        </p:nvSpPr>
        <p:spPr>
          <a:xfrm>
            <a:off x="6450707" y="4835188"/>
            <a:ext cx="379454" cy="1135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70D2443-56F3-4F2E-B7C9-A6F6E2784387}"/>
              </a:ext>
            </a:extLst>
          </p:cNvPr>
          <p:cNvSpPr/>
          <p:nvPr/>
        </p:nvSpPr>
        <p:spPr>
          <a:xfrm>
            <a:off x="6844467" y="4832485"/>
            <a:ext cx="308830" cy="1135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9FBD81E-E5C5-4AD5-BF90-12A7D4C7B423}"/>
              </a:ext>
            </a:extLst>
          </p:cNvPr>
          <p:cNvSpPr/>
          <p:nvPr/>
        </p:nvSpPr>
        <p:spPr>
          <a:xfrm>
            <a:off x="6227312" y="4821477"/>
            <a:ext cx="209089" cy="1135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BE16FCB-C07E-491B-A31F-786365B6D7B3}"/>
              </a:ext>
            </a:extLst>
          </p:cNvPr>
          <p:cNvSpPr/>
          <p:nvPr/>
        </p:nvSpPr>
        <p:spPr>
          <a:xfrm>
            <a:off x="7173999" y="4818344"/>
            <a:ext cx="64228" cy="1135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4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8ECEB-CA95-4389-B9CF-34B41080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Properties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0B60382-B260-4BFA-ADE4-BE460DBB2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16C905-1A43-49B8-AC7C-329796F300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Very easy, can be generalized</a:t>
            </a:r>
          </a:p>
          <a:p>
            <a:r>
              <a:rPr lang="en-US" dirty="0">
                <a:solidFill>
                  <a:schemeClr val="tx1"/>
                </a:solidFill>
              </a:rPr>
              <a:t>Can generate many pairs of antonyms pairs very quickly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C5C53F1-8F70-4E1F-B693-EC841388A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388E7EB-22B0-4DE3-8913-79D07860D94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Wikipedia article also include history and other additional information about concepts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Generated Pairs are </a:t>
            </a:r>
            <a:r>
              <a:rPr lang="en-US" i="1" dirty="0">
                <a:solidFill>
                  <a:schemeClr val="tx1"/>
                </a:solidFill>
              </a:rPr>
              <a:t>very general</a:t>
            </a:r>
          </a:p>
          <a:p>
            <a:r>
              <a:rPr lang="en-US" dirty="0">
                <a:solidFill>
                  <a:schemeClr val="tx1"/>
                </a:solidFill>
              </a:rPr>
              <a:t>(How to select examples from a category?)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435904-6716-4990-B336-057DE8C2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13/07/2020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8C90DB-1F74-49FF-B7F2-B864A7FB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 Engler, Ruixiang Wang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1ED3F3-9714-44BA-ABE2-E9B357A4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A5C-5BA8-4E25-B891-C99A652E96E4}" type="slidenum">
              <a:rPr lang="en-US" smtClean="0"/>
              <a:t>9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C112AF8-1727-45CC-9081-71BD4DF29C73}"/>
              </a:ext>
            </a:extLst>
          </p:cNvPr>
          <p:cNvSpPr/>
          <p:nvPr/>
        </p:nvSpPr>
        <p:spPr>
          <a:xfrm>
            <a:off x="568135" y="4366904"/>
            <a:ext cx="1093380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Examples:</a:t>
            </a:r>
          </a:p>
          <a:p>
            <a:pPr lvl="1"/>
            <a:r>
              <a:rPr lang="en-US" altLang="en-US" sz="2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(known, unknown),</a:t>
            </a:r>
            <a:r>
              <a:rPr lang="en-US" altLang="en-US" sz="2600" dirty="0"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solidFill>
                  <a:srgbClr val="FF00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('north', 'south’)</a:t>
            </a:r>
            <a:r>
              <a:rPr lang="en-US" altLang="en-US" sz="2600" dirty="0"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, ('equal', 'differ'),</a:t>
            </a:r>
            <a:r>
              <a:rPr lang="en-US" altLang="en-US" sz="2600" dirty="0"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solidFill>
                  <a:srgbClr val="FF00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('urban', 'rural')</a:t>
            </a:r>
            <a:r>
              <a:rPr lang="en-US" altLang="en-US" sz="2600" dirty="0"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,</a:t>
            </a:r>
            <a:r>
              <a:rPr lang="en-US" altLang="en-US" sz="2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('square', 'round'), ('most', 'fewest'), ('new', 'old'), </a:t>
            </a:r>
            <a:r>
              <a:rPr lang="en-US" altLang="en-US" sz="2600" dirty="0">
                <a:solidFill>
                  <a:srgbClr val="FF00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('export', 'import')</a:t>
            </a:r>
            <a:endParaRPr lang="en-US" altLang="en-US" sz="2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54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1091</Words>
  <Application>Microsoft Office PowerPoint</Application>
  <PresentationFormat>Breitbild</PresentationFormat>
  <Paragraphs>285</Paragraphs>
  <Slides>22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 Unicode MS</vt:lpstr>
      <vt:lpstr>Arial</vt:lpstr>
      <vt:lpstr>Calibri</vt:lpstr>
      <vt:lpstr>Calibri Light</vt:lpstr>
      <vt:lpstr>Cambria Math</vt:lpstr>
      <vt:lpstr>Wingdings</vt:lpstr>
      <vt:lpstr>Rückblick</vt:lpstr>
      <vt:lpstr>Semantic Differentials  for Wikipedia using  the POLAR Framework</vt:lpstr>
      <vt:lpstr>Content</vt:lpstr>
      <vt:lpstr>Why Wikipedia</vt:lpstr>
      <vt:lpstr>Problem Word Embeddings</vt:lpstr>
      <vt:lpstr>Semantic differentials</vt:lpstr>
      <vt:lpstr>The POLAR Framework [1]</vt:lpstr>
      <vt:lpstr>Our Approach</vt:lpstr>
      <vt:lpstr>Antonym generation Approach: 1 of 3</vt:lpstr>
      <vt:lpstr>Properties</vt:lpstr>
      <vt:lpstr>Antonym generation  Approach: 2 of 3</vt:lpstr>
      <vt:lpstr>Antonym generation  Approach: 3 of 3</vt:lpstr>
      <vt:lpstr>Survey</vt:lpstr>
      <vt:lpstr>Overview</vt:lpstr>
      <vt:lpstr>PowerPoint-Präsentation</vt:lpstr>
      <vt:lpstr>Evaluation of interpretability</vt:lpstr>
      <vt:lpstr>Evaluation of Agreement</vt:lpstr>
      <vt:lpstr>Conclusions</vt:lpstr>
      <vt:lpstr>Questions + Discussion</vt:lpstr>
      <vt:lpstr>Resources</vt:lpstr>
      <vt:lpstr>Future Direction</vt:lpstr>
      <vt:lpstr>Summary &amp; Conclusions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Differentials for Wikipedia using the POLAR Framework</dc:title>
  <dc:creator>Jan Engler</dc:creator>
  <cp:lastModifiedBy>Jan Engler</cp:lastModifiedBy>
  <cp:revision>70</cp:revision>
  <dcterms:created xsi:type="dcterms:W3CDTF">2020-07-10T12:40:43Z</dcterms:created>
  <dcterms:modified xsi:type="dcterms:W3CDTF">2020-07-13T06:39:49Z</dcterms:modified>
</cp:coreProperties>
</file>