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3" r:id="rId4"/>
    <p:sldId id="259" r:id="rId5"/>
    <p:sldId id="260" r:id="rId6"/>
    <p:sldId id="261" r:id="rId7"/>
    <p:sldId id="262" r:id="rId8"/>
    <p:sldId id="264" r:id="rId9"/>
    <p:sldId id="265" r:id="rId10"/>
    <p:sldId id="25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598B7-63C6-470B-893E-912428AB3AC4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90C27-E9BC-4A54-8C71-3129A1B5EA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6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D37D9-7E81-4A8B-ADB1-0A88863A3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9A5596-F212-4D5C-AF5D-C37B41315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73FF9-08FC-4957-BD21-8585742A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8F90-495F-4236-A1C6-EAAA990E8FD9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0CB8CB-8328-4130-94AE-C7602551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B1B448-E10C-4ACF-9712-4A1ABF94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B638-3329-4F2A-9EFE-0DAA333378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6940D-CD12-4465-A6DC-1D7A72B1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BC2207-B421-4EEE-AA4C-EA388FA13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D14B72-7572-4D35-9E75-C608846F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8F90-495F-4236-A1C6-EAAA990E8FD9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0A4836-2C07-443E-8722-E9439F88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4FE154-2C1C-4B79-AB3A-010B4A26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B638-3329-4F2A-9EFE-0DAA333378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0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2794D03-650F-419D-8ECB-F647652E2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130997-6622-491E-9338-1204A62A1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7F9B5A-EB5B-4733-B139-69BDA3B4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8F90-495F-4236-A1C6-EAAA990E8FD9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84D9BC-ADB1-4EDD-BBD9-82E6B89E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E120C-342B-484D-8B0B-2374F1AA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B638-3329-4F2A-9EFE-0DAA333378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2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944A4B-A54C-46D4-8973-B3C75F8F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83D116-A711-4475-8049-EA5D1DB6B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E58039-7C59-495A-B5D5-E61F4C3A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8F90-495F-4236-A1C6-EAAA990E8FD9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20B1D8-C509-49E5-8D8E-02B55F8D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92DD82-F981-488A-A056-74A02ACA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B638-3329-4F2A-9EFE-0DAA333378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8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EFDF0-EE6F-44E4-AD07-3DCE0839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860240-5A71-4155-9A0F-83F7E31D2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35C351-7B3A-409B-A659-4442328A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8F90-495F-4236-A1C6-EAAA990E8FD9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54B0FD-316F-461E-8CCA-6E425B5D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14F266-3D54-4AA8-AD28-7383DA1D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B638-3329-4F2A-9EFE-0DAA333378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6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8C03CE-03C1-4211-8929-37083506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930611-7793-452B-A525-14EE05941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A6E120-7C75-4565-95BF-39183E8BC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A786BA-6665-4C08-8487-D09AF075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8F90-495F-4236-A1C6-EAAA990E8FD9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E117DD-EB17-48B8-B832-BCBFB140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9711C7-7618-42E0-942C-F540690A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B638-3329-4F2A-9EFE-0DAA333378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5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1EA37-8A9C-4148-9C40-086AFD4E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FD9C50-99FA-4BC2-B1BD-E538CC61B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C15110-C459-456B-AD2D-628FDF506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3CA650-FF84-4DD3-9A30-6F67B64F3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83FB3D-588F-4F6F-9F70-2B4443268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04BD09-F70D-4010-91AC-E9A7F023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8F90-495F-4236-A1C6-EAAA990E8FD9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D6AA09F-4913-4F60-A071-49F4AAAE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B382F0-3DE4-4114-BB8E-01D7570B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B638-3329-4F2A-9EFE-0DAA333378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5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4EB10-887C-4D3F-AF9C-29265739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9BF0BE-5682-44E9-A371-3531399E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8F90-495F-4236-A1C6-EAAA990E8FD9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C109FC-E828-48B2-B2BA-7FD65FA4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5E4291-D0B7-4129-9970-E4582844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B638-3329-4F2A-9EFE-0DAA333378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7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4521BD-CEAC-4FF3-988E-86DE8C6C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8F90-495F-4236-A1C6-EAAA990E8FD9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AD31E-F577-4077-A64D-C31A8726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F2598F-60D1-4F95-991E-B36EAD8C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B638-3329-4F2A-9EFE-0DAA333378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6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DAD09-BB17-43EE-9C56-77194864C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9218BF-7668-444A-AFD0-46C9C9C10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C6C5C9-434B-428A-982D-71D3EAD82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84464C-C8FD-4562-A416-51BE5AE5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8F90-495F-4236-A1C6-EAAA990E8FD9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3A772F-6241-4A53-A84D-1B8ABFBC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303C1B-A252-49A7-B6D8-341EE340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B638-3329-4F2A-9EFE-0DAA333378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0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25C62-5253-4C8E-A609-1AA7C0ADD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9D0D42-C9F7-48E3-B2C7-516953F93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C22B37-488B-4CB1-91C0-F88C43B8A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94F4C3-AAFF-437D-BE3B-D2FD60F6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8F90-495F-4236-A1C6-EAAA990E8FD9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B34F54-F95F-4574-B52A-951CE853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315788-C716-4B54-8A02-32959556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B638-3329-4F2A-9EFE-0DAA333378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6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1F93EE-A337-4414-983E-D845E8022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347770-6A0B-4CC2-84FC-E88499EC0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0D6202-AD44-4F8B-A118-4A1A2832F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E8F90-495F-4236-A1C6-EAAA990E8FD9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5117A0-E85F-4A06-AA58-8E91C0405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68121B-FE2A-49E0-A344-0D10B944B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4B638-3329-4F2A-9EFE-0DAA333378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18MKEnUy0aAvMTdpF93dEsr5j9yGA8a7d_9hi-GFQa3Q/ed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4BA17-8036-4A6D-B47C-96C4E7E7C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 survey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ECE6F1-0933-44F6-8EED-C933C260B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56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4B3B8-5B7A-4B85-85FB-D6962DA8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Agreement on antonym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E3A0C-5ADB-4873-931E-059CBC621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results of Survey with Polar rating:</a:t>
            </a:r>
          </a:p>
          <a:p>
            <a:r>
              <a:rPr lang="en-US" dirty="0"/>
              <a:t>Agreement: Vote for the same antonym</a:t>
            </a:r>
          </a:p>
          <a:p>
            <a:r>
              <a:rPr lang="en-US" dirty="0"/>
              <a:t>Regular: 76.67% agreement</a:t>
            </a:r>
          </a:p>
          <a:p>
            <a:pPr lvl="1"/>
            <a:r>
              <a:rPr lang="en-US" dirty="0"/>
              <a:t>23.33% disagreement</a:t>
            </a:r>
          </a:p>
          <a:p>
            <a:pPr lvl="1"/>
            <a:endParaRPr lang="en-US" dirty="0"/>
          </a:p>
          <a:p>
            <a:r>
              <a:rPr lang="en-US" dirty="0"/>
              <a:t>Extended: 60% agreement</a:t>
            </a:r>
          </a:p>
          <a:p>
            <a:pPr lvl="1"/>
            <a:r>
              <a:rPr lang="en-US" dirty="0"/>
              <a:t>40% disagreement</a:t>
            </a:r>
          </a:p>
        </p:txBody>
      </p:sp>
    </p:spTree>
    <p:extLst>
      <p:ext uri="{BB962C8B-B14F-4D97-AF65-F5344CB8AC3E}">
        <p14:creationId xmlns:p14="http://schemas.microsoft.com/office/powerpoint/2010/main" val="1029364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6C7C8-D59F-48CF-8250-0FFC2994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287E6B-325C-4718-9472-BA4F3D015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derivation:</a:t>
            </a:r>
          </a:p>
          <a:p>
            <a:r>
              <a:rPr lang="en-US" dirty="0"/>
              <a:t>Regular: 0.6278 (normalized)</a:t>
            </a:r>
          </a:p>
          <a:p>
            <a:r>
              <a:rPr lang="en-US" dirty="0"/>
              <a:t>This corresponds to an average derivation of 2 steps on the scalar used in the Survey between 0 and 10</a:t>
            </a:r>
          </a:p>
          <a:p>
            <a:r>
              <a:rPr lang="en-US" dirty="0"/>
              <a:t>Extended: 0.85646 (normalized)</a:t>
            </a:r>
          </a:p>
          <a:p>
            <a:r>
              <a:rPr lang="en-US" dirty="0"/>
              <a:t>A bit less than 3 steps.</a:t>
            </a:r>
          </a:p>
        </p:txBody>
      </p:sp>
    </p:spTree>
    <p:extLst>
      <p:ext uri="{BB962C8B-B14F-4D97-AF65-F5344CB8AC3E}">
        <p14:creationId xmlns:p14="http://schemas.microsoft.com/office/powerpoint/2010/main" val="65053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8FDC3-50EE-4885-8510-42AB683E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CD44EA-4C3A-48AE-ABA5-5B2DA721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“good, well descriptive, fitting” are the antonyms</a:t>
            </a:r>
          </a:p>
          <a:p>
            <a:pPr lvl="1"/>
            <a:r>
              <a:rPr lang="en-US" dirty="0"/>
              <a:t>Approach: Measure the “fitting” of antonyms to an origin.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Agreement between participants and (Word2Vec on) Wikipedia</a:t>
            </a:r>
          </a:p>
          <a:p>
            <a:pPr lvl="1"/>
            <a:r>
              <a:rPr lang="en-US" dirty="0"/>
              <a:t>Approach: Compare the (normalized) results and measure agreement on antonym and average derivation</a:t>
            </a:r>
          </a:p>
        </p:txBody>
      </p:sp>
    </p:spTree>
    <p:extLst>
      <p:ext uri="{BB962C8B-B14F-4D97-AF65-F5344CB8AC3E}">
        <p14:creationId xmlns:p14="http://schemas.microsoft.com/office/powerpoint/2010/main" val="227754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129C0-54EC-42D4-9372-5B427F1A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D4C72E-6B62-40AA-88B2-22CC4D277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 10 Questions for 2 Words from 3 Categories</a:t>
            </a:r>
          </a:p>
          <a:p>
            <a:r>
              <a:rPr lang="en-US" dirty="0"/>
              <a:t>Countries: USA, Germany</a:t>
            </a:r>
          </a:p>
          <a:p>
            <a:r>
              <a:rPr lang="en-US" dirty="0"/>
              <a:t>Food: Salad, Rice</a:t>
            </a:r>
          </a:p>
          <a:p>
            <a:r>
              <a:rPr lang="en-US" dirty="0"/>
              <a:t>Music: Pop, Rammstein </a:t>
            </a:r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/>
              <a:t>Vote on a linear scale from 0 to 10 between two antonyms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https://docs.google.com/forms/d/18MKEnUy0aAvMTdpF93dEsr5j9yGA8a7d_9hi-GFQa3Q/edit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7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74344-EEC8-4863-A1CF-BEC01A6E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E37EAE-8434-41B7-9F89-05835AFD9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30 Participants from 6 countries: (Not USA sadly)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Germany (16)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China (7)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French (4)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Belgium (1)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Croatia (1)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Egypt (1)</a:t>
            </a:r>
          </a:p>
          <a:p>
            <a:r>
              <a:rPr lang="en-US" dirty="0"/>
              <a:t>Average age: 23.5 years old</a:t>
            </a:r>
          </a:p>
          <a:p>
            <a:r>
              <a:rPr lang="en-US" dirty="0"/>
              <a:t>Percentage Woman: 3/30= 10%</a:t>
            </a:r>
          </a:p>
          <a:p>
            <a:r>
              <a:rPr lang="en-US" dirty="0"/>
              <a:t>The contributor base on Wikipedia: "barely 13% women; the average age of a contributor was in the mid-20s".*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9BBCE2-8E9A-4058-8488-8E0E386F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*"Where Are the Women in Wikipedia? – Room for Debate". NYTimes.com. February 2, 2011. Retrieved June 14, 2014</a:t>
            </a:r>
          </a:p>
        </p:txBody>
      </p:sp>
    </p:spTree>
    <p:extLst>
      <p:ext uri="{BB962C8B-B14F-4D97-AF65-F5344CB8AC3E}">
        <p14:creationId xmlns:p14="http://schemas.microsoft.com/office/powerpoint/2010/main" val="25971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45709DD-1240-4DD9-82E3-480C57B72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76904"/>
            <a:ext cx="9564435" cy="312463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36D0EAA-93AB-4800-8F48-792BC034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617"/>
            <a:ext cx="10515600" cy="1325563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0EEEBF-BAFF-448B-BB77-DBFA885E1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20" y="825710"/>
            <a:ext cx="10515600" cy="5206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Vote on a Scale between 0 and 10</a:t>
            </a:r>
          </a:p>
          <a:p>
            <a:pPr marL="0" indent="0">
              <a:buNone/>
            </a:pPr>
            <a:r>
              <a:rPr lang="en-US" dirty="0"/>
              <a:t>Mean: 4.96 (as expected)</a:t>
            </a:r>
          </a:p>
          <a:p>
            <a:pPr marL="0" indent="0">
              <a:buNone/>
            </a:pPr>
            <a:r>
              <a:rPr lang="en-US" dirty="0"/>
              <a:t>Average standard deviation: 2.03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Bigger than we expected!! Big variation in the answers!</a:t>
            </a:r>
          </a:p>
          <a:p>
            <a:r>
              <a:rPr lang="en-US" dirty="0"/>
              <a:t>Regular std = 1.978</a:t>
            </a:r>
          </a:p>
          <a:p>
            <a:r>
              <a:rPr lang="en-US" dirty="0"/>
              <a:t>Extended std = 2.06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57D5E18-9206-4A2D-A752-229C44F89E25}"/>
              </a:ext>
            </a:extLst>
          </p:cNvPr>
          <p:cNvSpPr txBox="1"/>
          <p:nvPr/>
        </p:nvSpPr>
        <p:spPr>
          <a:xfrm>
            <a:off x="8434873" y="4246373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(Extended)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00903E7-897D-46DC-8E2C-1EEEC3187F96}"/>
              </a:ext>
            </a:extLst>
          </p:cNvPr>
          <p:cNvSpPr/>
          <p:nvPr/>
        </p:nvSpPr>
        <p:spPr>
          <a:xfrm>
            <a:off x="4672668" y="6073632"/>
            <a:ext cx="260059" cy="234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2574314C-5364-4CCC-A374-28794B16DF60}"/>
              </a:ext>
            </a:extLst>
          </p:cNvPr>
          <p:cNvSpPr/>
          <p:nvPr/>
        </p:nvSpPr>
        <p:spPr>
          <a:xfrm>
            <a:off x="4806894" y="6308487"/>
            <a:ext cx="1610686" cy="2348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3F847C97-AE97-4A9C-951E-58094157844A}"/>
              </a:ext>
            </a:extLst>
          </p:cNvPr>
          <p:cNvSpPr/>
          <p:nvPr/>
        </p:nvSpPr>
        <p:spPr>
          <a:xfrm rot="10800000">
            <a:off x="3187816" y="6308487"/>
            <a:ext cx="1626353" cy="2348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B881FFB-4C5D-48B0-985C-AC9A85EC1F56}"/>
              </a:ext>
            </a:extLst>
          </p:cNvPr>
          <p:cNvSpPr txBox="1"/>
          <p:nvPr/>
        </p:nvSpPr>
        <p:spPr>
          <a:xfrm>
            <a:off x="4191701" y="6570805"/>
            <a:ext cx="1626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Sample std: 2,6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7C3044A-AD3B-41FA-95FC-BE28A905DC20}"/>
              </a:ext>
            </a:extLst>
          </p:cNvPr>
          <p:cNvSpPr txBox="1"/>
          <p:nvPr/>
        </p:nvSpPr>
        <p:spPr>
          <a:xfrm>
            <a:off x="4264691" y="5799280"/>
            <a:ext cx="109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Sample Mean</a:t>
            </a:r>
          </a:p>
        </p:txBody>
      </p:sp>
    </p:spTree>
    <p:extLst>
      <p:ext uri="{BB962C8B-B14F-4D97-AF65-F5344CB8AC3E}">
        <p14:creationId xmlns:p14="http://schemas.microsoft.com/office/powerpoint/2010/main" val="78130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51066-D685-43D1-A57C-68146933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derivations: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CA0BB1A-54C8-439C-AC27-9369E012B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176" y="1419133"/>
            <a:ext cx="9659698" cy="30409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9C88C7A-636B-4E04-98A3-F77C99A69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176" y="4276365"/>
            <a:ext cx="9288171" cy="258163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A33AF61-4556-4CC2-92D5-1ECC5BAC86E1}"/>
              </a:ext>
            </a:extLst>
          </p:cNvPr>
          <p:cNvSpPr txBox="1"/>
          <p:nvPr/>
        </p:nvSpPr>
        <p:spPr>
          <a:xfrm>
            <a:off x="8434873" y="1511559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(Regular)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EB2128-3989-4278-9B96-3ECCD3DEFE08}"/>
              </a:ext>
            </a:extLst>
          </p:cNvPr>
          <p:cNvSpPr txBox="1"/>
          <p:nvPr/>
        </p:nvSpPr>
        <p:spPr>
          <a:xfrm>
            <a:off x="8434872" y="4563637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(Extended)</a:t>
            </a:r>
          </a:p>
        </p:txBody>
      </p:sp>
    </p:spTree>
    <p:extLst>
      <p:ext uri="{BB962C8B-B14F-4D97-AF65-F5344CB8AC3E}">
        <p14:creationId xmlns:p14="http://schemas.microsoft.com/office/powerpoint/2010/main" val="81750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7B701E7-4ADC-484D-828B-1BC4BF218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04" y="466241"/>
            <a:ext cx="9450119" cy="275310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E163398-FE12-4B72-9A04-180295CA7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778" y="2960516"/>
            <a:ext cx="9459645" cy="291505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899D489-567D-46D5-8CCE-25AC73157CA3}"/>
              </a:ext>
            </a:extLst>
          </p:cNvPr>
          <p:cNvSpPr txBox="1"/>
          <p:nvPr/>
        </p:nvSpPr>
        <p:spPr>
          <a:xfrm>
            <a:off x="8434872" y="3743493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(Extended)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8603AFC-60AE-4D83-A0D4-1C12E37C21BA}"/>
              </a:ext>
            </a:extLst>
          </p:cNvPr>
          <p:cNvSpPr txBox="1"/>
          <p:nvPr/>
        </p:nvSpPr>
        <p:spPr>
          <a:xfrm>
            <a:off x="8434873" y="804234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(Extended)</a:t>
            </a:r>
          </a:p>
        </p:txBody>
      </p:sp>
    </p:spTree>
    <p:extLst>
      <p:ext uri="{BB962C8B-B14F-4D97-AF65-F5344CB8AC3E}">
        <p14:creationId xmlns:p14="http://schemas.microsoft.com/office/powerpoint/2010/main" val="88527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C2A92-835C-4F54-BDF0-80C6A5A8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of antonyms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372D81-BA1B-41F6-BADF-6E652D2A1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Average distance from 5</a:t>
            </a:r>
          </a:p>
          <a:p>
            <a:r>
              <a:rPr lang="en-US" dirty="0"/>
              <a:t>If both antonyms don’t describe the word at all, 5 or close to 5 was voted</a:t>
            </a:r>
          </a:p>
          <a:p>
            <a:r>
              <a:rPr lang="en-US" dirty="0"/>
              <a:t>The more distance to 5, the stronger the antonym was seen as “fitting” or as a good description</a:t>
            </a:r>
          </a:p>
          <a:p>
            <a:r>
              <a:rPr lang="en-US" dirty="0"/>
              <a:t>Average Overall:	2.27</a:t>
            </a:r>
          </a:p>
          <a:p>
            <a:r>
              <a:rPr lang="en-US" dirty="0"/>
              <a:t>Avg Regular:	2,45</a:t>
            </a:r>
          </a:p>
          <a:p>
            <a:r>
              <a:rPr lang="en-US" dirty="0"/>
              <a:t>Avg Extended:	2,08</a:t>
            </a:r>
          </a:p>
          <a:p>
            <a:endParaRPr lang="en-US" dirty="0"/>
          </a:p>
          <a:p>
            <a:r>
              <a:rPr lang="en-US" dirty="0"/>
              <a:t>Conclusion: The extended antonyms were less descriptive to the participants</a:t>
            </a:r>
          </a:p>
        </p:txBody>
      </p:sp>
    </p:spTree>
    <p:extLst>
      <p:ext uri="{BB962C8B-B14F-4D97-AF65-F5344CB8AC3E}">
        <p14:creationId xmlns:p14="http://schemas.microsoft.com/office/powerpoint/2010/main" val="93987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1F763BA-0B78-4CAA-B6C2-8BFF7252B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2090"/>
            <a:ext cx="9564435" cy="312463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652E009-9E26-467D-BE60-3560FFBD0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50" y="1236916"/>
            <a:ext cx="7963379" cy="13510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16B44FD-13F6-470D-89AB-0F589B1EFB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56697"/>
                <a:ext cx="10515600" cy="4351338"/>
              </a:xfrm>
            </p:spPr>
            <p:txBody>
              <a:bodyPr/>
              <a:lstStyle/>
              <a:p>
                <a:r>
                  <a:rPr lang="en-US" sz="3200" dirty="0"/>
                  <a:t>Compute </a:t>
                </a:r>
                <a:r>
                  <a:rPr lang="en-US" sz="3200" u="sng" dirty="0"/>
                  <a:t>Standard Score</a:t>
                </a:r>
                <a:r>
                  <a:rPr lang="en-US" sz="3200" dirty="0"/>
                  <a:t> (z-score)</a:t>
                </a:r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sz="2800" dirty="0"/>
                  <a:t>0 mean</a:t>
                </a:r>
              </a:p>
              <a:p>
                <a:pPr lvl="1"/>
                <a:r>
                  <a:rPr lang="en-US" sz="2800" dirty="0"/>
                  <a:t>Variance 1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∈[−∞,∞]</m:t>
                    </m:r>
                  </m:oMath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16B44FD-13F6-470D-89AB-0F589B1EFB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56697"/>
                <a:ext cx="10515600" cy="4351338"/>
              </a:xfrm>
              <a:blipFill>
                <a:blip r:embed="rId4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>
            <a:extLst>
              <a:ext uri="{FF2B5EF4-FFF2-40B4-BE49-F238E27FC236}">
                <a16:creationId xmlns:a16="http://schemas.microsoft.com/office/drawing/2014/main" id="{F2F57D75-EA8E-4C70-B3C8-92C935573F4C}"/>
              </a:ext>
            </a:extLst>
          </p:cNvPr>
          <p:cNvSpPr/>
          <p:nvPr/>
        </p:nvSpPr>
        <p:spPr>
          <a:xfrm>
            <a:off x="956251" y="425634"/>
            <a:ext cx="7963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Problem 2 different scales! Solution: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548CC1D-32C8-4AED-8508-8277EA5AF8EB}"/>
              </a:ext>
            </a:extLst>
          </p:cNvPr>
          <p:cNvSpPr/>
          <p:nvPr/>
        </p:nvSpPr>
        <p:spPr>
          <a:xfrm>
            <a:off x="838199" y="2461189"/>
            <a:ext cx="8501543" cy="126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83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Microsoft Office PowerPoint</Application>
  <PresentationFormat>Breitbild</PresentationFormat>
  <Paragraphs>72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</vt:lpstr>
      <vt:lpstr>Results survey</vt:lpstr>
      <vt:lpstr>Goals:</vt:lpstr>
      <vt:lpstr>Survey</vt:lpstr>
      <vt:lpstr>Overview</vt:lpstr>
      <vt:lpstr>Statistics</vt:lpstr>
      <vt:lpstr>Big derivations:</vt:lpstr>
      <vt:lpstr>PowerPoint-Präsentation</vt:lpstr>
      <vt:lpstr>Quality of antonyms</vt:lpstr>
      <vt:lpstr>PowerPoint-Präsentation</vt:lpstr>
      <vt:lpstr>Agreement on antonym</vt:lpstr>
      <vt:lpstr>Derivation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survey</dc:title>
  <dc:creator>Jan Engler</dc:creator>
  <cp:lastModifiedBy>Jan Engler</cp:lastModifiedBy>
  <cp:revision>18</cp:revision>
  <dcterms:created xsi:type="dcterms:W3CDTF">2020-07-03T08:54:05Z</dcterms:created>
  <dcterms:modified xsi:type="dcterms:W3CDTF">2020-07-03T13:46:16Z</dcterms:modified>
</cp:coreProperties>
</file>