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4" r:id="rId10"/>
    <p:sldId id="266" r:id="rId11"/>
    <p:sldId id="270" r:id="rId12"/>
    <p:sldId id="271" r:id="rId13"/>
    <p:sldId id="272" r:id="rId14"/>
    <p:sldId id="273" r:id="rId15"/>
    <p:sldId id="274" r:id="rId16"/>
    <p:sldId id="275" r:id="rId17"/>
    <p:sldId id="27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6082E-6815-44E7-AF76-85D35448562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0C999AF-2799-4DBB-846F-666143809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CBACB4C3-9D57-412B-8AC5-C2F057AD09D6}"/>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5" name="Fußzeilenplatzhalter 4">
            <a:extLst>
              <a:ext uri="{FF2B5EF4-FFF2-40B4-BE49-F238E27FC236}">
                <a16:creationId xmlns:a16="http://schemas.microsoft.com/office/drawing/2014/main" id="{0FA0CB09-3568-4FF6-B30C-65B82284083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1397930-1CCF-44F3-ADDF-240F3E2FAF8D}"/>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353855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FA3CBE-57CC-440B-AD9F-9C205F033F47}"/>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B14970F4-280D-4D72-B40D-C423EA4C1EF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D1FE526-F991-4926-A72A-399621D7BED2}"/>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5" name="Fußzeilenplatzhalter 4">
            <a:extLst>
              <a:ext uri="{FF2B5EF4-FFF2-40B4-BE49-F238E27FC236}">
                <a16:creationId xmlns:a16="http://schemas.microsoft.com/office/drawing/2014/main" id="{67AC2925-F6C1-439D-B4E9-112FAE5A77F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7253330-FEAF-41F2-8E1D-6D700D68520D}"/>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364831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8A8B692-919F-44D3-9C33-23FC205373D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DE82BA5A-C505-47D8-BBA2-3C9A792E375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3C44F5C-C010-4735-8A97-56CF60D4650C}"/>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5" name="Fußzeilenplatzhalter 4">
            <a:extLst>
              <a:ext uri="{FF2B5EF4-FFF2-40B4-BE49-F238E27FC236}">
                <a16:creationId xmlns:a16="http://schemas.microsoft.com/office/drawing/2014/main" id="{18643F2F-7AC0-4C03-ABC4-A508B355C20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59A85DE-BBA7-41CE-A3C7-48F323628781}"/>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169136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B85C8C-D64D-4DAC-951F-AE8E1C97BB2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454DD13A-B2CC-49F8-9A07-AD1101763E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6A0E8155-8D7F-4117-95D6-B0A5DBA82C1B}"/>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5" name="Fußzeilenplatzhalter 4">
            <a:extLst>
              <a:ext uri="{FF2B5EF4-FFF2-40B4-BE49-F238E27FC236}">
                <a16:creationId xmlns:a16="http://schemas.microsoft.com/office/drawing/2014/main" id="{B948B8A0-7E90-40F4-A1CB-9554B1EA7FC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6F2C2D3-790D-4F4F-B74D-C17DBB18B782}"/>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3238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DB7A5F-939D-4CFB-9E06-809F92138FE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B8D0CC77-D51E-43DB-B9E1-352B31570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46050E2-D227-4A4D-A415-9D5C981BEBBC}"/>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5" name="Fußzeilenplatzhalter 4">
            <a:extLst>
              <a:ext uri="{FF2B5EF4-FFF2-40B4-BE49-F238E27FC236}">
                <a16:creationId xmlns:a16="http://schemas.microsoft.com/office/drawing/2014/main" id="{0CFCD632-4CED-45C3-B629-D2CF2D722A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8226818-B133-4821-ADFE-7D50CE8BE435}"/>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265831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BE45FB-3FE6-4068-86CB-40BF38458496}"/>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4DF32791-036A-45D7-A313-CFFB6DBE196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C32423E-BC55-4BDC-A6A5-BF7FCC17823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5D51B4F-2457-4BC2-90AF-8382EFC07F74}"/>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6" name="Fußzeilenplatzhalter 5">
            <a:extLst>
              <a:ext uri="{FF2B5EF4-FFF2-40B4-BE49-F238E27FC236}">
                <a16:creationId xmlns:a16="http://schemas.microsoft.com/office/drawing/2014/main" id="{880C1D9B-7B2D-46AF-9CA8-C5041F7B3068}"/>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7FCB4FC-6A6B-4528-BD78-5271CF74F841}"/>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283137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AB0C10-E140-4AFB-BDC3-3311E4201930}"/>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B502C829-2600-408B-941E-0B56E1E6F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5C045DD-F997-4212-9F17-1C0F908E3C4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117B2606-5AF6-4DDD-8751-ED535E9C5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335FB5F-AB7C-46BD-B7AC-9CC91A59DC0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7D545A49-B168-4073-9DC8-A96B72E694A6}"/>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8" name="Fußzeilenplatzhalter 7">
            <a:extLst>
              <a:ext uri="{FF2B5EF4-FFF2-40B4-BE49-F238E27FC236}">
                <a16:creationId xmlns:a16="http://schemas.microsoft.com/office/drawing/2014/main" id="{087E0817-89F8-4E15-9DF1-7EA78C3E356D}"/>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ECEC4C40-E0BD-4F8C-968B-EBB959FA7E5D}"/>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341013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ECB62-D246-4D1F-BC2E-3C5257627ED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80084D76-D568-4CDF-97BC-BF30DD43B512}"/>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4" name="Fußzeilenplatzhalter 3">
            <a:extLst>
              <a:ext uri="{FF2B5EF4-FFF2-40B4-BE49-F238E27FC236}">
                <a16:creationId xmlns:a16="http://schemas.microsoft.com/office/drawing/2014/main" id="{3CB18762-DE3F-4009-A9BC-17B22004913C}"/>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A93D36DC-08A6-41EC-B0AD-87BBBE204463}"/>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245618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086618-4524-42D3-9D38-7773B44985F6}"/>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3" name="Fußzeilenplatzhalter 2">
            <a:extLst>
              <a:ext uri="{FF2B5EF4-FFF2-40B4-BE49-F238E27FC236}">
                <a16:creationId xmlns:a16="http://schemas.microsoft.com/office/drawing/2014/main" id="{C51D0176-EF90-446B-893C-DB96AC0E90F4}"/>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4E9E62C7-5DEC-4EE1-AF94-E76F300BDF2E}"/>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290565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08896-A31A-4C4A-8D3D-3E41DB1009A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387ABE10-12FB-4F68-85A7-18B7EB3FAE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446D7AD9-9C57-4231-95BC-EBCE95274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292ED49-8022-4C34-9F4D-0952EE6B09F5}"/>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6" name="Fußzeilenplatzhalter 5">
            <a:extLst>
              <a:ext uri="{FF2B5EF4-FFF2-40B4-BE49-F238E27FC236}">
                <a16:creationId xmlns:a16="http://schemas.microsoft.com/office/drawing/2014/main" id="{59FF3530-9A68-4747-A1DB-BE7E56A2878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7EB06FA7-FB7B-4E52-963C-F749D17437A7}"/>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27574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AD6CC-F412-45A8-AA73-8C234828864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3BA0D5E9-7894-48DF-B50A-F7C99C87C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9050DDA1-90A4-4756-9571-E0517A8C9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5A71F4-A984-4A0A-954D-EAF391EB619F}"/>
              </a:ext>
            </a:extLst>
          </p:cNvPr>
          <p:cNvSpPr>
            <a:spLocks noGrp="1"/>
          </p:cNvSpPr>
          <p:nvPr>
            <p:ph type="dt" sz="half" idx="10"/>
          </p:nvPr>
        </p:nvSpPr>
        <p:spPr/>
        <p:txBody>
          <a:bodyPr/>
          <a:lstStyle/>
          <a:p>
            <a:fld id="{62091DF2-D8B8-4FAA-8179-4E88BB7075B9}" type="datetimeFigureOut">
              <a:rPr lang="en-US" smtClean="0"/>
              <a:t>6/23/2020</a:t>
            </a:fld>
            <a:endParaRPr lang="en-US"/>
          </a:p>
        </p:txBody>
      </p:sp>
      <p:sp>
        <p:nvSpPr>
          <p:cNvPr id="6" name="Fußzeilenplatzhalter 5">
            <a:extLst>
              <a:ext uri="{FF2B5EF4-FFF2-40B4-BE49-F238E27FC236}">
                <a16:creationId xmlns:a16="http://schemas.microsoft.com/office/drawing/2014/main" id="{22783EC1-4891-4328-BB84-ADE239E4DCE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CF8CB23-B38D-4C16-8864-E1DED17968A7}"/>
              </a:ext>
            </a:extLst>
          </p:cNvPr>
          <p:cNvSpPr>
            <a:spLocks noGrp="1"/>
          </p:cNvSpPr>
          <p:nvPr>
            <p:ph type="sldNum" sz="quarter" idx="12"/>
          </p:nvPr>
        </p:nvSpPr>
        <p:spPr/>
        <p:txBody>
          <a:bodyPr/>
          <a:lstStyle/>
          <a:p>
            <a:fld id="{649AF499-C652-4FFF-8127-35FD1C8CB0C5}" type="slidenum">
              <a:rPr lang="en-US" smtClean="0"/>
              <a:t>‹Nr.›</a:t>
            </a:fld>
            <a:endParaRPr lang="en-US"/>
          </a:p>
        </p:txBody>
      </p:sp>
    </p:spTree>
    <p:extLst>
      <p:ext uri="{BB962C8B-B14F-4D97-AF65-F5344CB8AC3E}">
        <p14:creationId xmlns:p14="http://schemas.microsoft.com/office/powerpoint/2010/main" val="302612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94971A5-731D-45EA-8A17-11F651C18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F3443736-A7EF-4C0E-AAD3-CDB0E696E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D2D8073-7A21-4916-9B9D-D1F06ABAA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91DF2-D8B8-4FAA-8179-4E88BB7075B9}" type="datetimeFigureOut">
              <a:rPr lang="en-US" smtClean="0"/>
              <a:t>6/23/2020</a:t>
            </a:fld>
            <a:endParaRPr lang="en-US"/>
          </a:p>
        </p:txBody>
      </p:sp>
      <p:sp>
        <p:nvSpPr>
          <p:cNvPr id="5" name="Fußzeilenplatzhalter 4">
            <a:extLst>
              <a:ext uri="{FF2B5EF4-FFF2-40B4-BE49-F238E27FC236}">
                <a16:creationId xmlns:a16="http://schemas.microsoft.com/office/drawing/2014/main" id="{239544CA-4FA5-4FD2-97C2-B6388750C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97F5D150-D41D-4E79-A443-6200A45B8C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AF499-C652-4FFF-8127-35FD1C8CB0C5}" type="slidenum">
              <a:rPr lang="en-US" smtClean="0"/>
              <a:t>‹Nr.›</a:t>
            </a:fld>
            <a:endParaRPr lang="en-US"/>
          </a:p>
        </p:txBody>
      </p:sp>
    </p:spTree>
    <p:extLst>
      <p:ext uri="{BB962C8B-B14F-4D97-AF65-F5344CB8AC3E}">
        <p14:creationId xmlns:p14="http://schemas.microsoft.com/office/powerpoint/2010/main" val="411474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343CFF-447E-4ADC-98F5-8A06C9554183}"/>
              </a:ext>
            </a:extLst>
          </p:cNvPr>
          <p:cNvSpPr>
            <a:spLocks noGrp="1"/>
          </p:cNvSpPr>
          <p:nvPr>
            <p:ph type="ctrTitle"/>
          </p:nvPr>
        </p:nvSpPr>
        <p:spPr/>
        <p:txBody>
          <a:bodyPr/>
          <a:lstStyle/>
          <a:p>
            <a:r>
              <a:rPr lang="en-US" dirty="0"/>
              <a:t>Results Antonym generation</a:t>
            </a:r>
          </a:p>
        </p:txBody>
      </p:sp>
      <p:sp>
        <p:nvSpPr>
          <p:cNvPr id="3" name="Untertitel 2">
            <a:extLst>
              <a:ext uri="{FF2B5EF4-FFF2-40B4-BE49-F238E27FC236}">
                <a16:creationId xmlns:a16="http://schemas.microsoft.com/office/drawing/2014/main" id="{424AE6EB-6E30-41B3-B7E0-30C5D808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932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9246B2-C9F7-4238-83E0-22662DB8A8E9}"/>
              </a:ext>
            </a:extLst>
          </p:cNvPr>
          <p:cNvSpPr>
            <a:spLocks noGrp="1"/>
          </p:cNvSpPr>
          <p:nvPr>
            <p:ph type="title"/>
          </p:nvPr>
        </p:nvSpPr>
        <p:spPr/>
        <p:txBody>
          <a:bodyPr/>
          <a:lstStyle/>
          <a:p>
            <a:r>
              <a:rPr lang="en-US" dirty="0"/>
              <a:t>Still, generated antonyms are too general</a:t>
            </a:r>
          </a:p>
        </p:txBody>
      </p:sp>
      <p:sp>
        <p:nvSpPr>
          <p:cNvPr id="3" name="Inhaltsplatzhalter 2">
            <a:extLst>
              <a:ext uri="{FF2B5EF4-FFF2-40B4-BE49-F238E27FC236}">
                <a16:creationId xmlns:a16="http://schemas.microsoft.com/office/drawing/2014/main" id="{6A794220-35D0-4B54-B292-642366D3A050}"/>
              </a:ext>
            </a:extLst>
          </p:cNvPr>
          <p:cNvSpPr>
            <a:spLocks noGrp="1"/>
          </p:cNvSpPr>
          <p:nvPr>
            <p:ph idx="1"/>
          </p:nvPr>
        </p:nvSpPr>
        <p:spPr/>
        <p:txBody>
          <a:bodyPr>
            <a:normAutofit/>
          </a:bodyPr>
          <a:lstStyle/>
          <a:p>
            <a:r>
              <a:rPr lang="en-US" altLang="en-US" dirty="0">
                <a:solidFill>
                  <a:srgbClr val="000000"/>
                </a:solidFill>
                <a:latin typeface="Arial Unicode MS"/>
                <a:ea typeface="Courier New" panose="02070309020205020404" pitchFamily="49" charset="0"/>
              </a:rPr>
              <a:t>('boggy', 'dry') ('downy', 'hard') ('conciliatory', 'cutting') ('bounded', 'immeasurable') ('dim', 'white') ('evaporated', 'liquid') ('purple', 'yellow') ('unexploded', 'unloaded') ('pleasing', 'ugly') ('broken', 'entire') ('loaded', 'unloaded') ('company', 'loneliness') ('comfortable', 'warm') ('loathsome', 'wholesome') ('entirety', 'grain') ('green', 'red') ('shell', 'soft') ('finite', 'immeasurable') ('brief', 'immeasurable') </a:t>
            </a:r>
            <a:r>
              <a:rPr lang="en-US" altLang="en-US" dirty="0">
                <a:solidFill>
                  <a:srgbClr val="FF0000"/>
                </a:solidFill>
                <a:latin typeface="Arial Unicode MS"/>
                <a:ea typeface="Courier New" panose="02070309020205020404" pitchFamily="49" charset="0"/>
              </a:rPr>
              <a:t>('dried', 'wet')</a:t>
            </a:r>
            <a:r>
              <a:rPr lang="en-US" altLang="en-US" dirty="0">
                <a:solidFill>
                  <a:srgbClr val="000000"/>
                </a:solidFill>
                <a:latin typeface="Arial Unicode MS"/>
                <a:ea typeface="Courier New" panose="02070309020205020404" pitchFamily="49" charset="0"/>
              </a:rPr>
              <a:t> ('excellent', 'inferior') ('dappled', 'plain') ('lovely', 'ugly') </a:t>
            </a:r>
            <a:r>
              <a:rPr lang="en-US" altLang="en-US" dirty="0">
                <a:solidFill>
                  <a:srgbClr val="FF0000"/>
                </a:solidFill>
                <a:latin typeface="Arial Unicode MS"/>
                <a:ea typeface="Courier New" panose="02070309020205020404" pitchFamily="49" charset="0"/>
              </a:rPr>
              <a:t>('freezing', 'hot') </a:t>
            </a:r>
            <a:r>
              <a:rPr lang="en-US" altLang="en-US" dirty="0">
                <a:solidFill>
                  <a:srgbClr val="000000"/>
                </a:solidFill>
                <a:latin typeface="Arial Unicode MS"/>
                <a:ea typeface="Courier New" panose="02070309020205020404" pitchFamily="49" charset="0"/>
              </a:rPr>
              <a:t>('neutral', 'pink') ('tall', 'thick') </a:t>
            </a:r>
            <a:r>
              <a:rPr lang="en-US" altLang="en-US" dirty="0">
                <a:solidFill>
                  <a:srgbClr val="FF0000"/>
                </a:solidFill>
                <a:latin typeface="Arial Unicode MS"/>
                <a:ea typeface="Courier New" panose="02070309020205020404" pitchFamily="49" charset="0"/>
              </a:rPr>
              <a:t>('processed', 'unprocessed') </a:t>
            </a:r>
            <a:r>
              <a:rPr lang="en-US" altLang="en-US" dirty="0">
                <a:solidFill>
                  <a:srgbClr val="000000"/>
                </a:solidFill>
                <a:latin typeface="Arial Unicode MS"/>
                <a:ea typeface="Courier New" panose="02070309020205020404" pitchFamily="49" charset="0"/>
              </a:rPr>
              <a:t>('empty', 'rich') ('aggregate', 'grain') ('coarse', 'delicious') </a:t>
            </a:r>
            <a:r>
              <a:rPr lang="en-US" altLang="en-US" dirty="0">
                <a:solidFill>
                  <a:srgbClr val="FF0000"/>
                </a:solidFill>
                <a:latin typeface="Arial Unicode MS"/>
                <a:ea typeface="Courier New" panose="02070309020205020404" pitchFamily="49" charset="0"/>
              </a:rPr>
              <a:t>('preserved', 'unprocessed')</a:t>
            </a:r>
            <a:r>
              <a:rPr lang="en-US" altLang="en-US" dirty="0">
                <a:solidFill>
                  <a:srgbClr val="000000"/>
                </a:solidFill>
                <a:latin typeface="Arial Unicode MS"/>
                <a:ea typeface="Courier New" panose="02070309020205020404" pitchFamily="49" charset="0"/>
              </a:rPr>
              <a:t> ('insoluble', 'liquid') ('metal', 'nonmetal')</a:t>
            </a:r>
            <a:r>
              <a:rPr lang="en-US" altLang="en-US" sz="2000" dirty="0"/>
              <a:t> </a:t>
            </a:r>
            <a:endParaRPr lang="en-US" altLang="en-US" sz="5400" dirty="0">
              <a:latin typeface="Arial" panose="020B0604020202020204" pitchFamily="34" charset="0"/>
            </a:endParaRPr>
          </a:p>
          <a:p>
            <a:endParaRPr lang="en-US" dirty="0"/>
          </a:p>
        </p:txBody>
      </p:sp>
    </p:spTree>
    <p:extLst>
      <p:ext uri="{BB962C8B-B14F-4D97-AF65-F5344CB8AC3E}">
        <p14:creationId xmlns:p14="http://schemas.microsoft.com/office/powerpoint/2010/main" val="76828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1F6F4-9273-459C-B2FE-FC84595071FC}"/>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9062681E-458E-45AB-941F-6C0938807EE9}"/>
              </a:ext>
            </a:extLst>
          </p:cNvPr>
          <p:cNvSpPr>
            <a:spLocks noGrp="1"/>
          </p:cNvSpPr>
          <p:nvPr>
            <p:ph idx="1"/>
          </p:nvPr>
        </p:nvSpPr>
        <p:spPr/>
        <p:txBody>
          <a:bodyPr/>
          <a:lstStyle/>
          <a:p>
            <a:r>
              <a:rPr lang="en-US" dirty="0"/>
              <a:t>Just in https://en.wikipedia.org/wiki/United_States the word Spanish appears 22 times. “</a:t>
            </a:r>
            <a:r>
              <a:rPr lang="en-US" dirty="0" err="1"/>
              <a:t>english</a:t>
            </a:r>
            <a:r>
              <a:rPr lang="en-US" dirty="0"/>
              <a:t>” just 21 times.</a:t>
            </a:r>
          </a:p>
        </p:txBody>
      </p:sp>
    </p:spTree>
    <p:extLst>
      <p:ext uri="{BB962C8B-B14F-4D97-AF65-F5344CB8AC3E}">
        <p14:creationId xmlns:p14="http://schemas.microsoft.com/office/powerpoint/2010/main" val="12759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DC45C2-EFCA-46A5-AA5B-A8A4B945DA49}"/>
              </a:ext>
            </a:extLst>
          </p:cNvPr>
          <p:cNvSpPr>
            <a:spLocks noGrp="1"/>
          </p:cNvSpPr>
          <p:nvPr>
            <p:ph type="title"/>
          </p:nvPr>
        </p:nvSpPr>
        <p:spPr/>
        <p:txBody>
          <a:bodyPr/>
          <a:lstStyle/>
          <a:p>
            <a:r>
              <a:rPr lang="en-US" dirty="0"/>
              <a:t>USA</a:t>
            </a:r>
          </a:p>
        </p:txBody>
      </p:sp>
      <p:pic>
        <p:nvPicPr>
          <p:cNvPr id="8" name="Inhaltsplatzhalter 7" descr="Ein Bild, das groß, Personen, rot enthält.&#10;&#10;Automatisch generierte Beschreibung">
            <a:extLst>
              <a:ext uri="{FF2B5EF4-FFF2-40B4-BE49-F238E27FC236}">
                <a16:creationId xmlns:a16="http://schemas.microsoft.com/office/drawing/2014/main" id="{F911E9C6-38B9-4BA8-9120-4C1F9A2C65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342" y="1825625"/>
            <a:ext cx="3160033" cy="4351338"/>
          </a:xfrm>
        </p:spPr>
      </p:pic>
      <p:pic>
        <p:nvPicPr>
          <p:cNvPr id="10" name="Inhaltsplatzhalter 9" descr="Ein Bild, das weiß enthält.&#10;&#10;Automatisch generierte Beschreibung">
            <a:extLst>
              <a:ext uri="{FF2B5EF4-FFF2-40B4-BE49-F238E27FC236}">
                <a16:creationId xmlns:a16="http://schemas.microsoft.com/office/drawing/2014/main" id="{29B246A0-0AB2-4015-AF25-CE62AFE6576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77265" y="1825625"/>
            <a:ext cx="3154440" cy="4351338"/>
          </a:xfrm>
        </p:spPr>
      </p:pic>
      <p:pic>
        <p:nvPicPr>
          <p:cNvPr id="12" name="Grafik 11">
            <a:extLst>
              <a:ext uri="{FF2B5EF4-FFF2-40B4-BE49-F238E27FC236}">
                <a16:creationId xmlns:a16="http://schemas.microsoft.com/office/drawing/2014/main" id="{489AAF12-9229-4473-89C4-42DEC6D18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593" y="1911623"/>
            <a:ext cx="3305852" cy="4498507"/>
          </a:xfrm>
          <a:prstGeom prst="rect">
            <a:avLst/>
          </a:prstGeom>
        </p:spPr>
      </p:pic>
    </p:spTree>
    <p:extLst>
      <p:ext uri="{BB962C8B-B14F-4D97-AF65-F5344CB8AC3E}">
        <p14:creationId xmlns:p14="http://schemas.microsoft.com/office/powerpoint/2010/main" val="125057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41CD96-CF86-4036-8A82-FA96FE6B4238}"/>
              </a:ext>
            </a:extLst>
          </p:cNvPr>
          <p:cNvSpPr>
            <a:spLocks noGrp="1"/>
          </p:cNvSpPr>
          <p:nvPr>
            <p:ph type="title"/>
          </p:nvPr>
        </p:nvSpPr>
        <p:spPr/>
        <p:txBody>
          <a:bodyPr/>
          <a:lstStyle/>
          <a:p>
            <a:r>
              <a:rPr lang="en-US" dirty="0"/>
              <a:t>GERMANY</a:t>
            </a:r>
          </a:p>
        </p:txBody>
      </p:sp>
      <p:pic>
        <p:nvPicPr>
          <p:cNvPr id="5" name="Inhaltsplatzhalter 4">
            <a:extLst>
              <a:ext uri="{FF2B5EF4-FFF2-40B4-BE49-F238E27FC236}">
                <a16:creationId xmlns:a16="http://schemas.microsoft.com/office/drawing/2014/main" id="{9CCC4F24-52A4-48BF-926A-EA1E6363F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772" y="1690688"/>
            <a:ext cx="3187998" cy="4351338"/>
          </a:xfrm>
        </p:spPr>
      </p:pic>
      <p:pic>
        <p:nvPicPr>
          <p:cNvPr id="7" name="Grafik 6">
            <a:extLst>
              <a:ext uri="{FF2B5EF4-FFF2-40B4-BE49-F238E27FC236}">
                <a16:creationId xmlns:a16="http://schemas.microsoft.com/office/drawing/2014/main" id="{645EC427-6FFE-496C-A8E0-78F3F3C04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646" y="1782148"/>
            <a:ext cx="4168751" cy="4351338"/>
          </a:xfrm>
          <a:prstGeom prst="rect">
            <a:avLst/>
          </a:prstGeom>
        </p:spPr>
      </p:pic>
      <p:pic>
        <p:nvPicPr>
          <p:cNvPr id="9" name="Grafik 8">
            <a:extLst>
              <a:ext uri="{FF2B5EF4-FFF2-40B4-BE49-F238E27FC236}">
                <a16:creationId xmlns:a16="http://schemas.microsoft.com/office/drawing/2014/main" id="{1A1E6D2D-054A-4ADD-855C-734AADCF6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7525" y="1909503"/>
            <a:ext cx="3081492" cy="4351338"/>
          </a:xfrm>
          <a:prstGeom prst="rect">
            <a:avLst/>
          </a:prstGeom>
        </p:spPr>
      </p:pic>
    </p:spTree>
    <p:extLst>
      <p:ext uri="{BB962C8B-B14F-4D97-AF65-F5344CB8AC3E}">
        <p14:creationId xmlns:p14="http://schemas.microsoft.com/office/powerpoint/2010/main" val="36389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74EA61-4224-4009-B66B-33AD7ACF0D74}"/>
              </a:ext>
            </a:extLst>
          </p:cNvPr>
          <p:cNvSpPr>
            <a:spLocks noGrp="1"/>
          </p:cNvSpPr>
          <p:nvPr>
            <p:ph type="title"/>
          </p:nvPr>
        </p:nvSpPr>
        <p:spPr/>
        <p:txBody>
          <a:bodyPr/>
          <a:lstStyle/>
          <a:p>
            <a:r>
              <a:rPr lang="en-US" dirty="0"/>
              <a:t>China</a:t>
            </a:r>
          </a:p>
        </p:txBody>
      </p:sp>
      <p:pic>
        <p:nvPicPr>
          <p:cNvPr id="5" name="Inhaltsplatzhalter 4" descr="Ein Bild, das Computer, Laptop, groß, weiß enthält.&#10;&#10;Automatisch generierte Beschreibung">
            <a:extLst>
              <a:ext uri="{FF2B5EF4-FFF2-40B4-BE49-F238E27FC236}">
                <a16:creationId xmlns:a16="http://schemas.microsoft.com/office/drawing/2014/main" id="{B388E2A2-98BB-40B4-9B1E-9D0C73C37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397" y="1611021"/>
            <a:ext cx="3342006" cy="4351338"/>
          </a:xfrm>
        </p:spPr>
      </p:pic>
      <p:pic>
        <p:nvPicPr>
          <p:cNvPr id="7" name="Grafik 6" descr="Ein Bild, das Screenshot enthält.&#10;&#10;Automatisch generierte Beschreibung">
            <a:extLst>
              <a:ext uri="{FF2B5EF4-FFF2-40B4-BE49-F238E27FC236}">
                <a16:creationId xmlns:a16="http://schemas.microsoft.com/office/drawing/2014/main" id="{51302222-9B75-455F-BC8A-C7155736A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876" y="1474912"/>
            <a:ext cx="4338248" cy="4487447"/>
          </a:xfrm>
          <a:prstGeom prst="rect">
            <a:avLst/>
          </a:prstGeom>
        </p:spPr>
      </p:pic>
      <p:pic>
        <p:nvPicPr>
          <p:cNvPr id="9" name="Grafik 8">
            <a:extLst>
              <a:ext uri="{FF2B5EF4-FFF2-40B4-BE49-F238E27FC236}">
                <a16:creationId xmlns:a16="http://schemas.microsoft.com/office/drawing/2014/main" id="{96E3AF68-A3D1-4F64-9C58-2A680024D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2512" y="1922204"/>
            <a:ext cx="2860699" cy="4040155"/>
          </a:xfrm>
          <a:prstGeom prst="rect">
            <a:avLst/>
          </a:prstGeom>
        </p:spPr>
      </p:pic>
    </p:spTree>
    <p:extLst>
      <p:ext uri="{BB962C8B-B14F-4D97-AF65-F5344CB8AC3E}">
        <p14:creationId xmlns:p14="http://schemas.microsoft.com/office/powerpoint/2010/main" val="231266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5F162-6725-400E-BC0D-53EA1B65844C}"/>
              </a:ext>
            </a:extLst>
          </p:cNvPr>
          <p:cNvSpPr>
            <a:spLocks noGrp="1"/>
          </p:cNvSpPr>
          <p:nvPr>
            <p:ph type="title"/>
          </p:nvPr>
        </p:nvSpPr>
        <p:spPr/>
        <p:txBody>
          <a:bodyPr/>
          <a:lstStyle/>
          <a:p>
            <a:r>
              <a:rPr lang="en-US" dirty="0"/>
              <a:t>Steak</a:t>
            </a:r>
          </a:p>
        </p:txBody>
      </p:sp>
      <p:pic>
        <p:nvPicPr>
          <p:cNvPr id="5" name="Inhaltsplatzhalter 4">
            <a:extLst>
              <a:ext uri="{FF2B5EF4-FFF2-40B4-BE49-F238E27FC236}">
                <a16:creationId xmlns:a16="http://schemas.microsoft.com/office/drawing/2014/main" id="{54B7B3E7-E1EF-4E63-B51B-2679B60E2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815" y="1690688"/>
            <a:ext cx="4200327" cy="4351338"/>
          </a:xfrm>
        </p:spPr>
      </p:pic>
      <p:pic>
        <p:nvPicPr>
          <p:cNvPr id="7" name="Grafik 6">
            <a:extLst>
              <a:ext uri="{FF2B5EF4-FFF2-40B4-BE49-F238E27FC236}">
                <a16:creationId xmlns:a16="http://schemas.microsoft.com/office/drawing/2014/main" id="{3F6B7B0D-A9FE-4992-9228-1271C872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602" y="1690688"/>
            <a:ext cx="3140587" cy="4440140"/>
          </a:xfrm>
          <a:prstGeom prst="rect">
            <a:avLst/>
          </a:prstGeom>
        </p:spPr>
      </p:pic>
      <p:pic>
        <p:nvPicPr>
          <p:cNvPr id="9" name="Grafik 8" descr="Ein Bild, das weiß enthält.&#10;&#10;Automatisch generierte Beschreibung">
            <a:extLst>
              <a:ext uri="{FF2B5EF4-FFF2-40B4-BE49-F238E27FC236}">
                <a16:creationId xmlns:a16="http://schemas.microsoft.com/office/drawing/2014/main" id="{B7072B2F-A808-442B-A7CA-4BDF713EA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808" y="1690688"/>
            <a:ext cx="3616783" cy="4960343"/>
          </a:xfrm>
          <a:prstGeom prst="rect">
            <a:avLst/>
          </a:prstGeom>
        </p:spPr>
      </p:pic>
    </p:spTree>
    <p:extLst>
      <p:ext uri="{BB962C8B-B14F-4D97-AF65-F5344CB8AC3E}">
        <p14:creationId xmlns:p14="http://schemas.microsoft.com/office/powerpoint/2010/main" val="313023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92B10-1BB1-4CF8-8642-E5605291FF68}"/>
              </a:ext>
            </a:extLst>
          </p:cNvPr>
          <p:cNvSpPr>
            <a:spLocks noGrp="1"/>
          </p:cNvSpPr>
          <p:nvPr>
            <p:ph type="title"/>
          </p:nvPr>
        </p:nvSpPr>
        <p:spPr/>
        <p:txBody>
          <a:bodyPr/>
          <a:lstStyle/>
          <a:p>
            <a:r>
              <a:rPr lang="en-US" dirty="0"/>
              <a:t>Banana</a:t>
            </a:r>
          </a:p>
        </p:txBody>
      </p:sp>
      <p:pic>
        <p:nvPicPr>
          <p:cNvPr id="5" name="Inhaltsplatzhalter 4" descr="Ein Bild, das Auto, groß, Personen, weiß enthält.&#10;&#10;Automatisch generierte Beschreibung">
            <a:extLst>
              <a:ext uri="{FF2B5EF4-FFF2-40B4-BE49-F238E27FC236}">
                <a16:creationId xmlns:a16="http://schemas.microsoft.com/office/drawing/2014/main" id="{3DD3A901-0027-4172-9C37-9AE5540E2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6254"/>
            <a:ext cx="3218411" cy="4351338"/>
          </a:xfrm>
        </p:spPr>
      </p:pic>
      <p:pic>
        <p:nvPicPr>
          <p:cNvPr id="7" name="Grafik 6" descr="Ein Bild, das Personen, Computer, weiß enthält.&#10;&#10;Automatisch generierte Beschreibung">
            <a:extLst>
              <a:ext uri="{FF2B5EF4-FFF2-40B4-BE49-F238E27FC236}">
                <a16:creationId xmlns:a16="http://schemas.microsoft.com/office/drawing/2014/main" id="{E8EABCDD-A946-4511-A318-4E8F08D25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772" y="1829945"/>
            <a:ext cx="3510582" cy="4916087"/>
          </a:xfrm>
          <a:prstGeom prst="rect">
            <a:avLst/>
          </a:prstGeom>
        </p:spPr>
      </p:pic>
      <p:pic>
        <p:nvPicPr>
          <p:cNvPr id="9" name="Grafik 8" descr="Ein Bild, das Personen enthält.&#10;&#10;Automatisch generierte Beschreibung">
            <a:extLst>
              <a:ext uri="{FF2B5EF4-FFF2-40B4-BE49-F238E27FC236}">
                <a16:creationId xmlns:a16="http://schemas.microsoft.com/office/drawing/2014/main" id="{F48964C5-25A6-4FD1-8752-B6F29BDDA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6388" y="1702268"/>
            <a:ext cx="3688926" cy="4903804"/>
          </a:xfrm>
          <a:prstGeom prst="rect">
            <a:avLst/>
          </a:prstGeom>
        </p:spPr>
      </p:pic>
    </p:spTree>
    <p:extLst>
      <p:ext uri="{BB962C8B-B14F-4D97-AF65-F5344CB8AC3E}">
        <p14:creationId xmlns:p14="http://schemas.microsoft.com/office/powerpoint/2010/main" val="369415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14D0E-1795-40BE-91B9-CBD758E95885}"/>
              </a:ext>
            </a:extLst>
          </p:cNvPr>
          <p:cNvSpPr>
            <a:spLocks noGrp="1"/>
          </p:cNvSpPr>
          <p:nvPr>
            <p:ph type="title"/>
          </p:nvPr>
        </p:nvSpPr>
        <p:spPr/>
        <p:txBody>
          <a:bodyPr/>
          <a:lstStyle/>
          <a:p>
            <a:r>
              <a:rPr lang="en-US" dirty="0"/>
              <a:t>Cake</a:t>
            </a:r>
          </a:p>
        </p:txBody>
      </p:sp>
      <p:pic>
        <p:nvPicPr>
          <p:cNvPr id="5" name="Inhaltsplatzhalter 4" descr="Ein Bild, das draußen, Auto, groß, Personen enthält.&#10;&#10;Automatisch generierte Beschreibung">
            <a:extLst>
              <a:ext uri="{FF2B5EF4-FFF2-40B4-BE49-F238E27FC236}">
                <a16:creationId xmlns:a16="http://schemas.microsoft.com/office/drawing/2014/main" id="{31273AEC-2BB6-4019-BFA1-6947A6258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392" y="1946923"/>
            <a:ext cx="3045936" cy="4351338"/>
          </a:xfrm>
        </p:spPr>
      </p:pic>
      <p:pic>
        <p:nvPicPr>
          <p:cNvPr id="7" name="Grafik 6">
            <a:extLst>
              <a:ext uri="{FF2B5EF4-FFF2-40B4-BE49-F238E27FC236}">
                <a16:creationId xmlns:a16="http://schemas.microsoft.com/office/drawing/2014/main" id="{0205DEC2-74BC-4A9A-8F4C-4C0F83B1F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358" y="1988911"/>
            <a:ext cx="3241083" cy="4695027"/>
          </a:xfrm>
          <a:prstGeom prst="rect">
            <a:avLst/>
          </a:prstGeom>
        </p:spPr>
      </p:pic>
      <p:pic>
        <p:nvPicPr>
          <p:cNvPr id="9" name="Grafik 8" descr="Ein Bild, das Auto, Personen, groß, weiß enthält.&#10;&#10;Automatisch generierte Beschreibung">
            <a:extLst>
              <a:ext uri="{FF2B5EF4-FFF2-40B4-BE49-F238E27FC236}">
                <a16:creationId xmlns:a16="http://schemas.microsoft.com/office/drawing/2014/main" id="{AA4D75CE-ADA0-4CCB-BAF3-E33D54FCDD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288" y="2174033"/>
            <a:ext cx="3318712" cy="4609322"/>
          </a:xfrm>
          <a:prstGeom prst="rect">
            <a:avLst/>
          </a:prstGeom>
        </p:spPr>
      </p:pic>
    </p:spTree>
    <p:extLst>
      <p:ext uri="{BB962C8B-B14F-4D97-AF65-F5344CB8AC3E}">
        <p14:creationId xmlns:p14="http://schemas.microsoft.com/office/powerpoint/2010/main" val="323180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F3922A-3C6A-4116-A91A-4E7155D51914}"/>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EA5A7515-A04D-430E-AF96-D8576ABE6162}"/>
              </a:ext>
            </a:extLst>
          </p:cNvPr>
          <p:cNvSpPr>
            <a:spLocks noGrp="1"/>
          </p:cNvSpPr>
          <p:nvPr>
            <p:ph idx="1"/>
          </p:nvPr>
        </p:nvSpPr>
        <p:spPr/>
        <p:txBody>
          <a:bodyPr/>
          <a:lstStyle/>
          <a:p>
            <a:r>
              <a:rPr lang="en-US" dirty="0"/>
              <a:t>Automatically generating Antonym pairs lead to very general pairs which are not sufficient to describe the words from specific categories sufficiently</a:t>
            </a:r>
          </a:p>
        </p:txBody>
      </p:sp>
    </p:spTree>
    <p:extLst>
      <p:ext uri="{BB962C8B-B14F-4D97-AF65-F5344CB8AC3E}">
        <p14:creationId xmlns:p14="http://schemas.microsoft.com/office/powerpoint/2010/main" val="154308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4ACF3E-D262-489E-898A-DEEDDB1C4DA2}"/>
              </a:ext>
            </a:extLst>
          </p:cNvPr>
          <p:cNvSpPr>
            <a:spLocks noGrp="1"/>
          </p:cNvSpPr>
          <p:nvPr>
            <p:ph type="title"/>
          </p:nvPr>
        </p:nvSpPr>
        <p:spPr/>
        <p:txBody>
          <a:bodyPr/>
          <a:lstStyle/>
          <a:p>
            <a:endParaRPr lang="en-US"/>
          </a:p>
        </p:txBody>
      </p:sp>
      <p:sp>
        <p:nvSpPr>
          <p:cNvPr id="3" name="Inhaltsplatzhalter 2">
            <a:extLst>
              <a:ext uri="{FF2B5EF4-FFF2-40B4-BE49-F238E27FC236}">
                <a16:creationId xmlns:a16="http://schemas.microsoft.com/office/drawing/2014/main" id="{7FF7FB95-DFE5-4D76-AB8C-3C056F03CCA1}"/>
              </a:ext>
            </a:extLst>
          </p:cNvPr>
          <p:cNvSpPr>
            <a:spLocks noGrp="1"/>
          </p:cNvSpPr>
          <p:nvPr>
            <p:ph idx="1"/>
          </p:nvPr>
        </p:nvSpPr>
        <p:spPr/>
        <p:txBody>
          <a:bodyPr/>
          <a:lstStyle/>
          <a:p>
            <a:r>
              <a:rPr lang="en-US" dirty="0"/>
              <a:t>While in our explanations we only use antonyms, polar opposites could also include other terms, such as political terms representing politically opposite ideologies (e.g. republican vs. democrat) that could be obtained from political experts, or people representing opposite views (e.g. Chomsky vs. </a:t>
            </a:r>
            <a:r>
              <a:rPr lang="en-US" dirty="0" err="1"/>
              <a:t>Norvig</a:t>
            </a:r>
            <a:r>
              <a:rPr lang="en-US" dirty="0"/>
              <a:t>) that could be obtained from domain experts. </a:t>
            </a:r>
          </a:p>
          <a:p>
            <a:endParaRPr lang="en-US" dirty="0"/>
          </a:p>
        </p:txBody>
      </p:sp>
    </p:spTree>
    <p:extLst>
      <p:ext uri="{BB962C8B-B14F-4D97-AF65-F5344CB8AC3E}">
        <p14:creationId xmlns:p14="http://schemas.microsoft.com/office/powerpoint/2010/main" val="345687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F8CCB7-EEF4-49EA-B3CD-B6F2CFDB554B}"/>
              </a:ext>
            </a:extLst>
          </p:cNvPr>
          <p:cNvSpPr>
            <a:spLocks noGrp="1"/>
          </p:cNvSpPr>
          <p:nvPr>
            <p:ph type="title"/>
          </p:nvPr>
        </p:nvSpPr>
        <p:spPr/>
        <p:txBody>
          <a:bodyPr/>
          <a:lstStyle/>
          <a:p>
            <a:r>
              <a:rPr lang="en-US" dirty="0"/>
              <a:t>Generate Antonyms from scratch</a:t>
            </a:r>
          </a:p>
        </p:txBody>
      </p:sp>
      <p:sp>
        <p:nvSpPr>
          <p:cNvPr id="3" name="Inhaltsplatzhalter 2">
            <a:extLst>
              <a:ext uri="{FF2B5EF4-FFF2-40B4-BE49-F238E27FC236}">
                <a16:creationId xmlns:a16="http://schemas.microsoft.com/office/drawing/2014/main" id="{ABC6AC6F-471C-4D8D-BB74-EC7480F0796D}"/>
              </a:ext>
            </a:extLst>
          </p:cNvPr>
          <p:cNvSpPr>
            <a:spLocks noGrp="1"/>
          </p:cNvSpPr>
          <p:nvPr>
            <p:ph idx="1"/>
          </p:nvPr>
        </p:nvSpPr>
        <p:spPr/>
        <p:txBody>
          <a:bodyPr/>
          <a:lstStyle/>
          <a:p>
            <a:r>
              <a:rPr lang="en-US" dirty="0"/>
              <a:t>Approach:</a:t>
            </a:r>
          </a:p>
          <a:p>
            <a:pPr marL="514350" indent="-514350">
              <a:buFont typeface="+mj-lt"/>
              <a:buAutoNum type="arabicPeriod"/>
            </a:pPr>
            <a:r>
              <a:rPr lang="en-US" dirty="0"/>
              <a:t>User selects a category (e.g. Countries)</a:t>
            </a:r>
          </a:p>
          <a:p>
            <a:pPr marL="514350" indent="-514350">
              <a:buFont typeface="+mj-lt"/>
              <a:buAutoNum type="arabicPeriod"/>
            </a:pPr>
            <a:r>
              <a:rPr lang="en-US" dirty="0"/>
              <a:t>Search Wikipedia for entries from this category (e.g. Germany)</a:t>
            </a:r>
          </a:p>
          <a:p>
            <a:pPr marL="971550" lvl="1" indent="-514350">
              <a:buFont typeface="+mj-lt"/>
              <a:buAutoNum type="arabicPeriod"/>
            </a:pPr>
            <a:r>
              <a:rPr lang="en-US" dirty="0"/>
              <a:t>Retrieve Wikipedia articles</a:t>
            </a:r>
          </a:p>
          <a:p>
            <a:pPr marL="971550" lvl="1" indent="-514350">
              <a:buFont typeface="+mj-lt"/>
              <a:buAutoNum type="arabicPeriod"/>
            </a:pPr>
            <a:r>
              <a:rPr lang="en-US" dirty="0"/>
              <a:t>Look up antonyms for each word used in the article</a:t>
            </a:r>
          </a:p>
          <a:p>
            <a:pPr marL="971550" lvl="1" indent="-514350">
              <a:buFont typeface="+mj-lt"/>
              <a:buAutoNum type="arabicPeriod"/>
            </a:pPr>
            <a:r>
              <a:rPr lang="en-US" dirty="0"/>
              <a:t>Add word- antonym pair to set of pairs</a:t>
            </a:r>
          </a:p>
          <a:p>
            <a:pPr marL="514350" indent="-514350">
              <a:buFont typeface="+mj-lt"/>
              <a:buAutoNum type="arabicPeriod"/>
            </a:pPr>
            <a:r>
              <a:rPr lang="en-US" dirty="0"/>
              <a:t>Select Top n (e.g. 300) pairs with “Orthogonality maximization” (from POLAR)</a:t>
            </a:r>
          </a:p>
          <a:p>
            <a:pPr marL="514350" indent="-514350">
              <a:buFont typeface="+mj-lt"/>
              <a:buAutoNum type="arabicPeriod"/>
            </a:pPr>
            <a:r>
              <a:rPr lang="en-US" dirty="0"/>
              <a:t>Transfer model into Polar space (from POLAR)</a:t>
            </a:r>
          </a:p>
        </p:txBody>
      </p:sp>
    </p:spTree>
    <p:extLst>
      <p:ext uri="{BB962C8B-B14F-4D97-AF65-F5344CB8AC3E}">
        <p14:creationId xmlns:p14="http://schemas.microsoft.com/office/powerpoint/2010/main" val="79504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9FBA9-B31A-448A-8961-FBFC5AA97B9B}"/>
              </a:ext>
            </a:extLst>
          </p:cNvPr>
          <p:cNvSpPr>
            <a:spLocks noGrp="1"/>
          </p:cNvSpPr>
          <p:nvPr>
            <p:ph type="title"/>
          </p:nvPr>
        </p:nvSpPr>
        <p:spPr>
          <a:xfrm>
            <a:off x="838200" y="36918"/>
            <a:ext cx="10515600" cy="1325563"/>
          </a:xfrm>
        </p:spPr>
        <p:txBody>
          <a:bodyPr/>
          <a:lstStyle/>
          <a:p>
            <a:r>
              <a:rPr lang="en-US" dirty="0"/>
              <a:t>Example Countries</a:t>
            </a:r>
          </a:p>
        </p:txBody>
      </p:sp>
      <p:sp>
        <p:nvSpPr>
          <p:cNvPr id="3" name="Inhaltsplatzhalter 2">
            <a:extLst>
              <a:ext uri="{FF2B5EF4-FFF2-40B4-BE49-F238E27FC236}">
                <a16:creationId xmlns:a16="http://schemas.microsoft.com/office/drawing/2014/main" id="{4701968E-8E01-4CB7-9BAA-A12F2649C5BF}"/>
              </a:ext>
            </a:extLst>
          </p:cNvPr>
          <p:cNvSpPr>
            <a:spLocks noGrp="1"/>
          </p:cNvSpPr>
          <p:nvPr>
            <p:ph idx="1"/>
          </p:nvPr>
        </p:nvSpPr>
        <p:spPr>
          <a:xfrm>
            <a:off x="838200" y="1241571"/>
            <a:ext cx="10515600" cy="4935392"/>
          </a:xfrm>
        </p:spPr>
        <p:txBody>
          <a:bodyPr>
            <a:normAutofit fontScale="92500" lnSpcReduction="20000"/>
          </a:bodyPr>
          <a:lstStyle/>
          <a:p>
            <a:r>
              <a:rPr lang="en-US" sz="2400" dirty="0"/>
              <a:t>Used Wikipedia pages of Countries with biggest GDP</a:t>
            </a:r>
          </a:p>
          <a:p>
            <a:r>
              <a:rPr lang="en-US" sz="2400" dirty="0"/>
              <a:t>United States ,China, Japan, Germany, United Kingdom, France, India, Italy, Canada, Russia</a:t>
            </a:r>
          </a:p>
          <a:p>
            <a:r>
              <a:rPr lang="en-US" sz="2400" dirty="0"/>
              <a:t>Generated Antonym pairs:  1677 (adding more countries didn’t increase this Number too much)</a:t>
            </a:r>
          </a:p>
          <a:p>
            <a:r>
              <a:rPr lang="en-US" sz="2400" dirty="0"/>
              <a:t>Applied Polar with 300 Dimensions</a:t>
            </a:r>
          </a:p>
          <a:p>
            <a:r>
              <a:rPr lang="en-US" sz="2400" dirty="0"/>
              <a:t>First observation: </a:t>
            </a:r>
            <a:r>
              <a:rPr lang="en-US" sz="2400" b="1" dirty="0"/>
              <a:t>Most</a:t>
            </a:r>
            <a:r>
              <a:rPr lang="en-US" sz="2400" dirty="0"/>
              <a:t> generated antonyms are very general and non-expressive for the category, e.g.</a:t>
            </a:r>
          </a:p>
          <a:p>
            <a:r>
              <a:rPr lang="en-US" altLang="en-US" sz="2400" dirty="0">
                <a:solidFill>
                  <a:srgbClr val="000000"/>
                </a:solidFill>
                <a:latin typeface="Arial Unicode MS"/>
                <a:ea typeface="Courier New" panose="02070309020205020404" pitchFamily="49" charset="0"/>
              </a:rPr>
              <a:t>('known', 'unknown'), ('equal', 'differ'), ('central', 'peripheral'),('major', 'minor'), ('square', 'round'), ('straight', 'crooked'), ('most', 'fewest'), ('most', 'least'), (</a:t>
            </a:r>
            <a:r>
              <a:rPr lang="en-US" altLang="en-US" sz="2400" i="1" dirty="0">
                <a:solidFill>
                  <a:srgbClr val="000000"/>
                </a:solidFill>
                <a:latin typeface="Arial Unicode MS"/>
                <a:ea typeface="Courier New" panose="02070309020205020404" pitchFamily="49" charset="0"/>
              </a:rPr>
              <a:t>'uppercase</a:t>
            </a:r>
            <a:r>
              <a:rPr lang="en-US" altLang="en-US" sz="2400" dirty="0">
                <a:solidFill>
                  <a:srgbClr val="000000"/>
                </a:solidFill>
                <a:latin typeface="Arial Unicode MS"/>
                <a:ea typeface="Courier New" panose="02070309020205020404" pitchFamily="49" charset="0"/>
              </a:rPr>
              <a:t>', 'lowercase'), ('new', 'old'), ('new', 'worn'), ('least', 'most’) ('notice', 'ignore'), ('marked', 'unmarked'), ('worsen', 'better'), ('refuse', 'accept'), </a:t>
            </a:r>
          </a:p>
          <a:p>
            <a:r>
              <a:rPr lang="en-US" altLang="en-US" sz="2400" dirty="0">
                <a:latin typeface="Arial Unicode MS"/>
              </a:rPr>
              <a:t>However, </a:t>
            </a:r>
            <a:r>
              <a:rPr lang="en-US" altLang="en-US" sz="2400" i="1" dirty="0">
                <a:latin typeface="Arial Unicode MS"/>
              </a:rPr>
              <a:t>some</a:t>
            </a:r>
            <a:r>
              <a:rPr lang="en-US" altLang="en-US" sz="2400" dirty="0">
                <a:latin typeface="Arial Unicode MS"/>
              </a:rPr>
              <a:t> interesting ones:</a:t>
            </a:r>
          </a:p>
          <a:p>
            <a:r>
              <a:rPr lang="en-US" altLang="en-US" sz="2400" dirty="0">
                <a:latin typeface="Arial Unicode MS"/>
                <a:ea typeface="Courier New" panose="02070309020205020404" pitchFamily="49" charset="0"/>
              </a:rPr>
              <a:t>('north', 'south’), ('urban', 'rural'),</a:t>
            </a:r>
            <a:r>
              <a:rPr lang="en-US" altLang="en-US" sz="2400" dirty="0"/>
              <a:t> </a:t>
            </a:r>
            <a:r>
              <a:rPr lang="en-US" altLang="en-US" sz="2400" dirty="0">
                <a:latin typeface="Arial Unicode MS"/>
                <a:ea typeface="Courier New" panose="02070309020205020404" pitchFamily="49" charset="0"/>
              </a:rPr>
              <a:t>('military', 'civilian'),</a:t>
            </a:r>
            <a:r>
              <a:rPr lang="en-US" altLang="en-US" sz="2400" dirty="0"/>
              <a:t> </a:t>
            </a:r>
            <a:r>
              <a:rPr lang="en-US" altLang="en-US" sz="2400" dirty="0">
                <a:latin typeface="Arial Unicode MS"/>
                <a:ea typeface="Courier New" panose="02070309020205020404" pitchFamily="49" charset="0"/>
              </a:rPr>
              <a:t>('nuclear', 'conventional'),</a:t>
            </a:r>
            <a:r>
              <a:rPr lang="en-US" altLang="en-US" sz="2400" dirty="0"/>
              <a:t> </a:t>
            </a:r>
            <a:r>
              <a:rPr lang="en-US" altLang="en-US" sz="2400" dirty="0">
                <a:latin typeface="Arial Unicode MS"/>
                <a:ea typeface="Courier New" panose="02070309020205020404" pitchFamily="49" charset="0"/>
              </a:rPr>
              <a:t>('nuclear', 'conventional'),</a:t>
            </a:r>
            <a:r>
              <a:rPr lang="en-US" altLang="en-US" sz="2400" dirty="0"/>
              <a:t> </a:t>
            </a:r>
            <a:r>
              <a:rPr lang="en-US" altLang="en-US" sz="2400" dirty="0">
                <a:latin typeface="Arial Unicode MS"/>
                <a:ea typeface="Courier New" panose="02070309020205020404" pitchFamily="49" charset="0"/>
              </a:rPr>
              <a:t>('civil', 'uncivil'),</a:t>
            </a:r>
            <a:r>
              <a:rPr lang="en-US" altLang="en-US" sz="2400" dirty="0"/>
              <a:t> </a:t>
            </a:r>
            <a:r>
              <a:rPr lang="en-US" altLang="en-US" sz="2400" dirty="0">
                <a:latin typeface="Arial Unicode MS"/>
                <a:ea typeface="Courier New" panose="02070309020205020404" pitchFamily="49" charset="0"/>
              </a:rPr>
              <a:t>('war', 'peace'),</a:t>
            </a:r>
            <a:r>
              <a:rPr lang="en-US" altLang="en-US" sz="2400" dirty="0"/>
              <a:t> </a:t>
            </a:r>
            <a:r>
              <a:rPr lang="en-US" altLang="en-US" sz="2400" dirty="0">
                <a:latin typeface="Arial Unicode MS"/>
                <a:ea typeface="Courier New" panose="02070309020205020404" pitchFamily="49" charset="0"/>
              </a:rPr>
              <a:t>('export', 'import')</a:t>
            </a:r>
            <a:endParaRPr lang="en-US" altLang="en-US" sz="2400" dirty="0">
              <a:latin typeface="Arial" panose="020B0604020202020204" pitchFamily="34" charset="0"/>
            </a:endParaRPr>
          </a:p>
          <a:p>
            <a:endParaRPr lang="en-US" altLang="en-US" sz="4800" dirty="0">
              <a:latin typeface="Arial" panose="020B0604020202020204" pitchFamily="34" charset="0"/>
            </a:endParaRPr>
          </a:p>
          <a:p>
            <a:endParaRPr lang="en-US" altLang="en-US" sz="4800" dirty="0">
              <a:latin typeface="Arial" panose="020B0604020202020204" pitchFamily="34" charset="0"/>
            </a:endParaRPr>
          </a:p>
          <a:p>
            <a:endParaRPr lang="en-US" altLang="en-US" sz="4800" dirty="0">
              <a:latin typeface="Arial" panose="020B0604020202020204" pitchFamily="34" charset="0"/>
            </a:endParaRPr>
          </a:p>
          <a:p>
            <a:endParaRPr lang="en-US" altLang="en-US" sz="4000" dirty="0">
              <a:latin typeface="Arial" panose="020B0604020202020204" pitchFamily="34" charset="0"/>
            </a:endParaRPr>
          </a:p>
          <a:p>
            <a:endParaRPr lang="en-US" altLang="en-US" sz="2400" dirty="0">
              <a:latin typeface="Arial" panose="020B0604020202020204" pitchFamily="34" charset="0"/>
            </a:endParaRPr>
          </a:p>
          <a:p>
            <a:endParaRPr lang="en-US" altLang="en-US" sz="1100" dirty="0">
              <a:solidFill>
                <a:srgbClr val="000000"/>
              </a:solidFill>
              <a:latin typeface="Arial Unicode MS"/>
            </a:endParaRPr>
          </a:p>
          <a:p>
            <a:endParaRPr lang="en-US" altLang="en-US" sz="1100" dirty="0"/>
          </a:p>
          <a:p>
            <a:endParaRPr lang="en-US" altLang="en-US" dirty="0">
              <a:latin typeface="Arial" panose="020B0604020202020204" pitchFamily="34" charset="0"/>
            </a:endParaRPr>
          </a:p>
          <a:p>
            <a:endParaRPr lang="en-US" sz="1400" dirty="0"/>
          </a:p>
        </p:txBody>
      </p:sp>
      <p:sp>
        <p:nvSpPr>
          <p:cNvPr id="6" name="Rectangle 3">
            <a:extLst>
              <a:ext uri="{FF2B5EF4-FFF2-40B4-BE49-F238E27FC236}">
                <a16:creationId xmlns:a16="http://schemas.microsoft.com/office/drawing/2014/main" id="{90C28AEA-9679-4311-ABBA-93A9105B4D4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06D6E67-6903-4874-BDEA-84DB0A1B9A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9D53B81-E0AC-475D-A37F-DF58ADC923A0}"/>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8680045-7709-48DC-AAF5-9FC15E116C88}"/>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96F12505-EB4D-4DB4-8C4D-408000BA6114}"/>
              </a:ext>
            </a:extLst>
          </p:cNvPr>
          <p:cNvSpPr>
            <a:spLocks noChangeArrowheads="1"/>
          </p:cNvSpPr>
          <p:nvPr/>
        </p:nvSpPr>
        <p:spPr bwMode="auto">
          <a:xfrm>
            <a:off x="457200" y="547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BAAF8366-4613-4F08-99E3-F5F5CAFC4A8E}"/>
              </a:ext>
            </a:extLst>
          </p:cNvPr>
          <p:cNvSpPr>
            <a:spLocks noChangeArrowheads="1"/>
          </p:cNvSpPr>
          <p:nvPr/>
        </p:nvSpPr>
        <p:spPr bwMode="auto">
          <a:xfrm>
            <a:off x="609600" y="6997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0D595499-015E-4FF1-A110-F65A8F75F45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700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9098E-0E56-4F15-BF0C-7F8548110A88}"/>
              </a:ext>
            </a:extLst>
          </p:cNvPr>
          <p:cNvSpPr>
            <a:spLocks noGrp="1"/>
          </p:cNvSpPr>
          <p:nvPr>
            <p:ph type="title"/>
          </p:nvPr>
        </p:nvSpPr>
        <p:spPr/>
        <p:txBody>
          <a:bodyPr/>
          <a:lstStyle/>
          <a:p>
            <a:r>
              <a:rPr lang="en-US" dirty="0"/>
              <a:t>USA</a:t>
            </a:r>
          </a:p>
        </p:txBody>
      </p:sp>
      <p:pic>
        <p:nvPicPr>
          <p:cNvPr id="5" name="Inhaltsplatzhalter 4">
            <a:extLst>
              <a:ext uri="{FF2B5EF4-FFF2-40B4-BE49-F238E27FC236}">
                <a16:creationId xmlns:a16="http://schemas.microsoft.com/office/drawing/2014/main" id="{0F489E1C-4384-41B9-9FA9-7AA813318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5951" y="1825625"/>
            <a:ext cx="3080097" cy="4351338"/>
          </a:xfrm>
        </p:spPr>
      </p:pic>
    </p:spTree>
    <p:extLst>
      <p:ext uri="{BB962C8B-B14F-4D97-AF65-F5344CB8AC3E}">
        <p14:creationId xmlns:p14="http://schemas.microsoft.com/office/powerpoint/2010/main" val="234061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52C81-8514-46AC-8C9E-452FD6B9D69B}"/>
              </a:ext>
            </a:extLst>
          </p:cNvPr>
          <p:cNvSpPr>
            <a:spLocks noGrp="1"/>
          </p:cNvSpPr>
          <p:nvPr>
            <p:ph type="title"/>
          </p:nvPr>
        </p:nvSpPr>
        <p:spPr/>
        <p:txBody>
          <a:bodyPr/>
          <a:lstStyle/>
          <a:p>
            <a:r>
              <a:rPr lang="en-US" dirty="0"/>
              <a:t>China</a:t>
            </a:r>
          </a:p>
        </p:txBody>
      </p:sp>
      <p:pic>
        <p:nvPicPr>
          <p:cNvPr id="5" name="Inhaltsplatzhalter 4">
            <a:extLst>
              <a:ext uri="{FF2B5EF4-FFF2-40B4-BE49-F238E27FC236}">
                <a16:creationId xmlns:a16="http://schemas.microsoft.com/office/drawing/2014/main" id="{A2CA055D-F191-4D34-8A89-8626B49394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119" y="1825625"/>
            <a:ext cx="3231762" cy="4351338"/>
          </a:xfrm>
        </p:spPr>
      </p:pic>
    </p:spTree>
    <p:extLst>
      <p:ext uri="{BB962C8B-B14F-4D97-AF65-F5344CB8AC3E}">
        <p14:creationId xmlns:p14="http://schemas.microsoft.com/office/powerpoint/2010/main" val="15379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B1633-5DA3-499D-A62C-F64D63E7DB18}"/>
              </a:ext>
            </a:extLst>
          </p:cNvPr>
          <p:cNvSpPr>
            <a:spLocks noGrp="1"/>
          </p:cNvSpPr>
          <p:nvPr>
            <p:ph type="title"/>
          </p:nvPr>
        </p:nvSpPr>
        <p:spPr/>
        <p:txBody>
          <a:bodyPr/>
          <a:lstStyle/>
          <a:p>
            <a:r>
              <a:rPr lang="en-US" dirty="0"/>
              <a:t>Can you guess? Probably not</a:t>
            </a:r>
          </a:p>
        </p:txBody>
      </p:sp>
      <p:pic>
        <p:nvPicPr>
          <p:cNvPr id="5" name="Inhaltsplatzhalter 4" descr="Ein Bild, das weiß enthält.&#10;&#10;Automatisch generierte Beschreibung">
            <a:extLst>
              <a:ext uri="{FF2B5EF4-FFF2-40B4-BE49-F238E27FC236}">
                <a16:creationId xmlns:a16="http://schemas.microsoft.com/office/drawing/2014/main" id="{9929DDDA-4359-4351-8B06-6946209B9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2827" y="1825625"/>
            <a:ext cx="3026345" cy="4351338"/>
          </a:xfrm>
        </p:spPr>
      </p:pic>
    </p:spTree>
    <p:extLst>
      <p:ext uri="{BB962C8B-B14F-4D97-AF65-F5344CB8AC3E}">
        <p14:creationId xmlns:p14="http://schemas.microsoft.com/office/powerpoint/2010/main" val="98956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3AC02-76A4-46AA-BF20-6AB8CE7EF1F0}"/>
              </a:ext>
            </a:extLst>
          </p:cNvPr>
          <p:cNvSpPr>
            <a:spLocks noGrp="1"/>
          </p:cNvSpPr>
          <p:nvPr>
            <p:ph type="title"/>
          </p:nvPr>
        </p:nvSpPr>
        <p:spPr/>
        <p:txBody>
          <a:bodyPr/>
          <a:lstStyle/>
          <a:p>
            <a:r>
              <a:rPr lang="en-US" dirty="0"/>
              <a:t>Same for music genres</a:t>
            </a:r>
          </a:p>
        </p:txBody>
      </p:sp>
      <p:sp>
        <p:nvSpPr>
          <p:cNvPr id="4" name="Rectangle 1">
            <a:extLst>
              <a:ext uri="{FF2B5EF4-FFF2-40B4-BE49-F238E27FC236}">
                <a16:creationId xmlns:a16="http://schemas.microsoft.com/office/drawing/2014/main" id="{5663F41A-4C8A-4FB5-A6CA-0EFB6203536A}"/>
              </a:ext>
            </a:extLst>
          </p:cNvPr>
          <p:cNvSpPr>
            <a:spLocks noGrp="1" noChangeArrowheads="1"/>
          </p:cNvSpPr>
          <p:nvPr>
            <p:ph idx="1"/>
          </p:nvPr>
        </p:nvSpPr>
        <p:spPr bwMode="auto">
          <a:xfrm>
            <a:off x="196554" y="2308524"/>
            <a:ext cx="10630967"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a:ea typeface="Courier New" panose="02070309020205020404" pitchFamily="49" charset="0"/>
              </a:rPr>
              <a:t>We marked in </a:t>
            </a:r>
            <a:r>
              <a:rPr lang="en-US" altLang="en-US" sz="2000" dirty="0">
                <a:solidFill>
                  <a:srgbClr val="FF0000"/>
                </a:solidFill>
                <a:latin typeface="Arial Unicode MS"/>
                <a:ea typeface="Courier New" panose="02070309020205020404" pitchFamily="49" charset="0"/>
              </a:rPr>
              <a:t>red</a:t>
            </a:r>
            <a:r>
              <a:rPr lang="en-US" altLang="en-US" sz="2000" dirty="0">
                <a:latin typeface="Arial Unicode MS"/>
                <a:ea typeface="Courier New" panose="02070309020205020404" pitchFamily="49" charset="0"/>
              </a:rPr>
              <a:t> the pairs we think are interesting: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rial Unicode MS"/>
                <a:ea typeface="Courier New" panose="02070309020205020404" pitchFamily="49" charset="0"/>
              </a:rPr>
              <a:t>('popular', 'unpopular'), ('like', 'dislike')</a:t>
            </a:r>
            <a:r>
              <a:rPr kumimoji="0" lang="en-US" altLang="en-US" sz="2000" b="0" i="0" u="none" strike="noStrike" cap="none" normalizeH="0" baseline="0" dirty="0">
                <a:ln>
                  <a:noFill/>
                </a:ln>
                <a:solidFill>
                  <a:srgbClr val="000000"/>
                </a:solidFill>
                <a:effectLst/>
                <a:latin typeface="Arial Unicode MS"/>
                <a:ea typeface="Courier New" panose="02070309020205020404" pitchFamily="49" charset="0"/>
              </a:rPr>
              <a:t>, ('like', 'unlike'), </a:t>
            </a:r>
            <a:r>
              <a:rPr kumimoji="0" lang="en-US" altLang="en-US" sz="2000" b="0" i="0" u="none" strike="noStrike" cap="none" normalizeH="0" baseline="0" dirty="0">
                <a:ln>
                  <a:noFill/>
                </a:ln>
                <a:solidFill>
                  <a:srgbClr val="FF0000"/>
                </a:solidFill>
                <a:effectLst/>
                <a:latin typeface="Arial Unicode MS"/>
                <a:ea typeface="Courier New" panose="02070309020205020404" pitchFamily="49" charset="0"/>
              </a:rPr>
              <a:t>('traditional', 'nontraditional'), </a:t>
            </a:r>
            <a:r>
              <a:rPr kumimoji="0" lang="en-US" altLang="en-US" sz="2000" b="0" i="0" u="none" strike="noStrike" cap="none" normalizeH="0" baseline="0" dirty="0">
                <a:ln>
                  <a:noFill/>
                </a:ln>
                <a:solidFill>
                  <a:srgbClr val="000000"/>
                </a:solidFill>
                <a:effectLst/>
                <a:latin typeface="Arial Unicode MS"/>
                <a:ea typeface="Courier New" panose="02070309020205020404" pitchFamily="49" charset="0"/>
              </a:rPr>
              <a:t>('equal', 'differ'), ('most', 'fewest'), ('most', 'least'), ('on', 'off’),  </a:t>
            </a:r>
            <a:r>
              <a:rPr kumimoji="0" lang="en-US" altLang="en-US" sz="2000" b="0" i="0" u="none" strike="noStrike" cap="none" normalizeH="0" baseline="0" dirty="0">
                <a:ln>
                  <a:noFill/>
                </a:ln>
                <a:solidFill>
                  <a:srgbClr val="FF0000"/>
                </a:solidFill>
                <a:effectLst/>
                <a:latin typeface="Arial Unicode MS"/>
                <a:ea typeface="Courier New" panose="02070309020205020404" pitchFamily="49" charset="0"/>
              </a:rPr>
              <a:t>('western', 'eastern')</a:t>
            </a:r>
            <a:r>
              <a:rPr kumimoji="0" lang="en-US" altLang="en-US" sz="2000" b="0" i="0" u="none" strike="noStrike" cap="none" normalizeH="0" baseline="0" dirty="0">
                <a:ln>
                  <a:noFill/>
                </a:ln>
                <a:solidFill>
                  <a:srgbClr val="000000"/>
                </a:solidFill>
                <a:effectLst/>
                <a:latin typeface="Arial Unicode MS"/>
                <a:ea typeface="Courier New" panose="02070309020205020404" pitchFamily="49" charset="0"/>
              </a:rPr>
              <a:t>, ('many', 'few'), ('deviate', 'conform'), ('take', 'give'), ('accept', 'refuse'), ('necessitate', 'obviate'), ('consume', 'abstain'), ('claim', 'disclaim’),  (</a:t>
            </a:r>
            <a:r>
              <a:rPr kumimoji="0" lang="en-US" altLang="en-US" sz="2000" b="0" i="0" u="none" strike="noStrike" cap="none" normalizeH="0" baseline="0" dirty="0">
                <a:ln>
                  <a:noFill/>
                </a:ln>
                <a:solidFill>
                  <a:srgbClr val="FF0000"/>
                </a:solidFill>
                <a:effectLst/>
                <a:latin typeface="Arial Unicode MS"/>
                <a:ea typeface="Courier New" panose="02070309020205020404" pitchFamily="49" charset="0"/>
              </a:rPr>
              <a:t>'sound', 'silence')</a:t>
            </a:r>
            <a:r>
              <a:rPr kumimoji="0" lang="en-US" altLang="en-US" sz="2000" b="0" i="0" u="none" strike="noStrike" cap="none" normalizeH="0" baseline="0" dirty="0">
                <a:ln>
                  <a:noFill/>
                </a:ln>
                <a:solidFill>
                  <a:srgbClr val="000000"/>
                </a:solidFill>
                <a:effectLst/>
                <a:latin typeface="Arial Unicode MS"/>
                <a:ea typeface="Courier New" panose="02070309020205020404" pitchFamily="49" charset="0"/>
              </a:rPr>
              <a:t>, ('have', 'lack'), </a:t>
            </a:r>
            <a:r>
              <a:rPr kumimoji="0" lang="en-US" altLang="en-US" sz="2000" b="0" i="0" u="none" strike="noStrike" cap="none" normalizeH="0" baseline="0" dirty="0">
                <a:ln>
                  <a:noFill/>
                </a:ln>
                <a:solidFill>
                  <a:srgbClr val="FF0000"/>
                </a:solidFill>
                <a:effectLst/>
                <a:latin typeface="Arial Unicode MS"/>
                <a:ea typeface="Courier New" panose="02070309020205020404" pitchFamily="49" charset="0"/>
              </a:rPr>
              <a:t>('new', 'old')</a:t>
            </a:r>
            <a:r>
              <a:rPr kumimoji="0" lang="en-US" altLang="en-US" sz="2000" b="0" i="0" u="none" strike="noStrike" cap="none" normalizeH="0" baseline="0" dirty="0">
                <a:ln>
                  <a:noFill/>
                </a:ln>
                <a:solidFill>
                  <a:srgbClr val="000000"/>
                </a:solidFill>
                <a:effectLst/>
                <a:latin typeface="Arial Unicode MS"/>
                <a:ea typeface="Courier New" panose="02070309020205020404" pitchFamily="49" charset="0"/>
              </a:rPr>
              <a:t>, ('new', 'worn'), ('adopted', 'native'), ('record', 'erase'), ('studio', 'location'), ('particular', 'general'), ('specific', 'general’),  ('specific', 'nonspecific'), ('used', 'misused'), ('general', 'particular'), ('general', 'specific'), ('general', 'local'), ('more', 'less'), ('more', 'fewer'), ('familiar', 'unfamiliar'), ('familiar', 'strange’), ('win', 'lose'), ('gain', 'reduce'), (</a:t>
            </a:r>
            <a:r>
              <a:rPr kumimoji="0" lang="en-US" altLang="en-US" sz="2000" b="0" i="0" u="none" strike="noStrike" cap="none" normalizeH="0" baseline="0" dirty="0">
                <a:ln>
                  <a:noFill/>
                </a:ln>
                <a:solidFill>
                  <a:srgbClr val="FF0000"/>
                </a:solidFill>
                <a:effectLst/>
                <a:latin typeface="Arial Unicode MS"/>
                <a:ea typeface="Courier New" panose="02070309020205020404" pitchFamily="49" charset="0"/>
              </a:rPr>
              <a:t>'popularity', 'unpopularity</a:t>
            </a:r>
            <a:r>
              <a:rPr kumimoji="0" lang="en-US" altLang="en-US" sz="2000" b="0" i="0" u="none" strike="noStrike" cap="none" normalizeH="0" baseline="0" dirty="0">
                <a:ln>
                  <a:noFill/>
                </a:ln>
                <a:solidFill>
                  <a:srgbClr val="000000"/>
                </a:solidFill>
                <a:effectLst/>
                <a:latin typeface="Arial Unicode MS"/>
                <a:ea typeface="Courier New" panose="02070309020205020404" pitchFamily="49" charset="0"/>
              </a:rPr>
              <a:t>'), ('powerful', 'powerless'), ('appearance', 'disappearance'), ('late', 'early'), ('begin', 'end'), ('start', 'stop'), ('cover', 'uncover’)</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63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45AA07-2C04-4A90-B333-2CE6F5D1272F}"/>
              </a:ext>
            </a:extLst>
          </p:cNvPr>
          <p:cNvSpPr>
            <a:spLocks noGrp="1"/>
          </p:cNvSpPr>
          <p:nvPr>
            <p:ph type="title"/>
          </p:nvPr>
        </p:nvSpPr>
        <p:spPr>
          <a:xfrm>
            <a:off x="838200" y="-121437"/>
            <a:ext cx="10515600" cy="1325563"/>
          </a:xfrm>
        </p:spPr>
        <p:txBody>
          <a:bodyPr/>
          <a:lstStyle/>
          <a:p>
            <a:r>
              <a:rPr lang="en-US" dirty="0"/>
              <a:t>First Conclusion: We need some “Guidance”</a:t>
            </a:r>
          </a:p>
        </p:txBody>
      </p:sp>
      <p:sp>
        <p:nvSpPr>
          <p:cNvPr id="3" name="Inhaltsplatzhalter 2">
            <a:extLst>
              <a:ext uri="{FF2B5EF4-FFF2-40B4-BE49-F238E27FC236}">
                <a16:creationId xmlns:a16="http://schemas.microsoft.com/office/drawing/2014/main" id="{230019AF-E97D-4664-B0E7-9FBB96A60E22}"/>
              </a:ext>
            </a:extLst>
          </p:cNvPr>
          <p:cNvSpPr>
            <a:spLocks noGrp="1"/>
          </p:cNvSpPr>
          <p:nvPr>
            <p:ph idx="1"/>
          </p:nvPr>
        </p:nvSpPr>
        <p:spPr>
          <a:xfrm>
            <a:off x="838200" y="869279"/>
            <a:ext cx="10515600" cy="951131"/>
          </a:xfrm>
        </p:spPr>
        <p:txBody>
          <a:bodyPr>
            <a:normAutofit lnSpcReduction="10000"/>
          </a:bodyPr>
          <a:lstStyle/>
          <a:p>
            <a:r>
              <a:rPr lang="en-US" dirty="0"/>
              <a:t>“Hard code“ 50 Category specific Pairs</a:t>
            </a:r>
          </a:p>
          <a:p>
            <a:r>
              <a:rPr lang="en-US" dirty="0"/>
              <a:t>Example Country: Observation: Many don’t have “real” antonyms</a:t>
            </a:r>
          </a:p>
          <a:p>
            <a:pPr marL="0" indent="0">
              <a:buNone/>
            </a:pPr>
            <a:endParaRPr lang="en-US" dirty="0"/>
          </a:p>
          <a:p>
            <a:endParaRPr lang="en-US" dirty="0"/>
          </a:p>
        </p:txBody>
      </p:sp>
      <p:sp>
        <p:nvSpPr>
          <p:cNvPr id="5" name="Textfeld 4">
            <a:extLst>
              <a:ext uri="{FF2B5EF4-FFF2-40B4-BE49-F238E27FC236}">
                <a16:creationId xmlns:a16="http://schemas.microsoft.com/office/drawing/2014/main" id="{7741D961-6975-4DAB-B1AC-204E6915C720}"/>
              </a:ext>
            </a:extLst>
          </p:cNvPr>
          <p:cNvSpPr txBox="1"/>
          <p:nvPr/>
        </p:nvSpPr>
        <p:spPr>
          <a:xfrm>
            <a:off x="730367" y="1661019"/>
            <a:ext cx="2776756" cy="5909310"/>
          </a:xfrm>
          <a:prstGeom prst="rect">
            <a:avLst/>
          </a:prstGeom>
          <a:noFill/>
        </p:spPr>
        <p:txBody>
          <a:bodyPr wrap="square" rtlCol="0">
            <a:spAutoFit/>
          </a:bodyPr>
          <a:lstStyle/>
          <a:p>
            <a:r>
              <a:rPr lang="en-US" b="1" dirty="0"/>
              <a:t>Geographic</a:t>
            </a:r>
          </a:p>
          <a:p>
            <a:r>
              <a:rPr lang="en-US" dirty="0"/>
              <a:t>east west</a:t>
            </a:r>
          </a:p>
          <a:p>
            <a:r>
              <a:rPr lang="en-US" dirty="0"/>
              <a:t>north south</a:t>
            </a:r>
          </a:p>
          <a:p>
            <a:r>
              <a:rPr lang="en-US" dirty="0" err="1">
                <a:solidFill>
                  <a:schemeClr val="accent1">
                    <a:lumMod val="50000"/>
                  </a:schemeClr>
                </a:solidFill>
              </a:rPr>
              <a:t>europa</a:t>
            </a:r>
            <a:r>
              <a:rPr lang="en-US" dirty="0">
                <a:solidFill>
                  <a:schemeClr val="accent1">
                    <a:lumMod val="50000"/>
                  </a:schemeClr>
                </a:solidFill>
              </a:rPr>
              <a:t> </a:t>
            </a:r>
            <a:r>
              <a:rPr lang="en-US" dirty="0" err="1">
                <a:solidFill>
                  <a:schemeClr val="accent1">
                    <a:lumMod val="50000"/>
                  </a:schemeClr>
                </a:solidFill>
              </a:rPr>
              <a:t>asia</a:t>
            </a:r>
            <a:endParaRPr lang="en-US" dirty="0">
              <a:solidFill>
                <a:schemeClr val="accent1">
                  <a:lumMod val="50000"/>
                </a:schemeClr>
              </a:solidFill>
            </a:endParaRPr>
          </a:p>
          <a:p>
            <a:r>
              <a:rPr lang="en-US" dirty="0" err="1">
                <a:solidFill>
                  <a:schemeClr val="accent1">
                    <a:lumMod val="50000"/>
                  </a:schemeClr>
                </a:solidFill>
              </a:rPr>
              <a:t>america</a:t>
            </a:r>
            <a:r>
              <a:rPr lang="en-US" dirty="0">
                <a:solidFill>
                  <a:schemeClr val="accent1">
                    <a:lumMod val="50000"/>
                  </a:schemeClr>
                </a:solidFill>
              </a:rPr>
              <a:t> </a:t>
            </a:r>
            <a:r>
              <a:rPr lang="en-US" dirty="0" err="1">
                <a:solidFill>
                  <a:schemeClr val="accent1">
                    <a:lumMod val="50000"/>
                  </a:schemeClr>
                </a:solidFill>
              </a:rPr>
              <a:t>eurasien</a:t>
            </a:r>
            <a:endParaRPr lang="en-US" dirty="0">
              <a:solidFill>
                <a:schemeClr val="accent1">
                  <a:lumMod val="50000"/>
                </a:schemeClr>
              </a:solidFill>
            </a:endParaRPr>
          </a:p>
          <a:p>
            <a:r>
              <a:rPr lang="en-US" dirty="0" err="1">
                <a:solidFill>
                  <a:schemeClr val="accent1">
                    <a:lumMod val="50000"/>
                  </a:schemeClr>
                </a:solidFill>
              </a:rPr>
              <a:t>africa</a:t>
            </a:r>
            <a:r>
              <a:rPr lang="en-US" dirty="0">
                <a:solidFill>
                  <a:schemeClr val="accent1">
                    <a:lumMod val="50000"/>
                  </a:schemeClr>
                </a:solidFill>
              </a:rPr>
              <a:t> </a:t>
            </a:r>
            <a:r>
              <a:rPr lang="en-US" dirty="0" err="1">
                <a:solidFill>
                  <a:schemeClr val="accent1">
                    <a:lumMod val="50000"/>
                  </a:schemeClr>
                </a:solidFill>
              </a:rPr>
              <a:t>australia</a:t>
            </a:r>
            <a:endParaRPr lang="en-US" dirty="0">
              <a:solidFill>
                <a:schemeClr val="accent1">
                  <a:lumMod val="50000"/>
                </a:schemeClr>
              </a:solidFill>
            </a:endParaRPr>
          </a:p>
          <a:p>
            <a:r>
              <a:rPr lang="en-US" dirty="0" err="1">
                <a:solidFill>
                  <a:schemeClr val="accent1">
                    <a:lumMod val="50000"/>
                  </a:schemeClr>
                </a:solidFill>
              </a:rPr>
              <a:t>scandinavian</a:t>
            </a:r>
            <a:r>
              <a:rPr lang="en-US" dirty="0">
                <a:solidFill>
                  <a:schemeClr val="accent1">
                    <a:lumMod val="50000"/>
                  </a:schemeClr>
                </a:solidFill>
              </a:rPr>
              <a:t> </a:t>
            </a:r>
            <a:r>
              <a:rPr lang="en-US" dirty="0" err="1">
                <a:solidFill>
                  <a:schemeClr val="accent1">
                    <a:lumMod val="50000"/>
                  </a:schemeClr>
                </a:solidFill>
              </a:rPr>
              <a:t>baltic</a:t>
            </a:r>
            <a:endParaRPr lang="en-US" dirty="0">
              <a:solidFill>
                <a:schemeClr val="accent1">
                  <a:lumMod val="50000"/>
                </a:schemeClr>
              </a:solidFill>
            </a:endParaRPr>
          </a:p>
          <a:p>
            <a:r>
              <a:rPr lang="en-US" dirty="0" err="1">
                <a:solidFill>
                  <a:schemeClr val="accent1">
                    <a:lumMod val="50000"/>
                  </a:schemeClr>
                </a:solidFill>
              </a:rPr>
              <a:t>america</a:t>
            </a:r>
            <a:r>
              <a:rPr lang="en-US" dirty="0">
                <a:solidFill>
                  <a:schemeClr val="accent1">
                    <a:lumMod val="50000"/>
                  </a:schemeClr>
                </a:solidFill>
              </a:rPr>
              <a:t> </a:t>
            </a:r>
            <a:r>
              <a:rPr lang="en-US" dirty="0" err="1">
                <a:solidFill>
                  <a:schemeClr val="accent1">
                    <a:lumMod val="50000"/>
                  </a:schemeClr>
                </a:solidFill>
              </a:rPr>
              <a:t>russia</a:t>
            </a:r>
            <a:endParaRPr lang="en-US" dirty="0">
              <a:solidFill>
                <a:schemeClr val="accent1">
                  <a:lumMod val="50000"/>
                </a:schemeClr>
              </a:solidFill>
            </a:endParaRPr>
          </a:p>
          <a:p>
            <a:r>
              <a:rPr lang="en-US" dirty="0" err="1">
                <a:solidFill>
                  <a:schemeClr val="accent1">
                    <a:lumMod val="50000"/>
                  </a:schemeClr>
                </a:solidFill>
              </a:rPr>
              <a:t>america</a:t>
            </a:r>
            <a:r>
              <a:rPr lang="en-US" dirty="0">
                <a:solidFill>
                  <a:schemeClr val="accent1">
                    <a:lumMod val="50000"/>
                  </a:schemeClr>
                </a:solidFill>
              </a:rPr>
              <a:t> china</a:t>
            </a:r>
          </a:p>
          <a:p>
            <a:r>
              <a:rPr lang="en-US" dirty="0" err="1">
                <a:solidFill>
                  <a:schemeClr val="accent1">
                    <a:lumMod val="50000"/>
                  </a:schemeClr>
                </a:solidFill>
              </a:rPr>
              <a:t>russia</a:t>
            </a:r>
            <a:r>
              <a:rPr lang="en-US" dirty="0">
                <a:solidFill>
                  <a:schemeClr val="accent1">
                    <a:lumMod val="50000"/>
                  </a:schemeClr>
                </a:solidFill>
              </a:rPr>
              <a:t> china</a:t>
            </a:r>
          </a:p>
          <a:p>
            <a:r>
              <a:rPr lang="en-US" dirty="0" err="1">
                <a:solidFill>
                  <a:schemeClr val="accent1">
                    <a:lumMod val="50000"/>
                  </a:schemeClr>
                </a:solidFill>
              </a:rPr>
              <a:t>atlantic</a:t>
            </a:r>
            <a:r>
              <a:rPr lang="en-US" dirty="0">
                <a:solidFill>
                  <a:schemeClr val="accent1">
                    <a:lumMod val="50000"/>
                  </a:schemeClr>
                </a:solidFill>
              </a:rPr>
              <a:t> pacific</a:t>
            </a:r>
          </a:p>
          <a:p>
            <a:endParaRPr lang="en-US" dirty="0"/>
          </a:p>
          <a:p>
            <a:r>
              <a:rPr lang="en-US" b="1" dirty="0"/>
              <a:t>Language</a:t>
            </a:r>
            <a:r>
              <a:rPr lang="en-US" dirty="0"/>
              <a:t>:</a:t>
            </a:r>
          </a:p>
          <a:p>
            <a:r>
              <a:rPr lang="en-US" dirty="0" err="1">
                <a:solidFill>
                  <a:schemeClr val="accent1">
                    <a:lumMod val="50000"/>
                  </a:schemeClr>
                </a:solidFill>
              </a:rPr>
              <a:t>latino</a:t>
            </a:r>
            <a:r>
              <a:rPr lang="en-US" dirty="0">
                <a:solidFill>
                  <a:schemeClr val="accent1">
                    <a:lumMod val="50000"/>
                  </a:schemeClr>
                </a:solidFill>
              </a:rPr>
              <a:t> </a:t>
            </a:r>
            <a:r>
              <a:rPr lang="en-US" dirty="0" err="1">
                <a:solidFill>
                  <a:schemeClr val="accent1">
                    <a:lumMod val="50000"/>
                  </a:schemeClr>
                </a:solidFill>
              </a:rPr>
              <a:t>hispanic</a:t>
            </a:r>
            <a:endParaRPr lang="en-US" dirty="0">
              <a:solidFill>
                <a:schemeClr val="accent1">
                  <a:lumMod val="50000"/>
                </a:schemeClr>
              </a:solidFill>
            </a:endParaRPr>
          </a:p>
          <a:p>
            <a:r>
              <a:rPr lang="en-US" dirty="0" err="1">
                <a:solidFill>
                  <a:schemeClr val="accent1">
                    <a:lumMod val="50000"/>
                  </a:schemeClr>
                </a:solidFill>
              </a:rPr>
              <a:t>english</a:t>
            </a:r>
            <a:r>
              <a:rPr lang="en-US" dirty="0">
                <a:solidFill>
                  <a:schemeClr val="accent1">
                    <a:lumMod val="50000"/>
                  </a:schemeClr>
                </a:solidFill>
              </a:rPr>
              <a:t> </a:t>
            </a:r>
            <a:r>
              <a:rPr lang="en-US" dirty="0" err="1">
                <a:solidFill>
                  <a:schemeClr val="accent1">
                    <a:lumMod val="50000"/>
                  </a:schemeClr>
                </a:solidFill>
              </a:rPr>
              <a:t>russian</a:t>
            </a:r>
            <a:endParaRPr lang="en-US" dirty="0">
              <a:solidFill>
                <a:schemeClr val="accent1">
                  <a:lumMod val="50000"/>
                </a:schemeClr>
              </a:solidFill>
            </a:endParaRPr>
          </a:p>
          <a:p>
            <a:r>
              <a:rPr lang="en-US" dirty="0" err="1">
                <a:solidFill>
                  <a:schemeClr val="accent1">
                    <a:lumMod val="50000"/>
                  </a:schemeClr>
                </a:solidFill>
              </a:rPr>
              <a:t>english</a:t>
            </a:r>
            <a:r>
              <a:rPr lang="en-US" dirty="0">
                <a:solidFill>
                  <a:schemeClr val="accent1">
                    <a:lumMod val="50000"/>
                  </a:schemeClr>
                </a:solidFill>
              </a:rPr>
              <a:t> </a:t>
            </a:r>
            <a:r>
              <a:rPr lang="en-US" dirty="0" err="1">
                <a:solidFill>
                  <a:schemeClr val="accent1">
                    <a:lumMod val="50000"/>
                  </a:schemeClr>
                </a:solidFill>
              </a:rPr>
              <a:t>chinese</a:t>
            </a:r>
            <a:endParaRPr lang="en-US" dirty="0">
              <a:solidFill>
                <a:schemeClr val="accent1">
                  <a:lumMod val="50000"/>
                </a:schemeClr>
              </a:solidFill>
            </a:endParaRPr>
          </a:p>
          <a:p>
            <a:r>
              <a:rPr lang="en-US" dirty="0" err="1">
                <a:solidFill>
                  <a:schemeClr val="accent1">
                    <a:lumMod val="50000"/>
                  </a:schemeClr>
                </a:solidFill>
              </a:rPr>
              <a:t>english</a:t>
            </a:r>
            <a:r>
              <a:rPr lang="en-US" dirty="0">
                <a:solidFill>
                  <a:schemeClr val="accent1">
                    <a:lumMod val="50000"/>
                  </a:schemeClr>
                </a:solidFill>
              </a:rPr>
              <a:t> </a:t>
            </a:r>
            <a:r>
              <a:rPr lang="en-US" dirty="0" err="1">
                <a:solidFill>
                  <a:schemeClr val="accent1">
                    <a:lumMod val="50000"/>
                  </a:schemeClr>
                </a:solidFill>
              </a:rPr>
              <a:t>spanish</a:t>
            </a:r>
            <a:endParaRPr lang="en-US" dirty="0">
              <a:solidFill>
                <a:schemeClr val="accent1">
                  <a:lumMod val="50000"/>
                </a:schemeClr>
              </a:solidFill>
            </a:endParaRPr>
          </a:p>
          <a:p>
            <a:r>
              <a:rPr lang="en-US" dirty="0" err="1">
                <a:solidFill>
                  <a:schemeClr val="accent1">
                    <a:lumMod val="50000"/>
                  </a:schemeClr>
                </a:solidFill>
              </a:rPr>
              <a:t>spanish</a:t>
            </a:r>
            <a:r>
              <a:rPr lang="en-US" dirty="0">
                <a:solidFill>
                  <a:schemeClr val="accent1">
                    <a:lumMod val="50000"/>
                  </a:schemeClr>
                </a:solidFill>
              </a:rPr>
              <a:t> </a:t>
            </a:r>
            <a:r>
              <a:rPr lang="en-US" dirty="0" err="1">
                <a:solidFill>
                  <a:schemeClr val="accent1">
                    <a:lumMod val="50000"/>
                  </a:schemeClr>
                </a:solidFill>
              </a:rPr>
              <a:t>portuguese</a:t>
            </a:r>
            <a:endParaRPr lang="en-US" dirty="0">
              <a:solidFill>
                <a:schemeClr val="accent1">
                  <a:lumMod val="50000"/>
                </a:schemeClr>
              </a:solidFill>
            </a:endParaRPr>
          </a:p>
          <a:p>
            <a:endParaRPr lang="en-US" dirty="0"/>
          </a:p>
          <a:p>
            <a:endParaRPr lang="en-US" dirty="0"/>
          </a:p>
          <a:p>
            <a:endParaRPr lang="en-US" dirty="0"/>
          </a:p>
        </p:txBody>
      </p:sp>
      <p:sp>
        <p:nvSpPr>
          <p:cNvPr id="6" name="Textfeld 5">
            <a:extLst>
              <a:ext uri="{FF2B5EF4-FFF2-40B4-BE49-F238E27FC236}">
                <a16:creationId xmlns:a16="http://schemas.microsoft.com/office/drawing/2014/main" id="{DB8A2132-AD93-4CD7-8029-74BB1093BBF4}"/>
              </a:ext>
            </a:extLst>
          </p:cNvPr>
          <p:cNvSpPr txBox="1"/>
          <p:nvPr/>
        </p:nvSpPr>
        <p:spPr>
          <a:xfrm>
            <a:off x="3704001" y="1661019"/>
            <a:ext cx="2776756" cy="5355312"/>
          </a:xfrm>
          <a:prstGeom prst="rect">
            <a:avLst/>
          </a:prstGeom>
          <a:noFill/>
        </p:spPr>
        <p:txBody>
          <a:bodyPr wrap="square" rtlCol="0">
            <a:spAutoFit/>
          </a:bodyPr>
          <a:lstStyle/>
          <a:p>
            <a:r>
              <a:rPr lang="en-US" b="1" dirty="0"/>
              <a:t>Landscape</a:t>
            </a:r>
            <a:r>
              <a:rPr lang="en-US" dirty="0"/>
              <a:t>:</a:t>
            </a:r>
          </a:p>
          <a:p>
            <a:r>
              <a:rPr lang="en-US" dirty="0">
                <a:solidFill>
                  <a:schemeClr val="accent1">
                    <a:lumMod val="50000"/>
                  </a:schemeClr>
                </a:solidFill>
              </a:rPr>
              <a:t>ocean land</a:t>
            </a:r>
          </a:p>
          <a:p>
            <a:r>
              <a:rPr lang="en-US" dirty="0"/>
              <a:t>large small</a:t>
            </a:r>
          </a:p>
          <a:p>
            <a:r>
              <a:rPr lang="en-US" dirty="0">
                <a:solidFill>
                  <a:schemeClr val="accent1">
                    <a:lumMod val="50000"/>
                  </a:schemeClr>
                </a:solidFill>
              </a:rPr>
              <a:t>arctic</a:t>
            </a:r>
            <a:r>
              <a:rPr lang="en-US" dirty="0"/>
              <a:t> southern</a:t>
            </a:r>
          </a:p>
          <a:p>
            <a:r>
              <a:rPr lang="en-US" dirty="0">
                <a:solidFill>
                  <a:schemeClr val="accent1">
                    <a:lumMod val="50000"/>
                  </a:schemeClr>
                </a:solidFill>
              </a:rPr>
              <a:t>island neighbor</a:t>
            </a:r>
          </a:p>
          <a:p>
            <a:r>
              <a:rPr lang="en-US" dirty="0"/>
              <a:t>flat </a:t>
            </a:r>
            <a:r>
              <a:rPr lang="en-US" dirty="0">
                <a:solidFill>
                  <a:schemeClr val="accent1">
                    <a:lumMod val="50000"/>
                  </a:schemeClr>
                </a:solidFill>
              </a:rPr>
              <a:t>mountain</a:t>
            </a:r>
          </a:p>
          <a:p>
            <a:r>
              <a:rPr lang="en-US" dirty="0">
                <a:solidFill>
                  <a:schemeClr val="accent1">
                    <a:lumMod val="50000"/>
                  </a:schemeClr>
                </a:solidFill>
              </a:rPr>
              <a:t>coast border</a:t>
            </a:r>
          </a:p>
          <a:p>
            <a:r>
              <a:rPr lang="en-US" dirty="0"/>
              <a:t>metropolitan rural</a:t>
            </a:r>
          </a:p>
          <a:p>
            <a:r>
              <a:rPr lang="en-US" dirty="0"/>
              <a:t>cityside countryside</a:t>
            </a:r>
          </a:p>
          <a:p>
            <a:r>
              <a:rPr lang="en-US" dirty="0"/>
              <a:t>big tiny</a:t>
            </a:r>
          </a:p>
          <a:p>
            <a:r>
              <a:rPr lang="en-US" dirty="0"/>
              <a:t>long wide</a:t>
            </a:r>
          </a:p>
          <a:p>
            <a:endParaRPr lang="en-US" dirty="0"/>
          </a:p>
          <a:p>
            <a:r>
              <a:rPr lang="en-US" dirty="0"/>
              <a:t>Colors:</a:t>
            </a:r>
          </a:p>
          <a:p>
            <a:r>
              <a:rPr lang="en-US" dirty="0"/>
              <a:t>black white</a:t>
            </a:r>
          </a:p>
          <a:p>
            <a:r>
              <a:rPr lang="en-US" dirty="0"/>
              <a:t>brown white</a:t>
            </a:r>
          </a:p>
          <a:p>
            <a:r>
              <a:rPr lang="en-US" dirty="0"/>
              <a:t>yellow white</a:t>
            </a:r>
          </a:p>
          <a:p>
            <a:r>
              <a:rPr lang="en-US" dirty="0"/>
              <a:t>grey green</a:t>
            </a:r>
          </a:p>
          <a:p>
            <a:r>
              <a:rPr lang="en-US" dirty="0"/>
              <a:t>grey blue</a:t>
            </a:r>
          </a:p>
          <a:p>
            <a:endParaRPr lang="en-US" dirty="0"/>
          </a:p>
        </p:txBody>
      </p:sp>
      <p:sp>
        <p:nvSpPr>
          <p:cNvPr id="7" name="Textfeld 6">
            <a:extLst>
              <a:ext uri="{FF2B5EF4-FFF2-40B4-BE49-F238E27FC236}">
                <a16:creationId xmlns:a16="http://schemas.microsoft.com/office/drawing/2014/main" id="{C5FC919A-A610-4688-8C88-A09689730808}"/>
              </a:ext>
            </a:extLst>
          </p:cNvPr>
          <p:cNvSpPr txBox="1"/>
          <p:nvPr/>
        </p:nvSpPr>
        <p:spPr>
          <a:xfrm>
            <a:off x="6319138" y="1661019"/>
            <a:ext cx="3296874" cy="3693319"/>
          </a:xfrm>
          <a:prstGeom prst="rect">
            <a:avLst/>
          </a:prstGeom>
          <a:noFill/>
        </p:spPr>
        <p:txBody>
          <a:bodyPr wrap="square" rtlCol="0">
            <a:spAutoFit/>
          </a:bodyPr>
          <a:lstStyle/>
          <a:p>
            <a:r>
              <a:rPr lang="en-US" b="1" dirty="0"/>
              <a:t>Politics&amp; People:</a:t>
            </a:r>
          </a:p>
          <a:p>
            <a:r>
              <a:rPr lang="en-US" dirty="0"/>
              <a:t>civilized uncivilized</a:t>
            </a:r>
          </a:p>
          <a:p>
            <a:r>
              <a:rPr lang="en-US" dirty="0"/>
              <a:t>modern traditional</a:t>
            </a:r>
          </a:p>
          <a:p>
            <a:r>
              <a:rPr lang="en-US" dirty="0">
                <a:solidFill>
                  <a:schemeClr val="accent1">
                    <a:lumMod val="50000"/>
                  </a:schemeClr>
                </a:solidFill>
              </a:rPr>
              <a:t>catholic </a:t>
            </a:r>
            <a:r>
              <a:rPr lang="en-US" dirty="0" err="1">
                <a:solidFill>
                  <a:schemeClr val="accent1">
                    <a:lumMod val="50000"/>
                  </a:schemeClr>
                </a:solidFill>
              </a:rPr>
              <a:t>muslim</a:t>
            </a:r>
            <a:endParaRPr lang="en-US" dirty="0">
              <a:solidFill>
                <a:schemeClr val="accent1">
                  <a:lumMod val="50000"/>
                </a:schemeClr>
              </a:solidFill>
            </a:endParaRPr>
          </a:p>
          <a:p>
            <a:r>
              <a:rPr lang="en-US" dirty="0">
                <a:solidFill>
                  <a:schemeClr val="accent1">
                    <a:lumMod val="50000"/>
                  </a:schemeClr>
                </a:solidFill>
              </a:rPr>
              <a:t>catholic </a:t>
            </a:r>
            <a:r>
              <a:rPr lang="en-US" dirty="0" err="1">
                <a:solidFill>
                  <a:schemeClr val="accent1">
                    <a:lumMod val="50000"/>
                  </a:schemeClr>
                </a:solidFill>
              </a:rPr>
              <a:t>buddhism</a:t>
            </a:r>
            <a:endParaRPr lang="en-US" dirty="0">
              <a:solidFill>
                <a:schemeClr val="accent1">
                  <a:lumMod val="50000"/>
                </a:schemeClr>
              </a:solidFill>
            </a:endParaRPr>
          </a:p>
          <a:p>
            <a:r>
              <a:rPr lang="en-US" dirty="0" err="1">
                <a:solidFill>
                  <a:schemeClr val="accent1">
                    <a:lumMod val="50000"/>
                  </a:schemeClr>
                </a:solidFill>
              </a:rPr>
              <a:t>hindi</a:t>
            </a:r>
            <a:r>
              <a:rPr lang="en-US" dirty="0">
                <a:solidFill>
                  <a:schemeClr val="accent1">
                    <a:lumMod val="50000"/>
                  </a:schemeClr>
                </a:solidFill>
              </a:rPr>
              <a:t> </a:t>
            </a:r>
            <a:r>
              <a:rPr lang="en-US" dirty="0" err="1">
                <a:solidFill>
                  <a:schemeClr val="accent1">
                    <a:lumMod val="50000"/>
                  </a:schemeClr>
                </a:solidFill>
              </a:rPr>
              <a:t>muslim</a:t>
            </a:r>
            <a:endParaRPr lang="en-US" dirty="0">
              <a:solidFill>
                <a:schemeClr val="accent1">
                  <a:lumMod val="50000"/>
                </a:schemeClr>
              </a:solidFill>
            </a:endParaRPr>
          </a:p>
          <a:p>
            <a:r>
              <a:rPr lang="en-US" dirty="0"/>
              <a:t>democratic monarchic</a:t>
            </a:r>
          </a:p>
          <a:p>
            <a:r>
              <a:rPr lang="en-US" dirty="0">
                <a:solidFill>
                  <a:schemeClr val="accent1">
                    <a:lumMod val="50000"/>
                  </a:schemeClr>
                </a:solidFill>
              </a:rPr>
              <a:t>potato rice</a:t>
            </a:r>
          </a:p>
          <a:p>
            <a:r>
              <a:rPr lang="en-US" dirty="0"/>
              <a:t>calm busy</a:t>
            </a:r>
          </a:p>
          <a:p>
            <a:r>
              <a:rPr lang="en-US" dirty="0"/>
              <a:t>cosmopolitan provincial</a:t>
            </a:r>
          </a:p>
          <a:p>
            <a:r>
              <a:rPr lang="en-US" dirty="0"/>
              <a:t>touristy limited</a:t>
            </a:r>
          </a:p>
          <a:p>
            <a:endParaRPr lang="en-US" dirty="0"/>
          </a:p>
          <a:p>
            <a:endParaRPr lang="en-US" dirty="0"/>
          </a:p>
        </p:txBody>
      </p:sp>
      <p:sp>
        <p:nvSpPr>
          <p:cNvPr id="8" name="Textfeld 7">
            <a:extLst>
              <a:ext uri="{FF2B5EF4-FFF2-40B4-BE49-F238E27FC236}">
                <a16:creationId xmlns:a16="http://schemas.microsoft.com/office/drawing/2014/main" id="{6BC21772-013C-486E-A692-4798404D0CB9}"/>
              </a:ext>
            </a:extLst>
          </p:cNvPr>
          <p:cNvSpPr txBox="1"/>
          <p:nvPr/>
        </p:nvSpPr>
        <p:spPr>
          <a:xfrm>
            <a:off x="9370502" y="1669407"/>
            <a:ext cx="2586606" cy="5078313"/>
          </a:xfrm>
          <a:prstGeom prst="rect">
            <a:avLst/>
          </a:prstGeom>
          <a:noFill/>
        </p:spPr>
        <p:txBody>
          <a:bodyPr wrap="square" rtlCol="0">
            <a:spAutoFit/>
          </a:bodyPr>
          <a:lstStyle/>
          <a:p>
            <a:r>
              <a:rPr lang="en-US" b="1" dirty="0"/>
              <a:t>Weather:</a:t>
            </a:r>
          </a:p>
          <a:p>
            <a:r>
              <a:rPr lang="en-US" dirty="0"/>
              <a:t>dry humid</a:t>
            </a:r>
          </a:p>
          <a:p>
            <a:r>
              <a:rPr lang="en-US" dirty="0"/>
              <a:t>hot cold</a:t>
            </a:r>
          </a:p>
          <a:p>
            <a:r>
              <a:rPr lang="en-US" dirty="0"/>
              <a:t>tropical </a:t>
            </a:r>
            <a:r>
              <a:rPr lang="en-US" dirty="0" err="1"/>
              <a:t>mediterranean</a:t>
            </a:r>
            <a:endParaRPr lang="en-US" dirty="0"/>
          </a:p>
          <a:p>
            <a:r>
              <a:rPr lang="en-US" dirty="0"/>
              <a:t>desert vegetation</a:t>
            </a:r>
          </a:p>
          <a:p>
            <a:endParaRPr lang="en-US" dirty="0"/>
          </a:p>
          <a:p>
            <a:endParaRPr lang="en-US" dirty="0"/>
          </a:p>
          <a:p>
            <a:r>
              <a:rPr lang="en-US" b="1" dirty="0"/>
              <a:t>Money making</a:t>
            </a:r>
            <a:r>
              <a:rPr lang="en-US" dirty="0"/>
              <a:t>:</a:t>
            </a:r>
          </a:p>
          <a:p>
            <a:r>
              <a:rPr lang="en-US" dirty="0"/>
              <a:t>export import</a:t>
            </a:r>
          </a:p>
          <a:p>
            <a:r>
              <a:rPr lang="en-US" dirty="0">
                <a:solidFill>
                  <a:schemeClr val="accent1">
                    <a:lumMod val="50000"/>
                  </a:schemeClr>
                </a:solidFill>
              </a:rPr>
              <a:t>banking agriculture</a:t>
            </a:r>
          </a:p>
          <a:p>
            <a:r>
              <a:rPr lang="en-US" dirty="0">
                <a:solidFill>
                  <a:schemeClr val="accent1">
                    <a:lumMod val="50000"/>
                  </a:schemeClr>
                </a:solidFill>
              </a:rPr>
              <a:t>port airport</a:t>
            </a:r>
          </a:p>
          <a:p>
            <a:r>
              <a:rPr lang="en-US" dirty="0"/>
              <a:t>developed undeveloped</a:t>
            </a:r>
          </a:p>
          <a:p>
            <a:r>
              <a:rPr lang="en-US" dirty="0">
                <a:solidFill>
                  <a:schemeClr val="accent1">
                    <a:lumMod val="50000"/>
                  </a:schemeClr>
                </a:solidFill>
              </a:rPr>
              <a:t>first third</a:t>
            </a:r>
          </a:p>
          <a:p>
            <a:r>
              <a:rPr lang="en-US" dirty="0"/>
              <a:t>poor rich</a:t>
            </a:r>
          </a:p>
          <a:p>
            <a:r>
              <a:rPr lang="en-US" dirty="0"/>
              <a:t>farming development</a:t>
            </a:r>
          </a:p>
          <a:p>
            <a:endParaRPr lang="en-US" dirty="0"/>
          </a:p>
          <a:p>
            <a:endParaRPr lang="en-US" dirty="0"/>
          </a:p>
          <a:p>
            <a:endParaRPr lang="en-US" dirty="0"/>
          </a:p>
        </p:txBody>
      </p:sp>
    </p:spTree>
    <p:extLst>
      <p:ext uri="{BB962C8B-B14F-4D97-AF65-F5344CB8AC3E}">
        <p14:creationId xmlns:p14="http://schemas.microsoft.com/office/powerpoint/2010/main" val="313718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CFAA34-4E5E-487B-99CF-8DB1198E86DA}"/>
              </a:ext>
            </a:extLst>
          </p:cNvPr>
          <p:cNvSpPr>
            <a:spLocks noGrp="1"/>
          </p:cNvSpPr>
          <p:nvPr>
            <p:ph type="title"/>
          </p:nvPr>
        </p:nvSpPr>
        <p:spPr/>
        <p:txBody>
          <a:bodyPr/>
          <a:lstStyle/>
          <a:p>
            <a:r>
              <a:rPr lang="en-US" dirty="0"/>
              <a:t>4. Approach</a:t>
            </a:r>
          </a:p>
        </p:txBody>
      </p:sp>
      <p:sp>
        <p:nvSpPr>
          <p:cNvPr id="3" name="Inhaltsplatzhalter 2">
            <a:extLst>
              <a:ext uri="{FF2B5EF4-FFF2-40B4-BE49-F238E27FC236}">
                <a16:creationId xmlns:a16="http://schemas.microsoft.com/office/drawing/2014/main" id="{A50ABEB7-3A79-4239-9AAC-4C1CB3C4D40A}"/>
              </a:ext>
            </a:extLst>
          </p:cNvPr>
          <p:cNvSpPr>
            <a:spLocks noGrp="1"/>
          </p:cNvSpPr>
          <p:nvPr>
            <p:ph idx="1"/>
          </p:nvPr>
        </p:nvSpPr>
        <p:spPr>
          <a:xfrm>
            <a:off x="838200" y="1825625"/>
            <a:ext cx="10515600" cy="1481101"/>
          </a:xfrm>
        </p:spPr>
        <p:txBody>
          <a:bodyPr>
            <a:normAutofit lnSpcReduction="10000"/>
          </a:bodyPr>
          <a:lstStyle/>
          <a:p>
            <a:r>
              <a:rPr lang="en-US" dirty="0"/>
              <a:t>Start with hardcoded 50 antonyms</a:t>
            </a:r>
          </a:p>
          <a:p>
            <a:r>
              <a:rPr lang="en-US" dirty="0"/>
              <a:t>Instead of using synonyms, use similar words</a:t>
            </a:r>
          </a:p>
          <a:p>
            <a:r>
              <a:rPr lang="en-US" dirty="0"/>
              <a:t>Example: ("salty", "sweet")</a:t>
            </a:r>
          </a:p>
          <a:p>
            <a:endParaRPr lang="en-US" dirty="0"/>
          </a:p>
        </p:txBody>
      </p:sp>
      <p:sp>
        <p:nvSpPr>
          <p:cNvPr id="4" name="Textfeld 3">
            <a:extLst>
              <a:ext uri="{FF2B5EF4-FFF2-40B4-BE49-F238E27FC236}">
                <a16:creationId xmlns:a16="http://schemas.microsoft.com/office/drawing/2014/main" id="{9C34AA00-2259-48EB-9681-96DDFEF16696}"/>
              </a:ext>
            </a:extLst>
          </p:cNvPr>
          <p:cNvSpPr txBox="1"/>
          <p:nvPr/>
        </p:nvSpPr>
        <p:spPr>
          <a:xfrm>
            <a:off x="838200" y="3199666"/>
            <a:ext cx="5257800" cy="3447098"/>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000000"/>
                </a:solidFill>
                <a:latin typeface="Arial Unicode MS"/>
                <a:ea typeface="Courier New" panose="02070309020205020404" pitchFamily="49" charset="0"/>
              </a:rPr>
              <a:t>Using word2vec.wv.most_similar()</a:t>
            </a:r>
          </a:p>
          <a:p>
            <a:pPr lvl="0" eaLnBrk="0" fontAlgn="base" hangingPunct="0">
              <a:spcBef>
                <a:spcPct val="0"/>
              </a:spcBef>
              <a:spcAft>
                <a:spcPct val="0"/>
              </a:spcAft>
            </a:pPr>
            <a:r>
              <a:rPr lang="en-US" altLang="en-US" dirty="0">
                <a:solidFill>
                  <a:srgbClr val="000000"/>
                </a:solidFill>
                <a:latin typeface="Arial Unicode MS"/>
                <a:ea typeface="Courier New" panose="02070309020205020404" pitchFamily="49" charset="0"/>
              </a:rPr>
              <a:t>[('salty', 'sweet'), ('tangy', 'sweet'), </a:t>
            </a:r>
            <a:r>
              <a:rPr lang="en-US" altLang="en-US" dirty="0">
                <a:solidFill>
                  <a:srgbClr val="FF0000"/>
                </a:solidFill>
                <a:latin typeface="Arial Unicode MS"/>
                <a:ea typeface="Courier New" panose="02070309020205020404" pitchFamily="49" charset="0"/>
              </a:rPr>
              <a:t>('</a:t>
            </a:r>
            <a:r>
              <a:rPr lang="en-US" altLang="en-US" dirty="0" err="1">
                <a:solidFill>
                  <a:srgbClr val="FF0000"/>
                </a:solidFill>
                <a:latin typeface="Arial Unicode MS"/>
                <a:ea typeface="Courier New" panose="02070309020205020404" pitchFamily="49" charset="0"/>
              </a:rPr>
              <a:t>savoury</a:t>
            </a:r>
            <a:r>
              <a:rPr lang="en-US" altLang="en-US" dirty="0">
                <a:solidFill>
                  <a:srgbClr val="FF0000"/>
                </a:solidFill>
                <a:latin typeface="Arial Unicode MS"/>
                <a:ea typeface="Courier New" panose="02070309020205020404" pitchFamily="49" charset="0"/>
              </a:rPr>
              <a:t>', 'tasteless')</a:t>
            </a:r>
            <a:r>
              <a:rPr lang="en-US" altLang="en-US" dirty="0">
                <a:solidFill>
                  <a:srgbClr val="000000"/>
                </a:solidFill>
                <a:latin typeface="Arial Unicode MS"/>
                <a:ea typeface="Courier New" panose="02070309020205020404" pitchFamily="49" charset="0"/>
              </a:rPr>
              <a:t>, </a:t>
            </a:r>
            <a:r>
              <a:rPr lang="en-US" altLang="en-US" dirty="0">
                <a:solidFill>
                  <a:srgbClr val="FF0000"/>
                </a:solidFill>
                <a:latin typeface="Arial Unicode MS"/>
                <a:ea typeface="Courier New" panose="02070309020205020404" pitchFamily="49" charset="0"/>
              </a:rPr>
              <a:t>('pungent', 'tasteless’)</a:t>
            </a:r>
            <a:r>
              <a:rPr lang="en-US" altLang="en-US" dirty="0">
                <a:solidFill>
                  <a:srgbClr val="000000"/>
                </a:solidFill>
                <a:latin typeface="Arial Unicode MS"/>
                <a:ea typeface="Courier New" panose="02070309020205020404" pitchFamily="49" charset="0"/>
              </a:rPr>
              <a:t> ('fruity', 'sane'), ('fruity', 'tasteless'), ('sour', 'tasteless'), ('sour', 'fragrant'), </a:t>
            </a:r>
            <a:r>
              <a:rPr lang="en-US" altLang="en-US" dirty="0">
                <a:solidFill>
                  <a:srgbClr val="FF0000"/>
                </a:solidFill>
                <a:latin typeface="Arial Unicode MS"/>
                <a:ea typeface="Courier New" panose="02070309020205020404" pitchFamily="49" charset="0"/>
              </a:rPr>
              <a:t>('sour', 'sweet')</a:t>
            </a:r>
            <a:r>
              <a:rPr lang="en-US" altLang="en-US" dirty="0">
                <a:solidFill>
                  <a:srgbClr val="000000"/>
                </a:solidFill>
                <a:latin typeface="Arial Unicode MS"/>
                <a:ea typeface="Courier New" panose="02070309020205020404" pitchFamily="49" charset="0"/>
              </a:rPr>
              <a:t>, ('sour', 'cloying'), ('sour', 'harmonious'), ('sour', 'syrupy'), ('sour', 'sweeten'), ('sour', 'honeyed'), ('sour', 'luscious'), ('sour', 'wholesome'), ('sour', 'untainted'), </a:t>
            </a:r>
            <a:r>
              <a:rPr lang="en-US" altLang="en-US" dirty="0">
                <a:solidFill>
                  <a:srgbClr val="FF0000"/>
                </a:solidFill>
                <a:latin typeface="Arial Unicode MS"/>
                <a:ea typeface="Courier New" panose="02070309020205020404" pitchFamily="49" charset="0"/>
              </a:rPr>
              <a:t>('spicy', 'tasteless')</a:t>
            </a:r>
            <a:r>
              <a:rPr lang="en-US" altLang="en-US" dirty="0">
                <a:solidFill>
                  <a:srgbClr val="000000"/>
                </a:solidFill>
                <a:latin typeface="Arial Unicode MS"/>
                <a:ea typeface="Courier New" panose="02070309020205020404" pitchFamily="49" charset="0"/>
              </a:rPr>
              <a:t>, ('spicy', 'cold'), ('spicy', 'dull’)]</a:t>
            </a:r>
            <a:r>
              <a:rPr lang="en-US" altLang="en-US" sz="1400" dirty="0"/>
              <a:t> </a:t>
            </a: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r>
              <a:rPr lang="en-US" altLang="en-US" sz="1400" dirty="0">
                <a:latin typeface="Arial" panose="020B0604020202020204" pitchFamily="34" charset="0"/>
              </a:rPr>
              <a:t>Pungent: having a sharply strong taste or smell.</a:t>
            </a:r>
          </a:p>
          <a:p>
            <a:pPr lvl="0" eaLnBrk="0" fontAlgn="base" hangingPunct="0">
              <a:spcBef>
                <a:spcPct val="0"/>
              </a:spcBef>
              <a:spcAft>
                <a:spcPct val="0"/>
              </a:spcAft>
            </a:pPr>
            <a:r>
              <a:rPr lang="en-US" sz="1400" dirty="0">
                <a:latin typeface="Arial" panose="020B0604020202020204" pitchFamily="34" charset="0"/>
                <a:cs typeface="Arial" panose="020B0604020202020204" pitchFamily="34" charset="0"/>
              </a:rPr>
              <a:t>tangy flavor: or smell is one that is sharp, especially a </a:t>
            </a:r>
            <a:r>
              <a:rPr lang="en-US" sz="1400" dirty="0" err="1">
                <a:latin typeface="Arial" panose="020B0604020202020204" pitchFamily="34" charset="0"/>
                <a:cs typeface="Arial" panose="020B0604020202020204" pitchFamily="34" charset="0"/>
              </a:rPr>
              <a:t>flavour</a:t>
            </a:r>
            <a:r>
              <a:rPr lang="en-US" sz="1400" dirty="0">
                <a:latin typeface="Arial" panose="020B0604020202020204" pitchFamily="34" charset="0"/>
                <a:cs typeface="Arial" panose="020B0604020202020204" pitchFamily="34" charset="0"/>
              </a:rPr>
              <a:t> like that of lemon juice</a:t>
            </a:r>
            <a:endParaRPr lang="en-US" altLang="en-US" sz="1400" dirty="0">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F44F6714-9F31-4706-974D-127CD7C9BBE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9E2F259-52A6-42CF-B485-76336FA4AEEF}"/>
              </a:ext>
            </a:extLst>
          </p:cNvPr>
          <p:cNvSpPr>
            <a:spLocks noChangeArrowheads="1"/>
          </p:cNvSpPr>
          <p:nvPr/>
        </p:nvSpPr>
        <p:spPr bwMode="auto">
          <a:xfrm>
            <a:off x="0" y="90101"/>
            <a:ext cx="462516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feld 6">
            <a:extLst>
              <a:ext uri="{FF2B5EF4-FFF2-40B4-BE49-F238E27FC236}">
                <a16:creationId xmlns:a16="http://schemas.microsoft.com/office/drawing/2014/main" id="{848FA59A-E965-49B1-8759-A8EFC51F6348}"/>
              </a:ext>
            </a:extLst>
          </p:cNvPr>
          <p:cNvSpPr txBox="1"/>
          <p:nvPr/>
        </p:nvSpPr>
        <p:spPr>
          <a:xfrm>
            <a:off x="5821324" y="3314550"/>
            <a:ext cx="6119037" cy="923330"/>
          </a:xfrm>
          <a:prstGeom prst="rect">
            <a:avLst/>
          </a:prstGeom>
          <a:noFill/>
        </p:spPr>
        <p:txBody>
          <a:bodyPr wrap="square" rtlCol="0">
            <a:spAutoFit/>
          </a:bodyPr>
          <a:lstStyle/>
          <a:p>
            <a:r>
              <a:rPr lang="en-US" altLang="en-US" dirty="0">
                <a:solidFill>
                  <a:srgbClr val="000000"/>
                </a:solidFill>
                <a:latin typeface="Arial Unicode MS"/>
                <a:ea typeface="Courier New" panose="02070309020205020404" pitchFamily="49" charset="0"/>
              </a:rPr>
              <a:t>Using synonyms:</a:t>
            </a:r>
          </a:p>
          <a:p>
            <a:r>
              <a:rPr lang="en-US" altLang="en-US" dirty="0">
                <a:solidFill>
                  <a:srgbClr val="000000"/>
                </a:solidFill>
                <a:latin typeface="Arial Unicode MS"/>
                <a:ea typeface="Courier New" panose="02070309020205020404" pitchFamily="49" charset="0"/>
              </a:rPr>
              <a:t>[('sweetness', 'unpleasantness')]</a:t>
            </a:r>
            <a:endParaRPr lang="en-US" altLang="en-US" sz="4000" dirty="0">
              <a:latin typeface="Arial" panose="020B0604020202020204" pitchFamily="34" charset="0"/>
            </a:endParaRPr>
          </a:p>
          <a:p>
            <a:endParaRPr lang="en-US" dirty="0"/>
          </a:p>
        </p:txBody>
      </p:sp>
    </p:spTree>
    <p:extLst>
      <p:ext uri="{BB962C8B-B14F-4D97-AF65-F5344CB8AC3E}">
        <p14:creationId xmlns:p14="http://schemas.microsoft.com/office/powerpoint/2010/main" val="195951254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1130</Words>
  <Application>Microsoft Office PowerPoint</Application>
  <PresentationFormat>Breitbild</PresentationFormat>
  <Paragraphs>123</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 Unicode MS</vt:lpstr>
      <vt:lpstr>Arial</vt:lpstr>
      <vt:lpstr>Calibri</vt:lpstr>
      <vt:lpstr>Calibri Light</vt:lpstr>
      <vt:lpstr>Office</vt:lpstr>
      <vt:lpstr>Results Antonym generation</vt:lpstr>
      <vt:lpstr>Generate Antonyms from scratch</vt:lpstr>
      <vt:lpstr>Example Countries</vt:lpstr>
      <vt:lpstr>USA</vt:lpstr>
      <vt:lpstr>China</vt:lpstr>
      <vt:lpstr>Can you guess? Probably not</vt:lpstr>
      <vt:lpstr>Same for music genres</vt:lpstr>
      <vt:lpstr>First Conclusion: We need some “Guidance”</vt:lpstr>
      <vt:lpstr>4. Approach</vt:lpstr>
      <vt:lpstr>Still, generated antonyms are too general</vt:lpstr>
      <vt:lpstr>PowerPoint-Präsentation</vt:lpstr>
      <vt:lpstr>USA</vt:lpstr>
      <vt:lpstr>GERMANY</vt:lpstr>
      <vt:lpstr>China</vt:lpstr>
      <vt:lpstr>Steak</vt:lpstr>
      <vt:lpstr>Banana</vt:lpstr>
      <vt:lpstr>Cake</vt:lpstr>
      <vt:lpstr>Conclusion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Antonym generation</dc:title>
  <dc:creator>Jan Engler</dc:creator>
  <cp:lastModifiedBy>Jan Engler</cp:lastModifiedBy>
  <cp:revision>20</cp:revision>
  <dcterms:created xsi:type="dcterms:W3CDTF">2020-06-20T12:52:20Z</dcterms:created>
  <dcterms:modified xsi:type="dcterms:W3CDTF">2020-06-23T21:06:52Z</dcterms:modified>
</cp:coreProperties>
</file>