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57" r:id="rId6"/>
    <p:sldId id="258" r:id="rId7"/>
    <p:sldId id="267" r:id="rId8"/>
    <p:sldId id="266" r:id="rId9"/>
    <p:sldId id="259" r:id="rId10"/>
    <p:sldId id="268" r:id="rId11"/>
    <p:sldId id="260" r:id="rId12"/>
    <p:sldId id="261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A6082E-6815-44E7-AF76-85D354485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0C999AF-2799-4DBB-846F-666143809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ACB4C3-9D57-412B-8AC5-C2F057AD0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DF2-D8B8-4FAA-8179-4E88BB7075B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A0CB09-3568-4FF6-B30C-65B822840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397930-1CCF-44F3-ADDF-240F3E2FA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F499-C652-4FFF-8127-35FD1C8CB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52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FA3CBE-57CC-440B-AD9F-9C205F033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14970F4-280D-4D72-B40D-C423EA4C1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1FE526-F991-4926-A72A-399621D7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DF2-D8B8-4FAA-8179-4E88BB7075B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AC2925-F6C1-439D-B4E9-112FAE5A7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253330-FEAF-41F2-8E1D-6D700D685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F499-C652-4FFF-8127-35FD1C8CB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1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8A8B692-919F-44D3-9C33-23FC205373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82BA5A-C505-47D8-BBA2-3C9A792E3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C44F5C-C010-4735-8A97-56CF60D46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DF2-D8B8-4FAA-8179-4E88BB7075B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643F2F-7AC0-4C03-ABC4-A508B355C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9A85DE-BBA7-41CE-A3C7-48F323628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F499-C652-4FFF-8127-35FD1C8CB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6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B85C8C-D64D-4DAC-951F-AE8E1C97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4DD13A-B2CC-49F8-9A07-AD1101763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0E8155-8D7F-4117-95D6-B0A5DBA82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DF2-D8B8-4FAA-8179-4E88BB7075B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48B8A0-7E90-40F4-A1CB-9554B1EA7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F2C2D3-790D-4F4F-B74D-C17DBB18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F499-C652-4FFF-8127-35FD1C8CB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DB7A5F-939D-4CFB-9E06-809F92138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D0CC77-D51E-43DB-B9E1-352B31570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6050E2-D227-4A4D-A415-9D5C981BE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DF2-D8B8-4FAA-8179-4E88BB7075B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FCD632-4CED-45C3-B629-D2CF2D722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226818-B133-4821-ADFE-7D50CE8BE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F499-C652-4FFF-8127-35FD1C8CB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1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BE45FB-3FE6-4068-86CB-40BF38458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F32791-036A-45D7-A313-CFFB6DBE19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32423E-BC55-4BDC-A6A5-BF7FCC178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D51B4F-2457-4BC2-90AF-8382EFC0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DF2-D8B8-4FAA-8179-4E88BB7075B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0C1D9B-7B2D-46AF-9CA8-C5041F7B3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FCB4FC-6A6B-4528-BD78-5271CF74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F499-C652-4FFF-8127-35FD1C8CB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75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AB0C10-E140-4AFB-BDC3-3311E4201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02C829-2600-408B-941E-0B56E1E6F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C045DD-F997-4212-9F17-1C0F908E3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7B2606-5AF6-4DDD-8751-ED535E9C5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335FB5F-AB7C-46BD-B7AC-9CC91A59D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D545A49-B168-4073-9DC8-A96B72E69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DF2-D8B8-4FAA-8179-4E88BB7075B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7E0817-89F8-4E15-9DF1-7EA78C3E3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CEC4C40-E0BD-4F8C-968B-EBB959FA7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F499-C652-4FFF-8127-35FD1C8CB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3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ECB62-D246-4D1F-BC2E-3C5257627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084D76-D568-4CDF-97BC-BF30DD43B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DF2-D8B8-4FAA-8179-4E88BB7075B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B18762-DE3F-4009-A9BC-17B22004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3D36DC-08A6-41EC-B0AD-87BBBE204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F499-C652-4FFF-8127-35FD1C8CB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84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8086618-4524-42D3-9D38-7773B44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DF2-D8B8-4FAA-8179-4E88BB7075B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1D0176-EF90-446B-893C-DB96AC0E9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E9E62C7-5DEC-4EE1-AF94-E76F300BD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F499-C652-4FFF-8127-35FD1C8CB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50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F08896-A31A-4C4A-8D3D-3E41DB100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7ABE10-12FB-4F68-85A7-18B7EB3FA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6D7AD9-9C57-4231-95BC-EBCE95274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92ED49-8022-4C34-9F4D-0952EE6B0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DF2-D8B8-4FAA-8179-4E88BB7075B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FF3530-9A68-4747-A1DB-BE7E56A28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B06FA7-FB7B-4E52-963C-F749D1743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F499-C652-4FFF-8127-35FD1C8CB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1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EAD6CC-F412-45A8-AA73-8C2348288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BA0D5E9-7894-48DF-B50A-F7C99C87C1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50DDA1-90A4-4756-9571-E0517A8C9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5A71F4-A984-4A0A-954D-EAF391EB6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DF2-D8B8-4FAA-8179-4E88BB7075B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783EC1-4891-4328-BB84-ADE239E4D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F8CB23-B38D-4C16-8864-E1DED179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F499-C652-4FFF-8127-35FD1C8CB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2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94971A5-731D-45EA-8A17-11F651C1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443736-A7EF-4C0E-AAD3-CDB0E696E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2D8073-7A21-4916-9B9D-D1F06ABAA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91DF2-D8B8-4FAA-8179-4E88BB7075B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9544CA-4FA5-4FD2-97C2-B6388750C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F5D150-D41D-4E79-A443-6200A45B8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AF499-C652-4FFF-8127-35FD1C8CB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4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esauru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43CFF-447E-4ADC-98F5-8A06C95541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Antonym Pairs Generation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4AE6EB-6E30-41B3-B7E0-30C5D8086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29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1B1633-5DA3-499D-A62C-F64D63E7D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727960" cy="606298"/>
          </a:xfrm>
        </p:spPr>
        <p:txBody>
          <a:bodyPr>
            <a:normAutofit fontScale="90000"/>
          </a:bodyPr>
          <a:lstStyle/>
          <a:p>
            <a:r>
              <a:rPr lang="en-US" dirty="0"/>
              <a:t>Germany</a:t>
            </a:r>
          </a:p>
        </p:txBody>
      </p:sp>
      <p:pic>
        <p:nvPicPr>
          <p:cNvPr id="7" name="内容占位符 6" descr="图片包含 不同, 游戏机, 束, 满&#10;&#10;描述已自动生成">
            <a:extLst>
              <a:ext uri="{FF2B5EF4-FFF2-40B4-BE49-F238E27FC236}">
                <a16:creationId xmlns:a16="http://schemas.microsoft.com/office/drawing/2014/main" id="{265DED1D-1B51-4674-8F4D-9BFBCA6A3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67" y="2539265"/>
            <a:ext cx="6016664" cy="3890813"/>
          </a:xfrm>
        </p:spPr>
      </p:pic>
      <p:pic>
        <p:nvPicPr>
          <p:cNvPr id="9" name="图片 8" descr="图片包含 游戏机&#10;&#10;描述已自动生成">
            <a:extLst>
              <a:ext uri="{FF2B5EF4-FFF2-40B4-BE49-F238E27FC236}">
                <a16:creationId xmlns:a16="http://schemas.microsoft.com/office/drawing/2014/main" id="{EF85BD52-9460-4E78-AC55-CB4FDCC687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579" y="3175886"/>
            <a:ext cx="4523915" cy="3254192"/>
          </a:xfrm>
          <a:prstGeom prst="rect">
            <a:avLst/>
          </a:prstGeom>
        </p:spPr>
      </p:pic>
      <p:pic>
        <p:nvPicPr>
          <p:cNvPr id="11" name="图片 10" descr="图片包含 游戏机&#10;&#10;描述已自动生成">
            <a:extLst>
              <a:ext uri="{FF2B5EF4-FFF2-40B4-BE49-F238E27FC236}">
                <a16:creationId xmlns:a16="http://schemas.microsoft.com/office/drawing/2014/main" id="{38662005-F594-498E-BCAD-A1C2516575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034" y="-253114"/>
            <a:ext cx="461246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420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252C81-8514-46AC-8C9E-452FD6B9D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7680" y="4805679"/>
            <a:ext cx="3441324" cy="88095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dirty="0"/>
              <a:t>China</a:t>
            </a:r>
          </a:p>
        </p:txBody>
      </p:sp>
      <p:pic>
        <p:nvPicPr>
          <p:cNvPr id="7" name="内容占位符 6" descr="图片包含 大, 白色, 游戏机&#10;&#10;描述已自动生成">
            <a:extLst>
              <a:ext uri="{FF2B5EF4-FFF2-40B4-BE49-F238E27FC236}">
                <a16:creationId xmlns:a16="http://schemas.microsoft.com/office/drawing/2014/main" id="{2E30437B-6AF8-44EE-9101-32BB91996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46" y="93061"/>
            <a:ext cx="4211974" cy="3116860"/>
          </a:xfrm>
          <a:prstGeom prst="rect">
            <a:avLst/>
          </a:prstGeom>
        </p:spPr>
      </p:pic>
      <p:pic>
        <p:nvPicPr>
          <p:cNvPr id="9" name="图片 8" descr="图片包含 室内, 游戏机, 书, 不同&#10;&#10;描述已自动生成">
            <a:extLst>
              <a:ext uri="{FF2B5EF4-FFF2-40B4-BE49-F238E27FC236}">
                <a16:creationId xmlns:a16="http://schemas.microsoft.com/office/drawing/2014/main" id="{2D71E216-AB9A-4EAF-A904-04C199144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46" y="3236182"/>
            <a:ext cx="4583360" cy="3437519"/>
          </a:xfrm>
          <a:prstGeom prst="rect">
            <a:avLst/>
          </a:prstGeom>
        </p:spPr>
      </p:pic>
      <p:pic>
        <p:nvPicPr>
          <p:cNvPr id="11" name="图片 10" descr="图片包含 不同, 游戏机, 电脑, 束&#10;&#10;描述已自动生成">
            <a:extLst>
              <a:ext uri="{FF2B5EF4-FFF2-40B4-BE49-F238E27FC236}">
                <a16:creationId xmlns:a16="http://schemas.microsoft.com/office/drawing/2014/main" id="{B1BA8E2D-4CFA-420F-B7DF-BB232AFEF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866" y="93061"/>
            <a:ext cx="5603240" cy="355805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FE3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98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1B1633-5DA3-499D-A62C-F64D63E7D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conclusions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DA4822-22B0-4A9A-97B8-B92881891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The quality of result is depend on the quality of antonym pairs</a:t>
            </a:r>
          </a:p>
          <a:p>
            <a:r>
              <a:rPr lang="en-US" altLang="zh-CN" dirty="0"/>
              <a:t>2. The more different aspects antonym pairs contain, the better result it has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9563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1B1633-5DA3-499D-A62C-F64D63E7D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we can also add the result of original antonym pairs of POLAR and visualize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DA4822-22B0-4A9A-97B8-B92881891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2805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F8CCB7-EEF4-49EA-B3CD-B6F2CFDB5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03201"/>
            <a:ext cx="10515599" cy="53975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Generate Antonyms  </a:t>
            </a:r>
            <a:r>
              <a:rPr lang="en-US" sz="4000" dirty="0"/>
              <a:t>(Three different approaches)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C6AC6F-471C-4D8D-BB74-EC7480F07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5" y="1082675"/>
            <a:ext cx="10515600" cy="5572124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First Approach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1. Create root antonyms for selected category (e.g. Countries)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1800" dirty="0"/>
              <a:t>a. create 50 different antonym pairs by hand</a:t>
            </a:r>
          </a:p>
          <a:p>
            <a:pPr marL="0" indent="0">
              <a:buNone/>
            </a:pPr>
            <a:r>
              <a:rPr lang="en-US" sz="1800" dirty="0"/>
              <a:t>     b. select 50 antonym pairs from original antonyms which are most similar topic (country)</a:t>
            </a:r>
          </a:p>
          <a:p>
            <a:pPr marL="0" indent="0">
              <a:buNone/>
            </a:pPr>
            <a:r>
              <a:rPr lang="en-US" sz="2400" dirty="0"/>
              <a:t>2. Generate new antonym pairs from root antonym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en-US" altLang="zh-CN" sz="1800" dirty="0"/>
              <a:t>a. for every word in root antonyms find its synonym, hyponym set , then find antonyms for all these words        using wordnet. </a:t>
            </a:r>
            <a:r>
              <a:rPr lang="en-US" altLang="zh-CN" sz="1800" i="1" dirty="0"/>
              <a:t>(</a:t>
            </a:r>
            <a:r>
              <a:rPr lang="en-US" altLang="zh-CN" sz="1800" i="1" dirty="0">
                <a:solidFill>
                  <a:srgbClr val="FF0000"/>
                </a:solidFill>
              </a:rPr>
              <a:t>observation: </a:t>
            </a:r>
            <a:r>
              <a:rPr lang="en-US" altLang="zh-CN" sz="1800" i="1" dirty="0"/>
              <a:t>wordnet can only produce few antonym pairs) </a:t>
            </a:r>
          </a:p>
          <a:p>
            <a:pPr marL="0" indent="0">
              <a:buNone/>
            </a:pPr>
            <a:r>
              <a:rPr lang="en-US" altLang="zh-CN" sz="1800" i="1" dirty="0">
                <a:solidFill>
                  <a:srgbClr val="FF0000"/>
                </a:solidFill>
              </a:rPr>
              <a:t>     </a:t>
            </a:r>
            <a:r>
              <a:rPr lang="en-US" altLang="zh-CN" sz="1800" dirty="0"/>
              <a:t>b. for every word in root antonyms find its synonym and antonym from API: </a:t>
            </a:r>
            <a:r>
              <a:rPr lang="de-DE" altLang="zh-CN" sz="1600" i="1" dirty="0">
                <a:hlinkClick r:id="rId2"/>
              </a:rPr>
              <a:t>http://www.thesaurus.com</a:t>
            </a:r>
            <a:r>
              <a:rPr lang="de-DE" altLang="zh-CN" sz="1600" i="1" dirty="0"/>
              <a:t> </a:t>
            </a:r>
            <a:r>
              <a:rPr lang="de-DE" altLang="zh-CN" sz="1800" dirty="0"/>
              <a:t>using</a:t>
            </a:r>
            <a:r>
              <a:rPr lang="de-DE" altLang="zh-CN" sz="1600" i="1" dirty="0"/>
              <a:t>   </a:t>
            </a:r>
            <a:r>
              <a:rPr lang="de-DE" altLang="zh-CN" sz="1800" dirty="0"/>
              <a:t>Web Crawler</a:t>
            </a:r>
            <a:r>
              <a:rPr lang="en-US" altLang="zh-CN" sz="1800" dirty="0"/>
              <a:t>. </a:t>
            </a:r>
            <a:r>
              <a:rPr lang="en-US" altLang="zh-CN" sz="1800" i="1" dirty="0"/>
              <a:t>(</a:t>
            </a:r>
            <a:r>
              <a:rPr lang="en-US" altLang="zh-CN" sz="1800" i="1" dirty="0">
                <a:solidFill>
                  <a:srgbClr val="FF0000"/>
                </a:solidFill>
              </a:rPr>
              <a:t>observation: </a:t>
            </a:r>
            <a:r>
              <a:rPr lang="en-US" altLang="zh-CN" sz="1800" i="1" dirty="0"/>
              <a:t>this method produce plenty of antonym pairs) </a:t>
            </a:r>
          </a:p>
          <a:p>
            <a:pPr marL="0" indent="0">
              <a:buNone/>
            </a:pPr>
            <a:r>
              <a:rPr lang="en-US" altLang="zh-CN" sz="2400" dirty="0"/>
              <a:t>3. Combine all generated antonym pairs</a:t>
            </a:r>
          </a:p>
          <a:p>
            <a:pPr marL="0" indent="0">
              <a:buNone/>
            </a:pPr>
            <a:r>
              <a:rPr lang="en-US" altLang="zh-CN" sz="1800" dirty="0"/>
              <a:t>     a. do some processing to root antonym pairs, antonym pairs from wordnet, antonym pairs from API</a:t>
            </a:r>
          </a:p>
          <a:p>
            <a:pPr marL="0" indent="0">
              <a:buNone/>
            </a:pPr>
            <a:r>
              <a:rPr lang="en-US" altLang="zh-CN" sz="1800" dirty="0"/>
              <a:t>     b. collect all three antonym pairs set to generate </a:t>
            </a:r>
            <a:r>
              <a:rPr lang="en-US" altLang="zh-CN" sz="1800" b="1" dirty="0">
                <a:solidFill>
                  <a:srgbClr val="002060"/>
                </a:solidFill>
              </a:rPr>
              <a:t>final antonym </a:t>
            </a:r>
            <a:r>
              <a:rPr lang="en-US" altLang="zh-CN" sz="1800" dirty="0"/>
              <a:t>pairs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814032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F8CCB7-EEF4-49EA-B3CD-B6F2CFDB5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6" y="450850"/>
            <a:ext cx="10515599" cy="53975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Apply Polar Framework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C6AC6F-471C-4D8D-BB74-EC7480F07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5" y="1082675"/>
            <a:ext cx="10515600" cy="5572124"/>
          </a:xfrm>
        </p:spPr>
        <p:txBody>
          <a:bodyPr/>
          <a:lstStyle/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1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0BD6EF8-0223-4DB3-B4B9-9F4BCB45E10D}"/>
              </a:ext>
            </a:extLst>
          </p:cNvPr>
          <p:cNvSpPr/>
          <p:nvPr/>
        </p:nvSpPr>
        <p:spPr>
          <a:xfrm>
            <a:off x="752475" y="1381125"/>
            <a:ext cx="1016317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400" dirty="0"/>
              <a:t>Select Top n subset of Antonym pairs (e.g. 300 dimension)</a:t>
            </a:r>
          </a:p>
          <a:p>
            <a:r>
              <a:rPr lang="en-US" altLang="zh-CN" sz="2400" dirty="0"/>
              <a:t>      </a:t>
            </a:r>
            <a:r>
              <a:rPr lang="en-US" altLang="zh-CN" dirty="0"/>
              <a:t>a. select first antonym vector with maximal variance</a:t>
            </a:r>
          </a:p>
          <a:p>
            <a:r>
              <a:rPr lang="en-US" altLang="zh-CN" dirty="0"/>
              <a:t>        b. select other antonym vector with “Orthogonality maximization” (from POLAR)</a:t>
            </a:r>
          </a:p>
          <a:p>
            <a:endParaRPr lang="en-US" altLang="zh-CN" dirty="0"/>
          </a:p>
          <a:p>
            <a:pPr marL="457200" indent="-457200">
              <a:buAutoNum type="arabicPeriod" startAt="2"/>
            </a:pPr>
            <a:r>
              <a:rPr lang="en-US" altLang="zh-CN" sz="2400" dirty="0"/>
              <a:t>Transfer word vector into Polar space (from POLAR)</a:t>
            </a:r>
          </a:p>
          <a:p>
            <a:pPr marL="457200" indent="-457200">
              <a:buAutoNum type="arabicPeriod" startAt="2"/>
            </a:pPr>
            <a:endParaRPr lang="en-US" altLang="zh-CN" sz="2400" dirty="0"/>
          </a:p>
          <a:p>
            <a:pPr marL="457200" indent="-457200">
              <a:buAutoNum type="arabicPeriod" startAt="2"/>
            </a:pPr>
            <a:r>
              <a:rPr lang="en-US" altLang="zh-CN" sz="2400" dirty="0"/>
              <a:t>Word vector std normalization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37140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43CFF-447E-4ADC-98F5-8A06C95541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 Visualization and Evaluation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4AE6EB-6E30-41B3-B7E0-30C5D8086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20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F8CCB7-EEF4-49EA-B3CD-B6F2CFDB5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05575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b="1" dirty="0"/>
              <a:t>Overview of generated antonym pairs</a:t>
            </a:r>
          </a:p>
        </p:txBody>
      </p:sp>
      <p:sp>
        <p:nvSpPr>
          <p:cNvPr id="36" name="Content Placeholder 30">
            <a:extLst>
              <a:ext uri="{FF2B5EF4-FFF2-40B4-BE49-F238E27FC236}">
                <a16:creationId xmlns:a16="http://schemas.microsoft.com/office/drawing/2014/main" id="{C0E7D2D9-172A-4520-9E73-CBD41F12E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41537"/>
            <a:ext cx="650557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Randomly select 30 antonym pairs from final antonym pairs</a:t>
            </a:r>
          </a:p>
        </p:txBody>
      </p:sp>
      <p:pic>
        <p:nvPicPr>
          <p:cNvPr id="11" name="内容占位符 10" descr="一些文字和图片&#10;&#10;描述已自动生成">
            <a:extLst>
              <a:ext uri="{FF2B5EF4-FFF2-40B4-BE49-F238E27FC236}">
                <a16:creationId xmlns:a16="http://schemas.microsoft.com/office/drawing/2014/main" id="{1A2AE004-95A5-403E-B56E-58D6FF6444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7"/>
          <a:stretch/>
        </p:blipFill>
        <p:spPr>
          <a:xfrm>
            <a:off x="7737635" y="-1"/>
            <a:ext cx="3555205" cy="6858001"/>
          </a:xfrm>
          <a:prstGeom prst="rect">
            <a:avLst/>
          </a:prstGeom>
        </p:spPr>
      </p:pic>
      <p:sp>
        <p:nvSpPr>
          <p:cNvPr id="37" name="Rectangle 33">
            <a:extLst>
              <a:ext uri="{FF2B5EF4-FFF2-40B4-BE49-F238E27FC236}">
                <a16:creationId xmlns:a16="http://schemas.microsoft.com/office/drawing/2014/main" id="{C413D172-8B6A-47F5-9813-DE455773F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5045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09FBA9-B31A-448A-8961-FBFC5AA97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US" sz="2800" b="1"/>
              <a:t>Result of most similar words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49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01968E-8E01-4CB7-9BAA-A12F2649C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endParaRPr lang="en-US" altLang="en-US" sz="1800">
              <a:latin typeface="Arial" panose="020B0604020202020204" pitchFamily="34" charset="0"/>
            </a:endParaRPr>
          </a:p>
          <a:p>
            <a:endParaRPr lang="en-US" altLang="en-US" sz="1800">
              <a:latin typeface="Arial" panose="020B0604020202020204" pitchFamily="34" charset="0"/>
            </a:endParaRPr>
          </a:p>
          <a:p>
            <a:endParaRPr lang="en-US" altLang="en-US" sz="1800">
              <a:latin typeface="Arial" panose="020B0604020202020204" pitchFamily="34" charset="0"/>
            </a:endParaRPr>
          </a:p>
          <a:p>
            <a:endParaRPr lang="en-US" altLang="en-US" sz="1800">
              <a:latin typeface="Arial" panose="020B0604020202020204" pitchFamily="34" charset="0"/>
            </a:endParaRPr>
          </a:p>
          <a:p>
            <a:endParaRPr lang="en-US" altLang="en-US" sz="1800">
              <a:latin typeface="Arial Unicode MS"/>
            </a:endParaRPr>
          </a:p>
          <a:p>
            <a:endParaRPr lang="en-US" altLang="en-US" sz="1800"/>
          </a:p>
          <a:p>
            <a:endParaRPr lang="en-US" altLang="en-US" sz="1800">
              <a:latin typeface="Arial" panose="020B0604020202020204" pitchFamily="34" charset="0"/>
            </a:endParaRPr>
          </a:p>
          <a:p>
            <a:endParaRPr lang="en-US" sz="1800"/>
          </a:p>
        </p:txBody>
      </p:sp>
      <p:pic>
        <p:nvPicPr>
          <p:cNvPr id="18" name="图片 17" descr="一些文字和图片&#10;&#10;描述已自动生成">
            <a:extLst>
              <a:ext uri="{FF2B5EF4-FFF2-40B4-BE49-F238E27FC236}">
                <a16:creationId xmlns:a16="http://schemas.microsoft.com/office/drawing/2014/main" id="{56C67CD1-F5DF-4F56-AB7A-16E3C022F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10" y="3070282"/>
            <a:ext cx="3846522" cy="2538704"/>
          </a:xfrm>
          <a:prstGeom prst="rect">
            <a:avLst/>
          </a:prstGeom>
        </p:spPr>
      </p:pic>
      <p:pic>
        <p:nvPicPr>
          <p:cNvPr id="39" name="图片 38" descr="手机屏幕的截图&#10;&#10;描述已自动生成">
            <a:extLst>
              <a:ext uri="{FF2B5EF4-FFF2-40B4-BE49-F238E27FC236}">
                <a16:creationId xmlns:a16="http://schemas.microsoft.com/office/drawing/2014/main" id="{18CB69F3-1921-4782-9E4E-282B7B0C7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249" y="3070282"/>
            <a:ext cx="3846521" cy="2538703"/>
          </a:xfrm>
          <a:prstGeom prst="rect">
            <a:avLst/>
          </a:prstGeom>
        </p:spPr>
      </p:pic>
      <p:pic>
        <p:nvPicPr>
          <p:cNvPr id="20" name="图片 19" descr="图片包含 文字, 游戏机&#10;&#10;描述已自动生成">
            <a:extLst>
              <a:ext uri="{FF2B5EF4-FFF2-40B4-BE49-F238E27FC236}">
                <a16:creationId xmlns:a16="http://schemas.microsoft.com/office/drawing/2014/main" id="{C0180C1F-BD79-4B5D-B27F-FA56088A9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787" y="3070282"/>
            <a:ext cx="3870134" cy="2525261"/>
          </a:xfrm>
          <a:prstGeom prst="rect">
            <a:avLst/>
          </a:prstGeom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D9D53B81-E0AC-475D-A37F-DF58ADC92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8680045-7709-48DC-AAF5-9FC15E116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949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96F12505-EB4D-4DB4-8C4D-408000BA6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473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BAAF8366-4613-4F08-99E3-F5F5CAFC4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997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0C28AEA-9679-4311-ABBA-93A9105B4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06D6E67-6903-4874-BDEA-84DB0A1B9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0D595499-015E-4FF1-A110-F65A8F75F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008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C7B352FC-1F44-4AB9-A2BD-FBF231C6B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地图的截图&#10;&#10;描述已自动生成">
            <a:extLst>
              <a:ext uri="{FF2B5EF4-FFF2-40B4-BE49-F238E27FC236}">
                <a16:creationId xmlns:a16="http://schemas.microsoft.com/office/drawing/2014/main" id="{F4BE29C8-4015-4F5A-8AD0-C0A12F4CE4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87" b="9441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19" name="Rectangle 1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4716089"/>
            <a:ext cx="6288261" cy="1573149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343CFF-447E-4ADC-98F5-8A06C9554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210" y="4909985"/>
            <a:ext cx="3212386" cy="1185353"/>
          </a:xfrm>
        </p:spPr>
        <p:txBody>
          <a:bodyPr anchor="ctr">
            <a:normAutofit/>
          </a:bodyPr>
          <a:lstStyle/>
          <a:p>
            <a:pPr algn="l"/>
            <a:r>
              <a:rPr lang="en-US" sz="2600" b="1"/>
              <a:t>All country visualization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4AE6EB-6E30-41B3-B7E0-30C5D8086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0734" y="4909984"/>
            <a:ext cx="2228641" cy="1185353"/>
          </a:xfrm>
        </p:spPr>
        <p:txBody>
          <a:bodyPr anchor="ctr">
            <a:normAutofit/>
          </a:bodyPr>
          <a:lstStyle/>
          <a:p>
            <a:pPr algn="l"/>
            <a:r>
              <a:rPr lang="en-US" sz="1700" dirty="0"/>
              <a:t>Before polar transformation</a:t>
            </a: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5175711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24364" y="5493516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6854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C7B352FC-1F44-4AB9-A2BD-FBF231C6B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 descr="地图的截图&#10;&#10;描述已自动生成">
            <a:extLst>
              <a:ext uri="{FF2B5EF4-FFF2-40B4-BE49-F238E27FC236}">
                <a16:creationId xmlns:a16="http://schemas.microsoft.com/office/drawing/2014/main" id="{5FC001B4-4CCF-4F69-A71D-C0652F5FF2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08"/>
          <a:stretch/>
        </p:blipFill>
        <p:spPr>
          <a:xfrm>
            <a:off x="-1" y="-103505"/>
            <a:ext cx="12192001" cy="685800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4716089"/>
            <a:ext cx="6288261" cy="1573149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343CFF-447E-4ADC-98F5-8A06C9554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210" y="4909985"/>
            <a:ext cx="3212386" cy="1185353"/>
          </a:xfrm>
        </p:spPr>
        <p:txBody>
          <a:bodyPr anchor="ctr">
            <a:normAutofit/>
          </a:bodyPr>
          <a:lstStyle/>
          <a:p>
            <a:pPr algn="l"/>
            <a:r>
              <a:rPr lang="en-US" sz="2600" b="1"/>
              <a:t>All country visualization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4AE6EB-6E30-41B3-B7E0-30C5D8086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0734" y="4909984"/>
            <a:ext cx="2228641" cy="1185353"/>
          </a:xfrm>
        </p:spPr>
        <p:txBody>
          <a:bodyPr anchor="ctr">
            <a:normAutofit/>
          </a:bodyPr>
          <a:lstStyle/>
          <a:p>
            <a:pPr algn="l"/>
            <a:r>
              <a:rPr lang="en-US" sz="1700" dirty="0"/>
              <a:t>After polar transformation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5175711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24364" y="5493516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6019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31">
            <a:extLst>
              <a:ext uri="{FF2B5EF4-FFF2-40B4-BE49-F238E27FC236}">
                <a16:creationId xmlns:a16="http://schemas.microsoft.com/office/drawing/2014/main" id="{139AB947-785D-482B-A71B-C1C825A2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4" name="Freeform: Shape 33">
            <a:extLst>
              <a:ext uri="{FF2B5EF4-FFF2-40B4-BE49-F238E27FC236}">
                <a16:creationId xmlns:a16="http://schemas.microsoft.com/office/drawing/2014/main" id="{468A839C-B241-4F23-9A1D-CBCAFE6F5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5" name="Freeform: Shape 35">
            <a:extLst>
              <a:ext uri="{FF2B5EF4-FFF2-40B4-BE49-F238E27FC236}">
                <a16:creationId xmlns:a16="http://schemas.microsoft.com/office/drawing/2014/main" id="{AF68CAD5-0452-48EC-94D8-91ED8F5EB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E09098E-0E56-4F15-BF0C-7F8548110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859536"/>
            <a:ext cx="2273808" cy="51816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400" dirty="0"/>
              <a:t>England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89F292F-513F-4E95-9E51-6B736F17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3A52E0E-6908-496E-BB67-DDBF1EEC3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4B22A2CE-5DFC-46FF-8C28-7F2A63393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4600"/>
            <a:ext cx="4837176" cy="3666744"/>
          </a:xfrm>
        </p:spPr>
        <p:txBody>
          <a:bodyPr>
            <a:normAutofit/>
          </a:bodyPr>
          <a:lstStyle/>
          <a:p>
            <a:endParaRPr lang="zh-CN" altLang="en-US" sz="1800"/>
          </a:p>
        </p:txBody>
      </p:sp>
      <p:pic>
        <p:nvPicPr>
          <p:cNvPr id="7" name="图片 6" descr="图片包含 室内, 桌子, 游戏机&#10;&#10;描述已自动生成">
            <a:extLst>
              <a:ext uri="{FF2B5EF4-FFF2-40B4-BE49-F238E27FC236}">
                <a16:creationId xmlns:a16="http://schemas.microsoft.com/office/drawing/2014/main" id="{50105582-4FD7-4F3C-9CFE-244DB1416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55" y="2514600"/>
            <a:ext cx="5108060" cy="3818274"/>
          </a:xfrm>
          <a:prstGeom prst="rect">
            <a:avLst/>
          </a:prstGeom>
        </p:spPr>
      </p:pic>
      <p:pic>
        <p:nvPicPr>
          <p:cNvPr id="4" name="图片 3" descr="图片包含 书, 游戏机, 桌子&#10;&#10;描述已自动生成">
            <a:extLst>
              <a:ext uri="{FF2B5EF4-FFF2-40B4-BE49-F238E27FC236}">
                <a16:creationId xmlns:a16="http://schemas.microsoft.com/office/drawing/2014/main" id="{CF83FCD6-0D90-4442-B3A8-8435BC1A22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219" y="232774"/>
            <a:ext cx="4326980" cy="3191146"/>
          </a:xfrm>
          <a:prstGeom prst="rect">
            <a:avLst/>
          </a:prstGeom>
        </p:spPr>
      </p:pic>
      <p:pic>
        <p:nvPicPr>
          <p:cNvPr id="9" name="图片 8" descr="图片包含 游戏机, 不同&#10;&#10;描述已自动生成">
            <a:extLst>
              <a:ext uri="{FF2B5EF4-FFF2-40B4-BE49-F238E27FC236}">
                <a16:creationId xmlns:a16="http://schemas.microsoft.com/office/drawing/2014/main" id="{CA0D12F2-E303-4747-85A8-2377655812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219" y="3434081"/>
            <a:ext cx="4326980" cy="274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619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324</Words>
  <Application>Microsoft Office PowerPoint</Application>
  <PresentationFormat>宽屏</PresentationFormat>
  <Paragraphs>44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Office</vt:lpstr>
      <vt:lpstr>Antonym Pairs Generation</vt:lpstr>
      <vt:lpstr>Generate Antonyms  (Three different approaches)</vt:lpstr>
      <vt:lpstr>Apply Polar Framework</vt:lpstr>
      <vt:lpstr>Results Visualization and Evaluation</vt:lpstr>
      <vt:lpstr>Overview of generated antonym pairs</vt:lpstr>
      <vt:lpstr>Result of most similar words</vt:lpstr>
      <vt:lpstr>All country visualization</vt:lpstr>
      <vt:lpstr>All country visualization</vt:lpstr>
      <vt:lpstr>England</vt:lpstr>
      <vt:lpstr>Germany</vt:lpstr>
      <vt:lpstr>China</vt:lpstr>
      <vt:lpstr>Some conclusions</vt:lpstr>
      <vt:lpstr>Here we can also add the result of original antonym pairs of POLAR and visualize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Antonym Pairs Generation</dc:title>
  <dc:creator>ruixiangwang</dc:creator>
  <cp:lastModifiedBy>ruixiangwang</cp:lastModifiedBy>
  <cp:revision>6</cp:revision>
  <dcterms:created xsi:type="dcterms:W3CDTF">2020-06-23T04:12:03Z</dcterms:created>
  <dcterms:modified xsi:type="dcterms:W3CDTF">2020-06-23T04:30:48Z</dcterms:modified>
</cp:coreProperties>
</file>