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71" r:id="rId6"/>
    <p:sldId id="257" r:id="rId7"/>
    <p:sldId id="258" r:id="rId8"/>
    <p:sldId id="267" r:id="rId9"/>
    <p:sldId id="266" r:id="rId10"/>
    <p:sldId id="270" r:id="rId11"/>
    <p:sldId id="259" r:id="rId12"/>
    <p:sldId id="268" r:id="rId13"/>
    <p:sldId id="260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A30D8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6082E-6815-44E7-AF76-85D3544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999AF-2799-4DBB-846F-66614380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CB4C3-9D57-412B-8AC5-C2F057AD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0CB09-3568-4FF6-B30C-65B82284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97930-1CCF-44F3-ADDF-240F3E2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A3CBE-57CC-440B-AD9F-9C205F03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4970F4-280D-4D72-B40D-C423EA4C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FE526-F991-4926-A72A-399621D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C2925-F6C1-439D-B4E9-112FAE5A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53330-FEAF-41F2-8E1D-6D700D6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A8B692-919F-44D3-9C33-23FC20537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82BA5A-C505-47D8-BBA2-3C9A792E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44F5C-C010-4735-8A97-56CF60D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43F2F-7AC0-4C03-ABC4-A508B355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A85DE-BBA7-41CE-A3C7-48F323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5C8C-D64D-4DAC-951F-AE8E1C9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DD13A-B2CC-49F8-9A07-AD110176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E8155-8D7F-4117-95D6-B0A5DBA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8B8A0-7E90-40F4-A1CB-9554B1E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2C2D3-790D-4F4F-B74D-C17DBB1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A5F-939D-4CFB-9E06-809F9213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0CC77-D51E-43DB-B9E1-352B3157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50E2-D227-4A4D-A415-9D5C981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CD632-4CED-45C3-B629-D2CF2D7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26818-B133-4821-ADFE-7D50CE8B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45FB-3FE6-4068-86CB-40BF384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32791-036A-45D7-A313-CFFB6DBE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32423E-BC55-4BDC-A6A5-BF7FCC1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51B4F-2457-4BC2-90AF-8382EFC0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C1D9B-7B2D-46AF-9CA8-C5041F7B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B4FC-6A6B-4528-BD78-5271CF74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0C10-E140-4AFB-BDC3-3311E42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2C829-2600-408B-941E-0B56E1E6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045DD-F997-4212-9F17-1C0F908E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B2606-5AF6-4DDD-8751-ED535E9C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5FB5F-AB7C-46BD-B7AC-9CC91A59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45A49-B168-4073-9DC8-A96B72E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E0817-89F8-4E15-9DF1-7EA78C3E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EC4C40-E0BD-4F8C-968B-EBB959F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CB62-D246-4D1F-BC2E-3C52576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084D76-D568-4CDF-97BC-BF30DD43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18762-DE3F-4009-A9BC-17B2200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3D36DC-08A6-41EC-B0AD-87BBBE2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86618-4524-42D3-9D38-7773B44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1D0176-EF90-446B-893C-DB96AC0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E62C7-5DEC-4EE1-AF94-E76F30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08896-A31A-4C4A-8D3D-3E41DB10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BE10-12FB-4F68-85A7-18B7EB3F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D7AD9-9C57-4231-95BC-EBCE9527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2ED49-8022-4C34-9F4D-0952EE6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3530-9A68-4747-A1DB-BE7E56A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06FA7-FB7B-4E52-963C-F749D17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AD6CC-F412-45A8-AA73-8C23482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A0D5E9-7894-48DF-B50A-F7C99C87C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0DDA1-90A4-4756-9571-E0517A8C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A71F4-A984-4A0A-954D-EAF391EB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83EC1-4891-4328-BB84-ADE239E4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8CB23-B38D-4C16-8864-E1DED17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971A5-731D-45EA-8A17-11F651C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43736-A7EF-4C0E-AAD3-CDB0E696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D8073-7A21-4916-9B9D-D1F06ABAA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544CA-4FA5-4FD2-97C2-B6388750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D150-D41D-4E79-A443-6200A45B8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Antonym Pairs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内容占位符 23" descr="手机截图图社交软件的地图&#10;&#10;描述已自动生成">
            <a:extLst>
              <a:ext uri="{FF2B5EF4-FFF2-40B4-BE49-F238E27FC236}">
                <a16:creationId xmlns:a16="http://schemas.microsoft.com/office/drawing/2014/main" id="{5EBE29F8-099D-4707-A66A-A9D222CD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-220817"/>
            <a:ext cx="10566400" cy="7175409"/>
          </a:xfr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DDBA654-9D6F-4D9A-8C2A-0B2CD57FE404}"/>
              </a:ext>
            </a:extLst>
          </p:cNvPr>
          <p:cNvSpPr txBox="1"/>
          <p:nvPr/>
        </p:nvSpPr>
        <p:spPr>
          <a:xfrm>
            <a:off x="1495425" y="609600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Country visualization after polar (using original antonyms)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92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1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33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35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2273808" cy="518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dirty="0"/>
              <a:t>England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B22A2CE-5DFC-46FF-8C28-7F2A6339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pic>
        <p:nvPicPr>
          <p:cNvPr id="7" name="图片 6" descr="图片包含 室内, 桌子, 游戏机&#10;&#10;描述已自动生成">
            <a:extLst>
              <a:ext uri="{FF2B5EF4-FFF2-40B4-BE49-F238E27FC236}">
                <a16:creationId xmlns:a16="http://schemas.microsoft.com/office/drawing/2014/main" id="{50105582-4FD7-4F3C-9CFE-244DB141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5" y="2514600"/>
            <a:ext cx="5108060" cy="3818274"/>
          </a:xfrm>
          <a:prstGeom prst="rect">
            <a:avLst/>
          </a:prstGeom>
        </p:spPr>
      </p:pic>
      <p:pic>
        <p:nvPicPr>
          <p:cNvPr id="4" name="图片 3" descr="图片包含 书, 游戏机, 桌子&#10;&#10;描述已自动生成">
            <a:extLst>
              <a:ext uri="{FF2B5EF4-FFF2-40B4-BE49-F238E27FC236}">
                <a16:creationId xmlns:a16="http://schemas.microsoft.com/office/drawing/2014/main" id="{CF83FCD6-0D90-4442-B3A8-8435BC1A2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232774"/>
            <a:ext cx="4326980" cy="3191146"/>
          </a:xfrm>
          <a:prstGeom prst="rect">
            <a:avLst/>
          </a:prstGeom>
        </p:spPr>
      </p:pic>
      <p:pic>
        <p:nvPicPr>
          <p:cNvPr id="9" name="图片 8" descr="图片包含 游戏机, 不同&#10;&#10;描述已自动生成">
            <a:extLst>
              <a:ext uri="{FF2B5EF4-FFF2-40B4-BE49-F238E27FC236}">
                <a16:creationId xmlns:a16="http://schemas.microsoft.com/office/drawing/2014/main" id="{CA0D12F2-E303-4747-85A8-23776558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3434081"/>
            <a:ext cx="4326980" cy="2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1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27960" cy="606298"/>
          </a:xfrm>
        </p:spPr>
        <p:txBody>
          <a:bodyPr>
            <a:normAutofit fontScale="90000"/>
          </a:bodyPr>
          <a:lstStyle/>
          <a:p>
            <a:r>
              <a:rPr lang="en-US" dirty="0"/>
              <a:t>Germany</a:t>
            </a:r>
          </a:p>
        </p:txBody>
      </p:sp>
      <p:pic>
        <p:nvPicPr>
          <p:cNvPr id="7" name="内容占位符 6" descr="图片包含 不同, 游戏机, 束, 满&#10;&#10;描述已自动生成">
            <a:extLst>
              <a:ext uri="{FF2B5EF4-FFF2-40B4-BE49-F238E27FC236}">
                <a16:creationId xmlns:a16="http://schemas.microsoft.com/office/drawing/2014/main" id="{265DED1D-1B51-4674-8F4D-9BFBCA6A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7" y="2539265"/>
            <a:ext cx="6016664" cy="3890813"/>
          </a:xfr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F85BD52-9460-4E78-AC55-CB4FDCC68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79" y="3175886"/>
            <a:ext cx="4523915" cy="3254192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38662005-F594-498E-BCAD-A1C251657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-253114"/>
            <a:ext cx="46124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2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0" y="4805679"/>
            <a:ext cx="3441324" cy="8809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China</a:t>
            </a:r>
          </a:p>
        </p:txBody>
      </p:sp>
      <p:pic>
        <p:nvPicPr>
          <p:cNvPr id="7" name="内容占位符 6" descr="图片包含 大, 白色, 游戏机&#10;&#10;描述已自动生成">
            <a:extLst>
              <a:ext uri="{FF2B5EF4-FFF2-40B4-BE49-F238E27FC236}">
                <a16:creationId xmlns:a16="http://schemas.microsoft.com/office/drawing/2014/main" id="{2E30437B-6AF8-44EE-9101-32BB9199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93061"/>
            <a:ext cx="4211974" cy="3116860"/>
          </a:xfrm>
          <a:prstGeom prst="rect">
            <a:avLst/>
          </a:prstGeom>
        </p:spPr>
      </p:pic>
      <p:pic>
        <p:nvPicPr>
          <p:cNvPr id="9" name="图片 8" descr="图片包含 室内, 游戏机, 书, 不同&#10;&#10;描述已自动生成">
            <a:extLst>
              <a:ext uri="{FF2B5EF4-FFF2-40B4-BE49-F238E27FC236}">
                <a16:creationId xmlns:a16="http://schemas.microsoft.com/office/drawing/2014/main" id="{2D71E216-AB9A-4EAF-A904-04C19914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3236182"/>
            <a:ext cx="4583360" cy="3437519"/>
          </a:xfrm>
          <a:prstGeom prst="rect">
            <a:avLst/>
          </a:prstGeom>
        </p:spPr>
      </p:pic>
      <p:pic>
        <p:nvPicPr>
          <p:cNvPr id="11" name="图片 10" descr="图片包含 不同, 游戏机, 电脑, 束&#10;&#10;描述已自动生成">
            <a:extLst>
              <a:ext uri="{FF2B5EF4-FFF2-40B4-BE49-F238E27FC236}">
                <a16:creationId xmlns:a16="http://schemas.microsoft.com/office/drawing/2014/main" id="{B1BA8E2D-4CFA-420F-B7DF-BB232AFE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6" y="93061"/>
            <a:ext cx="5603240" cy="35580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E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 have also done some experiment for topic “food” and “music”.</a:t>
            </a:r>
          </a:p>
          <a:p>
            <a:pPr marL="0" indent="0">
              <a:buNone/>
            </a:pPr>
            <a:r>
              <a:rPr lang="en-US" altLang="zh-CN" dirty="0"/>
              <a:t>And I	compared the results between using </a:t>
            </a:r>
            <a:r>
              <a:rPr lang="en-US" altLang="zh-CN" dirty="0">
                <a:solidFill>
                  <a:srgbClr val="FF0000"/>
                </a:solidFill>
              </a:rPr>
              <a:t>generated antonyms </a:t>
            </a:r>
            <a:r>
              <a:rPr lang="en-US" altLang="zh-CN" dirty="0"/>
              <a:t>and using </a:t>
            </a:r>
            <a:r>
              <a:rPr lang="en-US" altLang="zh-CN" dirty="0">
                <a:solidFill>
                  <a:srgbClr val="FF0000"/>
                </a:solidFill>
              </a:rPr>
              <a:t>original antonyms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I also compared the result </a:t>
            </a:r>
            <a:r>
              <a:rPr lang="en-US" altLang="zh-CN" dirty="0">
                <a:solidFill>
                  <a:srgbClr val="FF0000"/>
                </a:solidFill>
              </a:rPr>
              <a:t>before polar transformation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after polar transformation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80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quality of results is depend on the quality of antonym pairs</a:t>
            </a:r>
          </a:p>
          <a:p>
            <a:r>
              <a:rPr lang="en-US" altLang="zh-CN" dirty="0"/>
              <a:t>2. The more different aspects antonym pairs contain, the better result it has </a:t>
            </a:r>
            <a:r>
              <a:rPr lang="en-US" altLang="zh-CN" sz="2400" dirty="0"/>
              <a:t>(</a:t>
            </a:r>
            <a:r>
              <a:rPr lang="en-US" altLang="zh-CN" sz="2400" i="1" dirty="0"/>
              <a:t>e.g. original antonyms works better than generated antonyms</a:t>
            </a:r>
            <a:r>
              <a:rPr lang="en-US" altLang="zh-CN" sz="2400" dirty="0"/>
              <a:t>)</a:t>
            </a:r>
          </a:p>
          <a:p>
            <a:r>
              <a:rPr lang="en-US" altLang="zh-CN" dirty="0"/>
              <a:t>3. The root antonym is very important, it limited the final generated antonyms and influenced the final results</a:t>
            </a:r>
          </a:p>
          <a:p>
            <a:r>
              <a:rPr lang="en-US" altLang="zh-CN" dirty="0"/>
              <a:t>4. Sometimes the generated antonyms is “bad”, it contains some general antonym pairs like (big, small) (bad, good)…</a:t>
            </a:r>
          </a:p>
          <a:p>
            <a:r>
              <a:rPr lang="en-US" altLang="zh-CN" dirty="0"/>
              <a:t>5. Sometimes the polar transformation works bad. </a:t>
            </a:r>
            <a:r>
              <a:rPr lang="en-US" altLang="zh-CN" sz="2400" i="1" dirty="0"/>
              <a:t>(e.g. when search most similar words in trained model)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895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3201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Generate Antonyms  </a:t>
            </a:r>
            <a:r>
              <a:rPr lang="en-US" sz="4000" dirty="0"/>
              <a:t>(Three different approaches)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First Approach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1. Create root antonyms for selected category (e.g. Countries)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/>
              <a:t>a. create 50 different antonym pairs by hand</a:t>
            </a:r>
          </a:p>
          <a:p>
            <a:pPr marL="0" indent="0">
              <a:buNone/>
            </a:pPr>
            <a:r>
              <a:rPr lang="en-US" sz="1800" dirty="0"/>
              <a:t>     b. select 50 antonym pairs from original antonyms which are most similar topic (country)</a:t>
            </a:r>
          </a:p>
          <a:p>
            <a:pPr marL="0" indent="0">
              <a:buNone/>
            </a:pPr>
            <a:r>
              <a:rPr lang="en-US" sz="2400" dirty="0"/>
              <a:t>2. Generate new antonym pairs from root antonym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1800" dirty="0"/>
              <a:t>a. for every word in root antonyms find its synonym, hyponym set , then find antonyms for all these words        using wordnet.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wordnet can only produce few antonym pairs) 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</a:rPr>
              <a:t>     </a:t>
            </a:r>
            <a:r>
              <a:rPr lang="en-US" altLang="zh-CN" sz="1800" dirty="0"/>
              <a:t>b. for every word in root antonyms find its synonym and antonym from API: </a:t>
            </a:r>
            <a:r>
              <a:rPr lang="de-DE" altLang="zh-CN" sz="1600" i="1" dirty="0">
                <a:hlinkClick r:id="rId2"/>
              </a:rPr>
              <a:t>http://www.thesaurus.com</a:t>
            </a:r>
            <a:r>
              <a:rPr lang="de-DE" altLang="zh-CN" sz="1600" i="1" dirty="0"/>
              <a:t> </a:t>
            </a:r>
            <a:r>
              <a:rPr lang="de-DE" altLang="zh-CN" sz="1800" dirty="0"/>
              <a:t>using</a:t>
            </a:r>
            <a:r>
              <a:rPr lang="de-DE" altLang="zh-CN" sz="1600" i="1" dirty="0"/>
              <a:t>   </a:t>
            </a:r>
            <a:r>
              <a:rPr lang="de-DE" altLang="zh-CN" sz="1800" dirty="0"/>
              <a:t>Web Crawler</a:t>
            </a:r>
            <a:r>
              <a:rPr lang="en-US" altLang="zh-CN" sz="1800" dirty="0"/>
              <a:t>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this method produce plenty of antonym pairs) </a:t>
            </a:r>
          </a:p>
          <a:p>
            <a:pPr marL="0" indent="0">
              <a:buNone/>
            </a:pPr>
            <a:r>
              <a:rPr lang="en-US" altLang="zh-CN" sz="2400" dirty="0"/>
              <a:t>3. Combine all generated antonym pairs</a:t>
            </a:r>
          </a:p>
          <a:p>
            <a:pPr marL="0" indent="0">
              <a:buNone/>
            </a:pPr>
            <a:r>
              <a:rPr lang="en-US" altLang="zh-CN" sz="1800" dirty="0"/>
              <a:t>     a. do some processing to root antonym pairs, antonym pairs from wordnet, antonym pairs from API</a:t>
            </a:r>
          </a:p>
          <a:p>
            <a:pPr marL="0" indent="0">
              <a:buNone/>
            </a:pPr>
            <a:r>
              <a:rPr lang="en-US" altLang="zh-CN" sz="1800" dirty="0"/>
              <a:t>     b. collect all three antonym pairs set to generate </a:t>
            </a:r>
            <a:r>
              <a:rPr lang="en-US" altLang="zh-CN" sz="1800" b="1" dirty="0">
                <a:solidFill>
                  <a:srgbClr val="002060"/>
                </a:solidFill>
              </a:rPr>
              <a:t>final antonym </a:t>
            </a:r>
            <a:r>
              <a:rPr lang="en-US" altLang="zh-CN" sz="1800" dirty="0"/>
              <a:t>pairs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1403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450850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Apply Polar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BD6EF8-0223-4DB3-B4B9-9F4BCB45E10D}"/>
              </a:ext>
            </a:extLst>
          </p:cNvPr>
          <p:cNvSpPr/>
          <p:nvPr/>
        </p:nvSpPr>
        <p:spPr>
          <a:xfrm>
            <a:off x="752475" y="1381125"/>
            <a:ext cx="101631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Select Top n subset of Antonym pairs (e.g. 300 dimension)</a:t>
            </a:r>
          </a:p>
          <a:p>
            <a:r>
              <a:rPr lang="en-US" altLang="zh-CN" sz="2400" dirty="0"/>
              <a:t>      </a:t>
            </a:r>
            <a:r>
              <a:rPr lang="en-US" altLang="zh-CN" dirty="0"/>
              <a:t>a. select first antonym vector with maximal variance</a:t>
            </a:r>
          </a:p>
          <a:p>
            <a:r>
              <a:rPr lang="en-US" altLang="zh-CN" dirty="0"/>
              <a:t>        b. select other antonym vector with “Orthogonality maximization” (from POLAR)</a:t>
            </a:r>
          </a:p>
          <a:p>
            <a:endParaRPr lang="en-US" altLang="zh-CN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Transfer word vector into Polar space (from POLAR)</a:t>
            </a:r>
          </a:p>
          <a:p>
            <a:pPr marL="457200" indent="-457200">
              <a:buAutoNum type="arabicPeriod" startAt="2"/>
            </a:pPr>
            <a:endParaRPr lang="en-US" altLang="zh-CN" sz="2400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Word vector std normalization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71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Visualization and 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40DBB-BC66-468B-98CC-34D92F4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03200"/>
            <a:ext cx="5848350" cy="60642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Root antonyms(e.g. country)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311EF-190E-49C9-986E-38C8D28E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3974"/>
            <a:ext cx="10420350" cy="5110163"/>
          </a:xfrm>
        </p:spPr>
        <p:txBody>
          <a:bodyPr>
            <a:normAutofit fontScale="92500" lnSpcReduction="20000"/>
          </a:bodyPr>
          <a:lstStyle/>
          <a:p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[(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'country', 'metropolitan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'continent',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'export', 'import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'cooperation', 'rivalry'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('industry',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('party', 'work'),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'defund', 'promotional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business', 'recreation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'citizen', 'emperor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('decentralize', 'streamline'),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'hot', 'cold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'mountainous', 'oceanic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('disadvantageous', 'good'), ('peaceful', 'sandstorm'),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'north',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('kind', 'nasty'),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'even', 'uneven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'rock', 'wood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'east',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('aridity', 'saturation'),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'customer', 'worker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'conflict', 'peace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'nationality', 'solitude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'funded', 'impoverished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'committee', 'individual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'openness', 'stockade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('history', 'news'), ('expand', 'reduce'),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'common', 'royal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'modern', 'past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'communism', 'freedom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'deconstruct', 'structure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'freedom', 'stockade'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'power', 'weak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('endemic', 'foreign'),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'downfall', 'prime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('accountable', 'despotic'), ('fortune', 'trouble'),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'love', 'war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'friendly', 'mean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('expensive', 'thrifty'), ('growth', 'reduce'), ('fear', 'safe'),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'river',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('friendship', 'rivalry'),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'peace', 'violent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('structured', 'unstructured'), ('cheap', 'value'), ('invade', 'placate'), ('provident', 'wasteful'), ('lavish', 'thrifty'),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'benefit', 'injure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'army', 'marine'), 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'democratic', 'despotic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('unemployment', 'workforce'),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'religion', 'science'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('cleanse', 'corrupt'), ('low', 'top'),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'home', 'work')]</a:t>
            </a:r>
            <a:endParaRPr lang="zh-CN" altLang="en-US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Overview of generated antonym pairs</a:t>
            </a:r>
          </a:p>
        </p:txBody>
      </p:sp>
      <p:sp>
        <p:nvSpPr>
          <p:cNvPr id="36" name="Content Placeholder 30">
            <a:extLst>
              <a:ext uri="{FF2B5EF4-FFF2-40B4-BE49-F238E27FC236}">
                <a16:creationId xmlns:a16="http://schemas.microsoft.com/office/drawing/2014/main" id="{C0E7D2D9-172A-4520-9E73-CBD41F12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65055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Randomly select 30 antonym pairs from final antonym pairs</a:t>
            </a:r>
          </a:p>
        </p:txBody>
      </p:sp>
      <p:pic>
        <p:nvPicPr>
          <p:cNvPr id="11" name="内容占位符 10" descr="一些文字和图片&#10;&#10;描述已自动生成">
            <a:extLst>
              <a:ext uri="{FF2B5EF4-FFF2-40B4-BE49-F238E27FC236}">
                <a16:creationId xmlns:a16="http://schemas.microsoft.com/office/drawing/2014/main" id="{1A2AE004-95A5-403E-B56E-58D6FF64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04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b="1"/>
              <a:t>Result of most similar words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 Unicode MS"/>
            </a:endParaRPr>
          </a:p>
          <a:p>
            <a:endParaRPr lang="en-US" altLang="en-US" sz="1800"/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sz="1800"/>
          </a:p>
        </p:txBody>
      </p:sp>
      <p:pic>
        <p:nvPicPr>
          <p:cNvPr id="18" name="图片 17" descr="一些文字和图片&#10;&#10;描述已自动生成">
            <a:extLst>
              <a:ext uri="{FF2B5EF4-FFF2-40B4-BE49-F238E27FC236}">
                <a16:creationId xmlns:a16="http://schemas.microsoft.com/office/drawing/2014/main" id="{56C67CD1-F5DF-4F56-AB7A-16E3C022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0" y="3070282"/>
            <a:ext cx="3846522" cy="2538704"/>
          </a:xfrm>
          <a:prstGeom prst="rect">
            <a:avLst/>
          </a:prstGeom>
        </p:spPr>
      </p:pic>
      <p:pic>
        <p:nvPicPr>
          <p:cNvPr id="39" name="图片 38" descr="手机屏幕的截图&#10;&#10;描述已自动生成">
            <a:extLst>
              <a:ext uri="{FF2B5EF4-FFF2-40B4-BE49-F238E27FC236}">
                <a16:creationId xmlns:a16="http://schemas.microsoft.com/office/drawing/2014/main" id="{18CB69F3-1921-4782-9E4E-282B7B0C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9" y="3070282"/>
            <a:ext cx="3846521" cy="2538703"/>
          </a:xfrm>
          <a:prstGeom prst="rect">
            <a:avLst/>
          </a:prstGeom>
        </p:spPr>
      </p:pic>
      <p:pic>
        <p:nvPicPr>
          <p:cNvPr id="20" name="图片 19" descr="图片包含 文字, 游戏机&#10;&#10;描述已自动生成">
            <a:extLst>
              <a:ext uri="{FF2B5EF4-FFF2-40B4-BE49-F238E27FC236}">
                <a16:creationId xmlns:a16="http://schemas.microsoft.com/office/drawing/2014/main" id="{C0180C1F-BD79-4B5D-B27F-FA56088A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87" y="3070282"/>
            <a:ext cx="3870134" cy="252526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F4BE29C8-4015-4F5A-8AD0-C0A12F4CE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944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Before polar transformation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85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5FC001B4-4CCF-4F69-A71D-C0652F5F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8"/>
          <a:stretch/>
        </p:blipFill>
        <p:spPr>
          <a:xfrm>
            <a:off x="-1" y="-103505"/>
            <a:ext cx="12192001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After polar transformation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1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727</Words>
  <Application>Microsoft Office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Perpetua</vt:lpstr>
      <vt:lpstr>Office</vt:lpstr>
      <vt:lpstr>Antonym Pairs Generation</vt:lpstr>
      <vt:lpstr>Generate Antonyms  (Three different approaches)</vt:lpstr>
      <vt:lpstr>Apply Polar Framework</vt:lpstr>
      <vt:lpstr>Results Visualization and Evaluation</vt:lpstr>
      <vt:lpstr>Root antonyms(e.g. country)</vt:lpstr>
      <vt:lpstr>Overview of generated antonym pairs</vt:lpstr>
      <vt:lpstr>Result of most similar words</vt:lpstr>
      <vt:lpstr>All country visualization</vt:lpstr>
      <vt:lpstr>All country visualization</vt:lpstr>
      <vt:lpstr>PowerPoint 演示文稿</vt:lpstr>
      <vt:lpstr>England</vt:lpstr>
      <vt:lpstr>Germany</vt:lpstr>
      <vt:lpstr>China</vt:lpstr>
      <vt:lpstr>PowerPoint 演示文稿</vt:lpstr>
      <vt:lpstr>Some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Antonym Pairs Generation</dc:title>
  <dc:creator>ruixiangwang</dc:creator>
  <cp:lastModifiedBy>ruixiangwang</cp:lastModifiedBy>
  <cp:revision>16</cp:revision>
  <dcterms:created xsi:type="dcterms:W3CDTF">2020-06-23T04:12:03Z</dcterms:created>
  <dcterms:modified xsi:type="dcterms:W3CDTF">2020-06-24T12:05:28Z</dcterms:modified>
</cp:coreProperties>
</file>