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8" r:id="rId11"/>
    <p:sldId id="265" r:id="rId12"/>
    <p:sldId id="279" r:id="rId13"/>
    <p:sldId id="280" r:id="rId14"/>
    <p:sldId id="281" r:id="rId15"/>
    <p:sldId id="267" r:id="rId16"/>
    <p:sldId id="282" r:id="rId17"/>
    <p:sldId id="270" r:id="rId18"/>
    <p:sldId id="283" r:id="rId19"/>
    <p:sldId id="268" r:id="rId20"/>
    <p:sldId id="284" r:id="rId21"/>
    <p:sldId id="285" r:id="rId22"/>
    <p:sldId id="286" r:id="rId23"/>
    <p:sldId id="264" r:id="rId24"/>
    <p:sldId id="266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6082E-6815-44E7-AF76-85D354485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C999AF-2799-4DBB-846F-66614380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CB4C3-9D57-412B-8AC5-C2F057AD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0CB09-3568-4FF6-B30C-65B82284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97930-1CCF-44F3-ADDF-240F3E2F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A3CBE-57CC-440B-AD9F-9C205F03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4970F4-280D-4D72-B40D-C423EA4C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FE526-F991-4926-A72A-399621D7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C2925-F6C1-439D-B4E9-112FAE5A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53330-FEAF-41F2-8E1D-6D700D68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A8B692-919F-44D3-9C33-23FC20537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82BA5A-C505-47D8-BBA2-3C9A792E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44F5C-C010-4735-8A97-56CF60D4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43F2F-7AC0-4C03-ABC4-A508B355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A85DE-BBA7-41CE-A3C7-48F3236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85C8C-D64D-4DAC-951F-AE8E1C97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DD13A-B2CC-49F8-9A07-AD110176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E8155-8D7F-4117-95D6-B0A5DBA8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8B8A0-7E90-40F4-A1CB-9554B1EA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2C2D3-790D-4F4F-B74D-C17DBB18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B7A5F-939D-4CFB-9E06-809F9213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0CC77-D51E-43DB-B9E1-352B3157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050E2-D227-4A4D-A415-9D5C981B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CD632-4CED-45C3-B629-D2CF2D7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26818-B133-4821-ADFE-7D50CE8B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E45FB-3FE6-4068-86CB-40BF3845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32791-036A-45D7-A313-CFFB6DBE1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32423E-BC55-4BDC-A6A5-BF7FCC17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D51B4F-2457-4BC2-90AF-8382EFC0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0C1D9B-7B2D-46AF-9CA8-C5041F7B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B4FC-6A6B-4528-BD78-5271CF74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B0C10-E140-4AFB-BDC3-3311E420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2C829-2600-408B-941E-0B56E1E6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C045DD-F997-4212-9F17-1C0F908E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7B2606-5AF6-4DDD-8751-ED535E9C5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5FB5F-AB7C-46BD-B7AC-9CC91A59D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45A49-B168-4073-9DC8-A96B72E6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E0817-89F8-4E15-9DF1-7EA78C3E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EC4C40-E0BD-4F8C-968B-EBB959FA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ECB62-D246-4D1F-BC2E-3C525762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084D76-D568-4CDF-97BC-BF30DD43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B18762-DE3F-4009-A9BC-17B22004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3D36DC-08A6-41EC-B0AD-87BBBE2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086618-4524-42D3-9D38-7773B44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1D0176-EF90-446B-893C-DB96AC0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9E62C7-5DEC-4EE1-AF94-E76F300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08896-A31A-4C4A-8D3D-3E41DB10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ABE10-12FB-4F68-85A7-18B7EB3F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D7AD9-9C57-4231-95BC-EBCE95274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92ED49-8022-4C34-9F4D-0952EE6B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F3530-9A68-4747-A1DB-BE7E56A2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06FA7-FB7B-4E52-963C-F749D17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AD6CC-F412-45A8-AA73-8C234828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A0D5E9-7894-48DF-B50A-F7C99C87C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50DDA1-90A4-4756-9571-E0517A8C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A71F4-A984-4A0A-954D-EAF391EB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83EC1-4891-4328-BB84-ADE239E4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F8CB23-B38D-4C16-8864-E1DED179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971A5-731D-45EA-8A17-11F651C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43736-A7EF-4C0E-AAD3-CDB0E696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D8073-7A21-4916-9B9D-D1F06ABAA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1DF2-D8B8-4FAA-8179-4E88BB7075B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544CA-4FA5-4FD2-97C2-B6388750C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D150-D41D-4E79-A443-6200A45B8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F499-C652-4FFF-8127-35FD1C8CB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nonym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sauru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Antonym generation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450850"/>
            <a:ext cx="10515599" cy="5397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Apply Polar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082675"/>
            <a:ext cx="10515600" cy="5572124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BD6EF8-0223-4DB3-B4B9-9F4BCB45E10D}"/>
              </a:ext>
            </a:extLst>
          </p:cNvPr>
          <p:cNvSpPr/>
          <p:nvPr/>
        </p:nvSpPr>
        <p:spPr>
          <a:xfrm>
            <a:off x="752475" y="1381125"/>
            <a:ext cx="101631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Select Top n subset of Antonym pairs (e.g. 300 dimension)</a:t>
            </a:r>
          </a:p>
          <a:p>
            <a:r>
              <a:rPr lang="en-US" altLang="zh-CN" sz="2400" dirty="0"/>
              <a:t>      </a:t>
            </a:r>
            <a:r>
              <a:rPr lang="en-US" altLang="zh-CN" dirty="0"/>
              <a:t>a. select first antonym vector with maximal variance</a:t>
            </a:r>
          </a:p>
          <a:p>
            <a:r>
              <a:rPr lang="en-US" altLang="zh-CN" dirty="0"/>
              <a:t>        b. select other antonym vector with “Orthogonality maximization” (from POLAR)</a:t>
            </a:r>
          </a:p>
          <a:p>
            <a:endParaRPr lang="en-US" altLang="zh-CN" dirty="0"/>
          </a:p>
          <a:p>
            <a:pPr marL="457200" indent="-457200">
              <a:buAutoNum type="arabicPeriod" startAt="2"/>
            </a:pPr>
            <a:r>
              <a:rPr lang="en-US" altLang="zh-CN" sz="2400" dirty="0"/>
              <a:t>Transfer word vector into Polar space (from POLAR)</a:t>
            </a:r>
          </a:p>
          <a:p>
            <a:pPr marL="457200" indent="-457200">
              <a:buAutoNum type="arabicPeriod" startAt="2"/>
            </a:pPr>
            <a:endParaRPr lang="en-US" altLang="zh-CN" sz="2400" dirty="0"/>
          </a:p>
          <a:p>
            <a:pPr marL="457200" indent="-457200">
              <a:buAutoNum type="arabicPeriod" startAt="2"/>
            </a:pPr>
            <a:r>
              <a:rPr lang="en-US" altLang="zh-CN" sz="2400" dirty="0"/>
              <a:t>Word vector std normalization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714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Visualization and 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40DBB-BC66-468B-98CC-34D92F4F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03200"/>
            <a:ext cx="5848350" cy="60642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Root antonyms(e.g. country)</a:t>
            </a:r>
            <a:endParaRPr lang="zh-CN" alt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311EF-190E-49C9-986E-38C8D28E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3974"/>
            <a:ext cx="10420350" cy="5110163"/>
          </a:xfrm>
        </p:spPr>
        <p:txBody>
          <a:bodyPr>
            <a:normAutofit fontScale="92500" lnSpcReduction="20000"/>
          </a:bodyPr>
          <a:lstStyle/>
          <a:p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[(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'country', 'metropolitan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'continent', 'sea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'export', 'import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'cooperation', 'rivalry'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('industry', 'nature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('party', 'work'),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'defund', 'promotional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business', 'recreation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'citizen', 'emperor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('decentralize', 'streamline'),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'hot', 'cold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'city', 'nature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'mountainous', 'oceanic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('disadvantageous', 'good'), ('peaceful', 'sandstorm'),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'north', 'west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('kind', 'nasty'),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'even', 'uneven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'rock', 'wood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'east', 'west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('aridity', 'saturation'),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'customer', 'worker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'conflict', 'peace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'nationality', 'solitude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'funded', 'impoverished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'committee', 'individual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'openness', 'stockade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('history', 'news'), ('expand', 'reduce'),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'common', 'royal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'modern', 'past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'communism', 'freedom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'deconstruct', 'structure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'freedom', 'stockade'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'power', 'weak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('endemic', 'foreign'),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'downfall', 'prime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('accountable', 'despotic'), ('fortune', 'trouble'),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'love', 'war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'friendly', 'mean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('expensive', 'thrifty'), ('growth', 'reduce'), ('fear', 'safe'), (</a:t>
            </a:r>
            <a:r>
              <a:rPr lang="de-DE" altLang="zh-CN" dirty="0">
                <a:solidFill>
                  <a:srgbClr val="7030A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'river', 'sea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('friendship', 'rivalry'),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'peace', 'violent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('structured', 'unstructured'), ('cheap', 'value'), ('invade', 'placate'), ('provident', 'wasteful'), ('lavish', 'thrifty'), (</a:t>
            </a:r>
            <a:r>
              <a:rPr lang="de-DE" altLang="zh-CN" dirty="0">
                <a:solidFill>
                  <a:srgbClr val="0070C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'benefit', 'injure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'army', 'marine'), 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'democratic', 'despotic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'), ('unemployment', 'workforce'), (</a:t>
            </a:r>
            <a:r>
              <a:rPr lang="de-DE" altLang="zh-CN" dirty="0">
                <a:solidFill>
                  <a:schemeClr val="accent2">
                    <a:lumMod val="75000"/>
                  </a:schemeClr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'religion', 'science'</a:t>
            </a:r>
            <a:r>
              <a:rPr lang="de-DE" altLang="zh-CN" dirty="0">
                <a:latin typeface="Perpetua" panose="02020502060401020303" pitchFamily="18" charset="0"/>
                <a:ea typeface="Microsoft Yi Baiti" panose="03000500000000000000" pitchFamily="66" charset="0"/>
              </a:rPr>
              <a:t>), ('cleanse', 'corrupt'), ('low', 'top'), (</a:t>
            </a:r>
            <a:r>
              <a:rPr lang="de-DE" altLang="zh-CN" dirty="0">
                <a:solidFill>
                  <a:srgbClr val="FF0000"/>
                </a:solidFill>
                <a:latin typeface="Perpetua" panose="02020502060401020303" pitchFamily="18" charset="0"/>
                <a:ea typeface="Microsoft Yi Baiti" panose="03000500000000000000" pitchFamily="66" charset="0"/>
              </a:rPr>
              <a:t>'home', 'work')]</a:t>
            </a:r>
            <a:endParaRPr lang="zh-CN" altLang="en-US" dirty="0">
              <a:solidFill>
                <a:srgbClr val="FF0000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0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Overview of generated antonym pairs</a:t>
            </a:r>
          </a:p>
        </p:txBody>
      </p:sp>
      <p:sp>
        <p:nvSpPr>
          <p:cNvPr id="36" name="Content Placeholder 30">
            <a:extLst>
              <a:ext uri="{FF2B5EF4-FFF2-40B4-BE49-F238E27FC236}">
                <a16:creationId xmlns:a16="http://schemas.microsoft.com/office/drawing/2014/main" id="{C0E7D2D9-172A-4520-9E73-CBD41F12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1537"/>
            <a:ext cx="65055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Randomly select 30 antonym pairs from final antonym pairs</a:t>
            </a:r>
          </a:p>
        </p:txBody>
      </p:sp>
      <p:pic>
        <p:nvPicPr>
          <p:cNvPr id="11" name="内容占位符 10" descr="一些文字和图片&#10;&#10;描述已自动生成">
            <a:extLst>
              <a:ext uri="{FF2B5EF4-FFF2-40B4-BE49-F238E27FC236}">
                <a16:creationId xmlns:a16="http://schemas.microsoft.com/office/drawing/2014/main" id="{1A2AE004-95A5-403E-B56E-58D6FF644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7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9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9FBA9-B31A-448A-8961-FBFC5AA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b="1"/>
              <a:t>Result of most similar words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1968E-8E01-4CB7-9BAA-A12F2649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altLang="en-US" sz="1800">
              <a:latin typeface="Arial Unicode MS"/>
            </a:endParaRPr>
          </a:p>
          <a:p>
            <a:endParaRPr lang="en-US" altLang="en-US" sz="1800"/>
          </a:p>
          <a:p>
            <a:endParaRPr lang="en-US" altLang="en-US" sz="1800">
              <a:latin typeface="Arial" panose="020B0604020202020204" pitchFamily="34" charset="0"/>
            </a:endParaRPr>
          </a:p>
          <a:p>
            <a:endParaRPr lang="en-US" sz="1800"/>
          </a:p>
        </p:txBody>
      </p:sp>
      <p:pic>
        <p:nvPicPr>
          <p:cNvPr id="18" name="图片 17" descr="一些文字和图片&#10;&#10;描述已自动生成">
            <a:extLst>
              <a:ext uri="{FF2B5EF4-FFF2-40B4-BE49-F238E27FC236}">
                <a16:creationId xmlns:a16="http://schemas.microsoft.com/office/drawing/2014/main" id="{56C67CD1-F5DF-4F56-AB7A-16E3C022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0" y="3070282"/>
            <a:ext cx="3846522" cy="2538704"/>
          </a:xfrm>
          <a:prstGeom prst="rect">
            <a:avLst/>
          </a:prstGeom>
        </p:spPr>
      </p:pic>
      <p:pic>
        <p:nvPicPr>
          <p:cNvPr id="39" name="图片 38" descr="手机屏幕的截图&#10;&#10;描述已自动生成">
            <a:extLst>
              <a:ext uri="{FF2B5EF4-FFF2-40B4-BE49-F238E27FC236}">
                <a16:creationId xmlns:a16="http://schemas.microsoft.com/office/drawing/2014/main" id="{18CB69F3-1921-4782-9E4E-282B7B0C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49" y="3070282"/>
            <a:ext cx="3846521" cy="2538703"/>
          </a:xfrm>
          <a:prstGeom prst="rect">
            <a:avLst/>
          </a:prstGeom>
        </p:spPr>
      </p:pic>
      <p:pic>
        <p:nvPicPr>
          <p:cNvPr id="20" name="图片 19" descr="图片包含 文字, 游戏机&#10;&#10;描述已自动生成">
            <a:extLst>
              <a:ext uri="{FF2B5EF4-FFF2-40B4-BE49-F238E27FC236}">
                <a16:creationId xmlns:a16="http://schemas.microsoft.com/office/drawing/2014/main" id="{C0180C1F-BD79-4B5D-B27F-FA56088A9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87" y="3070282"/>
            <a:ext cx="3870134" cy="2525261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9D53B81-E0AC-475D-A37F-DF58ADC9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680045-7709-48DC-AAF5-9FC15E1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F12505-EB4D-4DB4-8C4D-408000BA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AAF8366-4613-4F08-99E3-F5F5CAFC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997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C28AEA-9679-4311-ABBA-93A9105B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6D6E67-6903-4874-BDEA-84DB0A1B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D595499-015E-4FF1-A110-F65A8F75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F4BE29C8-4015-4F5A-8AD0-C0A12F4CE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7" b="9441"/>
          <a:stretch/>
        </p:blipFill>
        <p:spPr>
          <a:xfrm>
            <a:off x="160885" y="-80812"/>
            <a:ext cx="121920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5" y="-4612"/>
            <a:ext cx="3212386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 dirty="0"/>
              <a:t>All country visualization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85" y="981432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Before polar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5685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5FC001B4-4CCF-4F69-A71D-C0652F5FF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8"/>
          <a:stretch/>
        </p:blipFill>
        <p:spPr>
          <a:xfrm>
            <a:off x="-1" y="77470"/>
            <a:ext cx="121920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343CFF-447E-4ADC-98F5-8A06C955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10" y="-85118"/>
            <a:ext cx="3212386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 dirty="0"/>
              <a:t>All country visualization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AE6EB-6E30-41B3-B7E0-30C5D8086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334" y="0"/>
            <a:ext cx="2228641" cy="1185353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After polar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08601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内容占位符 23" descr="手机截图图社交软件的地图&#10;&#10;描述已自动生成">
            <a:extLst>
              <a:ext uri="{FF2B5EF4-FFF2-40B4-BE49-F238E27FC236}">
                <a16:creationId xmlns:a16="http://schemas.microsoft.com/office/drawing/2014/main" id="{5EBE29F8-099D-4707-A66A-A9D222CD7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-220817"/>
            <a:ext cx="10566400" cy="7175409"/>
          </a:xfr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DDBA654-9D6F-4D9A-8C2A-0B2CD57FE404}"/>
              </a:ext>
            </a:extLst>
          </p:cNvPr>
          <p:cNvSpPr txBox="1"/>
          <p:nvPr/>
        </p:nvSpPr>
        <p:spPr>
          <a:xfrm>
            <a:off x="1495425" y="609600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Country visualization after polar (using original antonyms)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92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9098E-0E56-4F15-BF0C-7F854811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2273808" cy="518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dirty="0"/>
              <a:t>England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B22A2CE-5DFC-46FF-8C28-7F2A6339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endParaRPr lang="zh-CN" altLang="en-US" sz="1800"/>
          </a:p>
        </p:txBody>
      </p:sp>
      <p:pic>
        <p:nvPicPr>
          <p:cNvPr id="7" name="图片 6" descr="图片包含 室内, 桌子, 游戏机&#10;&#10;描述已自动生成">
            <a:extLst>
              <a:ext uri="{FF2B5EF4-FFF2-40B4-BE49-F238E27FC236}">
                <a16:creationId xmlns:a16="http://schemas.microsoft.com/office/drawing/2014/main" id="{50105582-4FD7-4F3C-9CFE-244DB1416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5" y="2514600"/>
            <a:ext cx="5108060" cy="3818274"/>
          </a:xfrm>
          <a:prstGeom prst="rect">
            <a:avLst/>
          </a:prstGeom>
        </p:spPr>
      </p:pic>
      <p:pic>
        <p:nvPicPr>
          <p:cNvPr id="4" name="图片 3" descr="图片包含 书, 游戏机, 桌子&#10;&#10;描述已自动生成">
            <a:extLst>
              <a:ext uri="{FF2B5EF4-FFF2-40B4-BE49-F238E27FC236}">
                <a16:creationId xmlns:a16="http://schemas.microsoft.com/office/drawing/2014/main" id="{CF83FCD6-0D90-4442-B3A8-8435BC1A2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9" y="232774"/>
            <a:ext cx="4326980" cy="3191146"/>
          </a:xfrm>
          <a:prstGeom prst="rect">
            <a:avLst/>
          </a:prstGeom>
        </p:spPr>
      </p:pic>
      <p:pic>
        <p:nvPicPr>
          <p:cNvPr id="9" name="图片 8" descr="图片包含 游戏机, 不同&#10;&#10;描述已自动生成">
            <a:extLst>
              <a:ext uri="{FF2B5EF4-FFF2-40B4-BE49-F238E27FC236}">
                <a16:creationId xmlns:a16="http://schemas.microsoft.com/office/drawing/2014/main" id="{CA0D12F2-E303-4747-85A8-23776558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19" y="3434081"/>
            <a:ext cx="4326980" cy="27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41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27960" cy="606298"/>
          </a:xfrm>
        </p:spPr>
        <p:txBody>
          <a:bodyPr>
            <a:normAutofit fontScale="90000"/>
          </a:bodyPr>
          <a:lstStyle/>
          <a:p>
            <a:r>
              <a:rPr lang="en-US" dirty="0"/>
              <a:t>Germany</a:t>
            </a:r>
          </a:p>
        </p:txBody>
      </p:sp>
      <p:pic>
        <p:nvPicPr>
          <p:cNvPr id="7" name="内容占位符 6" descr="图片包含 不同, 游戏机, 束, 满&#10;&#10;描述已自动生成">
            <a:extLst>
              <a:ext uri="{FF2B5EF4-FFF2-40B4-BE49-F238E27FC236}">
                <a16:creationId xmlns:a16="http://schemas.microsoft.com/office/drawing/2014/main" id="{265DED1D-1B51-4674-8F4D-9BFBCA6A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7" y="2539265"/>
            <a:ext cx="6016664" cy="3890813"/>
          </a:xfr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EF85BD52-9460-4E78-AC55-CB4FDCC68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34" y="3175886"/>
            <a:ext cx="4612460" cy="3254192"/>
          </a:xfrm>
          <a:prstGeom prst="rect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38662005-F594-498E-BCAD-A1C251657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34" y="176168"/>
            <a:ext cx="4612460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2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Antonyms from scratch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selects a category (e.g. Countries)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Wikipedia for entries from this category (e.g. Germany)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Retrieve Wikipedia articles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 up antonyms for each word used in the article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word- antonym pair to set of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Top n (e.g. 300) pairs with “Orthogonality maximization” (from POLAR)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Transfer model into Polar space (from POLAR)</a:t>
            </a:r>
          </a:p>
        </p:txBody>
      </p:sp>
    </p:spTree>
    <p:extLst>
      <p:ext uri="{BB962C8B-B14F-4D97-AF65-F5344CB8AC3E}">
        <p14:creationId xmlns:p14="http://schemas.microsoft.com/office/powerpoint/2010/main" val="79504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2C81-8514-46AC-8C9E-452FD6B9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0" y="4805679"/>
            <a:ext cx="3441324" cy="8809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China</a:t>
            </a:r>
          </a:p>
        </p:txBody>
      </p:sp>
      <p:pic>
        <p:nvPicPr>
          <p:cNvPr id="7" name="内容占位符 6" descr="图片包含 大, 白色, 游戏机&#10;&#10;描述已自动生成">
            <a:extLst>
              <a:ext uri="{FF2B5EF4-FFF2-40B4-BE49-F238E27FC236}">
                <a16:creationId xmlns:a16="http://schemas.microsoft.com/office/drawing/2014/main" id="{2E30437B-6AF8-44EE-9101-32BB91996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" y="93061"/>
            <a:ext cx="4211974" cy="3116860"/>
          </a:xfrm>
          <a:prstGeom prst="rect">
            <a:avLst/>
          </a:prstGeom>
        </p:spPr>
      </p:pic>
      <p:pic>
        <p:nvPicPr>
          <p:cNvPr id="9" name="图片 8" descr="图片包含 室内, 游戏机, 书, 不同&#10;&#10;描述已自动生成">
            <a:extLst>
              <a:ext uri="{FF2B5EF4-FFF2-40B4-BE49-F238E27FC236}">
                <a16:creationId xmlns:a16="http://schemas.microsoft.com/office/drawing/2014/main" id="{2D71E216-AB9A-4EAF-A904-04C19914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" y="3236182"/>
            <a:ext cx="4583360" cy="3437519"/>
          </a:xfrm>
          <a:prstGeom prst="rect">
            <a:avLst/>
          </a:prstGeom>
        </p:spPr>
      </p:pic>
      <p:pic>
        <p:nvPicPr>
          <p:cNvPr id="11" name="图片 10" descr="图片包含 不同, 游戏机, 电脑, 束&#10;&#10;描述已自动生成">
            <a:extLst>
              <a:ext uri="{FF2B5EF4-FFF2-40B4-BE49-F238E27FC236}">
                <a16:creationId xmlns:a16="http://schemas.microsoft.com/office/drawing/2014/main" id="{B1BA8E2D-4CFA-420F-B7DF-BB232AFEF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66" y="93061"/>
            <a:ext cx="5603240" cy="35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4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A4822-22B0-4A9A-97B8-B928818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 have also done some experiment for topic “food” and “music”.</a:t>
            </a:r>
          </a:p>
          <a:p>
            <a:pPr marL="0" indent="0">
              <a:buNone/>
            </a:pPr>
            <a:r>
              <a:rPr lang="en-US" altLang="zh-CN" dirty="0"/>
              <a:t>And I	compared the results between using </a:t>
            </a:r>
            <a:r>
              <a:rPr lang="en-US" altLang="zh-CN" dirty="0">
                <a:solidFill>
                  <a:srgbClr val="FF0000"/>
                </a:solidFill>
              </a:rPr>
              <a:t>generated antonyms </a:t>
            </a:r>
            <a:r>
              <a:rPr lang="en-US" altLang="zh-CN" dirty="0"/>
              <a:t>and using </a:t>
            </a:r>
            <a:r>
              <a:rPr lang="en-US" altLang="zh-CN" dirty="0">
                <a:solidFill>
                  <a:srgbClr val="FF0000"/>
                </a:solidFill>
              </a:rPr>
              <a:t>original antonyms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en-US" altLang="zh-CN" dirty="0"/>
              <a:t>I also compared the result </a:t>
            </a:r>
            <a:r>
              <a:rPr lang="en-US" altLang="zh-CN" dirty="0">
                <a:solidFill>
                  <a:srgbClr val="FF0000"/>
                </a:solidFill>
              </a:rPr>
              <a:t>before polar transformation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after polar transformation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80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conclusions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A4822-22B0-4A9A-97B8-B9288189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 quality of results is depending on the quality of antonym pairs</a:t>
            </a:r>
          </a:p>
          <a:p>
            <a:r>
              <a:rPr lang="en-US" altLang="zh-CN" dirty="0"/>
              <a:t>2. The more different aspects antonym pairs contain, the better result it has </a:t>
            </a:r>
            <a:r>
              <a:rPr lang="en-US" altLang="zh-CN" sz="2400" dirty="0"/>
              <a:t>(</a:t>
            </a:r>
            <a:r>
              <a:rPr lang="en-US" altLang="zh-CN" sz="2400" i="1" dirty="0"/>
              <a:t>e.g. original antonyms works better than generated antonyms</a:t>
            </a:r>
            <a:r>
              <a:rPr lang="en-US" altLang="zh-CN" sz="2400" dirty="0"/>
              <a:t>)</a:t>
            </a:r>
          </a:p>
          <a:p>
            <a:r>
              <a:rPr lang="en-US" altLang="zh-CN" dirty="0"/>
              <a:t>3. The root antonym is very important, it limited the final generated antonyms and influenced the final results</a:t>
            </a:r>
          </a:p>
          <a:p>
            <a:r>
              <a:rPr lang="en-US" altLang="zh-CN" dirty="0"/>
              <a:t>4. Sometimes the generated antonyms is “bad”, it contains some general antonym pairs like (big, small) (bad, good)…</a:t>
            </a:r>
          </a:p>
          <a:p>
            <a:r>
              <a:rPr lang="en-US" altLang="zh-CN" dirty="0"/>
              <a:t>5. Sometimes the polar transformation works bad. </a:t>
            </a:r>
            <a:r>
              <a:rPr lang="en-US" altLang="zh-CN" sz="2400" i="1" dirty="0"/>
              <a:t>(e.g. when search most similar words in trained model)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0197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FAA34-4E5E-487B-99CF-8DB1198E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ABEB7-3A79-4239-9AAC-4C1CB3C4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8"/>
            <a:ext cx="10515600" cy="14811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Start with hardcoded 50 antonyms</a:t>
            </a:r>
          </a:p>
          <a:p>
            <a:r>
              <a:rPr lang="en-US" dirty="0"/>
              <a:t>Instead of using synonyms, use similar words and look up their antonyms from </a:t>
            </a:r>
            <a:r>
              <a:rPr lang="en-US" dirty="0">
                <a:hlinkClick r:id="rId2"/>
              </a:rPr>
              <a:t>www.synonyms.com</a:t>
            </a:r>
            <a:endParaRPr lang="en-US" dirty="0"/>
          </a:p>
          <a:p>
            <a:r>
              <a:rPr lang="en-US" dirty="0"/>
              <a:t>word2vec.wv.most_similar('</a:t>
            </a:r>
            <a:r>
              <a:rPr lang="en-US" dirty="0" err="1"/>
              <a:t>america</a:t>
            </a:r>
            <a:r>
              <a:rPr lang="en-US" dirty="0"/>
              <a:t>')</a:t>
            </a:r>
          </a:p>
          <a:p>
            <a:r>
              <a:rPr lang="en-US" dirty="0"/>
              <a:t>Example: ("salty", "sweet")</a:t>
            </a:r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34AA00-2259-48EB-9681-96DDFEF16696}"/>
              </a:ext>
            </a:extLst>
          </p:cNvPr>
          <p:cNvSpPr txBox="1"/>
          <p:nvPr/>
        </p:nvSpPr>
        <p:spPr>
          <a:xfrm>
            <a:off x="838200" y="3199666"/>
            <a:ext cx="5257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Using word2vec.wv.most_similar()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[('salty', 'sweet'), ('tangy', 'sweet'),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</a:t>
            </a:r>
            <a:r>
              <a:rPr lang="en-US" altLang="en-US" dirty="0" err="1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savoury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', 'tasteless')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('pungent', 'tasteless’)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('fruity', 'sane'),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('fruity', 'tasteless')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('sour', 'tasteless'), ('sour', 'fragrant'),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('sour', 'sweet')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('sour', 'cloying'), ('sour', 'harmonious'), ('sour', 'syrupy'), ('sour', 'sweeten'), ('sour', 'honeyed'), ('sour', 'luscious'), ('sour', 'wholesome'), ('sour', 'untainted'),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('spicy', 'tasteless')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, ('spicy', 'cold'), ('spicy', 'dull’)]</a:t>
            </a:r>
            <a:r>
              <a:rPr lang="en-US" altLang="en-US" sz="1400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Pungent: having a sharply strong taste or smell.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tangy flavor: or smell is one that is sharp, especially a flavor like that of lemon juice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4F6714-9F31-4706-974D-127CD7C9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9E2F259-52A6-42CF-B485-76336FA4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462516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8FA59A-E965-49B1-8759-A8EFC51F6348}"/>
              </a:ext>
            </a:extLst>
          </p:cNvPr>
          <p:cNvSpPr txBox="1"/>
          <p:nvPr/>
        </p:nvSpPr>
        <p:spPr>
          <a:xfrm>
            <a:off x="5821324" y="3314550"/>
            <a:ext cx="611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Using synonyms: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[('sweetness', 'unpleasantness')]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246B2-C9F7-4238-83E0-22662DB8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Still, generated antonyms are too general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94220-35D0-4B54-B292-642366D3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('boggy', 'dry') ('downy', 'hard') ('conciliatory', 'cutting') ('bounded', 'immeasurable') ('dim', 'white') ('evaporated', 'liquid') ('purple', 'yellow') ('unexploded', 'unloaded') ('pleasing', 'ugly') ('broken', 'entire') ('loaded', 'unloaded') ('company', 'loneliness') ('comfortable', 'warm') ('loathsome', 'wholesome') ('entirety', 'grain') ('green', 'red') ('shell', 'soft') ('finite', 'immeasurable') ('brief', 'immeasurable')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('dried', 'wet')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('excellent', 'inferior') ('dappled', 'plain') ('lovely', 'ugly')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('freezing', 'hot')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('neutral', 'pink') ('tall', 'thick')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('processed', 'unprocessed')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('empty', 'rich') ('aggregate', 'grain') ('coarse', 'delicious') </a:t>
            </a:r>
            <a:r>
              <a:rPr lang="en-US" altLang="en-US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('preserved', 'unprocessed')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('insoluble', 'liquid') ('metal', 'nonmetal')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88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DC45C2-EFCA-46A5-AA5B-A8A4B945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5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USA</a:t>
            </a:r>
          </a:p>
        </p:txBody>
      </p:sp>
      <p:pic>
        <p:nvPicPr>
          <p:cNvPr id="8" name="Inhaltsplatzhalter 7" descr="Ein Bild, das groß, Personen, rot enthält.&#10;&#10;Automatisch generierte Beschreibung">
            <a:extLst>
              <a:ext uri="{FF2B5EF4-FFF2-40B4-BE49-F238E27FC236}">
                <a16:creationId xmlns:a16="http://schemas.microsoft.com/office/drawing/2014/main" id="{F911E9C6-38B9-4BA8-9120-4C1F9A2C65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" y="1825625"/>
            <a:ext cx="3160033" cy="4351338"/>
          </a:xfrm>
        </p:spPr>
      </p:pic>
      <p:pic>
        <p:nvPicPr>
          <p:cNvPr id="10" name="Inhaltsplatzhalter 9" descr="Ein Bild, das weiß enthält.&#10;&#10;Automatisch generierte Beschreibung">
            <a:extLst>
              <a:ext uri="{FF2B5EF4-FFF2-40B4-BE49-F238E27FC236}">
                <a16:creationId xmlns:a16="http://schemas.microsoft.com/office/drawing/2014/main" id="{29B246A0-0AB2-4015-AF25-CE62AFE657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65" y="1825625"/>
            <a:ext cx="3154440" cy="4351338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89AAF12-9229-4473-89C4-42DEC6D1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593" y="1911623"/>
            <a:ext cx="3305852" cy="449850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2D96892-E49C-42B5-BB86-8689AD897AB2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1250574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1CD96-CF86-4036-8A82-FA96FE6B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4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GERMANY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CC4F24-52A4-48BF-926A-EA1E6363F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72" y="1690688"/>
            <a:ext cx="3187998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45EC427-6FFE-496C-A8E0-78F3F3C0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46" y="1782148"/>
            <a:ext cx="4168751" cy="43513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1E6D2D-054A-4ADD-855C-734AADCF6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25" y="1909503"/>
            <a:ext cx="3081492" cy="435133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440401C-05AB-4BFD-B4E0-80F1A4B6E8C0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6389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4EA61-4224-4009-B66B-33AD7ACF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China</a:t>
            </a:r>
          </a:p>
        </p:txBody>
      </p:sp>
      <p:pic>
        <p:nvPicPr>
          <p:cNvPr id="5" name="Inhaltsplatzhalter 4" descr="Ein Bild, das Computer, Laptop, groß, weiß enthält.&#10;&#10;Automatisch generierte Beschreibung">
            <a:extLst>
              <a:ext uri="{FF2B5EF4-FFF2-40B4-BE49-F238E27FC236}">
                <a16:creationId xmlns:a16="http://schemas.microsoft.com/office/drawing/2014/main" id="{B388E2A2-98BB-40B4-9B1E-9D0C73C37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" y="1611021"/>
            <a:ext cx="3342006" cy="4351338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1302222-9B75-455F-BC8A-C7155736A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6" y="1474912"/>
            <a:ext cx="4338248" cy="44874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3AF68-A3D1-4F64-9C58-2A680024D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512" y="1922204"/>
            <a:ext cx="2860699" cy="404015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618AC26-67F4-4CE6-B06F-38527A1719EA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231266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5F162-6725-400E-BC0D-53EA1B65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65" y="643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Steak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B7B3E7-E1EF-4E63-B51B-2679B60E2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5" y="1690688"/>
            <a:ext cx="4200327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F6B7B0D-A9FE-4992-9228-1271C872D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02" y="1690688"/>
            <a:ext cx="3140587" cy="4440140"/>
          </a:xfrm>
          <a:prstGeom prst="rect">
            <a:avLst/>
          </a:prstGeom>
        </p:spPr>
      </p:pic>
      <p:pic>
        <p:nvPicPr>
          <p:cNvPr id="9" name="Grafik 8" descr="Ein Bild, das weiß enthält.&#10;&#10;Automatisch generierte Beschreibung">
            <a:extLst>
              <a:ext uri="{FF2B5EF4-FFF2-40B4-BE49-F238E27FC236}">
                <a16:creationId xmlns:a16="http://schemas.microsoft.com/office/drawing/2014/main" id="{B7072B2F-A808-442B-A7CA-4BDF713EA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08" y="1690688"/>
            <a:ext cx="3616783" cy="496034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06B699D-5BC7-4602-B667-1C5D2E58ACC6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13023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92B10-1BB1-4CF8-8642-E5605291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Banana</a:t>
            </a:r>
          </a:p>
        </p:txBody>
      </p:sp>
      <p:pic>
        <p:nvPicPr>
          <p:cNvPr id="5" name="Inhaltsplatzhalter 4" descr="Ein Bild, das Auto, groß, Personen, weiß enthält.&#10;&#10;Automatisch generierte Beschreibung">
            <a:extLst>
              <a:ext uri="{FF2B5EF4-FFF2-40B4-BE49-F238E27FC236}">
                <a16:creationId xmlns:a16="http://schemas.microsoft.com/office/drawing/2014/main" id="{3DD3A901-0027-4172-9C37-9AE5540E2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254"/>
            <a:ext cx="3218411" cy="4351338"/>
          </a:xfrm>
        </p:spPr>
      </p:pic>
      <p:pic>
        <p:nvPicPr>
          <p:cNvPr id="7" name="Grafik 6" descr="Ein Bild, das Personen, Computer, weiß enthält.&#10;&#10;Automatisch generierte Beschreibung">
            <a:extLst>
              <a:ext uri="{FF2B5EF4-FFF2-40B4-BE49-F238E27FC236}">
                <a16:creationId xmlns:a16="http://schemas.microsoft.com/office/drawing/2014/main" id="{E8EABCDD-A946-4511-A318-4E8F08D25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72" y="1829945"/>
            <a:ext cx="3510582" cy="4916087"/>
          </a:xfrm>
          <a:prstGeom prst="rect">
            <a:avLst/>
          </a:prstGeom>
        </p:spPr>
      </p:pic>
      <p:pic>
        <p:nvPicPr>
          <p:cNvPr id="9" name="Grafik 8" descr="Ein Bild, das Personen enthält.&#10;&#10;Automatisch generierte Beschreibung">
            <a:extLst>
              <a:ext uri="{FF2B5EF4-FFF2-40B4-BE49-F238E27FC236}">
                <a16:creationId xmlns:a16="http://schemas.microsoft.com/office/drawing/2014/main" id="{F48964C5-25A6-4FD1-8752-B6F29BDDA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88" y="1702268"/>
            <a:ext cx="3688926" cy="49038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F873325-E113-435B-9700-B6B98B9CF034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69415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9FBA9-B31A-448A-8961-FBFC5AA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8"/>
            <a:ext cx="10515600" cy="1325563"/>
          </a:xfrm>
        </p:spPr>
        <p:txBody>
          <a:bodyPr/>
          <a:lstStyle/>
          <a:p>
            <a:r>
              <a:rPr lang="en-US" dirty="0"/>
              <a:t>Example Countries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01968E-8E01-4CB7-9BAA-A12F2649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571"/>
            <a:ext cx="10515600" cy="4935392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Used Wikipedia pages of Countries with biggest GDP</a:t>
            </a:r>
          </a:p>
          <a:p>
            <a:r>
              <a:rPr lang="en-US" sz="2400" dirty="0"/>
              <a:t>United States, China, Japan, Germany, United Kingdom, France, India, Italy, Canada, Russia</a:t>
            </a:r>
          </a:p>
          <a:p>
            <a:r>
              <a:rPr lang="en-US" sz="2400" dirty="0"/>
              <a:t>Generated Antonym pairs:  1677 (adding more countries didn’t increase this Number too much)</a:t>
            </a:r>
          </a:p>
          <a:p>
            <a:r>
              <a:rPr lang="en-US" sz="2400" dirty="0"/>
              <a:t>Applied Polar with 300 Dimensions</a:t>
            </a:r>
          </a:p>
          <a:p>
            <a:endParaRPr lang="en-US" sz="2400" dirty="0"/>
          </a:p>
          <a:p>
            <a:r>
              <a:rPr lang="en-US" sz="2400" dirty="0"/>
              <a:t>First observation: </a:t>
            </a:r>
            <a:r>
              <a:rPr lang="en-US" sz="2400" b="1" dirty="0"/>
              <a:t>Most</a:t>
            </a:r>
            <a:r>
              <a:rPr lang="en-US" sz="2400" dirty="0"/>
              <a:t> generated antonyms are very general and non-expressive for the category, e.g.</a:t>
            </a:r>
          </a:p>
          <a:p>
            <a:pPr lvl="1"/>
            <a:r>
              <a:rPr lang="en-US" altLang="en-US" sz="2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('known', 'unknown'), ('equal', 'differ'), ('central', 'peripheral'),('major', 'minor'), ('square', 'round'), ('straight', 'crooked'), ('most', 'fewest'), ('most', 'least'), (</a:t>
            </a:r>
            <a:r>
              <a:rPr lang="en-US" altLang="en-US" sz="2600" i="1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'uppercase</a:t>
            </a:r>
            <a:r>
              <a:rPr lang="en-US" altLang="en-US" sz="2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', 'lowercase'), ('new', 'old'), ('new', 'worn'), ('least', 'most’) ('notice', 'ignore'), ('marked', 'unmarked'), ('worsen', 'better'), ('refuse', 'accept'), </a:t>
            </a:r>
          </a:p>
          <a:p>
            <a:r>
              <a:rPr lang="en-US" altLang="en-US" sz="2400" dirty="0">
                <a:latin typeface="Arial Unicode MS"/>
              </a:rPr>
              <a:t>However, </a:t>
            </a:r>
            <a:r>
              <a:rPr lang="en-US" altLang="en-US" sz="2400" i="1" dirty="0">
                <a:latin typeface="Arial Unicode MS"/>
              </a:rPr>
              <a:t>some</a:t>
            </a:r>
            <a:r>
              <a:rPr lang="en-US" altLang="en-US" sz="2400" dirty="0">
                <a:latin typeface="Arial Unicode MS"/>
              </a:rPr>
              <a:t> interesting ones: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('north', 'south’), ('urban', 'rural'),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('military', 'civilian'),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('nuclear', 'conventional'),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('civil', 'uncivil'),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('war', 'peace'),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('export', 'import')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4800" dirty="0">
              <a:latin typeface="Arial" panose="020B0604020202020204" pitchFamily="34" charset="0"/>
            </a:endParaRPr>
          </a:p>
          <a:p>
            <a:endParaRPr lang="en-US" altLang="en-US" sz="48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endParaRPr lang="en-US" altLang="en-US" sz="1100" dirty="0">
              <a:solidFill>
                <a:srgbClr val="000000"/>
              </a:solidFill>
              <a:latin typeface="Arial Unicode MS"/>
            </a:endParaRPr>
          </a:p>
          <a:p>
            <a:endParaRPr lang="en-US" altLang="en-US" sz="1100" dirty="0"/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C28AEA-9679-4311-ABBA-93A9105B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6D6E67-6903-4874-BDEA-84DB0A1B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9D53B81-E0AC-475D-A37F-DF58ADC9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680045-7709-48DC-AAF5-9FC15E11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6F12505-EB4D-4DB4-8C4D-408000BA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AAF8366-4613-4F08-99E3-F5F5CAFC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997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D595499-015E-4FF1-A110-F65A8F75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0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14D0E-1795-40BE-91B9-CBD758E9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20" y="746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Cake</a:t>
            </a:r>
          </a:p>
        </p:txBody>
      </p:sp>
      <p:pic>
        <p:nvPicPr>
          <p:cNvPr id="5" name="Inhaltsplatzhalter 4" descr="Ein Bild, das draußen, Auto, groß, Personen enthält.&#10;&#10;Automatisch generierte Beschreibung">
            <a:extLst>
              <a:ext uri="{FF2B5EF4-FFF2-40B4-BE49-F238E27FC236}">
                <a16:creationId xmlns:a16="http://schemas.microsoft.com/office/drawing/2014/main" id="{31273AEC-2BB6-4019-BFA1-6947A6258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2" y="1946923"/>
            <a:ext cx="3045936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05DEC2-74BC-4A9A-8F4C-4C0F83B1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58" y="1988911"/>
            <a:ext cx="3241083" cy="4695027"/>
          </a:xfrm>
          <a:prstGeom prst="rect">
            <a:avLst/>
          </a:prstGeom>
        </p:spPr>
      </p:pic>
      <p:pic>
        <p:nvPicPr>
          <p:cNvPr id="9" name="Grafik 8" descr="Ein Bild, das Auto, Personen, groß, weiß enthält.&#10;&#10;Automatisch generierte Beschreibung">
            <a:extLst>
              <a:ext uri="{FF2B5EF4-FFF2-40B4-BE49-F238E27FC236}">
                <a16:creationId xmlns:a16="http://schemas.microsoft.com/office/drawing/2014/main" id="{AA4D75CE-ADA0-4CCB-BAF3-E33D54FCD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288" y="2174033"/>
            <a:ext cx="3318712" cy="46093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29D6CB-A371-41D2-B83C-3B4AEED439DC}"/>
              </a:ext>
            </a:extLst>
          </p:cNvPr>
          <p:cNvSpPr txBox="1"/>
          <p:nvPr/>
        </p:nvSpPr>
        <p:spPr>
          <a:xfrm>
            <a:off x="788565" y="1115736"/>
            <a:ext cx="100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Polar:				50 Hardcoded		Extended</a:t>
            </a:r>
          </a:p>
        </p:txBody>
      </p:sp>
    </p:spTree>
    <p:extLst>
      <p:ext uri="{BB962C8B-B14F-4D97-AF65-F5344CB8AC3E}">
        <p14:creationId xmlns:p14="http://schemas.microsoft.com/office/powerpoint/2010/main" val="323180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9098E-0E56-4F15-BF0C-7F854811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489E1C-4384-41B9-9FA9-7AA813318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25" y="365125"/>
            <a:ext cx="4193766" cy="5924649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A634A05-518B-4285-B913-F0BEB9E3F250}"/>
              </a:ext>
            </a:extLst>
          </p:cNvPr>
          <p:cNvSpPr/>
          <p:nvPr/>
        </p:nvSpPr>
        <p:spPr>
          <a:xfrm>
            <a:off x="3221372" y="1690688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064FE34-2504-4E51-BD1A-86A222748102}"/>
              </a:ext>
            </a:extLst>
          </p:cNvPr>
          <p:cNvSpPr/>
          <p:nvPr/>
        </p:nvSpPr>
        <p:spPr>
          <a:xfrm>
            <a:off x="3221371" y="3433501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0E5C775-5C44-4C0F-A7EC-AA6BB4EEA235}"/>
              </a:ext>
            </a:extLst>
          </p:cNvPr>
          <p:cNvSpPr/>
          <p:nvPr/>
        </p:nvSpPr>
        <p:spPr>
          <a:xfrm flipH="1">
            <a:off x="8789215" y="2398509"/>
            <a:ext cx="690345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52C81-8514-46AC-8C9E-452FD6B9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2CA055D-F191-4D34-8A89-8626B4939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48" y="365125"/>
            <a:ext cx="4647104" cy="6256995"/>
          </a:xfr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0273F9D-28AA-4C24-841A-41FDB71EE65A}"/>
              </a:ext>
            </a:extLst>
          </p:cNvPr>
          <p:cNvSpPr/>
          <p:nvPr/>
        </p:nvSpPr>
        <p:spPr>
          <a:xfrm flipH="1">
            <a:off x="8682605" y="1027906"/>
            <a:ext cx="72984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0C14A41-B22C-40BD-85F3-BB87335B74E5}"/>
              </a:ext>
            </a:extLst>
          </p:cNvPr>
          <p:cNvSpPr/>
          <p:nvPr/>
        </p:nvSpPr>
        <p:spPr>
          <a:xfrm>
            <a:off x="2863442" y="2904995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74F96C4-B8DF-4231-A10B-E2A0F84797C6}"/>
              </a:ext>
            </a:extLst>
          </p:cNvPr>
          <p:cNvSpPr/>
          <p:nvPr/>
        </p:nvSpPr>
        <p:spPr>
          <a:xfrm>
            <a:off x="2863441" y="5421692"/>
            <a:ext cx="645953" cy="327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1633-5DA3-499D-A62C-F64D63E7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224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Can you guess the country? Probably not</a:t>
            </a:r>
          </a:p>
        </p:txBody>
      </p:sp>
      <p:pic>
        <p:nvPicPr>
          <p:cNvPr id="5" name="Inhaltsplatzhalter 4" descr="Ein Bild, das weiß enthält.&#10;&#10;Automatisch generierte Beschreibung">
            <a:extLst>
              <a:ext uri="{FF2B5EF4-FFF2-40B4-BE49-F238E27FC236}">
                <a16:creationId xmlns:a16="http://schemas.microsoft.com/office/drawing/2014/main" id="{9929DDDA-4359-4351-8B06-6946209B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14" y="290439"/>
            <a:ext cx="4460505" cy="6413401"/>
          </a:xfrm>
        </p:spPr>
      </p:pic>
    </p:spTree>
    <p:extLst>
      <p:ext uri="{BB962C8B-B14F-4D97-AF65-F5344CB8AC3E}">
        <p14:creationId xmlns:p14="http://schemas.microsoft.com/office/powerpoint/2010/main" val="98956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3AC02-76A4-46AA-BF20-6AB8CE7E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for music genres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3F41A-4C8A-4FB5-A6CA-0EFB62035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554" y="2308524"/>
            <a:ext cx="10630967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  <a:ea typeface="Courier New" panose="02070309020205020404" pitchFamily="49" charset="0"/>
              </a:rPr>
              <a:t>We marked in </a:t>
            </a:r>
            <a:r>
              <a:rPr lang="en-US" altLang="en-US" sz="2000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red</a:t>
            </a:r>
            <a:r>
              <a:rPr lang="en-US" altLang="en-US" sz="2000" dirty="0">
                <a:latin typeface="Arial Unicode MS"/>
                <a:ea typeface="Courier New" panose="02070309020205020404" pitchFamily="49" charset="0"/>
              </a:rPr>
              <a:t> the pairs we think are interesting: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('popular', 'unpopular'), ('like', 'dislike')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('like', 'unlike'),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('traditional', 'nontraditional'),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('equal', 'differ'), ('most', 'fewest'), ('most', 'least'), ('on', 'off’),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('western', 'eastern')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('many', 'few'), ('deviate', 'conform'), ('take', 'give'), ('accept', 'refuse'), ('necessitate', 'obviate'), ('consume', 'abstain'), ('claim', 'disclaim’), 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'sound', 'silence')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('have', 'lack'),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('new', 'old')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('new', 'worn'), ('adopted', 'native'), ('record', 'erase'), ('studio', 'location'), ('particular', 'general'), ('specific', 'general’),  ('specific', 'nonspecific'), ('used', 'misused'), ('general', 'particular'), ('general', 'specific'), ('general', 'local'), ('more', 'less'), ('more', 'fewer'), ('familiar', 'unfamiliar'), ('familiar', 'strange’), ('win', 'lose'), ('gain', 'reduce'),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'popularity', 'unpopularity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'), ('powerful', 'powerless'), ('appearance', 'disappearance'), ('late', 'early'), ('begin', 'end'), ('start', 'stop'), ('cover', 'uncover’)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5AA07-2C04-4A90-B333-2CE6F5D1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437"/>
            <a:ext cx="10515600" cy="1325563"/>
          </a:xfrm>
        </p:spPr>
        <p:txBody>
          <a:bodyPr/>
          <a:lstStyle/>
          <a:p>
            <a:r>
              <a:rPr lang="en-US" dirty="0"/>
              <a:t>First Conclusion: We need some “Guidance”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019AF-E97D-4664-B0E7-9FBB96A60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279"/>
            <a:ext cx="10515600" cy="9511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“Hard code“ 50 specialized pairs for each category</a:t>
            </a:r>
          </a:p>
          <a:p>
            <a:r>
              <a:rPr lang="en-US" dirty="0"/>
              <a:t>Example Country: Observation: Many don’t have “real” antonyms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41D961-6975-4DAB-B1AC-204E6915C720}"/>
              </a:ext>
            </a:extLst>
          </p:cNvPr>
          <p:cNvSpPr txBox="1"/>
          <p:nvPr/>
        </p:nvSpPr>
        <p:spPr>
          <a:xfrm>
            <a:off x="730367" y="1661019"/>
            <a:ext cx="27767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Geographic</a:t>
            </a:r>
          </a:p>
          <a:p>
            <a:r>
              <a:rPr lang="en-US" dirty="0"/>
              <a:t>east west</a:t>
            </a:r>
          </a:p>
          <a:p>
            <a:r>
              <a:rPr lang="en-US" dirty="0"/>
              <a:t>north south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europa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asia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america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eurasien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africa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australia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scandinavian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baltic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america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russia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america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china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russia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china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atlantic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pacific</a:t>
            </a:r>
          </a:p>
          <a:p>
            <a:endParaRPr lang="en-US" dirty="0"/>
          </a:p>
          <a:p>
            <a:r>
              <a:rPr lang="en-US" b="1" dirty="0"/>
              <a:t>Language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latino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hispanic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english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russian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english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chinese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english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spanish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spanish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portuguese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8A2132-AD93-4CD7-8029-74BB1093BBF4}"/>
              </a:ext>
            </a:extLst>
          </p:cNvPr>
          <p:cNvSpPr txBox="1"/>
          <p:nvPr/>
        </p:nvSpPr>
        <p:spPr>
          <a:xfrm>
            <a:off x="3704001" y="1661019"/>
            <a:ext cx="27767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Landscape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ocean land</a:t>
            </a:r>
          </a:p>
          <a:p>
            <a:r>
              <a:rPr lang="en-US" dirty="0"/>
              <a:t>large small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arctic</a:t>
            </a:r>
            <a:r>
              <a:rPr lang="en-US" dirty="0"/>
              <a:t> southern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island neighbor</a:t>
            </a:r>
          </a:p>
          <a:p>
            <a:r>
              <a:rPr lang="en-US" dirty="0"/>
              <a:t>flat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mountain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coast border</a:t>
            </a:r>
          </a:p>
          <a:p>
            <a:r>
              <a:rPr lang="en-US" dirty="0"/>
              <a:t>metropolitan rural</a:t>
            </a:r>
          </a:p>
          <a:p>
            <a:r>
              <a:rPr lang="en-US" dirty="0"/>
              <a:t>cityside countryside</a:t>
            </a:r>
          </a:p>
          <a:p>
            <a:r>
              <a:rPr lang="en-US" dirty="0"/>
              <a:t>big tiny</a:t>
            </a:r>
          </a:p>
          <a:p>
            <a:r>
              <a:rPr lang="en-US" dirty="0"/>
              <a:t>long wide</a:t>
            </a:r>
          </a:p>
          <a:p>
            <a:endParaRPr lang="en-US" dirty="0"/>
          </a:p>
          <a:p>
            <a:r>
              <a:rPr lang="en-US" b="1" dirty="0"/>
              <a:t>Colors:</a:t>
            </a:r>
          </a:p>
          <a:p>
            <a:r>
              <a:rPr lang="en-US" dirty="0"/>
              <a:t>black white</a:t>
            </a:r>
          </a:p>
          <a:p>
            <a:r>
              <a:rPr lang="en-US" dirty="0"/>
              <a:t>brown yellow</a:t>
            </a:r>
          </a:p>
          <a:p>
            <a:r>
              <a:rPr lang="en-US" dirty="0"/>
              <a:t>grey green</a:t>
            </a:r>
          </a:p>
          <a:p>
            <a:r>
              <a:rPr lang="en-US" dirty="0"/>
              <a:t>grey blue</a:t>
            </a:r>
          </a:p>
          <a:p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FC919A-A610-4688-8C88-A09689730808}"/>
              </a:ext>
            </a:extLst>
          </p:cNvPr>
          <p:cNvSpPr txBox="1"/>
          <p:nvPr/>
        </p:nvSpPr>
        <p:spPr>
          <a:xfrm>
            <a:off x="6319138" y="1661019"/>
            <a:ext cx="3296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Politics&amp; People:</a:t>
            </a:r>
          </a:p>
          <a:p>
            <a:r>
              <a:rPr lang="en-US" dirty="0"/>
              <a:t>civilized uncivilized</a:t>
            </a:r>
          </a:p>
          <a:p>
            <a:r>
              <a:rPr lang="en-US" dirty="0"/>
              <a:t>modern traditional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catholic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muslim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catholic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buddhism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hindi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muslim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democratic monarchic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potato rice</a:t>
            </a:r>
          </a:p>
          <a:p>
            <a:r>
              <a:rPr lang="en-US" dirty="0"/>
              <a:t>calm busy</a:t>
            </a:r>
          </a:p>
          <a:p>
            <a:r>
              <a:rPr lang="en-US" dirty="0"/>
              <a:t>cosmopolitan provincial</a:t>
            </a:r>
          </a:p>
          <a:p>
            <a:r>
              <a:rPr lang="en-US" dirty="0"/>
              <a:t>touristy limited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C21772-013C-486E-A692-4798404D0CB9}"/>
              </a:ext>
            </a:extLst>
          </p:cNvPr>
          <p:cNvSpPr txBox="1"/>
          <p:nvPr/>
        </p:nvSpPr>
        <p:spPr>
          <a:xfrm>
            <a:off x="9370502" y="1669407"/>
            <a:ext cx="25866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Weather:</a:t>
            </a:r>
          </a:p>
          <a:p>
            <a:r>
              <a:rPr lang="en-US" dirty="0"/>
              <a:t>dry humid</a:t>
            </a:r>
          </a:p>
          <a:p>
            <a:r>
              <a:rPr lang="en-US" dirty="0"/>
              <a:t>hot cold</a:t>
            </a:r>
          </a:p>
          <a:p>
            <a:r>
              <a:rPr lang="en-US" dirty="0"/>
              <a:t>tropical </a:t>
            </a:r>
            <a:r>
              <a:rPr lang="en-US" dirty="0" err="1"/>
              <a:t>mediterranean</a:t>
            </a:r>
            <a:endParaRPr lang="en-US" dirty="0"/>
          </a:p>
          <a:p>
            <a:r>
              <a:rPr lang="en-US" dirty="0"/>
              <a:t>desert vegetation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Money making</a:t>
            </a:r>
            <a:r>
              <a:rPr lang="en-US" dirty="0"/>
              <a:t>:</a:t>
            </a:r>
          </a:p>
          <a:p>
            <a:r>
              <a:rPr lang="en-US" dirty="0"/>
              <a:t>export import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banking agriculture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port airport</a:t>
            </a:r>
          </a:p>
          <a:p>
            <a:r>
              <a:rPr lang="en-US" dirty="0"/>
              <a:t>developed undeveloped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first third</a:t>
            </a:r>
          </a:p>
          <a:p>
            <a:r>
              <a:rPr lang="en-US" dirty="0"/>
              <a:t>poor rich</a:t>
            </a:r>
          </a:p>
          <a:p>
            <a:r>
              <a:rPr lang="en-US" dirty="0"/>
              <a:t>farming development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8CCB7-EEF4-49EA-B3CD-B6F2CFD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3201"/>
            <a:ext cx="10515599" cy="5397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Generate Antonyms  </a:t>
            </a:r>
            <a:r>
              <a:rPr lang="en-US" sz="4000" dirty="0"/>
              <a:t>(Three different approaches)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6AC6F-471C-4D8D-BB74-EC7480F0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082675"/>
            <a:ext cx="10515600" cy="5572124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First Approach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1. Create root antonyms for selected category (e.g. Countries)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1800" dirty="0"/>
              <a:t>a. create 50 different antonym pairs by hand</a:t>
            </a:r>
          </a:p>
          <a:p>
            <a:pPr marL="0" indent="0">
              <a:buNone/>
            </a:pPr>
            <a:r>
              <a:rPr lang="en-US" sz="1800" dirty="0"/>
              <a:t>     b. select 50 antonym pairs from original antonyms which are most similar topic (country)</a:t>
            </a:r>
          </a:p>
          <a:p>
            <a:pPr marL="0" indent="0">
              <a:buNone/>
            </a:pPr>
            <a:r>
              <a:rPr lang="en-US" sz="2400" dirty="0"/>
              <a:t>2. Generate new antonym pairs from root antonym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1800" dirty="0"/>
              <a:t>a. for every word in root antonyms find its synonym, hyponym set , then find antonyms for all these words        using wordnet. </a:t>
            </a:r>
            <a:r>
              <a:rPr lang="en-US" altLang="zh-CN" sz="1800" i="1" dirty="0"/>
              <a:t>(</a:t>
            </a:r>
            <a:r>
              <a:rPr lang="en-US" altLang="zh-CN" sz="1800" i="1" dirty="0">
                <a:solidFill>
                  <a:srgbClr val="FF0000"/>
                </a:solidFill>
              </a:rPr>
              <a:t>observation: </a:t>
            </a:r>
            <a:r>
              <a:rPr lang="en-US" altLang="zh-CN" sz="1800" i="1" dirty="0"/>
              <a:t>wordnet can only produce few antonym pairs) </a:t>
            </a:r>
          </a:p>
          <a:p>
            <a:pPr marL="0" indent="0">
              <a:buNone/>
            </a:pPr>
            <a:r>
              <a:rPr lang="en-US" altLang="zh-CN" sz="1800" i="1" dirty="0">
                <a:solidFill>
                  <a:srgbClr val="FF0000"/>
                </a:solidFill>
              </a:rPr>
              <a:t>     </a:t>
            </a:r>
            <a:r>
              <a:rPr lang="en-US" altLang="zh-CN" sz="1800" dirty="0"/>
              <a:t>b. for every word in root antonyms find its synonym and antonym from API: </a:t>
            </a:r>
            <a:r>
              <a:rPr lang="de-DE" altLang="zh-CN" sz="1600" i="1" dirty="0">
                <a:hlinkClick r:id="rId2"/>
              </a:rPr>
              <a:t>http://www.thesaurus.com</a:t>
            </a:r>
            <a:r>
              <a:rPr lang="de-DE" altLang="zh-CN" sz="1600" i="1" dirty="0"/>
              <a:t> </a:t>
            </a:r>
            <a:r>
              <a:rPr lang="de-DE" altLang="zh-CN" sz="1800" dirty="0"/>
              <a:t>using</a:t>
            </a:r>
            <a:r>
              <a:rPr lang="de-DE" altLang="zh-CN" sz="1600" i="1" dirty="0"/>
              <a:t>   </a:t>
            </a:r>
            <a:r>
              <a:rPr lang="de-DE" altLang="zh-CN" sz="1800" dirty="0"/>
              <a:t>Web Crawler</a:t>
            </a:r>
            <a:r>
              <a:rPr lang="en-US" altLang="zh-CN" sz="1800" dirty="0"/>
              <a:t>. </a:t>
            </a:r>
            <a:r>
              <a:rPr lang="en-US" altLang="zh-CN" sz="1800" i="1" dirty="0"/>
              <a:t>(</a:t>
            </a:r>
            <a:r>
              <a:rPr lang="en-US" altLang="zh-CN" sz="1800" i="1" dirty="0">
                <a:solidFill>
                  <a:srgbClr val="FF0000"/>
                </a:solidFill>
              </a:rPr>
              <a:t>observation: </a:t>
            </a:r>
            <a:r>
              <a:rPr lang="en-US" altLang="zh-CN" sz="1800" i="1" dirty="0"/>
              <a:t>this method produce plenty of antonym pairs) </a:t>
            </a:r>
          </a:p>
          <a:p>
            <a:pPr marL="0" indent="0">
              <a:buNone/>
            </a:pPr>
            <a:r>
              <a:rPr lang="en-US" altLang="zh-CN" sz="2400" dirty="0"/>
              <a:t>3. Combine all generated antonym pairs</a:t>
            </a:r>
          </a:p>
          <a:p>
            <a:pPr marL="0" indent="0">
              <a:buNone/>
            </a:pPr>
            <a:r>
              <a:rPr lang="en-US" altLang="zh-CN" sz="1800" dirty="0"/>
              <a:t>     a. do some processing to root antonym pairs, antonym pairs from wordnet, antonym pairs from API</a:t>
            </a:r>
          </a:p>
          <a:p>
            <a:pPr marL="0" indent="0">
              <a:buNone/>
            </a:pPr>
            <a:r>
              <a:rPr lang="en-US" altLang="zh-CN" sz="1800" dirty="0"/>
              <a:t>     b. collect all three antonym pairs set to generate </a:t>
            </a:r>
            <a:r>
              <a:rPr lang="en-US" altLang="zh-CN" sz="1800" b="1" dirty="0">
                <a:solidFill>
                  <a:srgbClr val="002060"/>
                </a:solidFill>
              </a:rPr>
              <a:t>final antonym </a:t>
            </a:r>
            <a:r>
              <a:rPr lang="en-US" altLang="zh-CN" sz="1800" dirty="0"/>
              <a:t>pairs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1403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1749</Words>
  <Application>Microsoft Office PowerPoint</Application>
  <PresentationFormat>宽屏</PresentationFormat>
  <Paragraphs>177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Perpetua</vt:lpstr>
      <vt:lpstr>Office</vt:lpstr>
      <vt:lpstr>Results Antonym generation</vt:lpstr>
      <vt:lpstr>Generate Antonyms from scratch</vt:lpstr>
      <vt:lpstr>Example Countries</vt:lpstr>
      <vt:lpstr>USA</vt:lpstr>
      <vt:lpstr>China</vt:lpstr>
      <vt:lpstr>Can you guess the country? Probably not</vt:lpstr>
      <vt:lpstr>Same for music genres</vt:lpstr>
      <vt:lpstr>First Conclusion: We need some “Guidance”</vt:lpstr>
      <vt:lpstr>Generate Antonyms  (Three different approaches)</vt:lpstr>
      <vt:lpstr>Apply Polar Framework</vt:lpstr>
      <vt:lpstr>Results Visualization and Evaluation</vt:lpstr>
      <vt:lpstr>Root antonyms(e.g. country)</vt:lpstr>
      <vt:lpstr>Overview of generated antonym pairs</vt:lpstr>
      <vt:lpstr>Result of most similar words</vt:lpstr>
      <vt:lpstr>All country visualization</vt:lpstr>
      <vt:lpstr>All country visualization</vt:lpstr>
      <vt:lpstr>PowerPoint 演示文稿</vt:lpstr>
      <vt:lpstr>England</vt:lpstr>
      <vt:lpstr>Germany</vt:lpstr>
      <vt:lpstr>China</vt:lpstr>
      <vt:lpstr>PowerPoint 演示文稿</vt:lpstr>
      <vt:lpstr>Some conclusions</vt:lpstr>
      <vt:lpstr>4. Approach</vt:lpstr>
      <vt:lpstr>Still, generated antonyms are too general</vt:lpstr>
      <vt:lpstr>USA</vt:lpstr>
      <vt:lpstr>GERMANY</vt:lpstr>
      <vt:lpstr>China</vt:lpstr>
      <vt:lpstr>Steak</vt:lpstr>
      <vt:lpstr>Banana</vt:lpstr>
      <vt:lpstr>Cake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Antonym generation</dc:title>
  <dc:creator>Jan Engler</dc:creator>
  <cp:lastModifiedBy>ruixiangwang</cp:lastModifiedBy>
  <cp:revision>28</cp:revision>
  <dcterms:created xsi:type="dcterms:W3CDTF">2020-06-20T12:52:20Z</dcterms:created>
  <dcterms:modified xsi:type="dcterms:W3CDTF">2020-06-24T17:55:12Z</dcterms:modified>
</cp:coreProperties>
</file>